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b3822e4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b3822e4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c664fe6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c664fe6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b3822e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b3822e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4b3822e4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4b3822e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b3822e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b3822e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b3822e4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b3822e4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b3822e4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b3822e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b3822e4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b3822e4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b3822e4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b3822e4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b3822e4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b3822e4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8037FF"/>
            </a:gs>
            <a:gs pos="100000">
              <a:srgbClr val="8037FF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E2AA"/>
              </a:buClr>
              <a:buSzPts val="2800"/>
              <a:buFont typeface="Montserrat"/>
              <a:buNone/>
              <a:defRPr i="0" sz="2800" u="none" cap="none" strike="noStrike">
                <a:solidFill>
                  <a:srgbClr val="1EE2A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A2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FFA2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FFA2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00FFA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64425" y="4168625"/>
            <a:ext cx="1379575" cy="9748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Partições e Sistema de Arquivos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as vantagens de separar partições?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o </a:t>
            </a:r>
            <a:r>
              <a:rPr lang="pt-BR">
                <a:solidFill>
                  <a:srgbClr val="000000"/>
                </a:solidFill>
              </a:rPr>
              <a:t>/var</a:t>
            </a:r>
            <a:r>
              <a:rPr lang="pt-BR"/>
              <a:t> crescer muito, não irá impactar outros diretórios do FHS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Separar maior tamanho para</a:t>
            </a:r>
            <a:r>
              <a:rPr lang="pt-BR">
                <a:solidFill>
                  <a:srgbClr val="000000"/>
                </a:solidFill>
              </a:rPr>
              <a:t> /home</a:t>
            </a:r>
            <a:r>
              <a:rPr lang="pt-BR"/>
              <a:t> que é o que mais consome disco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o boot corromper, basta trabalhar na partição</a:t>
            </a:r>
            <a:r>
              <a:rPr lang="pt-BR">
                <a:solidFill>
                  <a:srgbClr val="000000"/>
                </a:solidFill>
              </a:rPr>
              <a:t> /boot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311700" y="3260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partição?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uma </a:t>
            </a:r>
            <a:r>
              <a:rPr lang="pt-BR">
                <a:solidFill>
                  <a:srgbClr val="000000"/>
                </a:solidFill>
              </a:rPr>
              <a:t>fração</a:t>
            </a:r>
            <a:r>
              <a:rPr lang="pt-BR"/>
              <a:t> do seu disco rígido (HD)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Será usado para </a:t>
            </a:r>
            <a:r>
              <a:rPr lang="pt-BR">
                <a:solidFill>
                  <a:srgbClr val="000000"/>
                </a:solidFill>
              </a:rPr>
              <a:t>armazenar</a:t>
            </a:r>
            <a:r>
              <a:rPr lang="pt-BR"/>
              <a:t> dados do sistema operacional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sistema operacional não consegue “entender” e se “comunicar” com a partição diretamente, por isso ele precisa de um </a:t>
            </a:r>
            <a:r>
              <a:rPr lang="pt-BR">
                <a:solidFill>
                  <a:srgbClr val="000000"/>
                </a:solidFill>
              </a:rPr>
              <a:t>sistema de arquivos</a:t>
            </a:r>
            <a:r>
              <a:rPr lang="pt-BR"/>
              <a:t> entre eles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sistema de arquivos?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a lógica de programação que será </a:t>
            </a:r>
            <a:r>
              <a:rPr lang="pt-BR">
                <a:solidFill>
                  <a:srgbClr val="000000"/>
                </a:solidFill>
              </a:rPr>
              <a:t>instalada</a:t>
            </a:r>
            <a:r>
              <a:rPr lang="pt-BR"/>
              <a:t> em cima de casa partição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Vai </a:t>
            </a:r>
            <a:r>
              <a:rPr lang="pt-BR">
                <a:solidFill>
                  <a:srgbClr val="000000"/>
                </a:solidFill>
              </a:rPr>
              <a:t>possibilitar</a:t>
            </a:r>
            <a:r>
              <a:rPr lang="pt-BR"/>
              <a:t> a utilização de um sistema operacional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Possibilita o </a:t>
            </a:r>
            <a:r>
              <a:rPr lang="pt-BR">
                <a:solidFill>
                  <a:srgbClr val="000000"/>
                </a:solidFill>
              </a:rPr>
              <a:t>armazenamento</a:t>
            </a:r>
            <a:r>
              <a:rPr lang="pt-BR"/>
              <a:t> e organização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Ext2, Ext3, Ext4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XFS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Btrfs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pt-BR">
                <a:solidFill>
                  <a:srgbClr val="000000"/>
                </a:solidFill>
              </a:rPr>
              <a:t>ReiserFS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tudo se conecta?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29775" y="3803300"/>
            <a:ext cx="14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Disco rígido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1945550" y="3685725"/>
            <a:ext cx="5445600" cy="633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/dev/sda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6" name="Google Shape;76;p16"/>
          <p:cNvGrpSpPr/>
          <p:nvPr/>
        </p:nvGrpSpPr>
        <p:grpSpPr>
          <a:xfrm>
            <a:off x="1945575" y="2936510"/>
            <a:ext cx="5445550" cy="605679"/>
            <a:chOff x="2102950" y="2564375"/>
            <a:chExt cx="5445550" cy="935700"/>
          </a:xfrm>
        </p:grpSpPr>
        <p:sp>
          <p:nvSpPr>
            <p:cNvPr id="77" name="Google Shape;77;p16"/>
            <p:cNvSpPr/>
            <p:nvPr/>
          </p:nvSpPr>
          <p:spPr>
            <a:xfrm>
              <a:off x="2102950" y="2564375"/>
              <a:ext cx="1693500" cy="935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/dev/sda1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3903375" y="2564375"/>
              <a:ext cx="1825800" cy="935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/dev/sda2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5836100" y="2564375"/>
              <a:ext cx="1712400" cy="935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/dev/sda3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0" name="Google Shape;80;p16"/>
          <p:cNvSpPr/>
          <p:nvPr/>
        </p:nvSpPr>
        <p:spPr>
          <a:xfrm>
            <a:off x="1945575" y="2180567"/>
            <a:ext cx="1693500" cy="572742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EXT4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755475" y="2180567"/>
            <a:ext cx="1825800" cy="572742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FAT32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678725" y="2180567"/>
            <a:ext cx="1712400" cy="572742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EXT4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875400" y="3047825"/>
            <a:ext cx="1296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Partições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40025" y="2147650"/>
            <a:ext cx="1221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Sistema de arquivos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5" name="Google Shape;85;p16"/>
          <p:cNvGrpSpPr/>
          <p:nvPr/>
        </p:nvGrpSpPr>
        <p:grpSpPr>
          <a:xfrm>
            <a:off x="94850" y="1450525"/>
            <a:ext cx="7315175" cy="611542"/>
            <a:chOff x="94850" y="1450525"/>
            <a:chExt cx="7315175" cy="611542"/>
          </a:xfrm>
        </p:grpSpPr>
        <p:sp>
          <p:nvSpPr>
            <p:cNvPr id="86" name="Google Shape;86;p16"/>
            <p:cNvSpPr/>
            <p:nvPr/>
          </p:nvSpPr>
          <p:spPr>
            <a:xfrm>
              <a:off x="1945575" y="1489367"/>
              <a:ext cx="1693500" cy="5727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/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755450" y="1489367"/>
              <a:ext cx="1825800" cy="5727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/boot/efi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5697625" y="1489367"/>
              <a:ext cx="1712400" cy="5727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/home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94850" y="1450525"/>
              <a:ext cx="1850700" cy="31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Ponto de montagem</a:t>
              </a:r>
              <a:endPara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MBR ou GPT?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982325" y="3461775"/>
            <a:ext cx="144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Disco rígido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2298100" y="3344200"/>
            <a:ext cx="5445600" cy="633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/dev/sda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7" name="Google Shape;97;p17"/>
          <p:cNvGrpSpPr/>
          <p:nvPr/>
        </p:nvGrpSpPr>
        <p:grpSpPr>
          <a:xfrm>
            <a:off x="2298125" y="2594985"/>
            <a:ext cx="5445550" cy="605679"/>
            <a:chOff x="2102950" y="2564375"/>
            <a:chExt cx="5445550" cy="935700"/>
          </a:xfrm>
        </p:grpSpPr>
        <p:sp>
          <p:nvSpPr>
            <p:cNvPr id="98" name="Google Shape;98;p17"/>
            <p:cNvSpPr/>
            <p:nvPr/>
          </p:nvSpPr>
          <p:spPr>
            <a:xfrm>
              <a:off x="2102950" y="2564375"/>
              <a:ext cx="1693500" cy="935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/dev/sda1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3903375" y="2564375"/>
              <a:ext cx="1825800" cy="935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/dev/sda2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5836100" y="2564375"/>
              <a:ext cx="1712400" cy="935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lt1"/>
                  </a:solidFill>
                </a:rPr>
                <a:t>/dev/sda3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01" name="Google Shape;101;p17"/>
          <p:cNvSpPr/>
          <p:nvPr/>
        </p:nvSpPr>
        <p:spPr>
          <a:xfrm>
            <a:off x="2298125" y="1839042"/>
            <a:ext cx="1693500" cy="572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EXT4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4108025" y="1839042"/>
            <a:ext cx="1825800" cy="572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FAT32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031275" y="1839042"/>
            <a:ext cx="1712400" cy="5727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EXT4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298125" y="1147842"/>
            <a:ext cx="1693500" cy="572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4108000" y="1147842"/>
            <a:ext cx="1825800" cy="572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/boot/efi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050175" y="1147842"/>
            <a:ext cx="1712400" cy="5727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/home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227950" y="2706300"/>
            <a:ext cx="12969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Partições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092575" y="1806125"/>
            <a:ext cx="12213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Sistema de arquivos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447400" y="1109000"/>
            <a:ext cx="18507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Ponto de montagem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313875" y="4121325"/>
            <a:ext cx="5445600" cy="6336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Tabela de partição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057875" y="4262875"/>
            <a:ext cx="1215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MBR e GPT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MBR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máximo </a:t>
            </a:r>
            <a:r>
              <a:rPr lang="pt-BR">
                <a:solidFill>
                  <a:srgbClr val="000000"/>
                </a:solidFill>
              </a:rPr>
              <a:t>4 partições </a:t>
            </a:r>
            <a:r>
              <a:rPr lang="pt-BR"/>
              <a:t>primárias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Apenas </a:t>
            </a:r>
            <a:r>
              <a:rPr lang="pt-BR">
                <a:solidFill>
                  <a:srgbClr val="000000"/>
                </a:solidFill>
              </a:rPr>
              <a:t>512 bytes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para o bootloader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Discos de no </a:t>
            </a:r>
            <a:r>
              <a:rPr lang="pt-BR">
                <a:solidFill>
                  <a:srgbClr val="000000"/>
                </a:solidFill>
              </a:rPr>
              <a:t>máximo 2TB</a:t>
            </a:r>
            <a:r>
              <a:rPr lang="pt-BR">
                <a:solidFill>
                  <a:srgbClr val="017BFF"/>
                </a:solidFill>
              </a:rPr>
              <a:t> </a:t>
            </a:r>
            <a:r>
              <a:rPr lang="pt-BR"/>
              <a:t>(inútil para servidores)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Geralmente usada com a </a:t>
            </a:r>
            <a:r>
              <a:rPr lang="pt-BR">
                <a:solidFill>
                  <a:srgbClr val="000000"/>
                </a:solidFill>
              </a:rPr>
              <a:t>BIOS antiga</a:t>
            </a:r>
            <a:r>
              <a:rPr lang="pt-BR"/>
              <a:t> (legacy)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Até </a:t>
            </a:r>
            <a:r>
              <a:rPr lang="pt-BR">
                <a:solidFill>
                  <a:srgbClr val="000000"/>
                </a:solidFill>
              </a:rPr>
              <a:t>128 partições</a:t>
            </a:r>
            <a:r>
              <a:rPr lang="pt-BR"/>
              <a:t> primárias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partições são nomeadas como </a:t>
            </a:r>
            <a:r>
              <a:rPr lang="pt-BR">
                <a:solidFill>
                  <a:srgbClr val="000000"/>
                </a:solidFill>
              </a:rPr>
              <a:t>GUID (ID único)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Geralmente usado com </a:t>
            </a:r>
            <a:r>
              <a:rPr lang="pt-BR">
                <a:solidFill>
                  <a:srgbClr val="000000"/>
                </a:solidFill>
              </a:rPr>
              <a:t>UEFI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GPT automaticamente cria </a:t>
            </a:r>
            <a:r>
              <a:rPr lang="pt-BR">
                <a:solidFill>
                  <a:srgbClr val="000000"/>
                </a:solidFill>
              </a:rPr>
              <a:t>cópias</a:t>
            </a:r>
            <a:r>
              <a:rPr lang="pt-BR"/>
              <a:t> das entradas de boot, para caso algum bloco seja corrompido, ainda é possível bootar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/>
              <a:t>“Protective MBR”</a:t>
            </a:r>
            <a:r>
              <a:rPr lang="pt-BR"/>
              <a:t> impede o pessoal de fazer algo de errado e </a:t>
            </a:r>
            <a:r>
              <a:rPr lang="pt-BR">
                <a:solidFill>
                  <a:srgbClr val="000000"/>
                </a:solidFill>
              </a:rPr>
              <a:t>sobrescrever</a:t>
            </a:r>
            <a:r>
              <a:rPr lang="pt-BR"/>
              <a:t> o GPT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Partições e diretórios importantes?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47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swap</a:t>
            </a:r>
            <a:r>
              <a:rPr lang="pt-BR"/>
              <a:t>: Usado como um suporte para a memória 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/boot</a:t>
            </a:r>
            <a:r>
              <a:rPr lang="pt-BR"/>
              <a:t>: Onde fica salvo o Kernel e arquivos de boot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/boot/efi</a:t>
            </a:r>
            <a:r>
              <a:rPr lang="pt-BR"/>
              <a:t>: (se for UEFI): Arquivos de boot UEFI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/home</a:t>
            </a:r>
            <a:r>
              <a:rPr lang="pt-BR"/>
              <a:t>: Arquivos de usuário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/usr</a:t>
            </a:r>
            <a:r>
              <a:rPr lang="pt-BR"/>
              <a:t>: Programas instalados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/tmp</a:t>
            </a:r>
            <a:r>
              <a:rPr lang="pt-BR"/>
              <a:t>: Arquivos temporários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/var</a:t>
            </a:r>
            <a:r>
              <a:rPr lang="pt-BR"/>
              <a:t>: Diretório de cache dos pacotes instalados e logs do sistema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Swap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1467100" y="3117075"/>
            <a:ext cx="1662000" cy="9318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16 GB RAM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389550" y="3117075"/>
            <a:ext cx="1662000" cy="9318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500GB HD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666250" y="3117075"/>
            <a:ext cx="384000" cy="931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6050250" y="3469625"/>
            <a:ext cx="409200" cy="25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6409175" y="3406625"/>
            <a:ext cx="10200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Swap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666250" y="3317800"/>
            <a:ext cx="384000" cy="1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16 GB</a:t>
            </a:r>
            <a:endParaRPr sz="9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467100" y="2185275"/>
            <a:ext cx="1662000" cy="9318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16 GB SWAP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1202675" y="2185275"/>
            <a:ext cx="264300" cy="1863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47200" y="2921300"/>
            <a:ext cx="6990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32GB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21"/>
          <p:cNvSpPr/>
          <p:nvPr/>
        </p:nvSpPr>
        <p:spPr>
          <a:xfrm rot="-5400000">
            <a:off x="4047725" y="1221675"/>
            <a:ext cx="976800" cy="28266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1"/>
          <p:cNvCxnSpPr>
            <a:stCxn id="136" idx="1"/>
            <a:endCxn id="135" idx="3"/>
          </p:cNvCxnSpPr>
          <p:nvPr/>
        </p:nvCxnSpPr>
        <p:spPr>
          <a:xfrm rot="10800000">
            <a:off x="3129250" y="3582975"/>
            <a:ext cx="1260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