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8dc52f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8dc52f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8dc52f4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8dc52f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8dc52f4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8dc52f4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8dc52f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8dc52f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8dc52f4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8dc52f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660c5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660c5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RAID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RAID?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</a:t>
            </a:r>
            <a:r>
              <a:rPr lang="pt-BR"/>
              <a:t>edundant </a:t>
            </a:r>
            <a:r>
              <a:rPr lang="pt-BR">
                <a:solidFill>
                  <a:srgbClr val="000000"/>
                </a:solidFill>
              </a:rPr>
              <a:t>A</a:t>
            </a:r>
            <a:r>
              <a:rPr lang="pt-BR"/>
              <a:t>rray of </a:t>
            </a:r>
            <a:r>
              <a:rPr lang="pt-BR">
                <a:solidFill>
                  <a:srgbClr val="000000"/>
                </a:solidFill>
              </a:rPr>
              <a:t>I</a:t>
            </a:r>
            <a:r>
              <a:rPr lang="pt-BR"/>
              <a:t>ndependent </a:t>
            </a:r>
            <a:r>
              <a:rPr lang="pt-BR">
                <a:solidFill>
                  <a:srgbClr val="000000"/>
                </a:solidFill>
              </a:rPr>
              <a:t>D</a:t>
            </a:r>
            <a:r>
              <a:rPr lang="pt-BR"/>
              <a:t>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Combinamos os discos rígidos/sólidos para obter alguma vantagem (</a:t>
            </a:r>
            <a:r>
              <a:rPr lang="pt-BR">
                <a:solidFill>
                  <a:srgbClr val="000000"/>
                </a:solidFill>
              </a:rPr>
              <a:t>redundância e desempenho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Redundância </a:t>
            </a:r>
            <a:r>
              <a:rPr b="1" lang="pt-BR">
                <a:solidFill>
                  <a:srgbClr val="FF0000"/>
                </a:solidFill>
              </a:rPr>
              <a:t>não</a:t>
            </a:r>
            <a:r>
              <a:rPr lang="pt-BR"/>
              <a:t> é back-up! Redundância é ter um plano de </a:t>
            </a:r>
            <a:r>
              <a:rPr lang="pt-BR">
                <a:solidFill>
                  <a:srgbClr val="000000"/>
                </a:solidFill>
              </a:rPr>
              <a:t>contingência</a:t>
            </a:r>
            <a:r>
              <a:rPr lang="pt-BR"/>
              <a:t> caso um disco falhe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Desempenho se remete a </a:t>
            </a:r>
            <a:r>
              <a:rPr lang="pt-BR">
                <a:solidFill>
                  <a:srgbClr val="000000"/>
                </a:solidFill>
              </a:rPr>
              <a:t>leitura e escrita</a:t>
            </a:r>
            <a:r>
              <a:rPr lang="pt-BR"/>
              <a:t> de dados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RAID de Hardware?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Podemos configurar um RAID usando uma peça de hardware chamada de </a:t>
            </a:r>
            <a:r>
              <a:rPr lang="pt-BR" sz="1200">
                <a:solidFill>
                  <a:srgbClr val="000000"/>
                </a:solidFill>
              </a:rPr>
              <a:t>controladora de disco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200"/>
              <a:buChar char="●"/>
            </a:pPr>
            <a:r>
              <a:rPr lang="pt-BR" sz="1200">
                <a:solidFill>
                  <a:srgbClr val="00FFA2"/>
                </a:solidFill>
              </a:rPr>
              <a:t>Geralmente são discos do tipo </a:t>
            </a:r>
            <a:r>
              <a:rPr lang="pt-BR" sz="1200">
                <a:solidFill>
                  <a:srgbClr val="000000"/>
                </a:solidFill>
              </a:rPr>
              <a:t>SAS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200"/>
              <a:buChar char="●"/>
            </a:pPr>
            <a:r>
              <a:rPr lang="pt-BR" sz="1200">
                <a:solidFill>
                  <a:srgbClr val="00FFA2"/>
                </a:solidFill>
              </a:rPr>
              <a:t>Solução mais </a:t>
            </a:r>
            <a:r>
              <a:rPr lang="pt-BR" sz="1200">
                <a:solidFill>
                  <a:srgbClr val="000000"/>
                </a:solidFill>
              </a:rPr>
              <a:t>cara</a:t>
            </a:r>
            <a:r>
              <a:rPr lang="pt-BR" sz="1200">
                <a:solidFill>
                  <a:srgbClr val="00FFA2"/>
                </a:solidFill>
              </a:rPr>
              <a:t>, mas melhor do que RAID de Software</a:t>
            </a:r>
            <a:endParaRPr sz="1200">
              <a:solidFill>
                <a:srgbClr val="00FFA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200"/>
              <a:buChar char="●"/>
            </a:pPr>
            <a:r>
              <a:rPr lang="pt-BR" sz="1200">
                <a:solidFill>
                  <a:srgbClr val="00FFA2"/>
                </a:solidFill>
              </a:rPr>
              <a:t>Controladora possui </a:t>
            </a:r>
            <a:r>
              <a:rPr lang="pt-BR" sz="1200">
                <a:solidFill>
                  <a:srgbClr val="000000"/>
                </a:solidFill>
              </a:rPr>
              <a:t>processador próprio</a:t>
            </a:r>
            <a:r>
              <a:rPr lang="pt-BR" sz="1200">
                <a:solidFill>
                  <a:srgbClr val="00FFA2"/>
                </a:solidFill>
              </a:rPr>
              <a:t>, tirando carga da CPU do equipamento</a:t>
            </a:r>
            <a:endParaRPr sz="1200">
              <a:solidFill>
                <a:srgbClr val="00FFA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200"/>
              <a:buChar char="●"/>
            </a:pPr>
            <a:r>
              <a:rPr lang="pt-BR" sz="1200">
                <a:solidFill>
                  <a:srgbClr val="00FFA2"/>
                </a:solidFill>
              </a:rPr>
              <a:t>Pode ser usado com </a:t>
            </a:r>
            <a:r>
              <a:rPr lang="pt-BR" sz="1200">
                <a:solidFill>
                  <a:srgbClr val="000000"/>
                </a:solidFill>
              </a:rPr>
              <a:t>qualquer Sistema Operacional</a:t>
            </a:r>
            <a:r>
              <a:rPr lang="pt-BR" sz="1200">
                <a:solidFill>
                  <a:srgbClr val="00FFA2"/>
                </a:solidFill>
              </a:rPr>
              <a:t>, visto que a configuração fica nela</a:t>
            </a:r>
            <a:endParaRPr sz="1200">
              <a:solidFill>
                <a:srgbClr val="00FFA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450" y="2064100"/>
            <a:ext cx="4261201" cy="26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378000" y="3520625"/>
            <a:ext cx="1952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slot na placa-mãe</a:t>
            </a:r>
            <a:endParaRPr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5"/>
          <p:cNvCxnSpPr>
            <a:endCxn id="69" idx="2"/>
          </p:cNvCxnSpPr>
          <p:nvPr/>
        </p:nvCxnSpPr>
        <p:spPr>
          <a:xfrm>
            <a:off x="3154451" y="3810700"/>
            <a:ext cx="2676600" cy="914400"/>
          </a:xfrm>
          <a:prstGeom prst="curvedConnector4">
            <a:avLst>
              <a:gd fmla="val 23670" name="adj1"/>
              <a:gd fmla="val 126042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1402075" y="3009175"/>
            <a:ext cx="2079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conector dos discos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>
            <a:stCxn id="72" idx="0"/>
          </p:cNvCxnSpPr>
          <p:nvPr/>
        </p:nvCxnSpPr>
        <p:spPr>
          <a:xfrm rot="-5400000">
            <a:off x="3574225" y="1523425"/>
            <a:ext cx="353100" cy="2618400"/>
          </a:xfrm>
          <a:prstGeom prst="curvedConnector2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RAID de Hardware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Possui um </a:t>
            </a:r>
            <a:r>
              <a:rPr lang="pt-BR">
                <a:solidFill>
                  <a:srgbClr val="017BFF"/>
                </a:solidFill>
              </a:rPr>
              <a:t>console</a:t>
            </a:r>
            <a:r>
              <a:rPr lang="pt-BR"/>
              <a:t> muito parecido com a BIOS, por onde realizamos a configuração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900" y="1850300"/>
            <a:ext cx="4323326" cy="32485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6538250" y="2298950"/>
            <a:ext cx="1232700" cy="4629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453625" y="3622875"/>
            <a:ext cx="1232700" cy="572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80700" y="2571750"/>
            <a:ext cx="20028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4 discos em RAID 5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16"/>
          <p:cNvCxnSpPr>
            <a:stCxn id="83" idx="0"/>
            <a:endCxn id="81" idx="0"/>
          </p:cNvCxnSpPr>
          <p:nvPr/>
        </p:nvCxnSpPr>
        <p:spPr>
          <a:xfrm rot="-5400000">
            <a:off x="4282050" y="-300900"/>
            <a:ext cx="272700" cy="5472600"/>
          </a:xfrm>
          <a:prstGeom prst="curvedConnector3">
            <a:avLst>
              <a:gd fmla="val 187358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>
            <a:stCxn id="83" idx="2"/>
            <a:endCxn id="82" idx="0"/>
          </p:cNvCxnSpPr>
          <p:nvPr/>
        </p:nvCxnSpPr>
        <p:spPr>
          <a:xfrm flipH="1" rot="-5400000">
            <a:off x="3022800" y="1575750"/>
            <a:ext cx="706500" cy="33879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RAID de Software?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05125"/>
            <a:ext cx="85206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A configuração é feita por </a:t>
            </a:r>
            <a:r>
              <a:rPr lang="pt-BR">
                <a:solidFill>
                  <a:srgbClr val="000000"/>
                </a:solidFill>
              </a:rPr>
              <a:t>dentro</a:t>
            </a:r>
            <a:r>
              <a:rPr lang="pt-BR">
                <a:solidFill>
                  <a:srgbClr val="00FFA2"/>
                </a:solidFill>
              </a:rPr>
              <a:t> do Sistema Operacional</a:t>
            </a:r>
            <a:endParaRPr>
              <a:solidFill>
                <a:srgbClr val="00FFA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Quem processa as informações é a </a:t>
            </a:r>
            <a:r>
              <a:rPr lang="pt-BR">
                <a:solidFill>
                  <a:srgbClr val="000000"/>
                </a:solidFill>
              </a:rPr>
              <a:t>CPU</a:t>
            </a:r>
            <a:r>
              <a:rPr lang="pt-BR"/>
              <a:t> do equipamento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de </a:t>
            </a:r>
            <a:r>
              <a:rPr lang="pt-BR">
                <a:solidFill>
                  <a:srgbClr val="000000"/>
                </a:solidFill>
              </a:rPr>
              <a:t>graça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 necessidade de </a:t>
            </a:r>
            <a:r>
              <a:rPr lang="pt-BR">
                <a:solidFill>
                  <a:srgbClr val="000000"/>
                </a:solidFill>
              </a:rPr>
              <a:t>investimento com hardware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Usamos o </a:t>
            </a:r>
            <a:r>
              <a:rPr b="1" lang="pt-BR">
                <a:solidFill>
                  <a:srgbClr val="000000"/>
                </a:solidFill>
              </a:rPr>
              <a:t>mdadm</a:t>
            </a:r>
            <a:r>
              <a:rPr lang="pt-BR"/>
              <a:t> no Linux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75" y="1217613"/>
            <a:ext cx="723950" cy="7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75" y="2024300"/>
            <a:ext cx="723950" cy="7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299900" y="1407100"/>
            <a:ext cx="658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10GB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328225" y="2213775"/>
            <a:ext cx="658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10GB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450" y="1695075"/>
            <a:ext cx="851400" cy="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1806013" y="1317075"/>
            <a:ext cx="279000" cy="1338900"/>
          </a:xfrm>
          <a:prstGeom prst="rightBrace">
            <a:avLst>
              <a:gd fmla="val 35994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093150" y="1183900"/>
            <a:ext cx="1032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VD 20GB</a:t>
            </a:r>
            <a:endParaRPr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RAID 0</a:t>
            </a:r>
            <a:endParaRPr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8425" y="1468850"/>
            <a:ext cx="893775" cy="103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8"/>
          <p:cNvCxnSpPr>
            <a:endCxn id="104" idx="1"/>
          </p:cNvCxnSpPr>
          <p:nvPr/>
        </p:nvCxnSpPr>
        <p:spPr>
          <a:xfrm flipH="1" rot="10800000">
            <a:off x="3034725" y="1986513"/>
            <a:ext cx="3143700" cy="13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 txBox="1"/>
          <p:nvPr/>
        </p:nvSpPr>
        <p:spPr>
          <a:xfrm>
            <a:off x="3761988" y="1497000"/>
            <a:ext cx="177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reconhece um disco de 20GB</a:t>
            </a:r>
            <a:endParaRPr sz="12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323650" y="2851125"/>
            <a:ext cx="8719500" cy="44700"/>
          </a:xfrm>
          <a:prstGeom prst="straightConnector1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75" y="3188162"/>
            <a:ext cx="723950" cy="7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75" y="3994850"/>
            <a:ext cx="723950" cy="7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299900" y="3377650"/>
            <a:ext cx="658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10GB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328225" y="4184325"/>
            <a:ext cx="658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10GB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806013" y="3287625"/>
            <a:ext cx="279000" cy="1338900"/>
          </a:xfrm>
          <a:prstGeom prst="rightBrace">
            <a:avLst>
              <a:gd fmla="val 35994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825" y="3439413"/>
            <a:ext cx="893775" cy="103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8"/>
          <p:cNvCxnSpPr>
            <a:stCxn id="112" idx="1"/>
            <a:endCxn id="113" idx="1"/>
          </p:cNvCxnSpPr>
          <p:nvPr/>
        </p:nvCxnSpPr>
        <p:spPr>
          <a:xfrm>
            <a:off x="2085013" y="3957075"/>
            <a:ext cx="5919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0500" y="3786963"/>
            <a:ext cx="851400" cy="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040200" y="3275788"/>
            <a:ext cx="1032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VD 20GB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RAID 0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18"/>
          <p:cNvCxnSpPr>
            <a:stCxn id="113" idx="3"/>
            <a:endCxn id="115" idx="1"/>
          </p:cNvCxnSpPr>
          <p:nvPr/>
        </p:nvCxnSpPr>
        <p:spPr>
          <a:xfrm>
            <a:off x="3570600" y="3957075"/>
            <a:ext cx="2559900" cy="25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4014813" y="3542325"/>
            <a:ext cx="1779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Linux cria RAID 0 via mdadm</a:t>
            </a:r>
            <a:endParaRPr sz="12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956650" y="1017725"/>
            <a:ext cx="1930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RAID de</a:t>
            </a:r>
            <a:r>
              <a:rPr b="1"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072200" y="3188175"/>
            <a:ext cx="1930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rPr>
              <a:t>RAID de</a:t>
            </a:r>
            <a:r>
              <a:rPr b="1"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