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C86B34-131C-47CD-A216-5FC1677935D2}">
  <a:tblStyle styleId="{75C86B34-131C-47CD-A216-5FC167793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e4f0d4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e4f0d4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e4f0d47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e4f0d47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e4f0d4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e4f0d4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e4f0d4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e4f0d4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6a9d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6a9d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 IP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equipamento na rede precisa de um ID único para poder se comunicar com os outros equipamentos, é para isso que serve o </a:t>
            </a:r>
            <a:r>
              <a:rPr lang="pt-BR">
                <a:solidFill>
                  <a:srgbClr val="000000"/>
                </a:solidFill>
              </a:rPr>
              <a:t>endereço IP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dois tipos, </a:t>
            </a:r>
            <a:r>
              <a:rPr lang="pt-BR">
                <a:solidFill>
                  <a:srgbClr val="000000"/>
                </a:solidFill>
              </a:rPr>
              <a:t>IPv4</a:t>
            </a:r>
            <a:r>
              <a:rPr lang="pt-BR"/>
              <a:t> e </a:t>
            </a:r>
            <a:r>
              <a:rPr lang="pt-BR">
                <a:solidFill>
                  <a:srgbClr val="000000"/>
                </a:solidFill>
              </a:rPr>
              <a:t>IPv6</a:t>
            </a:r>
            <a:r>
              <a:rPr lang="pt-BR"/>
              <a:t>. Usamos </a:t>
            </a:r>
            <a:r>
              <a:rPr lang="pt-BR">
                <a:solidFill>
                  <a:srgbClr val="000000"/>
                </a:solidFill>
              </a:rPr>
              <a:t>IPv4</a:t>
            </a:r>
            <a:r>
              <a:rPr lang="pt-BR"/>
              <a:t> ainda atualmente.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número é composto de </a:t>
            </a:r>
            <a:r>
              <a:rPr lang="pt-BR">
                <a:solidFill>
                  <a:srgbClr val="000000"/>
                </a:solidFill>
              </a:rPr>
              <a:t>32 bits</a:t>
            </a:r>
            <a:r>
              <a:rPr lang="pt-BR"/>
              <a:t>, sendo 4 partes de </a:t>
            </a:r>
            <a:r>
              <a:rPr lang="pt-BR">
                <a:solidFill>
                  <a:srgbClr val="000000"/>
                </a:solidFill>
              </a:rPr>
              <a:t>8 bits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casa pode variar de </a:t>
            </a:r>
            <a:r>
              <a:rPr lang="pt-BR">
                <a:solidFill>
                  <a:srgbClr val="000000"/>
                </a:solidFill>
              </a:rPr>
              <a:t>0</a:t>
            </a:r>
            <a:r>
              <a:rPr lang="pt-BR"/>
              <a:t> a </a:t>
            </a:r>
            <a:r>
              <a:rPr lang="pt-BR">
                <a:solidFill>
                  <a:srgbClr val="000000"/>
                </a:solidFill>
              </a:rPr>
              <a:t>255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03825" y="3386300"/>
            <a:ext cx="2476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128+64+32+16+8+4+2+1 =</a:t>
            </a:r>
            <a:r>
              <a:rPr b="1" lang="pt-BR" sz="12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pt-BR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255</a:t>
            </a:r>
            <a:endParaRPr b="1"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952500" y="38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{75C86B34-131C-47CD-A216-5FC1677935D2}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128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64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32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 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6361200" y="3425125"/>
            <a:ext cx="1830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exemplo: </a:t>
            </a:r>
            <a:r>
              <a:rPr b="1" lang="pt-BR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192.168.25.1</a:t>
            </a:r>
            <a:endParaRPr b="1"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 físico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Cada placa de rede, seja de cabo ou wireless, possui um </a:t>
            </a:r>
            <a:r>
              <a:rPr lang="pt-BR" sz="1400">
                <a:solidFill>
                  <a:srgbClr val="000000"/>
                </a:solidFill>
              </a:rPr>
              <a:t>endereço físico</a:t>
            </a:r>
            <a:r>
              <a:rPr lang="pt-BR" sz="1400"/>
              <a:t> único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Exemplo: </a:t>
            </a:r>
            <a:r>
              <a:rPr lang="pt-BR" sz="1400">
                <a:solidFill>
                  <a:srgbClr val="000000"/>
                </a:solidFill>
              </a:rPr>
              <a:t>08:00:27:bf:04:74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protocolo </a:t>
            </a:r>
            <a:r>
              <a:rPr b="1" lang="pt-BR" sz="1400">
                <a:solidFill>
                  <a:srgbClr val="000000"/>
                </a:solidFill>
              </a:rPr>
              <a:t>ARP</a:t>
            </a:r>
            <a:r>
              <a:rPr lang="pt-BR" sz="1400"/>
              <a:t> utiliza o </a:t>
            </a:r>
            <a:r>
              <a:rPr lang="pt-BR" sz="1400">
                <a:solidFill>
                  <a:srgbClr val="000000"/>
                </a:solidFill>
              </a:rPr>
              <a:t>MAC Address</a:t>
            </a:r>
            <a:r>
              <a:rPr lang="pt-BR" sz="1400"/>
              <a:t> para traduzir endereço IP em endereço físico</a:t>
            </a:r>
            <a:endParaRPr sz="1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63" y="2571750"/>
            <a:ext cx="948749" cy="94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863" y="2571750"/>
            <a:ext cx="948749" cy="94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38" y="2571750"/>
            <a:ext cx="948749" cy="94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1" idx="2"/>
          </p:cNvCxnSpPr>
          <p:nvPr/>
        </p:nvCxnSpPr>
        <p:spPr>
          <a:xfrm>
            <a:off x="1729537" y="3520499"/>
            <a:ext cx="4200" cy="38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1729538" y="3885900"/>
            <a:ext cx="6159300" cy="21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endCxn id="72" idx="2"/>
          </p:cNvCxnSpPr>
          <p:nvPr/>
        </p:nvCxnSpPr>
        <p:spPr>
          <a:xfrm rot="10800000">
            <a:off x="4340237" y="3520499"/>
            <a:ext cx="8700" cy="376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endCxn id="73" idx="2"/>
          </p:cNvCxnSpPr>
          <p:nvPr/>
        </p:nvCxnSpPr>
        <p:spPr>
          <a:xfrm rot="10800000">
            <a:off x="6907712" y="3520499"/>
            <a:ext cx="12900" cy="381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587650" y="3896750"/>
            <a:ext cx="2015400" cy="625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Quem é o 192.168.25.3?</a:t>
            </a:r>
            <a:endParaRPr sz="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(FF-FF-FF-FF-FF-FF) broadcast</a:t>
            </a:r>
            <a:endParaRPr sz="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Eu sou o 192.168.25.2</a:t>
            </a:r>
            <a:endParaRPr sz="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(F3-3F-86-67-66-81)</a:t>
            </a:r>
            <a:endParaRPr sz="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669175" y="3930350"/>
            <a:ext cx="948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ARP Request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94200" y="2390250"/>
            <a:ext cx="1210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192.168.25.2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F3-3F-86-67-66-81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766000" y="2390250"/>
            <a:ext cx="1314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192.168.25.3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BA-CB-EC-19-D1-98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337800" y="2390250"/>
            <a:ext cx="1291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192.168.25.4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BA-98-E5-78-90-64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>
            <a:stCxn id="72" idx="3"/>
          </p:cNvCxnSpPr>
          <p:nvPr/>
        </p:nvCxnSpPr>
        <p:spPr>
          <a:xfrm>
            <a:off x="4814612" y="3046125"/>
            <a:ext cx="15600" cy="1838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1199700" y="4858250"/>
            <a:ext cx="3636000" cy="10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659275" y="4232450"/>
            <a:ext cx="1210200" cy="625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Oi 192.168.25.2</a:t>
            </a:r>
            <a:endParaRPr sz="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F3-3F-86-67-66-81</a:t>
            </a:r>
            <a:endParaRPr sz="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Eu sou 192.168.25.3</a:t>
            </a:r>
            <a:endParaRPr sz="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BA-CB-EC-19-D1-98</a:t>
            </a:r>
            <a:endParaRPr sz="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5"/>
          <p:cNvCxnSpPr>
            <a:stCxn id="85" idx="0"/>
            <a:endCxn id="71" idx="1"/>
          </p:cNvCxnSpPr>
          <p:nvPr/>
        </p:nvCxnSpPr>
        <p:spPr>
          <a:xfrm rot="10800000">
            <a:off x="1255075" y="3046250"/>
            <a:ext cx="9300" cy="1186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1869475" y="4522550"/>
            <a:ext cx="790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ARP Reply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Máscara de rede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máscara de rede serve para delimitar quantos endereços IP estarão disponíveis para alocação em uma determinada sub-rede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279925" y="3362100"/>
            <a:ext cx="1913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192.168.25.1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48200" y="2775000"/>
            <a:ext cx="2589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255.255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pt-BR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240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pt-BR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8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24625" y="3362100"/>
            <a:ext cx="1302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endereço IP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89975" y="2775000"/>
            <a:ext cx="1833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máscara de rede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6"/>
          <p:cNvCxnSpPr>
            <a:stCxn id="97" idx="3"/>
            <a:endCxn id="95" idx="1"/>
          </p:cNvCxnSpPr>
          <p:nvPr/>
        </p:nvCxnSpPr>
        <p:spPr>
          <a:xfrm>
            <a:off x="2523275" y="2930550"/>
            <a:ext cx="624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6" idx="3"/>
            <a:endCxn id="94" idx="1"/>
          </p:cNvCxnSpPr>
          <p:nvPr/>
        </p:nvCxnSpPr>
        <p:spPr>
          <a:xfrm>
            <a:off x="2427525" y="3517650"/>
            <a:ext cx="852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5513575" y="2085100"/>
            <a:ext cx="33186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De 0-255 são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256</a:t>
            </a: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 endereços</a:t>
            </a:r>
            <a:endParaRPr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Os dois primeiros estão no valor máximo, ou seja,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00%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reservados para rede</a:t>
            </a:r>
            <a:endParaRPr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O terceiro, 240 de 256 está reservado para rede. Logo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256 - 240 =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16</a:t>
            </a: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 para hosts</a:t>
            </a:r>
            <a:endParaRPr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O último são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256</a:t>
            </a: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 endereços para hosts (0 significa 0 para reservado para rede</a:t>
            </a:r>
            <a:endParaRPr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89975" y="3979450"/>
            <a:ext cx="3763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endereços disponíveis: </a:t>
            </a:r>
            <a:r>
              <a:rPr b="1" lang="pt-BR">
                <a:solidFill>
                  <a:srgbClr val="017BFF"/>
                </a:solidFill>
                <a:latin typeface="Montserrat"/>
                <a:ea typeface="Montserrat"/>
                <a:cs typeface="Montserrat"/>
                <a:sym typeface="Montserrat"/>
              </a:rPr>
              <a:t>16 x 256 = 4096</a:t>
            </a:r>
            <a:endParaRPr b="1">
              <a:solidFill>
                <a:srgbClr val="017B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89975" y="4290550"/>
            <a:ext cx="5777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endereços para hosts: </a:t>
            </a:r>
            <a:r>
              <a:rPr b="1" lang="pt-BR">
                <a:solidFill>
                  <a:srgbClr val="017BFF"/>
                </a:solidFill>
                <a:latin typeface="Montserrat"/>
                <a:ea typeface="Montserrat"/>
                <a:cs typeface="Montserrat"/>
                <a:sym typeface="Montserrat"/>
              </a:rPr>
              <a:t>16 x 256 = 4096 - 2 = 4094</a:t>
            </a:r>
            <a:endParaRPr b="1">
              <a:solidFill>
                <a:srgbClr val="017B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89975" y="4644300"/>
            <a:ext cx="485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obs:</a:t>
            </a:r>
            <a:r>
              <a:rPr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subtraímos </a:t>
            </a:r>
            <a:r>
              <a:rPr b="1"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do broadcast e </a:t>
            </a:r>
            <a:r>
              <a:rPr b="1"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do roteador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CIDR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Forma simples de representar a máscara de rede</a:t>
            </a:r>
            <a:endParaRPr sz="1400"/>
          </a:p>
        </p:txBody>
      </p:sp>
      <p:sp>
        <p:nvSpPr>
          <p:cNvPr id="110" name="Google Shape;110;p17"/>
          <p:cNvSpPr txBox="1"/>
          <p:nvPr/>
        </p:nvSpPr>
        <p:spPr>
          <a:xfrm>
            <a:off x="3261700" y="1580700"/>
            <a:ext cx="2527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192.168.25.0</a:t>
            </a:r>
            <a:r>
              <a:rPr lang="pt-BR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/20</a:t>
            </a:r>
            <a:endParaRPr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36800" y="2019775"/>
            <a:ext cx="4673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32 - 20 =</a:t>
            </a:r>
            <a:r>
              <a:rPr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2^12 =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4096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4096 - 2 =</a:t>
            </a:r>
            <a:r>
              <a:rPr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4094</a:t>
            </a:r>
            <a:r>
              <a:rPr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endereços para hosts</a:t>
            </a:r>
            <a:endParaRPr>
              <a:solidFill>
                <a:srgbClr val="00FF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1008950" y="40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{75C86B34-131C-47CD-A216-5FC1677935D2}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128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64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32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 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3230950" y="2775000"/>
            <a:ext cx="2589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255.255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pt-BR" sz="24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240</a:t>
            </a: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pt-BR" sz="24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/>
          <p:nvPr/>
        </p:nvSpPr>
        <p:spPr>
          <a:xfrm rot="-5385053">
            <a:off x="3804849" y="2674050"/>
            <a:ext cx="138001" cy="1160700"/>
          </a:xfrm>
          <a:prstGeom prst="leftBrace">
            <a:avLst>
              <a:gd fmla="val 8333" name="adj1"/>
              <a:gd fmla="val 5061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940900" y="3294400"/>
            <a:ext cx="1624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8 bits + 8 bits = </a:t>
            </a:r>
            <a:r>
              <a:rPr b="1"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16 bits</a:t>
            </a:r>
            <a:endParaRPr b="1"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71550" y="3505300"/>
            <a:ext cx="2876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128+64+32+16 = 240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1+1+1+1 = 4 bits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805900" y="2808125"/>
            <a:ext cx="6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0 bits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17"/>
          <p:cNvCxnSpPr>
            <a:stCxn id="114" idx="1"/>
            <a:endCxn id="115" idx="2"/>
          </p:cNvCxnSpPr>
          <p:nvPr/>
        </p:nvCxnSpPr>
        <p:spPr>
          <a:xfrm rot="5400000">
            <a:off x="2725930" y="2350500"/>
            <a:ext cx="181800" cy="2127600"/>
          </a:xfrm>
          <a:prstGeom prst="curvedConnector3">
            <a:avLst>
              <a:gd fmla="val 231037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/>
          <p:nvPr/>
        </p:nvSpPr>
        <p:spPr>
          <a:xfrm rot="-5385053">
            <a:off x="4724087" y="2971800"/>
            <a:ext cx="138001" cy="565200"/>
          </a:xfrm>
          <a:prstGeom prst="leftBrace">
            <a:avLst>
              <a:gd fmla="val 8333" name="adj1"/>
              <a:gd fmla="val 5061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7"/>
          <p:cNvCxnSpPr>
            <a:stCxn id="119" idx="1"/>
            <a:endCxn id="116" idx="1"/>
          </p:cNvCxnSpPr>
          <p:nvPr/>
        </p:nvCxnSpPr>
        <p:spPr>
          <a:xfrm flipH="1" rot="-5400000">
            <a:off x="4909035" y="3210600"/>
            <a:ext cx="349800" cy="575400"/>
          </a:xfrm>
          <a:prstGeom prst="curvedConnector2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 rot="-5385053">
            <a:off x="5169024" y="3148350"/>
            <a:ext cx="138001" cy="212100"/>
          </a:xfrm>
          <a:prstGeom prst="leftBrace">
            <a:avLst>
              <a:gd fmla="val 8333" name="adj1"/>
              <a:gd fmla="val 50610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>
            <a:stCxn id="121" idx="1"/>
            <a:endCxn id="117" idx="1"/>
          </p:cNvCxnSpPr>
          <p:nvPr/>
        </p:nvCxnSpPr>
        <p:spPr>
          <a:xfrm rot="-5400000">
            <a:off x="5848769" y="2366250"/>
            <a:ext cx="347400" cy="1566900"/>
          </a:xfrm>
          <a:prstGeom prst="curvedConnector4">
            <a:avLst>
              <a:gd fmla="val -68545" name="adj1"/>
              <a:gd fmla="val 53361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6255050" y="1627625"/>
            <a:ext cx="2394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CIDR: </a:t>
            </a:r>
            <a:r>
              <a:rPr lang="pt-BR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16+4+0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pt-BR" sz="1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/20</a:t>
            </a:r>
            <a:endParaRPr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