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b84e97f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b84e97f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84e97f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84e97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b84e97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b84e97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b84e97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b84e97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b84e97f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b84e97f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66320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66320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Rsyslog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Rsyslog?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Centralizador</a:t>
            </a:r>
            <a:r>
              <a:rPr b="1" lang="pt-BR">
                <a:solidFill>
                  <a:srgbClr val="FFFF00"/>
                </a:solidFill>
              </a:rPr>
              <a:t> </a:t>
            </a:r>
            <a:r>
              <a:rPr lang="pt-BR"/>
              <a:t>de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Escuta na porta </a:t>
            </a:r>
            <a:r>
              <a:rPr lang="pt-BR">
                <a:solidFill>
                  <a:srgbClr val="000000"/>
                </a:solidFill>
              </a:rPr>
              <a:t>514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usar tanto </a:t>
            </a:r>
            <a:r>
              <a:rPr lang="pt-BR">
                <a:solidFill>
                  <a:srgbClr val="000000"/>
                </a:solidFill>
              </a:rPr>
              <a:t>TCP</a:t>
            </a:r>
            <a:r>
              <a:rPr b="1" lang="pt-BR">
                <a:solidFill>
                  <a:srgbClr val="FFFF00"/>
                </a:solidFill>
              </a:rPr>
              <a:t> </a:t>
            </a:r>
            <a:r>
              <a:rPr lang="pt-BR"/>
              <a:t>quanto </a:t>
            </a:r>
            <a:r>
              <a:rPr lang="pt-BR">
                <a:solidFill>
                  <a:srgbClr val="000000"/>
                </a:solidFill>
              </a:rPr>
              <a:t>UDP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É recomendado que esse servidor tenha o </a:t>
            </a:r>
            <a:r>
              <a:rPr lang="pt-BR">
                <a:solidFill>
                  <a:srgbClr val="000000"/>
                </a:solidFill>
              </a:rPr>
              <a:t>/var</a:t>
            </a:r>
            <a:r>
              <a:rPr lang="pt-BR">
                <a:solidFill>
                  <a:srgbClr val="00FFA2"/>
                </a:solidFill>
              </a:rPr>
              <a:t> maior!</a:t>
            </a:r>
            <a:endParaRPr>
              <a:solidFill>
                <a:srgbClr val="00FFA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A configuração do Rsyslog é feita por meio de </a:t>
            </a:r>
            <a:r>
              <a:rPr lang="pt-BR">
                <a:solidFill>
                  <a:srgbClr val="000000"/>
                </a:solidFill>
              </a:rPr>
              <a:t>facilidade (facility)</a:t>
            </a:r>
            <a:r>
              <a:rPr lang="pt-BR">
                <a:solidFill>
                  <a:srgbClr val="00FFA2"/>
                </a:solidFill>
              </a:rPr>
              <a:t> e </a:t>
            </a:r>
            <a:r>
              <a:rPr lang="pt-BR">
                <a:solidFill>
                  <a:srgbClr val="000000"/>
                </a:solidFill>
              </a:rPr>
              <a:t>severidade (severity)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Facility?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7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0 - kern</a:t>
            </a:r>
            <a:r>
              <a:rPr b="1" lang="pt-BR" sz="1400">
                <a:solidFill>
                  <a:srgbClr val="017BFF"/>
                </a:solidFill>
              </a:rPr>
              <a:t> </a:t>
            </a:r>
            <a:r>
              <a:rPr lang="pt-BR" sz="1400"/>
              <a:t># Mensagens relacionadas ao Kernel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1 - user</a:t>
            </a:r>
            <a:r>
              <a:rPr lang="pt-BR" sz="1400">
                <a:solidFill>
                  <a:srgbClr val="000000"/>
                </a:solidFill>
              </a:rPr>
              <a:t> </a:t>
            </a:r>
            <a:r>
              <a:rPr lang="pt-BR" sz="1400"/>
              <a:t># Mensagens relacionadas ao usuário normal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2 - mail</a:t>
            </a:r>
            <a:r>
              <a:rPr b="1" lang="pt-BR" sz="1400">
                <a:solidFill>
                  <a:srgbClr val="FFFF00"/>
                </a:solidFill>
              </a:rPr>
              <a:t> </a:t>
            </a:r>
            <a:r>
              <a:rPr lang="pt-BR" sz="1400"/>
              <a:t># Mensagens de uso de e-mail (SMTP, IMAP…)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3 - daemon</a:t>
            </a:r>
            <a:r>
              <a:rPr lang="pt-BR" sz="1400">
                <a:solidFill>
                  <a:srgbClr val="000000"/>
                </a:solidFill>
              </a:rPr>
              <a:t> </a:t>
            </a:r>
            <a:r>
              <a:rPr lang="pt-BR" sz="1400"/>
              <a:t># Mensagens de qualquer daemon do sistema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4 - auth </a:t>
            </a:r>
            <a:r>
              <a:rPr lang="pt-BR" sz="1400"/>
              <a:t># Mensagens de autenticação de usuários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5 - syslog</a:t>
            </a:r>
            <a:r>
              <a:rPr lang="pt-BR" sz="1400">
                <a:solidFill>
                  <a:srgbClr val="000000"/>
                </a:solidFill>
              </a:rPr>
              <a:t> </a:t>
            </a:r>
            <a:r>
              <a:rPr lang="pt-BR" sz="1400"/>
              <a:t>#  Mensagens específicas do Rsyslog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6 - lpr</a:t>
            </a:r>
            <a:r>
              <a:rPr lang="pt-BR" sz="1400">
                <a:solidFill>
                  <a:srgbClr val="000000"/>
                </a:solidFill>
              </a:rPr>
              <a:t> </a:t>
            </a:r>
            <a:r>
              <a:rPr lang="pt-BR" sz="1400"/>
              <a:t># Mensagens de impressão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7 - news</a:t>
            </a:r>
            <a:r>
              <a:rPr lang="pt-BR" sz="1400">
                <a:solidFill>
                  <a:srgbClr val="000000"/>
                </a:solidFill>
              </a:rPr>
              <a:t> </a:t>
            </a:r>
            <a:r>
              <a:rPr lang="pt-BR" sz="1400"/>
              <a:t># Mensagens de rede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8 - cron</a:t>
            </a:r>
            <a:r>
              <a:rPr lang="pt-BR" sz="1400">
                <a:solidFill>
                  <a:srgbClr val="000000"/>
                </a:solidFill>
              </a:rPr>
              <a:t> </a:t>
            </a:r>
            <a:r>
              <a:rPr lang="pt-BR" sz="1400"/>
              <a:t># Mensagens do daemon Crontab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9 - authpriv </a:t>
            </a:r>
            <a:r>
              <a:rPr lang="pt-BR" sz="1400"/>
              <a:t># Mensagens de auth (4) com maior privação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10 - ftp</a:t>
            </a:r>
            <a:r>
              <a:rPr lang="pt-BR" sz="1400">
                <a:solidFill>
                  <a:srgbClr val="017BFF"/>
                </a:solidFill>
              </a:rPr>
              <a:t> </a:t>
            </a:r>
            <a:r>
              <a:rPr lang="pt-BR" sz="1400"/>
              <a:t># Relacionadas ao daemon do FTP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16-23 - local0 até local7</a:t>
            </a:r>
            <a:r>
              <a:rPr lang="pt-BR" sz="1400"/>
              <a:t> # Usado como “coringas” e canais bônus para filtragem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Priority?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7 - debug</a:t>
            </a:r>
            <a:r>
              <a:rPr lang="pt-BR"/>
              <a:t> # Mensagens de debugging (para troubleshoot)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6 - info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# Apenas informações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5 - notice</a:t>
            </a:r>
            <a:r>
              <a:rPr lang="pt-BR"/>
              <a:t> # Normal, mas com um condição significativa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4 - warning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# Condições de avisos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3 - err</a:t>
            </a:r>
            <a:r>
              <a:rPr lang="pt-BR"/>
              <a:t> # Condições de erros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2 - crit</a:t>
            </a:r>
            <a:r>
              <a:rPr lang="pt-BR"/>
              <a:t> # Condições críticas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1 - alert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# Alerta! Uma ação deve ser tomada imediatamente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0 - emerg</a:t>
            </a:r>
            <a:r>
              <a:rPr b="1" lang="pt-BR">
                <a:solidFill>
                  <a:srgbClr val="017BFF"/>
                </a:solidFill>
              </a:rPr>
              <a:t> </a:t>
            </a:r>
            <a:r>
              <a:rPr lang="pt-BR"/>
              <a:t># Emergência total, sistema não pode ser usado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4078675"/>
            <a:ext cx="79251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OBS: </a:t>
            </a:r>
            <a:r>
              <a:rPr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Definindo a prioridade, será registrado tudo daquele nível e todos maiores que ele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</a:t>
            </a:r>
            <a:r>
              <a:rPr i="1" lang="pt-BR"/>
              <a:t>default</a:t>
            </a:r>
            <a:r>
              <a:rPr lang="pt-BR"/>
              <a:t> CentOS 7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FFFF"/>
                </a:solidFill>
              </a:rPr>
              <a:t>*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info</a:t>
            </a:r>
            <a:r>
              <a:rPr lang="pt-BR" sz="1400">
                <a:solidFill>
                  <a:schemeClr val="lt1"/>
                </a:solidFill>
              </a:rPr>
              <a:t>;</a:t>
            </a:r>
            <a:r>
              <a:rPr lang="pt-BR" sz="1400">
                <a:solidFill>
                  <a:srgbClr val="00FFFF"/>
                </a:solidFill>
              </a:rPr>
              <a:t>mail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none</a:t>
            </a:r>
            <a:r>
              <a:rPr lang="pt-BR" sz="1400">
                <a:solidFill>
                  <a:schemeClr val="lt1"/>
                </a:solidFill>
              </a:rPr>
              <a:t>;</a:t>
            </a:r>
            <a:r>
              <a:rPr lang="pt-BR" sz="1400">
                <a:solidFill>
                  <a:srgbClr val="00FFFF"/>
                </a:solidFill>
              </a:rPr>
              <a:t>authpriv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none</a:t>
            </a:r>
            <a:r>
              <a:rPr lang="pt-BR" sz="1400">
                <a:solidFill>
                  <a:schemeClr val="lt1"/>
                </a:solidFill>
              </a:rPr>
              <a:t>;</a:t>
            </a:r>
            <a:r>
              <a:rPr lang="pt-BR" sz="1400">
                <a:solidFill>
                  <a:srgbClr val="00FFFF"/>
                </a:solidFill>
              </a:rPr>
              <a:t>cron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none</a:t>
            </a:r>
            <a:r>
              <a:rPr lang="pt-BR" sz="1400"/>
              <a:t>                </a:t>
            </a:r>
            <a:r>
              <a:rPr lang="pt-BR" sz="1400">
                <a:solidFill>
                  <a:srgbClr val="00FF00"/>
                </a:solidFill>
              </a:rPr>
              <a:t>/var/log/messages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FFFF"/>
                </a:solidFill>
              </a:rPr>
              <a:t>authpriv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*    </a:t>
            </a:r>
            <a:r>
              <a:rPr lang="pt-BR" sz="1400"/>
              <a:t>                                          </a:t>
            </a:r>
            <a:r>
              <a:rPr lang="pt-BR" sz="1400">
                <a:solidFill>
                  <a:srgbClr val="00FF00"/>
                </a:solidFill>
              </a:rPr>
              <a:t>/var/log/secure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FFFF"/>
                </a:solidFill>
              </a:rPr>
              <a:t>mail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*  </a:t>
            </a:r>
            <a:r>
              <a:rPr lang="pt-BR" sz="1400"/>
              <a:t>                                                </a:t>
            </a:r>
            <a:r>
              <a:rPr lang="pt-BR" sz="1400">
                <a:solidFill>
                  <a:srgbClr val="00FF00"/>
                </a:solidFill>
              </a:rPr>
              <a:t>-/var/log/maillog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FFFF"/>
                </a:solidFill>
              </a:rPr>
              <a:t>cron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*</a:t>
            </a:r>
            <a:r>
              <a:rPr lang="pt-BR" sz="1400"/>
              <a:t>                                                 </a:t>
            </a:r>
            <a:r>
              <a:rPr lang="pt-BR" sz="1400">
                <a:solidFill>
                  <a:srgbClr val="00FF00"/>
                </a:solidFill>
              </a:rPr>
              <a:t> /var/log/cron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FFFF"/>
                </a:solidFill>
              </a:rPr>
              <a:t>*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emerg</a:t>
            </a:r>
            <a:r>
              <a:rPr lang="pt-BR" sz="1400"/>
              <a:t>                                                </a:t>
            </a:r>
            <a:r>
              <a:rPr lang="pt-BR" sz="1400">
                <a:solidFill>
                  <a:srgbClr val="00FF00"/>
                </a:solidFill>
              </a:rPr>
              <a:t> :omusrmsg:*</a:t>
            </a:r>
            <a:endParaRPr sz="1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FFFF"/>
                </a:solidFill>
              </a:rPr>
              <a:t>local7</a:t>
            </a:r>
            <a:r>
              <a:rPr lang="pt-BR" sz="1400">
                <a:solidFill>
                  <a:schemeClr val="lt1"/>
                </a:solidFill>
              </a:rPr>
              <a:t>.</a:t>
            </a:r>
            <a:r>
              <a:rPr lang="pt-BR" sz="1400">
                <a:solidFill>
                  <a:srgbClr val="FF00FF"/>
                </a:solidFill>
              </a:rPr>
              <a:t>*</a:t>
            </a:r>
            <a:r>
              <a:rPr lang="pt-BR" sz="1400"/>
              <a:t>                                               </a:t>
            </a:r>
            <a:r>
              <a:rPr lang="pt-BR" sz="1400">
                <a:solidFill>
                  <a:srgbClr val="00FF00"/>
                </a:solidFill>
              </a:rPr>
              <a:t> /var/log/boot.log</a:t>
            </a:r>
            <a:endParaRPr sz="1400">
              <a:solidFill>
                <a:srgbClr val="00FF00"/>
              </a:solidFill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311700" y="3903750"/>
            <a:ext cx="2349350" cy="1034350"/>
            <a:chOff x="503400" y="3903750"/>
            <a:chExt cx="2349350" cy="1034350"/>
          </a:xfrm>
        </p:grpSpPr>
        <p:sp>
          <p:nvSpPr>
            <p:cNvPr id="83" name="Google Shape;83;p17"/>
            <p:cNvSpPr/>
            <p:nvPr/>
          </p:nvSpPr>
          <p:spPr>
            <a:xfrm>
              <a:off x="503400" y="3980400"/>
              <a:ext cx="284700" cy="2115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503400" y="4315175"/>
              <a:ext cx="284700" cy="2115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03400" y="4649950"/>
              <a:ext cx="284700" cy="2115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919250" y="3903750"/>
              <a:ext cx="8829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00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facility</a:t>
              </a:r>
              <a:endParaRPr b="1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919250" y="4238525"/>
              <a:ext cx="8829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00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priority</a:t>
              </a:r>
              <a:endParaRPr b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919250" y="4573300"/>
              <a:ext cx="19335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00FF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para onde enviar?</a:t>
              </a:r>
              <a:endParaRPr b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9" name="Google Shape;89;p17"/>
          <p:cNvSpPr txBox="1"/>
          <p:nvPr/>
        </p:nvSpPr>
        <p:spPr>
          <a:xfrm>
            <a:off x="7190700" y="2042800"/>
            <a:ext cx="1641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 usa sync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7"/>
          <p:cNvCxnSpPr>
            <a:stCxn id="89" idx="1"/>
          </p:cNvCxnSpPr>
          <p:nvPr/>
        </p:nvCxnSpPr>
        <p:spPr>
          <a:xfrm flipH="1">
            <a:off x="4738500" y="2249200"/>
            <a:ext cx="2452200" cy="123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7240975" y="2594400"/>
            <a:ext cx="1641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mensagens 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críticas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são enviadas para os consoles dos usuários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17"/>
          <p:cNvCxnSpPr>
            <a:stCxn id="91" idx="1"/>
          </p:cNvCxnSpPr>
          <p:nvPr/>
        </p:nvCxnSpPr>
        <p:spPr>
          <a:xfrm rot="10800000">
            <a:off x="4615375" y="2857500"/>
            <a:ext cx="2625600" cy="254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funcionaria na prática?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00" y="2768713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75" y="1167938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00" y="1167938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87" y="3623063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775" y="3623063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775" y="1167938"/>
            <a:ext cx="1051325" cy="10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003800" y="2219275"/>
            <a:ext cx="944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Apache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003800" y="3265475"/>
            <a:ext cx="944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DHCPD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018613" y="2219275"/>
            <a:ext cx="944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Postfix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900550" y="2219275"/>
            <a:ext cx="944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984625" y="3265475"/>
            <a:ext cx="944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NFS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018626" y="3820050"/>
            <a:ext cx="1051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Rsyslogd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8"/>
          <p:cNvCxnSpPr>
            <a:stCxn id="99" idx="3"/>
            <a:endCxn id="98" idx="1"/>
          </p:cNvCxnSpPr>
          <p:nvPr/>
        </p:nvCxnSpPr>
        <p:spPr>
          <a:xfrm>
            <a:off x="1996700" y="1693600"/>
            <a:ext cx="1968300" cy="1600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100" idx="1"/>
            <a:endCxn id="98" idx="0"/>
          </p:cNvCxnSpPr>
          <p:nvPr/>
        </p:nvCxnSpPr>
        <p:spPr>
          <a:xfrm>
            <a:off x="3965000" y="1693600"/>
            <a:ext cx="525600" cy="1075200"/>
          </a:xfrm>
          <a:prstGeom prst="curvedConnector4">
            <a:avLst>
              <a:gd fmla="val -45305" name="adj1"/>
              <a:gd fmla="val 74441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103" idx="1"/>
            <a:endCxn id="98" idx="3"/>
          </p:cNvCxnSpPr>
          <p:nvPr/>
        </p:nvCxnSpPr>
        <p:spPr>
          <a:xfrm flipH="1">
            <a:off x="5016475" y="1693600"/>
            <a:ext cx="1689300" cy="16008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102" idx="1"/>
            <a:endCxn id="98" idx="3"/>
          </p:cNvCxnSpPr>
          <p:nvPr/>
        </p:nvCxnSpPr>
        <p:spPr>
          <a:xfrm rot="10800000">
            <a:off x="5016475" y="3294325"/>
            <a:ext cx="1689300" cy="8544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endCxn id="98" idx="1"/>
          </p:cNvCxnSpPr>
          <p:nvPr/>
        </p:nvCxnSpPr>
        <p:spPr>
          <a:xfrm flipH="1" rot="10800000">
            <a:off x="1996700" y="3294375"/>
            <a:ext cx="1968300" cy="85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3645875" y="4224250"/>
            <a:ext cx="1803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/var/log/apache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670050" y="4519000"/>
            <a:ext cx="156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/var/log/named</a:t>
            </a:r>
            <a:endParaRPr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18"/>
          <p:cNvCxnSpPr>
            <a:endCxn id="99" idx="1"/>
          </p:cNvCxnSpPr>
          <p:nvPr/>
        </p:nvCxnSpPr>
        <p:spPr>
          <a:xfrm flipH="1" rot="5400000">
            <a:off x="940875" y="1698100"/>
            <a:ext cx="2709600" cy="2700600"/>
          </a:xfrm>
          <a:prstGeom prst="curvedConnector4">
            <a:avLst>
              <a:gd fmla="val 40300" name="adj1"/>
              <a:gd fmla="val 108817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16" idx="3"/>
            <a:endCxn id="103" idx="0"/>
          </p:cNvCxnSpPr>
          <p:nvPr/>
        </p:nvCxnSpPr>
        <p:spPr>
          <a:xfrm flipH="1" rot="10800000">
            <a:off x="5230350" y="1168000"/>
            <a:ext cx="2001000" cy="3529800"/>
          </a:xfrm>
          <a:prstGeom prst="curvedConnector4">
            <a:avLst>
              <a:gd fmla="val 36867" name="adj1"/>
              <a:gd fmla="val 106748" name="adj2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