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977ba5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977ba5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a977ba59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a977ba59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977ba59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977ba59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977ba59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977ba59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977ba5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977ba5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6680d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6680d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SMTP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SMTP?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S</a:t>
            </a:r>
            <a:r>
              <a:rPr lang="pt-BR"/>
              <a:t>imple </a:t>
            </a:r>
            <a:r>
              <a:rPr b="1" lang="pt-BR">
                <a:solidFill>
                  <a:srgbClr val="000000"/>
                </a:solidFill>
              </a:rPr>
              <a:t>M</a:t>
            </a:r>
            <a:r>
              <a:rPr lang="pt-BR"/>
              <a:t>ail </a:t>
            </a:r>
            <a:r>
              <a:rPr b="1" lang="pt-BR">
                <a:solidFill>
                  <a:srgbClr val="000000"/>
                </a:solidFill>
              </a:rPr>
              <a:t>T</a:t>
            </a:r>
            <a:r>
              <a:rPr lang="pt-BR"/>
              <a:t>ransfer </a:t>
            </a:r>
            <a:r>
              <a:rPr b="1" lang="pt-BR">
                <a:solidFill>
                  <a:srgbClr val="000000"/>
                </a:solidFill>
              </a:rPr>
              <a:t>P</a:t>
            </a:r>
            <a:r>
              <a:rPr lang="pt-BR"/>
              <a:t>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usado para o </a:t>
            </a:r>
            <a:r>
              <a:rPr lang="pt-BR">
                <a:solidFill>
                  <a:srgbClr val="000000"/>
                </a:solidFill>
              </a:rPr>
              <a:t>envio de e-mails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Roda na porta </a:t>
            </a:r>
            <a:r>
              <a:rPr b="1" lang="pt-BR">
                <a:solidFill>
                  <a:srgbClr val="000000"/>
                </a:solidFill>
              </a:rPr>
              <a:t>25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Sempre temos dois envolvidos: </a:t>
            </a:r>
            <a:r>
              <a:rPr lang="pt-BR">
                <a:solidFill>
                  <a:srgbClr val="000000"/>
                </a:solidFill>
              </a:rPr>
              <a:t>SMTP Client &amp; SMTP Server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client é geralmente o nosso programa para envio de e-mails, como por </a:t>
            </a:r>
            <a:r>
              <a:rPr lang="pt-BR"/>
              <a:t>exemplo</a:t>
            </a:r>
            <a:r>
              <a:rPr lang="pt-BR"/>
              <a:t> o </a:t>
            </a:r>
            <a:r>
              <a:rPr lang="pt-BR">
                <a:solidFill>
                  <a:srgbClr val="000000"/>
                </a:solidFill>
              </a:rPr>
              <a:t>Mozilla Thunderbird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o server é justamente o servidor que vai </a:t>
            </a:r>
            <a:r>
              <a:rPr lang="pt-BR">
                <a:solidFill>
                  <a:srgbClr val="000000"/>
                </a:solidFill>
              </a:rPr>
              <a:t>rotear os e-mails</a:t>
            </a:r>
            <a:r>
              <a:rPr lang="pt-BR"/>
              <a:t> para outros clients ou até mesmo para outro servidor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 </a:t>
            </a:r>
            <a:r>
              <a:rPr b="1" lang="pt-BR">
                <a:solidFill>
                  <a:srgbClr val="000000"/>
                </a:solidFill>
              </a:rPr>
              <a:t>TCP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para o envio de pacotes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Termos importantes!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MTA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- </a:t>
            </a:r>
            <a:r>
              <a:rPr b="1" lang="pt-BR">
                <a:solidFill>
                  <a:srgbClr val="000000"/>
                </a:solidFill>
              </a:rPr>
              <a:t>M</a:t>
            </a:r>
            <a:r>
              <a:rPr lang="pt-BR"/>
              <a:t>ail </a:t>
            </a:r>
            <a:r>
              <a:rPr b="1" lang="pt-BR">
                <a:solidFill>
                  <a:srgbClr val="000000"/>
                </a:solidFill>
              </a:rPr>
              <a:t>T</a:t>
            </a:r>
            <a:r>
              <a:rPr lang="pt-BR"/>
              <a:t>ransfer </a:t>
            </a:r>
            <a:r>
              <a:rPr b="1" lang="pt-BR">
                <a:solidFill>
                  <a:srgbClr val="000000"/>
                </a:solidFill>
              </a:rPr>
              <a:t>A</a:t>
            </a:r>
            <a:r>
              <a:rPr lang="pt-BR"/>
              <a:t>gent (server)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MUA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-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M</a:t>
            </a:r>
            <a:r>
              <a:rPr lang="pt-BR"/>
              <a:t>ail </a:t>
            </a:r>
            <a:r>
              <a:rPr b="1" lang="pt-BR">
                <a:solidFill>
                  <a:srgbClr val="000000"/>
                </a:solidFill>
              </a:rPr>
              <a:t>U</a:t>
            </a:r>
            <a:r>
              <a:rPr lang="pt-BR"/>
              <a:t>ser </a:t>
            </a:r>
            <a:r>
              <a:rPr b="1" lang="pt-BR">
                <a:solidFill>
                  <a:srgbClr val="000000"/>
                </a:solidFill>
              </a:rPr>
              <a:t>A</a:t>
            </a:r>
            <a:r>
              <a:rPr lang="pt-BR"/>
              <a:t>gent (client)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0" y="292893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37" y="2801275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8100" y="2928938"/>
            <a:ext cx="796024" cy="7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66713" y="3852600"/>
            <a:ext cx="72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191300" y="3852600"/>
            <a:ext cx="72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207175" y="3931225"/>
            <a:ext cx="729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MTA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" name="Google Shape;75;p15"/>
          <p:cNvCxnSpPr>
            <a:stCxn id="69" idx="3"/>
            <a:endCxn id="70" idx="1"/>
          </p:cNvCxnSpPr>
          <p:nvPr/>
        </p:nvCxnSpPr>
        <p:spPr>
          <a:xfrm>
            <a:off x="1629524" y="3326950"/>
            <a:ext cx="2416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1" idx="1"/>
          </p:cNvCxnSpPr>
          <p:nvPr/>
        </p:nvCxnSpPr>
        <p:spPr>
          <a:xfrm>
            <a:off x="5097700" y="3326950"/>
            <a:ext cx="20604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envio de um e-mail?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375" y="1123550"/>
            <a:ext cx="531451" cy="5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800" y="1123551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183075" y="1164800"/>
            <a:ext cx="1590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Mateus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mateus@gmail.com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942000" y="1164800"/>
            <a:ext cx="15906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João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joao@hotmail.com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5270800" y="1094300"/>
            <a:ext cx="2244000" cy="631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529675" y="1094300"/>
            <a:ext cx="2244000" cy="631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25" y="217373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3337" y="3275500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500" y="3275500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5175" y="2173738"/>
            <a:ext cx="796024" cy="796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911438" y="3020450"/>
            <a:ext cx="1005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Mateus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User Agent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980688" y="3020450"/>
            <a:ext cx="1005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João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User Agent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836475" y="2705125"/>
            <a:ext cx="1005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SMTP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gmail.com</a:t>
            </a:r>
            <a:endParaRPr sz="10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54663" y="2705125"/>
            <a:ext cx="1005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SMTP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hotmail.com</a:t>
            </a:r>
            <a:endParaRPr sz="1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16"/>
          <p:cNvCxnSpPr>
            <a:stCxn id="88" idx="3"/>
            <a:endCxn id="89" idx="1"/>
          </p:cNvCxnSpPr>
          <p:nvPr/>
        </p:nvCxnSpPr>
        <p:spPr>
          <a:xfrm>
            <a:off x="1811949" y="2571750"/>
            <a:ext cx="1001400" cy="1229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6"/>
          <p:cNvCxnSpPr>
            <a:stCxn id="89" idx="3"/>
            <a:endCxn id="90" idx="1"/>
          </p:cNvCxnSpPr>
          <p:nvPr/>
        </p:nvCxnSpPr>
        <p:spPr>
          <a:xfrm>
            <a:off x="3864662" y="3801163"/>
            <a:ext cx="1166700" cy="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6"/>
          <p:cNvCxnSpPr>
            <a:stCxn id="90" idx="3"/>
            <a:endCxn id="91" idx="1"/>
          </p:cNvCxnSpPr>
          <p:nvPr/>
        </p:nvCxnSpPr>
        <p:spPr>
          <a:xfrm flipH="1" rot="10800000">
            <a:off x="6082825" y="2571763"/>
            <a:ext cx="1002300" cy="12294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2141825" y="2633775"/>
            <a:ext cx="700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SMTP</a:t>
            </a:r>
            <a:endParaRPr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030625" y="3355250"/>
            <a:ext cx="700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SMTP</a:t>
            </a:r>
            <a:endParaRPr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082825" y="2705125"/>
            <a:ext cx="7005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IMAP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Envio de e-mail usando SMTP!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6" y="10834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556" y="10834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464900" y="1054150"/>
            <a:ext cx="2244000" cy="6312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443350" y="1054150"/>
            <a:ext cx="2244000" cy="6312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139725" y="1124650"/>
            <a:ext cx="12549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SMTP client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gmail.com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230850" y="1124650"/>
            <a:ext cx="12549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SMTP server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hotmail.com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5025" y="1777075"/>
            <a:ext cx="2244000" cy="32247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443350" y="1777075"/>
            <a:ext cx="2244000" cy="32247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735900" y="19303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4137375" y="1656100"/>
            <a:ext cx="572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EHLO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flipH="1">
            <a:off x="2721425" y="1930300"/>
            <a:ext cx="3735300" cy="41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 rot="-546128">
            <a:off x="3888460" y="1926052"/>
            <a:ext cx="572712" cy="27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250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2735900" y="23875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4123575" y="2117500"/>
            <a:ext cx="2396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MAIL FROM: mateus@gmail.com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 flipH="1">
            <a:off x="2721425" y="2387500"/>
            <a:ext cx="3735300" cy="41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 rot="-546128">
            <a:off x="3888460" y="2383252"/>
            <a:ext cx="572712" cy="27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250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2735900" y="28447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4123575" y="2574700"/>
            <a:ext cx="2396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RCPT TO</a:t>
            </a: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: joao@hotmail.com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 flipH="1">
            <a:off x="2721425" y="2844700"/>
            <a:ext cx="3735300" cy="41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7"/>
          <p:cNvSpPr txBox="1"/>
          <p:nvPr/>
        </p:nvSpPr>
        <p:spPr>
          <a:xfrm rot="-546128">
            <a:off x="3888460" y="2840452"/>
            <a:ext cx="572712" cy="27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250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2735900" y="33019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4137375" y="3027700"/>
            <a:ext cx="572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flipH="1">
            <a:off x="2721425" y="3301900"/>
            <a:ext cx="3735300" cy="41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 txBox="1"/>
          <p:nvPr/>
        </p:nvSpPr>
        <p:spPr>
          <a:xfrm rot="-546128">
            <a:off x="3888460" y="3297652"/>
            <a:ext cx="572712" cy="27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354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2735900" y="37591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735900" y="38353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2735900" y="39877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363525" y="3721900"/>
            <a:ext cx="261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0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H="1">
            <a:off x="2721425" y="3987700"/>
            <a:ext cx="3735300" cy="4158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 rot="-546128">
            <a:off x="3888460" y="3983452"/>
            <a:ext cx="572712" cy="27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250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2735900" y="4444900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 txBox="1"/>
          <p:nvPr/>
        </p:nvSpPr>
        <p:spPr>
          <a:xfrm>
            <a:off x="4137375" y="4170700"/>
            <a:ext cx="572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QUIT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2735950" y="4688075"/>
            <a:ext cx="37062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 txBox="1"/>
          <p:nvPr/>
        </p:nvSpPr>
        <p:spPr>
          <a:xfrm>
            <a:off x="4213575" y="4399300"/>
            <a:ext cx="5727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221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056200" y="1768675"/>
            <a:ext cx="10614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Handshake</a:t>
            </a:r>
            <a:endParaRPr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443350" y="17770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Recebe o handshake e responde com OK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881225" y="2209300"/>
            <a:ext cx="1431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Identifica o </a:t>
            </a:r>
            <a:r>
              <a:rPr i="1"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sender</a:t>
            </a:r>
            <a:endParaRPr i="1"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443350" y="22342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Esse </a:t>
            </a:r>
            <a:r>
              <a:rPr i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sender </a:t>
            </a: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está OK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64825" y="2666500"/>
            <a:ext cx="224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Identifica o </a:t>
            </a:r>
            <a:r>
              <a:rPr i="1"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endParaRPr i="1"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6443350" y="26914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Esse </a:t>
            </a:r>
            <a:r>
              <a:rPr i="1"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recipient </a:t>
            </a: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está OK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64825" y="3123700"/>
            <a:ext cx="224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Vou começar a mensagem!</a:t>
            </a:r>
            <a:endParaRPr i="1"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443350" y="31486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Pode mandar!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64825" y="3657100"/>
            <a:ext cx="224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Corpo do e-mail… Termina com “.”</a:t>
            </a:r>
            <a:endParaRPr i="1"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443350" y="38344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Recebi e vou enviar!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64825" y="4266700"/>
            <a:ext cx="2244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Tchau!</a:t>
            </a:r>
            <a:endParaRPr i="1" sz="10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443350" y="4520200"/>
            <a:ext cx="22440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Tchau!</a:t>
            </a:r>
            <a:endParaRPr sz="10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posso configurar o SMTP?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SMTP interno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- Envia e-mails somente na sua rede interna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SMTP externo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- Envia e-mails para outros domínios também, será necessário configurar o registro MX no 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Relay Server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- Será apenas um roteador de e-mails para outro provedor. Exemplo: Usuário envia e-mail, nosso SMTP se conecta no SMTP do gmail e ele fará o roteamento do e-mail em questão.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64" name="Google Shape;164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