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B3CB54-0D56-4BD0-AA5A-9BA16C64ED39}">
  <a:tblStyle styleId="{01B3CB54-0D56-4BD0-AA5A-9BA16C64ED3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omfortaa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6ba4073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6ba407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6ba4073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6ba4073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6ba4073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6ba4073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6ba4073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6ba4073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6ba4073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6ba4073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6ba4073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6ba4073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6ba4073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6ba4073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Shell Script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Shell Script?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Linguagem de programação </a:t>
            </a:r>
            <a:r>
              <a:rPr lang="pt-BR">
                <a:solidFill>
                  <a:srgbClr val="000000"/>
                </a:solidFill>
              </a:rPr>
              <a:t>nativa</a:t>
            </a:r>
            <a:r>
              <a:rPr lang="pt-BR"/>
              <a:t> do 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compilada pelo </a:t>
            </a:r>
            <a:r>
              <a:rPr lang="pt-BR">
                <a:solidFill>
                  <a:srgbClr val="000000"/>
                </a:solidFill>
              </a:rPr>
              <a:t>Bash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Utilizada para </a:t>
            </a:r>
            <a:r>
              <a:rPr lang="pt-BR">
                <a:solidFill>
                  <a:srgbClr val="000000"/>
                </a:solidFill>
              </a:rPr>
              <a:t>automatização de tarefas</a:t>
            </a:r>
            <a:r>
              <a:rPr lang="pt-BR"/>
              <a:t> em ambientes 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Não</a:t>
            </a:r>
            <a:r>
              <a:rPr lang="pt-BR"/>
              <a:t> é uma linguagem de alto nível como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Não</a:t>
            </a:r>
            <a:r>
              <a:rPr lang="pt-BR"/>
              <a:t> possui bibliotecas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Não</a:t>
            </a:r>
            <a:r>
              <a:rPr lang="pt-BR"/>
              <a:t> possui tipos de dados (string, int, double…)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Todos os utilitários são os </a:t>
            </a:r>
            <a:r>
              <a:rPr lang="pt-BR">
                <a:solidFill>
                  <a:srgbClr val="000000"/>
                </a:solidFill>
              </a:rPr>
              <a:t>mesmos</a:t>
            </a:r>
            <a:r>
              <a:rPr lang="pt-BR"/>
              <a:t> usados na linha de comando (cat, cut, grep…)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Começando um Shell Script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#!/bin/bash</a:t>
            </a:r>
            <a:r>
              <a:rPr lang="pt-BR">
                <a:solidFill>
                  <a:srgbClr val="FFFF00"/>
                </a:solidFill>
              </a:rPr>
              <a:t> </a:t>
            </a:r>
            <a:r>
              <a:rPr lang="pt-BR">
                <a:solidFill>
                  <a:srgbClr val="00FFA2"/>
                </a:solidFill>
              </a:rPr>
              <a:t>- Todo e qualquer script começa com o </a:t>
            </a:r>
            <a:r>
              <a:rPr i="1" lang="pt-BR">
                <a:solidFill>
                  <a:srgbClr val="00FFA2"/>
                </a:solidFill>
              </a:rPr>
              <a:t>shebang</a:t>
            </a:r>
            <a:r>
              <a:rPr lang="pt-BR">
                <a:solidFill>
                  <a:srgbClr val="00FFA2"/>
                </a:solidFill>
              </a:rPr>
              <a:t> que é o apontamento para o compilador. Neste exemplo, todo o código abaixo vai ser compilado pelo Bash</a:t>
            </a:r>
            <a:endParaRPr>
              <a:solidFill>
                <a:srgbClr val="00FFA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#!/usr/bin/python</a:t>
            </a:r>
            <a:r>
              <a:rPr lang="pt-BR">
                <a:solidFill>
                  <a:srgbClr val="FF9900"/>
                </a:solidFill>
              </a:rPr>
              <a:t> </a:t>
            </a:r>
            <a:r>
              <a:rPr lang="pt-BR">
                <a:solidFill>
                  <a:srgbClr val="00FFA2"/>
                </a:solidFill>
              </a:rPr>
              <a:t>- Neste exemplo, todo o código vai ser compilado pelo Python</a:t>
            </a:r>
            <a:endParaRPr>
              <a:solidFill>
                <a:srgbClr val="00FFA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Char char="●"/>
            </a:pPr>
            <a:r>
              <a:rPr lang="pt-BR">
                <a:solidFill>
                  <a:srgbClr val="00FFA2"/>
                </a:solidFill>
              </a:rPr>
              <a:t>Isso pode ser usado para qualquer linguagem de script</a:t>
            </a:r>
            <a:endParaRPr>
              <a:solidFill>
                <a:srgbClr val="00FFA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FF00FF"/>
                </a:solidFill>
              </a:rPr>
              <a:t>DICA de </a:t>
            </a:r>
            <a:r>
              <a:rPr b="1" lang="pt-BR">
                <a:solidFill>
                  <a:srgbClr val="FF00FF"/>
                </a:solidFill>
              </a:rPr>
              <a:t>MESTRE</a:t>
            </a:r>
            <a:r>
              <a:rPr lang="pt-BR">
                <a:solidFill>
                  <a:srgbClr val="00FFA2"/>
                </a:solidFill>
              </a:rPr>
              <a:t>: Use</a:t>
            </a:r>
            <a:r>
              <a:rPr lang="pt-BR">
                <a:solidFill>
                  <a:srgbClr val="FF9900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#!/usr/bin/env bash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FFA2"/>
                </a:solidFill>
              </a:rPr>
              <a:t>A dica acima vai procurar o</a:t>
            </a:r>
            <a:r>
              <a:rPr lang="pt-BR">
                <a:solidFill>
                  <a:srgbClr val="FF9900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Bash recursivamente</a:t>
            </a:r>
            <a:r>
              <a:rPr lang="pt-BR">
                <a:solidFill>
                  <a:srgbClr val="FF9900"/>
                </a:solidFill>
              </a:rPr>
              <a:t> </a:t>
            </a:r>
            <a:r>
              <a:rPr lang="pt-BR">
                <a:solidFill>
                  <a:srgbClr val="00FFA2"/>
                </a:solidFill>
              </a:rPr>
              <a:t>nos diretórios da variável </a:t>
            </a:r>
            <a:r>
              <a:rPr lang="pt-BR">
                <a:solidFill>
                  <a:srgbClr val="000000"/>
                </a:solidFill>
              </a:rPr>
              <a:t>$PATH</a:t>
            </a:r>
            <a:r>
              <a:rPr lang="pt-BR">
                <a:solidFill>
                  <a:srgbClr val="00FFA2"/>
                </a:solidFill>
              </a:rPr>
              <a:t>, adicionando mais portabilidade ao seu script</a:t>
            </a:r>
            <a:endParaRPr>
              <a:solidFill>
                <a:srgbClr val="00FFA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há tipos de variáveis, apenas declaramos </a:t>
            </a:r>
            <a:r>
              <a:rPr lang="pt-BR">
                <a:solidFill>
                  <a:srgbClr val="000000"/>
                </a:solidFill>
              </a:rPr>
              <a:t>NOME_DA_VARIAVEL</a:t>
            </a:r>
            <a:r>
              <a:rPr lang="pt-BR">
                <a:solidFill>
                  <a:srgbClr val="00FF00"/>
                </a:solidFill>
              </a:rPr>
              <a:t>=</a:t>
            </a:r>
            <a:r>
              <a:rPr lang="pt-BR">
                <a:solidFill>
                  <a:srgbClr val="FF00FF"/>
                </a:solidFill>
              </a:rPr>
              <a:t>VALOR</a:t>
            </a:r>
            <a:endParaRPr>
              <a:solidFill>
                <a:srgbClr val="FF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padrão, variáveis locais (dentro de funções) usam letras minúsculas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padrão variáveis globais usam letras maiúsculas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CUIDADO!</a:t>
            </a:r>
            <a:r>
              <a:rPr lang="pt-BR">
                <a:solidFill>
                  <a:srgbClr val="FF0000"/>
                </a:solidFill>
              </a:rPr>
              <a:t> </a:t>
            </a:r>
            <a:r>
              <a:rPr lang="pt-BR"/>
              <a:t>Nomes de variáveis sempre descritivos e objetivos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A2"/>
                </a:solidFill>
              </a:rPr>
              <a:t>NOME_COMPLETO</a:t>
            </a:r>
            <a:r>
              <a:rPr lang="pt-BR">
                <a:solidFill>
                  <a:srgbClr val="00FF00"/>
                </a:solidFill>
              </a:rPr>
              <a:t>=</a:t>
            </a:r>
            <a:r>
              <a:rPr lang="pt-BR">
                <a:solidFill>
                  <a:srgbClr val="FF00FF"/>
                </a:solidFill>
              </a:rPr>
              <a:t>”João da Silva Júnior”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Condicionais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146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</a:rPr>
              <a:t>if</a:t>
            </a:r>
            <a:r>
              <a:rPr lang="pt-BR" sz="1000"/>
              <a:t> [ X </a:t>
            </a:r>
            <a:r>
              <a:rPr lang="pt-BR" sz="1000">
                <a:solidFill>
                  <a:srgbClr val="FF00FF"/>
                </a:solidFill>
              </a:rPr>
              <a:t>expr </a:t>
            </a:r>
            <a:r>
              <a:rPr lang="pt-BR" sz="1000"/>
              <a:t>Y ]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</a:rPr>
              <a:t>then</a:t>
            </a:r>
            <a:endParaRPr sz="10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	</a:t>
            </a:r>
            <a:r>
              <a:rPr lang="pt-BR" sz="1000"/>
              <a:t>code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</a:rPr>
              <a:t>else</a:t>
            </a:r>
            <a:endParaRPr sz="10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	</a:t>
            </a:r>
            <a:r>
              <a:rPr lang="pt-BR" sz="1000"/>
              <a:t>code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</a:rPr>
              <a:t>fi</a:t>
            </a:r>
            <a:endParaRPr sz="100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[ X </a:t>
            </a:r>
            <a:r>
              <a:rPr lang="pt-BR" sz="1000">
                <a:solidFill>
                  <a:srgbClr val="FF00FF"/>
                </a:solidFill>
              </a:rPr>
              <a:t>expr</a:t>
            </a:r>
            <a:r>
              <a:rPr lang="pt-BR" sz="1000"/>
              <a:t> Y ] </a:t>
            </a:r>
            <a:r>
              <a:rPr lang="pt-BR" sz="1000">
                <a:solidFill>
                  <a:srgbClr val="FF00FF"/>
                </a:solidFill>
              </a:rPr>
              <a:t>&amp;&amp;</a:t>
            </a:r>
            <a:r>
              <a:rPr lang="pt-BR" sz="1000"/>
              <a:t> code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[ X </a:t>
            </a:r>
            <a:r>
              <a:rPr lang="pt-BR" sz="1000">
                <a:solidFill>
                  <a:srgbClr val="FF00FF"/>
                </a:solidFill>
              </a:rPr>
              <a:t>expr</a:t>
            </a:r>
            <a:r>
              <a:rPr lang="pt-BR" sz="1000"/>
              <a:t> Y ] </a:t>
            </a:r>
            <a:r>
              <a:rPr lang="pt-BR" sz="1000">
                <a:solidFill>
                  <a:srgbClr val="FF00FF"/>
                </a:solidFill>
              </a:rPr>
              <a:t>||</a:t>
            </a:r>
            <a:r>
              <a:rPr lang="pt-BR" sz="1000"/>
              <a:t> code</a:t>
            </a:r>
            <a:endParaRPr sz="1000"/>
          </a:p>
        </p:txBody>
      </p:sp>
      <p:sp>
        <p:nvSpPr>
          <p:cNvPr id="81" name="Google Shape;81;p17"/>
          <p:cNvSpPr txBox="1"/>
          <p:nvPr/>
        </p:nvSpPr>
        <p:spPr>
          <a:xfrm>
            <a:off x="2539200" y="1017725"/>
            <a:ext cx="54942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Comfortaa"/>
              <a:buChar char="●"/>
            </a:pP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expr significa expressões (!=, ==, -gt, -lt…)</a:t>
            </a:r>
            <a:endParaRPr>
              <a:solidFill>
                <a:srgbClr val="00FFA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Comfortaa"/>
              <a:buChar char="●"/>
            </a:pP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&amp;&amp; é executado se a condição é verdadeira</a:t>
            </a:r>
            <a:endParaRPr>
              <a:solidFill>
                <a:srgbClr val="00FFA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Comfortaa"/>
              <a:buChar char="●"/>
            </a:pP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|| é executado se a condição é falsa</a:t>
            </a:r>
            <a:endParaRPr>
              <a:solidFill>
                <a:srgbClr val="00FFA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56300" y="1923900"/>
            <a:ext cx="256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</a:t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2629400" y="327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{01B3CB54-0D56-4BD0-AA5A-9BA16C64ED39}</a:tableStyleId>
              </a:tblPr>
              <a:tblGrid>
                <a:gridCol w="1468900"/>
                <a:gridCol w="3805425"/>
              </a:tblGrid>
              <a:tr h="183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Comparação de Strings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Str1 = Str2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Retorna true se as Strings são iguais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Str1 != Str2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Retorna true se as Strings não são iguais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-n Str1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Retorna true se a String não é null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-z Str1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Retorna true se a String é null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Comparação Numérica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expr1 -eq expr2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Retorna true se os valores são iguais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expr1 -ne expr2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Retorna true se os valores não são iguais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expr1 -gt expr2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Retorna true se o expr1 é maior que o expr2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expr1 -ge expr2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Retorna true se o expr1 é maior ou igual ao expr2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expr1 -lt expr2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Retorna true se o expr1 é menor que o expr2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expr1 -le expr2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Retorna true se o expr1 é menor ou igual ao expr2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! expr1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Nega o resultado da expressão (se for true vira false e vice-versa)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Condicionais de arquivos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-d file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Retorna se for um diretório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-e file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Retorna true se o arquivo existir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-f file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Retorna true se o arquivo existir (-f é mais usado porque é mais portável)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-g file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Retorna true se o GID estiver habilitado no arquivo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-r file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Retorna true se o arquivo tiver permissão de leitura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-s file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Retorna true se o arquivo tiver um tamanho diferente de zero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-u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Retorna true se o UID estiver habilitado no arquivo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-w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Retorna true se o arquivo tiver permissão de escrita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-x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Retorna true se o arquivo tiver permissão de execução</a:t>
                      </a:r>
                      <a:endParaRPr sz="800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Laços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134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</a:rPr>
              <a:t>for</a:t>
            </a:r>
            <a:r>
              <a:rPr lang="pt-BR" sz="1000"/>
              <a:t> i </a:t>
            </a:r>
            <a:r>
              <a:rPr lang="pt-BR" sz="1000">
                <a:solidFill>
                  <a:srgbClr val="FF00FF"/>
                </a:solidFill>
              </a:rPr>
              <a:t>in</a:t>
            </a:r>
            <a:r>
              <a:rPr lang="pt-BR" sz="1000"/>
              <a:t> array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</a:rPr>
              <a:t>do</a:t>
            </a:r>
            <a:endParaRPr sz="10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	code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</a:rPr>
              <a:t>done</a:t>
            </a:r>
            <a:endParaRPr sz="10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</a:rPr>
              <a:t>while</a:t>
            </a:r>
            <a:r>
              <a:rPr lang="pt-BR" sz="1000">
                <a:solidFill>
                  <a:srgbClr val="00FF00"/>
                </a:solidFill>
              </a:rPr>
              <a:t> </a:t>
            </a:r>
            <a:r>
              <a:rPr lang="pt-BR" sz="1000">
                <a:solidFill>
                  <a:srgbClr val="00FFA2"/>
                </a:solidFill>
              </a:rPr>
              <a:t>read f</a:t>
            </a:r>
            <a:endParaRPr sz="1000">
              <a:solidFill>
                <a:srgbClr val="00FFA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</a:rPr>
              <a:t>do</a:t>
            </a:r>
            <a:endParaRPr sz="10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9900"/>
                </a:solidFill>
              </a:rPr>
              <a:t>	</a:t>
            </a:r>
            <a:r>
              <a:rPr lang="pt-BR" sz="1000">
                <a:solidFill>
                  <a:srgbClr val="00FFA2"/>
                </a:solidFill>
              </a:rPr>
              <a:t>code</a:t>
            </a:r>
            <a:endParaRPr sz="1000">
              <a:solidFill>
                <a:srgbClr val="00FFA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</a:rPr>
              <a:t>done</a:t>
            </a:r>
            <a:r>
              <a:rPr lang="pt-BR" sz="1000">
                <a:solidFill>
                  <a:srgbClr val="00FF00"/>
                </a:solidFill>
              </a:rPr>
              <a:t> </a:t>
            </a:r>
            <a:r>
              <a:rPr lang="pt-BR" sz="1000">
                <a:solidFill>
                  <a:srgbClr val="00FFA2"/>
                </a:solidFill>
              </a:rPr>
              <a:t>&lt; file.txt</a:t>
            </a:r>
            <a:endParaRPr sz="1000">
              <a:solidFill>
                <a:srgbClr val="00FFA2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1950125" y="1295475"/>
            <a:ext cx="6226200" cy="3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Comfortaa"/>
              <a:buChar char="●"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array</a:t>
            </a: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 pode ser </a:t>
            </a: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substituído</a:t>
            </a: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 por:</a:t>
            </a:r>
            <a:endParaRPr>
              <a:solidFill>
                <a:srgbClr val="00FFA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Comfortaa"/>
              <a:buChar char="○"/>
            </a:pP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$(seq 10) - Contagem até 10</a:t>
            </a:r>
            <a:endParaRPr>
              <a:solidFill>
                <a:srgbClr val="00FFA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Comfortaa"/>
              <a:buChar char="○"/>
            </a:pP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1 2 3 4 5  - De 1 a 5</a:t>
            </a:r>
            <a:endParaRPr>
              <a:solidFill>
                <a:srgbClr val="00FFA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Comfortaa"/>
              <a:buChar char="○"/>
            </a:pP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${array[@]} - </a:t>
            </a: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Percorre</a:t>
            </a: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 itens do array</a:t>
            </a:r>
            <a:endParaRPr>
              <a:solidFill>
                <a:srgbClr val="00FFA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Comfortaa"/>
              <a:buChar char="●"/>
            </a:pPr>
            <a:r>
              <a:rPr lang="pt-BR">
                <a:solidFill>
                  <a:srgbClr val="00FFA2"/>
                </a:solidFill>
                <a:latin typeface="Comfortaa"/>
                <a:ea typeface="Comfortaa"/>
                <a:cs typeface="Comfortaa"/>
                <a:sym typeface="Comfortaa"/>
              </a:rPr>
              <a:t>O segundo looping está percorrendo as linhas de um arquivo de texto e atribuindo a variável f</a:t>
            </a:r>
            <a:endParaRPr>
              <a:solidFill>
                <a:srgbClr val="00FFA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Melhore seus Scripts!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Nome de variáveis e funções sempre </a:t>
            </a:r>
            <a:r>
              <a:rPr lang="pt-BR">
                <a:solidFill>
                  <a:srgbClr val="000000"/>
                </a:solidFill>
              </a:rPr>
              <a:t>descritivos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Use as formas </a:t>
            </a:r>
            <a:r>
              <a:rPr lang="pt-BR">
                <a:solidFill>
                  <a:srgbClr val="000000"/>
                </a:solidFill>
              </a:rPr>
              <a:t>reduzidas</a:t>
            </a:r>
            <a:r>
              <a:rPr lang="pt-BR"/>
              <a:t> de condicionais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Comente bem, pondere entre comentários em </a:t>
            </a:r>
            <a:r>
              <a:rPr lang="pt-BR">
                <a:solidFill>
                  <a:srgbClr val="000000"/>
                </a:solidFill>
              </a:rPr>
              <a:t>blocos</a:t>
            </a:r>
            <a:r>
              <a:rPr lang="pt-BR"/>
              <a:t> e comentários </a:t>
            </a:r>
            <a:r>
              <a:rPr lang="pt-BR">
                <a:solidFill>
                  <a:srgbClr val="000000"/>
                </a:solidFill>
              </a:rPr>
              <a:t>objetivos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Estruture</a:t>
            </a:r>
            <a:r>
              <a:rPr lang="pt-BR"/>
              <a:t> o código (variáveis, testes, execução, funções)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Faça um </a:t>
            </a:r>
            <a:r>
              <a:rPr lang="pt-BR">
                <a:solidFill>
                  <a:srgbClr val="000000"/>
                </a:solidFill>
              </a:rPr>
              <a:t>cabeçalho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Disponibilize</a:t>
            </a:r>
            <a:r>
              <a:rPr lang="pt-BR"/>
              <a:t> no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Adicione o GitHub no seu </a:t>
            </a:r>
            <a:r>
              <a:rPr lang="pt-BR">
                <a:solidFill>
                  <a:srgbClr val="000000"/>
                </a:solidFill>
              </a:rPr>
              <a:t>currículo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