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sldIdLst>
    <p:sldId id="256" r:id="rId2"/>
    <p:sldId id="298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264" r:id="rId46"/>
    <p:sldId id="300" r:id="rId47"/>
    <p:sldId id="301" r:id="rId48"/>
    <p:sldId id="29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EE9"/>
    <a:srgbClr val="F9AE58"/>
    <a:srgbClr val="6699CC"/>
    <a:srgbClr val="0066FF"/>
    <a:srgbClr val="009900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2" autoAdjust="0"/>
    <p:restoredTop sz="88871" autoAdjust="0"/>
  </p:normalViewPr>
  <p:slideViewPr>
    <p:cSldViewPr snapToGrid="0">
      <p:cViewPr varScale="1">
        <p:scale>
          <a:sx n="96" d="100"/>
          <a:sy n="96" d="100"/>
        </p:scale>
        <p:origin x="11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2928-89D0-4546-A995-A9FCAC4F69F5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39B3B-ED4D-4EE7-9FDC-E182D62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9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3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7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6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5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9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3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8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66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1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5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52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2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3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45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3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9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0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06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1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87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6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90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92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24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32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6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89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339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6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224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1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2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39B3B-ED4D-4EE7-9FDC-E182D621F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9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747-183C-EC6A-1BDF-2363A48E0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332E5-C198-677A-FE77-2718B1D2C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2A2F-B6F7-8784-913B-45382ADD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5998-5E80-22DB-5C15-99C12C00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06D84-C375-A402-6C7E-B6561C74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A97-74CC-D786-AF3B-E9F152FF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7BC18-D858-1593-5E65-57B751BC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425A-E920-D8D7-1291-2A9B59E9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B091E-DA20-D355-59F3-EC6CAC40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55AA-E88E-F17D-CBC5-150D30CE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5ECC4-BA50-D400-668E-44905B5CA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68C01-3243-A98C-3C96-DBD3D74F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360C9-3E97-D1D5-B7BE-61AFFCEC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86DA-9820-4004-169A-1F8F9B81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8B25-9876-E6BF-DBD4-F511F25C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4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9AAD-5D05-74B4-FC1E-AE0AD98B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857E-09AF-41C7-0C8C-7B82941D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9EE5-B438-AE2B-9257-74C9380A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D3323-FE17-2CD9-5ADE-F35AD9BE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09A1-3E02-D8B0-C049-C71C265D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A343-7662-ACE6-3BC3-2CC44D59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DA5A-1271-0ECF-BCF2-7B528F34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DD2D8-89F6-C73C-06D8-A610E69F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261D-AE9D-DDA4-56DC-23912B45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D7F7-93FC-D82C-3586-172E42D3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CDB4-6570-59BB-3BB3-BEE4D7AB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8A4A-53B3-CF32-A767-A4300071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A7665-71E4-861A-DFE8-764169AAA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3AA30-FD92-8714-77F0-67EECBA1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43E12-1F0F-4EB8-84EF-37F2F6A3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3C01-63A6-652E-F3FD-DA9AC883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9781-C191-E46E-21C8-EDA209EF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E404-D38C-F984-EF0B-BF8815DD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6DB38-0A63-111D-E956-A77BD228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49B23-8F7C-F89E-6F4C-856651374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5CD5-B091-01A6-D839-8EB33D86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65F0E-E48D-CC6A-0249-D31CE87F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F5D10-CB9D-819D-9DC1-57CA188E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642AA-14BD-DC91-7855-624AC73A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0A8E-A160-1750-6CB8-5F3425FD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9AF9C-365E-DC62-7FF0-02BC393E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11075-C7FE-DC21-1140-DC849F43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BC107-1238-228B-449E-E1D63161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4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DBC36-8F05-5041-4146-742A2EA3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FC94D-5B9C-EBDC-1654-A9F0988E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AD05F-EA17-45BA-7B01-FEE1A514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0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C158-2816-67B0-E2DB-D1E81D58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195A-BC7A-351A-5C48-85AAC6EF7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77FF3-CC55-CB79-841B-C1941232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62EFD-1BE8-0DE7-32AE-92A38426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82434-674B-DB65-2553-80F5A666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E55F8-C22A-9C90-A08D-B22F0B66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5F79-0F3C-208C-777D-F0AA61C0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C0DC9-2D83-117C-C4C1-7C87370B4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D6CC-CCED-AF68-B4AF-037C02B3F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1A557-57F8-BE46-749F-FA51A2EE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9E84F-B7D0-4E90-92B7-23F8CFA473A1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BF08C-6667-76CE-935D-585E5528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961BE-134B-6356-1FDA-37916A92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EE24B-0CC8-6118-BAE8-31DEA9FC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721CF-A184-2605-C9FC-A0EED93E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0903-8783-432F-1078-EE0B42AA5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082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0CA5-FA10-45CF-8071-B8E68F103B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6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9B99-638D-4984-B7A4-271AB832D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95" y="2586446"/>
            <a:ext cx="10900610" cy="1685108"/>
          </a:xfrm>
        </p:spPr>
        <p:txBody>
          <a:bodyPr anchor="ctr">
            <a:normAutofit/>
          </a:bodyPr>
          <a:lstStyle/>
          <a:p>
            <a:r>
              <a:rPr lang="en-US" dirty="0"/>
              <a:t>HW3 – PROBLEM 2 SOLUTION</a:t>
            </a:r>
          </a:p>
        </p:txBody>
      </p:sp>
    </p:spTree>
    <p:extLst>
      <p:ext uri="{BB962C8B-B14F-4D97-AF65-F5344CB8AC3E}">
        <p14:creationId xmlns:p14="http://schemas.microsoft.com/office/powerpoint/2010/main" val="1727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9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75005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812205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010514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29761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26448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750297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0721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10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719064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592417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288202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95195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3082242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93681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11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448713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962292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93057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59421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74652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7811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12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004526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37411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91319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46151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579522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634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13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0863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640978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8897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#8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55344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04050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85810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14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34553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622859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067606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575458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43314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15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421588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076361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00098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77759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944107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8079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16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865028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614660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90121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7420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47109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83649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17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512557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024437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39313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#13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13489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738442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264502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18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374100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210959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79823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65229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818955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91025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1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618192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719369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643945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01386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26397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832440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1050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19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728637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445007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299865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26344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765040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9353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20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270367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966202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M(A5)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522386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972959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05426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529209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84086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21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420485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690485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M(A5)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948596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3408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58731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648231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10488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22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892951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631232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M(A5)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574921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48086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308842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8519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35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91577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220186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M(A5)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436226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96263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988174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96746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36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380077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504354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M(A6)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214395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745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13147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394005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72096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37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33172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655732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M(A6)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214370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19958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63991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25425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534878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38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162467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54535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M(A6)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350843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19936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555702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772142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39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402798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902116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M(A6)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250849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05703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836767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42353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40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70926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070165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M(A6)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2517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5560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260062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61368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2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220597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613104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357664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4873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</a:t>
                      </a:r>
                    </a:p>
                    <a:p>
                      <a:pPr algn="ctr"/>
                      <a:r>
                        <a:rPr lang="en-US" sz="600" dirty="0"/>
                        <a:t>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/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49848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41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309503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494519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M(A6)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164677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/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/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7562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42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604157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128740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M(A6)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265186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/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066573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511791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43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630068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M(A6)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475569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/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570502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243194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51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974258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M(A6)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M(A7)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491935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/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475489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37-51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75214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52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762397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M(A7)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212618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66178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#9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/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543630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37-51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1698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53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357873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M(A7)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92144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45649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/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171509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37-51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13916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54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066962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M(A7)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437275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/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579912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37-51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18737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67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859276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M(A4)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M(A7)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/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/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898279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37-51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53-67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45919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68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528354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/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24430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1694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058160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37-51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53-67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28362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69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/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/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49560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614899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37-51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53-67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1935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3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04379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822621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233460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51416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/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87795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70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/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/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51153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315173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37-51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53-67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69-70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932565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71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/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/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51041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015043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37-51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53-67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69-70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196149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72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/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/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/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222109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37-51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53-67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69-70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289190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73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/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/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/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764139"/>
              </p:ext>
            </p:extLst>
          </p:nvPr>
        </p:nvGraphicFramePr>
        <p:xfrm>
          <a:off x="5615736" y="765713"/>
          <a:ext cx="31496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37-51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53-67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69-70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Head/Tail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01890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74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5-19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21-35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37-38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/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/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/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/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407301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37-51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53-67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69-70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83905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D274-73DA-AAA9-A6E8-F88204A7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 Station Notes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13A006-D1A1-D9BC-E5BB-CD92A550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582" y="1825625"/>
            <a:ext cx="719083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6214C-2106-23C6-A947-2D3E6D3B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0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E9ED38-BA7A-8DCA-7804-8D0DE7126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850" y="594585"/>
            <a:ext cx="8218300" cy="55823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51F4-3862-656C-B1BF-2CEFC7BC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7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4A3679-3F2F-0B23-617A-57733B6FB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538" y="554045"/>
            <a:ext cx="7958923" cy="56229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0A58-2E8D-EB63-504C-01F88885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19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C1E1-43C2-BE1F-CA30-5AD7F0BE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How to Update each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1C36-AC21-BC87-3E61-62F1FF79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Renumber Cycle on Slide</a:t>
            </a:r>
          </a:p>
          <a:p>
            <a:pPr marL="514350" indent="-514350">
              <a:buAutoNum type="arabicPeriod"/>
            </a:pPr>
            <a:r>
              <a:rPr lang="en-US" dirty="0"/>
              <a:t>To Issue an Instruction</a:t>
            </a:r>
          </a:p>
          <a:p>
            <a:pPr marL="971550" lvl="1" indent="-514350">
              <a:buAutoNum type="arabicPeriod"/>
            </a:pPr>
            <a:r>
              <a:rPr lang="en-US" dirty="0"/>
              <a:t>Add cycle number when issued</a:t>
            </a:r>
          </a:p>
          <a:p>
            <a:pPr marL="971550" lvl="1" indent="-514350">
              <a:buAutoNum type="arabicPeriod"/>
            </a:pPr>
            <a:r>
              <a:rPr lang="en-US" dirty="0"/>
              <a:t>Update Reservation Station</a:t>
            </a:r>
          </a:p>
          <a:p>
            <a:pPr marL="1428750" lvl="2" indent="-514350">
              <a:buAutoNum type="arabicPeriod"/>
            </a:pPr>
            <a:r>
              <a:rPr lang="en-US" dirty="0"/>
              <a:t>Check if instruction inputs are ready (Vi, </a:t>
            </a:r>
            <a:r>
              <a:rPr lang="en-US" dirty="0" err="1"/>
              <a:t>Vk</a:t>
            </a:r>
            <a:r>
              <a:rPr lang="en-US" dirty="0"/>
              <a:t>) or not ready (Qi, </a:t>
            </a:r>
            <a:r>
              <a:rPr lang="en-US" dirty="0" err="1"/>
              <a:t>Qk</a:t>
            </a:r>
            <a:r>
              <a:rPr lang="en-US" dirty="0"/>
              <a:t>)</a:t>
            </a:r>
          </a:p>
          <a:p>
            <a:pPr marL="1885950" lvl="3" indent="-514350">
              <a:buAutoNum type="arabicPeriod"/>
            </a:pPr>
            <a:r>
              <a:rPr lang="en-US" dirty="0"/>
              <a:t>If data is not ready, identify which Function Unit will produce using Register Result Status</a:t>
            </a:r>
          </a:p>
          <a:p>
            <a:pPr marL="971550" lvl="1" indent="-514350">
              <a:buAutoNum type="arabicPeriod"/>
            </a:pPr>
            <a:r>
              <a:rPr lang="en-US" dirty="0"/>
              <a:t>For non SD / BR instructions – must update Register Result Status</a:t>
            </a:r>
          </a:p>
          <a:p>
            <a:pPr marL="971550" lvl="1" indent="-514350">
              <a:buAutoNum type="arabicPeriod"/>
            </a:pPr>
            <a:r>
              <a:rPr lang="en-US" dirty="0"/>
              <a:t>Move Tail</a:t>
            </a:r>
          </a:p>
          <a:p>
            <a:pPr marL="514350" indent="-514350">
              <a:buAutoNum type="arabicPeriod"/>
            </a:pPr>
            <a:r>
              <a:rPr lang="en-US" dirty="0"/>
              <a:t>To Update Instructions in Execution</a:t>
            </a:r>
          </a:p>
          <a:p>
            <a:pPr marL="971550" lvl="1" indent="-514350">
              <a:buAutoNum type="arabicPeriod"/>
            </a:pPr>
            <a:r>
              <a:rPr lang="en-US" dirty="0"/>
              <a:t>Change time to finish execution</a:t>
            </a:r>
          </a:p>
          <a:p>
            <a:pPr marL="971550" lvl="1" indent="-514350">
              <a:buAutoNum type="arabicPeriod"/>
            </a:pPr>
            <a:r>
              <a:rPr lang="en-US" dirty="0"/>
              <a:t>If time = 0, write in cycle on exe in Instruction Status table</a:t>
            </a:r>
          </a:p>
          <a:p>
            <a:pPr marL="514350" indent="-514350">
              <a:buAutoNum type="arabicPeriod"/>
            </a:pPr>
            <a:r>
              <a:rPr lang="en-US" dirty="0"/>
              <a:t>To Update Instructions in Write Result</a:t>
            </a:r>
          </a:p>
          <a:p>
            <a:pPr marL="971550" lvl="1" indent="-514350">
              <a:buAutoNum type="arabicPeriod"/>
            </a:pPr>
            <a:r>
              <a:rPr lang="en-US" dirty="0"/>
              <a:t>For non SD / BR instructions – write FU to CDB</a:t>
            </a:r>
          </a:p>
          <a:p>
            <a:pPr marL="971550" lvl="1" indent="-514350">
              <a:buAutoNum type="arabicPeriod"/>
            </a:pPr>
            <a:r>
              <a:rPr lang="en-US" dirty="0"/>
              <a:t>Fill in cycle number for write back</a:t>
            </a:r>
          </a:p>
          <a:p>
            <a:pPr marL="971550" lvl="1" indent="-514350">
              <a:buAutoNum type="arabicPeriod"/>
            </a:pPr>
            <a:r>
              <a:rPr lang="en-US" dirty="0"/>
              <a:t>Only 1 instruction may write to CDB at a time (but SD / BR can also be in Write Result stage since not using CDB)</a:t>
            </a:r>
          </a:p>
          <a:p>
            <a:pPr marL="971550" lvl="1" indent="-514350">
              <a:buAutoNum type="arabicPeriod"/>
            </a:pPr>
            <a:r>
              <a:rPr lang="en-US" dirty="0"/>
              <a:t>Remove data from reservation station</a:t>
            </a:r>
          </a:p>
          <a:p>
            <a:pPr marL="971550" lvl="1" indent="-514350">
              <a:buAutoNum type="arabicPeriod"/>
            </a:pPr>
            <a:r>
              <a:rPr lang="en-US" dirty="0"/>
              <a:t>Update all Reservation Stations which depended on FU for data</a:t>
            </a:r>
          </a:p>
          <a:p>
            <a:pPr marL="514350" indent="-514350">
              <a:buAutoNum type="arabicPeriod"/>
            </a:pPr>
            <a:r>
              <a:rPr lang="en-US" dirty="0"/>
              <a:t>To Commit an Instruction</a:t>
            </a:r>
          </a:p>
          <a:p>
            <a:pPr marL="971550" lvl="1" indent="-514350">
              <a:buAutoNum type="arabicPeriod"/>
            </a:pPr>
            <a:r>
              <a:rPr lang="en-US" dirty="0"/>
              <a:t>Instruction must have finished write back</a:t>
            </a:r>
          </a:p>
          <a:p>
            <a:pPr marL="971550" lvl="1" indent="-514350">
              <a:buAutoNum type="arabicPeriod"/>
            </a:pPr>
            <a:r>
              <a:rPr lang="en-US" dirty="0"/>
              <a:t>Move Head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59C82-F8D4-0A41-6240-7B3CB390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4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848460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054536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79900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76807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32123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/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8676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5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19844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154230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919404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32914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73721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/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0874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6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817902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092223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543923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98391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83240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/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07443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7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138858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772461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033777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63316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/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/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23690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9441-0933-635B-6F76-D7B89024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9600" cy="8950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Cycle 8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4F515A52-C622-29A2-0A90-81A323FFA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285772"/>
              </p:ext>
            </p:extLst>
          </p:nvPr>
        </p:nvGraphicFramePr>
        <p:xfrm>
          <a:off x="57461" y="777298"/>
          <a:ext cx="54733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069280309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62679">
                  <a:extLst>
                    <a:ext uri="{9D8B030D-6E8A-4147-A177-3AD203B41FA5}">
                      <a16:colId xmlns:a16="http://schemas.microsoft.com/office/drawing/2014/main" val="1653429536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Instructions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F0, 0(R1)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F2, F0, F6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          F6, 8(R1)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      F6, F6, F2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          F6, 16(R1)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DADDI    R1, R1, #-32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   R1, LOOP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557-5F3F-0874-7BB3-2F955F9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CA5-FA10-45CF-8071-B8E68F103B8A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8A6B-C93D-E43D-EA9D-4926A9E8D098}"/>
              </a:ext>
            </a:extLst>
          </p:cNvPr>
          <p:cNvSpPr txBox="1"/>
          <p:nvPr/>
        </p:nvSpPr>
        <p:spPr>
          <a:xfrm>
            <a:off x="2218277" y="148923"/>
            <a:ext cx="283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1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4A483F2-BD53-EBA1-FBB3-64879A4D0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026670"/>
              </p:ext>
            </p:extLst>
          </p:nvPr>
        </p:nvGraphicFramePr>
        <p:xfrm>
          <a:off x="57461" y="4217850"/>
          <a:ext cx="6112752" cy="245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860051582"/>
                    </a:ext>
                  </a:extLst>
                </a:gridCol>
                <a:gridCol w="776345">
                  <a:extLst>
                    <a:ext uri="{9D8B030D-6E8A-4147-A177-3AD203B41FA5}">
                      <a16:colId xmlns:a16="http://schemas.microsoft.com/office/drawing/2014/main" val="1553933125"/>
                    </a:ext>
                  </a:extLst>
                </a:gridCol>
                <a:gridCol w="796339">
                  <a:extLst>
                    <a:ext uri="{9D8B030D-6E8A-4147-A177-3AD203B41FA5}">
                      <a16:colId xmlns:a16="http://schemas.microsoft.com/office/drawing/2014/main" val="4044271742"/>
                    </a:ext>
                  </a:extLst>
                </a:gridCol>
                <a:gridCol w="756353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Qk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BNEQZ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M(A2)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Mult3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93037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Mult4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6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CB034-8519-0055-8127-A3AC1B6DA468}"/>
              </a:ext>
            </a:extLst>
          </p:cNvPr>
          <p:cNvSpPr txBox="1"/>
          <p:nvPr/>
        </p:nvSpPr>
        <p:spPr>
          <a:xfrm>
            <a:off x="57461" y="3848518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Stations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6EAA6-43CF-48AE-1F82-9D501BAEBADE}"/>
              </a:ext>
            </a:extLst>
          </p:cNvPr>
          <p:cNvSpPr txBox="1"/>
          <p:nvPr/>
        </p:nvSpPr>
        <p:spPr>
          <a:xfrm>
            <a:off x="8850263" y="398350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Result Status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D47F7B-C4C9-9EC6-81CA-577EF5CBC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689139"/>
              </p:ext>
            </p:extLst>
          </p:nvPr>
        </p:nvGraphicFramePr>
        <p:xfrm>
          <a:off x="8850263" y="767682"/>
          <a:ext cx="3284275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145">
                  <a:extLst>
                    <a:ext uri="{9D8B030D-6E8A-4147-A177-3AD203B41FA5}">
                      <a16:colId xmlns:a16="http://schemas.microsoft.com/office/drawing/2014/main" val="3943194762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5370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1807270219"/>
                    </a:ext>
                  </a:extLst>
                </a:gridCol>
                <a:gridCol w="636865">
                  <a:extLst>
                    <a:ext uri="{9D8B030D-6E8A-4147-A177-3AD203B41FA5}">
                      <a16:colId xmlns:a16="http://schemas.microsoft.com/office/drawing/2014/main" val="241673472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F0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F2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F6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 #</a:t>
                      </a: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#7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2228D9-49B9-A3D8-CAC2-3E9D1E8F4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90800"/>
              </p:ext>
            </p:extLst>
          </p:nvPr>
        </p:nvGraphicFramePr>
        <p:xfrm>
          <a:off x="8850263" y="2860825"/>
          <a:ext cx="1996090" cy="77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20">
                  <a:extLst>
                    <a:ext uri="{9D8B030D-6E8A-4147-A177-3AD203B41FA5}">
                      <a16:colId xmlns:a16="http://schemas.microsoft.com/office/drawing/2014/main" val="3357214554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256762861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r>
                        <a:rPr lang="en-US" dirty="0"/>
                        <a:t>CDB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3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#6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7737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BA0059-A279-54FF-4E73-9FC53F2DE461}"/>
              </a:ext>
            </a:extLst>
          </p:cNvPr>
          <p:cNvSpPr txBox="1"/>
          <p:nvPr/>
        </p:nvSpPr>
        <p:spPr>
          <a:xfrm>
            <a:off x="6516311" y="3848936"/>
            <a:ext cx="25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LD/SD Buffers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DAF20F-5DA5-453D-3B9C-0CB20C374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01907"/>
              </p:ext>
            </p:extLst>
          </p:nvPr>
        </p:nvGraphicFramePr>
        <p:xfrm>
          <a:off x="6516311" y="4217850"/>
          <a:ext cx="4034791" cy="178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47">
                  <a:extLst>
                    <a:ext uri="{9D8B030D-6E8A-4147-A177-3AD203B41FA5}">
                      <a16:colId xmlns:a16="http://schemas.microsoft.com/office/drawing/2014/main" val="38297320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56843788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353730324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3340769839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2164794590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</a:t>
                      </a:r>
                    </a:p>
                    <a:p>
                      <a:pPr algn="ctr"/>
                      <a:r>
                        <a:rPr lang="en-US" sz="600" dirty="0"/>
                        <a:t> (until complete)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Busy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Qj</a:t>
                      </a:r>
                      <a:endParaRPr lang="en-US" sz="1200" dirty="0"/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5537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572409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1984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Sd1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16+R1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7643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Sd2</a:t>
                      </a: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19171"/>
                  </a:ext>
                </a:extLst>
              </a:tr>
            </a:tbl>
          </a:graphicData>
        </a:graphic>
      </p:graphicFrame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A10CA5FE-8E67-03F1-EA63-25769A1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659755"/>
              </p:ext>
            </p:extLst>
          </p:nvPr>
        </p:nvGraphicFramePr>
        <p:xfrm>
          <a:off x="5615736" y="765713"/>
          <a:ext cx="314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21295185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57623481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01403961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4327060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974832093"/>
                    </a:ext>
                  </a:extLst>
                </a:gridCol>
              </a:tblGrid>
              <a:tr h="439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 Entry #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WB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CMT</a:t>
                      </a: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9666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41111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88531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05729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096389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060174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1698439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557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A549DE-680C-E8B7-84FE-67270379B5A0}"/>
              </a:ext>
            </a:extLst>
          </p:cNvPr>
          <p:cNvSpPr txBox="1"/>
          <p:nvPr/>
        </p:nvSpPr>
        <p:spPr>
          <a:xfrm>
            <a:off x="5612253" y="143766"/>
            <a:ext cx="29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Reorder Buffer / </a:t>
            </a:r>
          </a:p>
          <a:p>
            <a:pPr algn="ctr"/>
            <a:r>
              <a:rPr lang="en-US" dirty="0"/>
              <a:t>Instruction Status </a:t>
            </a:r>
            <a:r>
              <a:rPr lang="en-US" dirty="0" err="1"/>
              <a:t>Iter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9445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9062</Words>
  <Application>Microsoft Macintosh PowerPoint</Application>
  <PresentationFormat>Widescreen</PresentationFormat>
  <Paragraphs>5304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HW3 – PROBLEM 2 SOLUTION</vt:lpstr>
      <vt:lpstr>Cycle 1</vt:lpstr>
      <vt:lpstr>Cycle 2</vt:lpstr>
      <vt:lpstr>Cycle 3</vt:lpstr>
      <vt:lpstr>Cycle 4</vt:lpstr>
      <vt:lpstr>Cycle 5</vt:lpstr>
      <vt:lpstr>Cycle 6</vt:lpstr>
      <vt:lpstr>Cycle 7</vt:lpstr>
      <vt:lpstr>Cycle 8</vt:lpstr>
      <vt:lpstr>Cycle 9</vt:lpstr>
      <vt:lpstr>Cycle 10</vt:lpstr>
      <vt:lpstr>Cycle 11</vt:lpstr>
      <vt:lpstr>Cycle 12</vt:lpstr>
      <vt:lpstr>Cycle 13</vt:lpstr>
      <vt:lpstr>Cycle 14</vt:lpstr>
      <vt:lpstr>Cycle 15</vt:lpstr>
      <vt:lpstr>Cycle 16</vt:lpstr>
      <vt:lpstr>Cycle 17</vt:lpstr>
      <vt:lpstr>Cycle 18</vt:lpstr>
      <vt:lpstr>Cycle 19</vt:lpstr>
      <vt:lpstr>Cycle 20</vt:lpstr>
      <vt:lpstr>Cycle 21</vt:lpstr>
      <vt:lpstr>Cycle 22</vt:lpstr>
      <vt:lpstr>Cycle 35</vt:lpstr>
      <vt:lpstr>Cycle 36</vt:lpstr>
      <vt:lpstr>Cycle 37</vt:lpstr>
      <vt:lpstr>Cycle 38</vt:lpstr>
      <vt:lpstr>Cycle 39</vt:lpstr>
      <vt:lpstr>Cycle 40</vt:lpstr>
      <vt:lpstr>Cycle 41</vt:lpstr>
      <vt:lpstr>Cycle 42</vt:lpstr>
      <vt:lpstr>Cycle 43</vt:lpstr>
      <vt:lpstr>Cycle 51</vt:lpstr>
      <vt:lpstr>Cycle 52</vt:lpstr>
      <vt:lpstr>Cycle 53</vt:lpstr>
      <vt:lpstr>Cycle 54</vt:lpstr>
      <vt:lpstr>Cycle 67</vt:lpstr>
      <vt:lpstr>Cycle 68</vt:lpstr>
      <vt:lpstr>Cycle 69</vt:lpstr>
      <vt:lpstr>Cycle 70</vt:lpstr>
      <vt:lpstr>Cycle 71</vt:lpstr>
      <vt:lpstr>Cycle 72</vt:lpstr>
      <vt:lpstr>Cycle 73</vt:lpstr>
      <vt:lpstr>Cycle 74</vt:lpstr>
      <vt:lpstr>Reservation Station Notes</vt:lpstr>
      <vt:lpstr>PowerPoint Presentation</vt:lpstr>
      <vt:lpstr>PowerPoint Presentation</vt:lpstr>
      <vt:lpstr>Tips: How to Update each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Adiletta, Matt</dc:creator>
  <cp:lastModifiedBy>Farias, Matheus</cp:lastModifiedBy>
  <cp:revision>1008</cp:revision>
  <dcterms:created xsi:type="dcterms:W3CDTF">2022-01-26T16:10:15Z</dcterms:created>
  <dcterms:modified xsi:type="dcterms:W3CDTF">2023-03-03T00:41:12Z</dcterms:modified>
</cp:coreProperties>
</file>