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7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07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54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30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9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9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5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7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6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9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B9EC-AD44-49C5-89C9-DC997DBB0DBB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E83B-FE50-4E41-A880-49D5517A8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17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ester.com/3g4g.php" TargetMode="External"/><Relationship Id="rId2" Type="http://schemas.openxmlformats.org/officeDocument/2006/relationships/hyperlink" Target="https://www.infowester.com/nfc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wester.com/cloudcomputing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ofthings.org/" TargetMode="External"/><Relationship Id="rId2" Type="http://schemas.openxmlformats.org/officeDocument/2006/relationships/hyperlink" Target="http://www.openfogconsorti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onnectivity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nest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meethu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lamotor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tbi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 Internet das Coisas — ou Internet of Things (IoT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8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tecnologias da Internet das </a:t>
            </a:r>
            <a:r>
              <a:rPr lang="pt-BR" dirty="0" smtClean="0"/>
              <a:t>Coisas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Não podemos olhar para a Internet das Coisas como uma tecnologia única, “maciça”. Na verdade, há um conjunto de fatores que determina como o conceito é constituído. Há, essencialmente, três componentes que precisam ser combinados para termos uma aplicação de IoT: dispositivos, redes de comunicação e sistemas de controle.</a:t>
            </a:r>
          </a:p>
        </p:txBody>
      </p:sp>
    </p:spTree>
    <p:extLst>
      <p:ext uri="{BB962C8B-B14F-4D97-AF65-F5344CB8AC3E}">
        <p14:creationId xmlns:p14="http://schemas.microsoft.com/office/powerpoint/2010/main" val="2428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763454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Os dispositivos você já conhece. Eles vão de itens grandes, como geladeiras e carros, a objetos pequenos, como lâmpadas e relógios. O importante é que esses dispositivos sejam equipados com os itens certos para proporcionar a comunicação: chips, sensores, antenas, entre </a:t>
            </a:r>
            <a:r>
              <a:rPr lang="pt-BR" dirty="0" smtClean="0"/>
              <a:t>outros.</a:t>
            </a:r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indústria vem trabalhando intensamente para disponibilizar componentes específicos para IoT. Hoje, já contamos com chips e sensores minúsculos que, além de prover recursos de comunicação e monitoramento, consomem pouca energia elétrica, o que os torna ideais para dispositivos pequenos.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04" y="5305168"/>
            <a:ext cx="205521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e tecnologias de </a:t>
            </a: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11177"/>
            <a:ext cx="9905999" cy="44896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redes de comunicação não fogem daquilo que você já usa: tecnologias como Wi-Fi, Bluetooth e 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NFC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 podem ser — e são — usadas para Internet das Coisas. Mas como essas redes oferecem alcance limitado, determinadas aplicações dependem de redes móveis como </a:t>
            </a:r>
            <a:r>
              <a:rPr lang="pt-BR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3G e 4G / LTE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Note, porém, que as redes móveis atuais — 2G, 3G e 4G — são direcionadas a dispositivos como smartphones,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tablets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laptops. O foco está sobre aplicações de texto, voz, imagem e vídeo. Esse aspecto não impede as redes atuais de serem utilizadas para IoT, mas uma otimização para dispositivos variados é necessária, principalmente para garantir o baixo consumo de energia e de recursos de processamento. Isso deve vir com a próxima onda de redes móveis, o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5G.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</a:t>
            </a:r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Imagine uma casa que tem monitoramento de segurança, controle de temperatura ambiente e gerenciamento de iluminação integrados. Os dados de câmeras, alarmes contra incêndio, aparelhos de ar condicionado, lâmpadas e outros itens são enviados para um sistema que controla cada aspecto. Esse sistema pode ser um serviço </a:t>
            </a:r>
            <a:r>
              <a:rPr lang="pt-BR" dirty="0">
                <a:hlinkClick r:id="rId2"/>
              </a:rPr>
              <a:t>nas nuvens</a:t>
            </a:r>
            <a:r>
              <a:rPr lang="pt-BR" dirty="0"/>
              <a:t>, o que garante o acesso a ele a partir de qualquer lugar, assim como livra o dono da casa da tarefa de atualizá-lo.</a:t>
            </a:r>
          </a:p>
        </p:txBody>
      </p:sp>
    </p:spTree>
    <p:extLst>
      <p:ext uri="{BB962C8B-B14F-4D97-AF65-F5344CB8AC3E}">
        <p14:creationId xmlns:p14="http://schemas.microsoft.com/office/powerpoint/2010/main" val="201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6098"/>
          </a:xfrm>
        </p:spPr>
        <p:txBody>
          <a:bodyPr/>
          <a:lstStyle/>
          <a:p>
            <a:r>
              <a:rPr lang="pt-BR" dirty="0" smtClean="0"/>
              <a:t>Padronização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14616"/>
            <a:ext cx="9905999" cy="5008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 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 indústria já vem se organizando — ou tentando se organizar — para estabelecer padrões tecnológicos que trazem viabilidade, interoperabilidade, segurança, integridade, disponibilidade, escalabilidade e desempenho para aplicações de IoT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tentativas de estabelecimento de padrões têm levado à formação de consórcios para lidar com esse trabalho, assim como com outras questões relacionadas à Internet das Coisas. Como ainda não há definições, é conveniente acompanhar os trabalhos deles. Eis algumas dessas entidades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pt-BR" sz="1900" dirty="0" smtClean="0">
              <a:solidFill>
                <a:srgbClr val="1947A3"/>
              </a:solidFill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BR" sz="1900" dirty="0" err="1" smtClean="0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OpenFog</a:t>
            </a:r>
            <a:r>
              <a:rPr lang="pt-BR" sz="1900" dirty="0" smtClean="0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</a:t>
            </a:r>
            <a:r>
              <a:rPr lang="pt-BR" sz="1900" dirty="0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Consortium</a:t>
            </a:r>
            <a:r>
              <a:rPr lang="pt-BR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formada por companhias como Dell, Microsoft e Cisco;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BR" sz="1900" dirty="0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Internet of Things Consortium</a:t>
            </a:r>
            <a:r>
              <a:rPr lang="pt-BR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constituída por empresas como Logitech, </a:t>
            </a:r>
            <a:r>
              <a:rPr lang="pt-BR" sz="1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Wolfram</a:t>
            </a:r>
            <a:r>
              <a:rPr lang="pt-BR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9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Indiegogo</a:t>
            </a:r>
            <a:r>
              <a:rPr lang="pt-BR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BR" sz="1900" dirty="0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Open </a:t>
            </a:r>
            <a:r>
              <a:rPr lang="pt-BR" sz="1900" dirty="0" err="1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Connectivity</a:t>
            </a:r>
            <a:r>
              <a:rPr lang="pt-BR" sz="1900" dirty="0">
                <a:solidFill>
                  <a:srgbClr val="1947A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Foundation</a:t>
            </a:r>
            <a:r>
              <a:rPr lang="pt-BR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apoiada por companhias como Intel, Samsung e Microsoft (sim, a Microsoft de novo — as empresas não precisam apoiar apenas um consórcio</a:t>
            </a:r>
            <a:r>
              <a:rPr lang="pt-BR" sz="19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1900" dirty="0" smtClean="0"/>
          </a:p>
          <a:p>
            <a:pPr marL="0" indent="0">
              <a:buNone/>
            </a:pP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9666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 das Coisas: exemplos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Associamos a Internet das Coisas a um cenário futurista, mas, como o início do texto deixa claro, muito do que já temos se enquadra no conceito: </a:t>
            </a:r>
            <a:r>
              <a:rPr lang="pt-BR" dirty="0" err="1"/>
              <a:t>smart</a:t>
            </a:r>
            <a:r>
              <a:rPr lang="pt-BR" dirty="0"/>
              <a:t> TVs, </a:t>
            </a:r>
            <a:r>
              <a:rPr lang="pt-BR" dirty="0" err="1" smtClean="0"/>
              <a:t>smartwatches</a:t>
            </a:r>
            <a:r>
              <a:rPr lang="pt-BR" dirty="0"/>
              <a:t>, sistemas de monitoramento, entre outros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Vale destacar, porém, que já há algum tempo que é possível encontrar empresas que assimilam a Internet das Coisas com muito mais profundidade, por assim dizer. Vejamos alguns exemplos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04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Nest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dirty="0" err="1">
                <a:hlinkClick r:id="rId2"/>
              </a:rPr>
              <a:t>Nest</a:t>
            </a:r>
            <a:r>
              <a:rPr lang="pt-BR" dirty="0"/>
              <a:t> talvez seja o exemplo mais difundido de um ecossistema de Internet das Coisas. Criada em 2010, a empresa desenvolve dispositivos inteligentes para casas e escritórios.</a:t>
            </a:r>
          </a:p>
          <a:p>
            <a:pPr marL="0" indent="0">
              <a:buNone/>
            </a:pPr>
            <a:r>
              <a:rPr lang="pt-BR" dirty="0"/>
              <a:t>O termostato ajusta a temperatura do local automaticamente e pode, por exemplo, aprender os horários que o usuário costuma sair e chegar em casa para fazer adequações condizentes com essa rotina.</a:t>
            </a:r>
            <a:endParaRPr lang="pt-BR" dirty="0"/>
          </a:p>
        </p:txBody>
      </p:sp>
      <p:pic>
        <p:nvPicPr>
          <p:cNvPr id="2050" name="Picture 2" descr="Termostato inteligente da N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76" y="5241600"/>
            <a:ext cx="2370869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03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Philips </a:t>
            </a:r>
            <a:r>
              <a:rPr lang="pt-BR" b="1" dirty="0" err="1" smtClean="0"/>
              <a:t>Lighting</a:t>
            </a:r>
            <a:r>
              <a:rPr lang="pt-BR" b="1" dirty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Outro exemplo bastante difundido é o da Philips. A companhia possui uma divisão que desenvolve lâmpadas LED inteligentes. Chamadas de </a:t>
            </a:r>
            <a:r>
              <a:rPr lang="pt-BR" dirty="0" err="1">
                <a:hlinkClick r:id="rId2"/>
              </a:rPr>
              <a:t>Hue</a:t>
            </a:r>
            <a:r>
              <a:rPr lang="pt-BR" dirty="0"/>
              <a:t>, essas lâmpadas podem ser configuradas pelo smartphone para mudar a intensidade e as cores da iluminação para deixar o ambiente mais confortável para cada situação.</a:t>
            </a:r>
            <a:endParaRPr lang="pt-BR" dirty="0"/>
          </a:p>
        </p:txBody>
      </p:sp>
      <p:pic>
        <p:nvPicPr>
          <p:cNvPr id="3074" name="Picture 2" descr="LÃ¢mpadas Philips H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88" y="4340439"/>
            <a:ext cx="3665445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Tesla </a:t>
            </a:r>
            <a:r>
              <a:rPr lang="pt-BR" b="1" dirty="0" smtClean="0"/>
              <a:t>Motors: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A </a:t>
            </a:r>
            <a:r>
              <a:rPr lang="pt-BR" dirty="0">
                <a:hlinkClick r:id="rId2"/>
              </a:rPr>
              <a:t>Tesla</a:t>
            </a:r>
            <a:r>
              <a:rPr lang="pt-BR" dirty="0"/>
              <a:t> é uma companhia especializada em carros elétricos de alta performance. Os veículos da marca são, portanto, bastante "high tech" e isso não diz respeito apenas ao seu conjunto de baterias ou ao seu mecanismo de recarga: os carros da empresa também podem se conectar à internet para receber atualizações de software e contam com diversos sensores, como o que fornece dados de </a:t>
            </a:r>
            <a:r>
              <a:rPr lang="pt-BR" dirty="0" err="1"/>
              <a:t>geolocalização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Os</a:t>
            </a:r>
            <a:r>
              <a:rPr lang="pt-BR" dirty="0"/>
              <a:t> carros da marca estão sendo preparados para atuar de modo autônomo. A comunicação permanente à internet ajudará o computador do veículo nas tarefas de condução. Um exemplo: uma central poderá informar em tempo real quais vias próximas estão congestionadas e, assim, o sistema conseguirá escolher a rota mais adequada àquele momento.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37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FitBit</a:t>
            </a:r>
            <a:r>
              <a:rPr lang="pt-BR" b="1" dirty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 </a:t>
            </a:r>
            <a:r>
              <a:rPr lang="pt-BR" dirty="0" err="1">
                <a:hlinkClick r:id="rId2"/>
              </a:rPr>
              <a:t>FitBit</a:t>
            </a:r>
            <a:r>
              <a:rPr lang="pt-BR" dirty="0"/>
              <a:t> é uma companhia que produz dispositivos voltados para saúde e monitoramento de atividades físicas, como balanças, pulseiras e relógios inteligentes. Os dados obtidos por esses </a:t>
            </a:r>
            <a:r>
              <a:rPr lang="pt-BR" dirty="0" smtClean="0"/>
              <a:t>dispositivos </a:t>
            </a:r>
            <a:r>
              <a:rPr lang="pt-BR" dirty="0"/>
              <a:t>são sincronizados com o smartphone e podem ser compartilhados nas redes sociais. É uma forma de o usuário motivar amigos ou criar desafios para </a:t>
            </a:r>
            <a:r>
              <a:rPr lang="pt-BR" dirty="0" smtClean="0"/>
              <a:t>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8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6345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Internet das Coisas é uma tradução literal da expressão em inglês </a:t>
            </a:r>
            <a:r>
              <a:rPr lang="pt-BR" i="1" dirty="0"/>
              <a:t>Internet of Things (IoT)</a:t>
            </a:r>
            <a:r>
              <a:rPr lang="pt-BR" dirty="0"/>
              <a:t>. Em português, o nome mais adequado poderia ser algo como "Internet em Todas as </a:t>
            </a:r>
            <a:r>
              <a:rPr lang="pt-BR" dirty="0" smtClean="0"/>
              <a:t>Coisas“. </a:t>
            </a:r>
            <a:r>
              <a:rPr lang="pt-BR" dirty="0"/>
              <a:t>Você </a:t>
            </a:r>
            <a:r>
              <a:rPr lang="pt-BR" dirty="0" smtClean="0"/>
              <a:t>deve utilizar </a:t>
            </a:r>
            <a:r>
              <a:rPr lang="pt-BR" dirty="0"/>
              <a:t>pelo menos um desses </a:t>
            </a:r>
            <a:r>
              <a:rPr lang="pt-BR" dirty="0" smtClean="0"/>
              <a:t>dispositivos </a:t>
            </a:r>
            <a:r>
              <a:rPr lang="pt-BR" dirty="0"/>
              <a:t>para se conectar à </a:t>
            </a:r>
            <a:r>
              <a:rPr lang="pt-BR" dirty="0" smtClean="0"/>
              <a:t>internet: Smartphone</a:t>
            </a:r>
            <a:r>
              <a:rPr lang="pt-BR" dirty="0"/>
              <a:t>, </a:t>
            </a:r>
            <a:r>
              <a:rPr lang="pt-BR" dirty="0" err="1"/>
              <a:t>tablet</a:t>
            </a:r>
            <a:r>
              <a:rPr lang="pt-BR" dirty="0"/>
              <a:t>, notebook, desktop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Mas há outros equipamentos que se conectam à internet para realizar atividades </a:t>
            </a:r>
            <a:r>
              <a:rPr lang="pt-BR" dirty="0" smtClean="0"/>
              <a:t>específicas, como por exemplo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11" y="4560649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23102"/>
            <a:ext cx="9905998" cy="52654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27437"/>
            <a:ext cx="9905999" cy="456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Você deve utilizar pelo menos um desses dispositivos para se conectar à internet: Smartphone,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tablet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notebook, desktop.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Mas há outros equipamentos que se conectam à internet para realizar atividades específicas, como por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exemplo,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âmeras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 segurança que, por estarem on-line, permitem que uma pessoa monitore a sua casa à distância ou vigie a sua loja quando o estabelecimento está fechado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Outro exemplo: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TVs. Talvez você tenha uma (ou mais): com elas, você pode acessar serviços como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Netflix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de modo direto, sem ter que ligá-las ao seu PC ou smartphone.</a:t>
            </a:r>
          </a:p>
        </p:txBody>
      </p:sp>
    </p:spTree>
    <p:extLst>
      <p:ext uri="{BB962C8B-B14F-4D97-AF65-F5344CB8AC3E}">
        <p14:creationId xmlns:p14="http://schemas.microsoft.com/office/powerpoint/2010/main" val="35663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serve para escritórios, hospitais, fábricas, ruas e </a:t>
            </a:r>
            <a:r>
              <a:rPr lang="pt-BR" dirty="0" smtClean="0"/>
              <a:t>mais.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que, pelo menos atualmente, você não tenha muito interesse em ter uma casa amplamente conectada. Sob esse ponto de vista, a Internet das Coisas pode não parecer lá muito relevante. Mas é um erro pensar que o conceito serve apenas para o lar: há aplicações não ligadas ao ambiente doméstico em que o conceito pode trazer ganho de produtividade ou diminuir custos de produção, só para dar alguns exemplos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4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Hospitais e clínicas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acientes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podem utilizar dispositivos conectados que medem batimentos cardíacos ou pressão sanguínea, por exemplo, e os dados coletados serem enviados em tempo real para o sistema que controla os exames;</a:t>
            </a:r>
          </a:p>
        </p:txBody>
      </p:sp>
    </p:spTree>
    <p:extLst>
      <p:ext uri="{BB962C8B-B14F-4D97-AF65-F5344CB8AC3E}">
        <p14:creationId xmlns:p14="http://schemas.microsoft.com/office/powerpoint/2010/main" val="9584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Agropecuária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ensores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espalhados em plantações podem dar informações bastante precisas sobre temperatura, umidade do solo, probabilidade de chuvas, velocidade do vento e outras informações essenciais para o bom rendimento do plantio. De igual forma, sensores conectados aos animais conseguem ajudar no controle do gado: um chip colocado na orelha do boi pode fazer o rastreamento do animal, informar seu histórico de vacinas e assim por diante;</a:t>
            </a:r>
          </a:p>
        </p:txBody>
      </p:sp>
      <p:pic>
        <p:nvPicPr>
          <p:cNvPr id="1026" name="Picture 2" descr="Sensor ambiental para agricultura da Edy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86" y="5115600"/>
            <a:ext cx="2482049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Fábricas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das Coisas pode ajudar a medir em tempo real a produtividade de máquinas ou indicar quais setores da planta precisam de mais equipamentos ou suprimentos;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Lojas</a:t>
            </a:r>
            <a:r>
              <a:rPr lang="pt-BR" dirty="0"/>
              <a:t>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rateleiras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inteligentes podem informar em tempo real quando determinado item está começando a faltar, qual produto está tendo menos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saída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ou em quais horários determinados itens vendem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mais;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Transporte público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33186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suários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podem saber pelo smartphone ou em telas instaladas nos pontos qual a localização de determinado ônibus. Os sensores também podem ajudar a empresa a descobrir que um veículo apresenta defeitos mecânicos, assim como saber como está o cumprimento de horários, o que indica a necessidade ou não de reforçar a frota;</a:t>
            </a:r>
          </a:p>
        </p:txBody>
      </p:sp>
    </p:spTree>
    <p:extLst>
      <p:ext uri="{BB962C8B-B14F-4D97-AF65-F5344CB8AC3E}">
        <p14:creationId xmlns:p14="http://schemas.microsoft.com/office/powerpoint/2010/main" val="27291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239</TotalTime>
  <Words>821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Circuito</vt:lpstr>
      <vt:lpstr>A Internet das Coisas — ou Internet of Things (IoT)</vt:lpstr>
      <vt:lpstr>IoT</vt:lpstr>
      <vt:lpstr>Apresentação do PowerPoint</vt:lpstr>
      <vt:lpstr>Também serve para escritórios, hospitais, fábricas, ruas e mais.</vt:lpstr>
      <vt:lpstr>Hospitais e clínicas:</vt:lpstr>
      <vt:lpstr>Agropecuária:</vt:lpstr>
      <vt:lpstr>Fábricas:</vt:lpstr>
      <vt:lpstr>Lojas: </vt:lpstr>
      <vt:lpstr>Transporte público:</vt:lpstr>
      <vt:lpstr>As tecnologias da Internet das Coisas</vt:lpstr>
      <vt:lpstr>Dispositivos</vt:lpstr>
      <vt:lpstr>Redes e tecnologias de comunicação</vt:lpstr>
      <vt:lpstr>Sistemas de controle</vt:lpstr>
      <vt:lpstr>Padronização</vt:lpstr>
      <vt:lpstr>Internet das Coisas: exemplos reais</vt:lpstr>
      <vt:lpstr>Nest:</vt:lpstr>
      <vt:lpstr>Philips Lighting:</vt:lpstr>
      <vt:lpstr>Tesla Motors:</vt:lpstr>
      <vt:lpstr>FitBit: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internet das coisas</dc:title>
  <dc:creator>MATHEUS SILVEIRA SANTOS</dc:creator>
  <cp:lastModifiedBy>MATHEUS SILVEIRA SANTOS</cp:lastModifiedBy>
  <cp:revision>14</cp:revision>
  <dcterms:created xsi:type="dcterms:W3CDTF">2018-04-09T10:51:41Z</dcterms:created>
  <dcterms:modified xsi:type="dcterms:W3CDTF">2018-04-16T10:51:26Z</dcterms:modified>
</cp:coreProperties>
</file>