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2" r:id="rId39"/>
    <p:sldId id="310" r:id="rId40"/>
    <p:sldId id="311" r:id="rId4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3" autoAdjust="0"/>
    <p:restoredTop sz="94660"/>
  </p:normalViewPr>
  <p:slideViewPr>
    <p:cSldViewPr>
      <p:cViewPr varScale="1">
        <p:scale>
          <a:sx n="70" d="100"/>
          <a:sy n="70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5E641F-7DA6-4FFC-8396-F78956A7D7DE}" type="slidenum">
              <a:rPr lang="pt-BR"/>
              <a:pPr/>
              <a:t>3</a:t>
            </a:fld>
            <a:endParaRPr lang="pt-BR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50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761ACF-76FD-42CD-AEBA-D975CC8B4285}" type="slidenum">
              <a:rPr lang="pt-BR"/>
              <a:pPr/>
              <a:t>12</a:t>
            </a:fld>
            <a:endParaRPr lang="pt-BR"/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427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1ED8F5F-4846-457C-AA69-5C5507A7A956}" type="slidenum">
              <a:rPr lang="pt-BR"/>
              <a:pPr/>
              <a:t>13</a:t>
            </a:fld>
            <a:endParaRPr lang="pt-BR"/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530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1CF14D-59D6-4479-A64A-E73D4DB43D61}" type="slidenum">
              <a:rPr lang="pt-BR"/>
              <a:pPr/>
              <a:t>14</a:t>
            </a:fld>
            <a:endParaRPr lang="pt-B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002545" y="8148330"/>
            <a:ext cx="3062484" cy="428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725" tIns="44863" rIns="89725" bIns="44863" anchor="b"/>
          <a:lstStyle/>
          <a:p>
            <a:pPr algn="r">
              <a:tabLst>
                <a:tab pos="0" algn="l"/>
                <a:tab pos="844083" algn="l"/>
                <a:tab pos="1688165" algn="l"/>
                <a:tab pos="2532248" algn="l"/>
                <a:tab pos="3376331" algn="l"/>
                <a:tab pos="4220413" algn="l"/>
                <a:tab pos="5064496" algn="l"/>
                <a:tab pos="5908578" algn="l"/>
                <a:tab pos="6752661" algn="l"/>
                <a:tab pos="7596744" algn="l"/>
                <a:tab pos="8440826" algn="l"/>
                <a:tab pos="9284909" algn="l"/>
              </a:tabLst>
            </a:pPr>
            <a:fld id="{CE367E5C-5EA0-486C-9912-58A8D5869ECF}" type="slidenum">
              <a:rPr lang="pt-BR" sz="1200">
                <a:solidFill>
                  <a:srgbClr val="000000"/>
                </a:solidFill>
              </a:rPr>
              <a:pPr algn="r">
                <a:tabLst>
                  <a:tab pos="0" algn="l"/>
                  <a:tab pos="844083" algn="l"/>
                  <a:tab pos="1688165" algn="l"/>
                  <a:tab pos="2532248" algn="l"/>
                  <a:tab pos="3376331" algn="l"/>
                  <a:tab pos="4220413" algn="l"/>
                  <a:tab pos="5064496" algn="l"/>
                  <a:tab pos="5908578" algn="l"/>
                  <a:tab pos="6752661" algn="l"/>
                  <a:tab pos="7596744" algn="l"/>
                  <a:tab pos="8440826" algn="l"/>
                  <a:tab pos="9284909" algn="l"/>
                </a:tabLst>
              </a:pPr>
              <a:t>14</a:t>
            </a:fld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0" y="8148330"/>
            <a:ext cx="3062484" cy="428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725" tIns="44863" rIns="89725" bIns="44863" anchor="b"/>
          <a:lstStyle/>
          <a:p>
            <a:pPr>
              <a:tabLst>
                <a:tab pos="0" algn="l"/>
                <a:tab pos="844083" algn="l"/>
                <a:tab pos="1688165" algn="l"/>
                <a:tab pos="2532248" algn="l"/>
                <a:tab pos="3376331" algn="l"/>
                <a:tab pos="4220413" algn="l"/>
                <a:tab pos="5064496" algn="l"/>
                <a:tab pos="5908578" algn="l"/>
                <a:tab pos="6752661" algn="l"/>
                <a:tab pos="7596744" algn="l"/>
                <a:tab pos="8440826" algn="l"/>
                <a:tab pos="9284909" algn="l"/>
              </a:tabLst>
            </a:pP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0" y="0"/>
            <a:ext cx="3062484" cy="428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725" tIns="44863" rIns="89725" bIns="44863"/>
          <a:lstStyle/>
          <a:p>
            <a:pPr>
              <a:tabLst>
                <a:tab pos="0" algn="l"/>
                <a:tab pos="844083" algn="l"/>
                <a:tab pos="1688165" algn="l"/>
                <a:tab pos="2532248" algn="l"/>
                <a:tab pos="3376331" algn="l"/>
                <a:tab pos="4220413" algn="l"/>
                <a:tab pos="5064496" algn="l"/>
                <a:tab pos="5908578" algn="l"/>
                <a:tab pos="6752661" algn="l"/>
                <a:tab pos="7596744" algn="l"/>
                <a:tab pos="8440826" algn="l"/>
                <a:tab pos="9284909" algn="l"/>
              </a:tabLst>
            </a:pP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4002545" y="0"/>
            <a:ext cx="3062484" cy="428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725" tIns="44863" rIns="89725" bIns="44863"/>
          <a:lstStyle/>
          <a:p>
            <a:pPr algn="r">
              <a:tabLst>
                <a:tab pos="0" algn="l"/>
                <a:tab pos="844083" algn="l"/>
                <a:tab pos="1688165" algn="l"/>
                <a:tab pos="2532248" algn="l"/>
                <a:tab pos="3376331" algn="l"/>
                <a:tab pos="4220413" algn="l"/>
                <a:tab pos="5064496" algn="l"/>
                <a:tab pos="5908578" algn="l"/>
                <a:tab pos="6752661" algn="l"/>
                <a:tab pos="7596744" algn="l"/>
                <a:tab pos="8440826" algn="l"/>
                <a:tab pos="9284909" algn="l"/>
              </a:tabLst>
            </a:pP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1217632" y="643924"/>
            <a:ext cx="4632831" cy="321394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6328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B3EEC76-CFA9-4017-BC98-080FCDFA9C8E}" type="slidenum">
              <a:rPr lang="pt-BR"/>
              <a:pPr/>
              <a:t>15</a:t>
            </a:fld>
            <a:endParaRPr lang="pt-BR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73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D2E2AAB-B86C-436A-93CE-8F3D4B3681E3}" type="slidenum">
              <a:rPr lang="pt-BR"/>
              <a:pPr/>
              <a:t>16</a:t>
            </a:fld>
            <a:endParaRPr lang="pt-BR"/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002545" y="8148330"/>
            <a:ext cx="3062484" cy="428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725" tIns="44863" rIns="89725" bIns="44863" anchor="b"/>
          <a:lstStyle/>
          <a:p>
            <a:pPr algn="r">
              <a:tabLst>
                <a:tab pos="0" algn="l"/>
                <a:tab pos="844083" algn="l"/>
                <a:tab pos="1688165" algn="l"/>
                <a:tab pos="2532248" algn="l"/>
                <a:tab pos="3376331" algn="l"/>
                <a:tab pos="4220413" algn="l"/>
                <a:tab pos="5064496" algn="l"/>
                <a:tab pos="5908578" algn="l"/>
                <a:tab pos="6752661" algn="l"/>
                <a:tab pos="7596744" algn="l"/>
                <a:tab pos="8440826" algn="l"/>
                <a:tab pos="9284909" algn="l"/>
              </a:tabLst>
            </a:pPr>
            <a:fld id="{1B0A4484-E116-4676-BEB4-DCDBF21C33B7}" type="slidenum">
              <a:rPr lang="pt-BR" sz="1200">
                <a:solidFill>
                  <a:srgbClr val="000000"/>
                </a:solidFill>
              </a:rPr>
              <a:pPr algn="r">
                <a:tabLst>
                  <a:tab pos="0" algn="l"/>
                  <a:tab pos="844083" algn="l"/>
                  <a:tab pos="1688165" algn="l"/>
                  <a:tab pos="2532248" algn="l"/>
                  <a:tab pos="3376331" algn="l"/>
                  <a:tab pos="4220413" algn="l"/>
                  <a:tab pos="5064496" algn="l"/>
                  <a:tab pos="5908578" algn="l"/>
                  <a:tab pos="6752661" algn="l"/>
                  <a:tab pos="7596744" algn="l"/>
                  <a:tab pos="8440826" algn="l"/>
                  <a:tab pos="9284909" algn="l"/>
                </a:tabLst>
              </a:pPr>
              <a:t>16</a:t>
            </a:fld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0" y="8148330"/>
            <a:ext cx="3062484" cy="428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725" tIns="44863" rIns="89725" bIns="44863" anchor="b"/>
          <a:lstStyle/>
          <a:p>
            <a:pPr>
              <a:tabLst>
                <a:tab pos="0" algn="l"/>
                <a:tab pos="844083" algn="l"/>
                <a:tab pos="1688165" algn="l"/>
                <a:tab pos="2532248" algn="l"/>
                <a:tab pos="3376331" algn="l"/>
                <a:tab pos="4220413" algn="l"/>
                <a:tab pos="5064496" algn="l"/>
                <a:tab pos="5908578" algn="l"/>
                <a:tab pos="6752661" algn="l"/>
                <a:tab pos="7596744" algn="l"/>
                <a:tab pos="8440826" algn="l"/>
                <a:tab pos="9284909" algn="l"/>
              </a:tabLst>
            </a:pP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0" y="0"/>
            <a:ext cx="3062484" cy="428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725" tIns="44863" rIns="89725" bIns="44863"/>
          <a:lstStyle/>
          <a:p>
            <a:pPr>
              <a:tabLst>
                <a:tab pos="0" algn="l"/>
                <a:tab pos="844083" algn="l"/>
                <a:tab pos="1688165" algn="l"/>
                <a:tab pos="2532248" algn="l"/>
                <a:tab pos="3376331" algn="l"/>
                <a:tab pos="4220413" algn="l"/>
                <a:tab pos="5064496" algn="l"/>
                <a:tab pos="5908578" algn="l"/>
                <a:tab pos="6752661" algn="l"/>
                <a:tab pos="7596744" algn="l"/>
                <a:tab pos="8440826" algn="l"/>
                <a:tab pos="9284909" algn="l"/>
              </a:tabLst>
            </a:pP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4002545" y="0"/>
            <a:ext cx="3062484" cy="428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725" tIns="44863" rIns="89725" bIns="44863"/>
          <a:lstStyle/>
          <a:p>
            <a:pPr algn="r">
              <a:tabLst>
                <a:tab pos="0" algn="l"/>
                <a:tab pos="844083" algn="l"/>
                <a:tab pos="1688165" algn="l"/>
                <a:tab pos="2532248" algn="l"/>
                <a:tab pos="3376331" algn="l"/>
                <a:tab pos="4220413" algn="l"/>
                <a:tab pos="5064496" algn="l"/>
                <a:tab pos="5908578" algn="l"/>
                <a:tab pos="6752661" algn="l"/>
                <a:tab pos="7596744" algn="l"/>
                <a:tab pos="8440826" algn="l"/>
                <a:tab pos="9284909" algn="l"/>
              </a:tabLst>
            </a:pP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1217632" y="643924"/>
            <a:ext cx="4632831" cy="321394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8376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1CFAB04-7AC2-4756-B69D-D0C152895ABB}" type="slidenum">
              <a:rPr lang="pt-BR"/>
              <a:pPr/>
              <a:t>17</a:t>
            </a:fld>
            <a:endParaRPr lang="pt-BR"/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002545" y="8148330"/>
            <a:ext cx="3062484" cy="428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725" tIns="44863" rIns="89725" bIns="44863" anchor="b"/>
          <a:lstStyle/>
          <a:p>
            <a:pPr algn="r">
              <a:tabLst>
                <a:tab pos="0" algn="l"/>
                <a:tab pos="844083" algn="l"/>
                <a:tab pos="1688165" algn="l"/>
                <a:tab pos="2532248" algn="l"/>
                <a:tab pos="3376331" algn="l"/>
                <a:tab pos="4220413" algn="l"/>
                <a:tab pos="5064496" algn="l"/>
                <a:tab pos="5908578" algn="l"/>
                <a:tab pos="6752661" algn="l"/>
                <a:tab pos="7596744" algn="l"/>
                <a:tab pos="8440826" algn="l"/>
                <a:tab pos="9284909" algn="l"/>
              </a:tabLst>
            </a:pPr>
            <a:fld id="{7128A357-7897-470D-84E5-2B8794DDDED8}" type="slidenum">
              <a:rPr lang="pt-BR" sz="1200">
                <a:solidFill>
                  <a:srgbClr val="000000"/>
                </a:solidFill>
              </a:rPr>
              <a:pPr algn="r">
                <a:tabLst>
                  <a:tab pos="0" algn="l"/>
                  <a:tab pos="844083" algn="l"/>
                  <a:tab pos="1688165" algn="l"/>
                  <a:tab pos="2532248" algn="l"/>
                  <a:tab pos="3376331" algn="l"/>
                  <a:tab pos="4220413" algn="l"/>
                  <a:tab pos="5064496" algn="l"/>
                  <a:tab pos="5908578" algn="l"/>
                  <a:tab pos="6752661" algn="l"/>
                  <a:tab pos="7596744" algn="l"/>
                  <a:tab pos="8440826" algn="l"/>
                  <a:tab pos="9284909" algn="l"/>
                </a:tabLst>
              </a:pPr>
              <a:t>17</a:t>
            </a:fld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0" y="8148330"/>
            <a:ext cx="3062484" cy="428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725" tIns="44863" rIns="89725" bIns="44863" anchor="b"/>
          <a:lstStyle/>
          <a:p>
            <a:pPr>
              <a:tabLst>
                <a:tab pos="0" algn="l"/>
                <a:tab pos="844083" algn="l"/>
                <a:tab pos="1688165" algn="l"/>
                <a:tab pos="2532248" algn="l"/>
                <a:tab pos="3376331" algn="l"/>
                <a:tab pos="4220413" algn="l"/>
                <a:tab pos="5064496" algn="l"/>
                <a:tab pos="5908578" algn="l"/>
                <a:tab pos="6752661" algn="l"/>
                <a:tab pos="7596744" algn="l"/>
                <a:tab pos="8440826" algn="l"/>
                <a:tab pos="9284909" algn="l"/>
              </a:tabLst>
            </a:pP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0" y="0"/>
            <a:ext cx="3062484" cy="428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725" tIns="44863" rIns="89725" bIns="44863"/>
          <a:lstStyle/>
          <a:p>
            <a:pPr>
              <a:tabLst>
                <a:tab pos="0" algn="l"/>
                <a:tab pos="844083" algn="l"/>
                <a:tab pos="1688165" algn="l"/>
                <a:tab pos="2532248" algn="l"/>
                <a:tab pos="3376331" algn="l"/>
                <a:tab pos="4220413" algn="l"/>
                <a:tab pos="5064496" algn="l"/>
                <a:tab pos="5908578" algn="l"/>
                <a:tab pos="6752661" algn="l"/>
                <a:tab pos="7596744" algn="l"/>
                <a:tab pos="8440826" algn="l"/>
                <a:tab pos="9284909" algn="l"/>
              </a:tabLst>
            </a:pP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4002545" y="0"/>
            <a:ext cx="3062484" cy="428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725" tIns="44863" rIns="89725" bIns="44863"/>
          <a:lstStyle/>
          <a:p>
            <a:pPr algn="r">
              <a:tabLst>
                <a:tab pos="0" algn="l"/>
                <a:tab pos="844083" algn="l"/>
                <a:tab pos="1688165" algn="l"/>
                <a:tab pos="2532248" algn="l"/>
                <a:tab pos="3376331" algn="l"/>
                <a:tab pos="4220413" algn="l"/>
                <a:tab pos="5064496" algn="l"/>
                <a:tab pos="5908578" algn="l"/>
                <a:tab pos="6752661" algn="l"/>
                <a:tab pos="7596744" algn="l"/>
                <a:tab pos="8440826" algn="l"/>
                <a:tab pos="9284909" algn="l"/>
              </a:tabLst>
            </a:pPr>
            <a:endParaRPr lang="pt-BR" sz="1200" dirty="0">
              <a:solidFill>
                <a:srgbClr val="000000"/>
              </a:solidFill>
            </a:endParaRPr>
          </a:p>
        </p:txBody>
      </p:sp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1217632" y="643924"/>
            <a:ext cx="4632831" cy="321394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9400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8CED3E-6EF5-48A9-93DF-7150CB092A8E}" type="slidenum">
              <a:rPr lang="pt-BR"/>
              <a:pPr/>
              <a:t>18</a:t>
            </a:fld>
            <a:endParaRPr lang="pt-BR"/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04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FF347D-F364-458B-AC58-805ADC5FBF1B}" type="slidenum">
              <a:rPr lang="pt-BR"/>
              <a:pPr/>
              <a:t>19</a:t>
            </a:fld>
            <a:endParaRPr lang="pt-BR"/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14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1761852-6B46-4E3C-90A8-F1AC11413232}" type="slidenum">
              <a:rPr lang="pt-BR"/>
              <a:pPr/>
              <a:t>20</a:t>
            </a:fld>
            <a:endParaRPr lang="pt-BR"/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246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233025A-81AA-480A-A9BE-910A58FD6B32}" type="slidenum">
              <a:rPr lang="pt-BR"/>
              <a:pPr/>
              <a:t>21</a:t>
            </a:fld>
            <a:endParaRPr lang="pt-BR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349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164A98-F7DF-453C-A409-76DE016C88C3}" type="slidenum">
              <a:rPr lang="pt-BR"/>
              <a:pPr/>
              <a:t>4</a:t>
            </a:fld>
            <a:endParaRPr lang="pt-BR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60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FDE1EA-A196-455F-8930-8E507E102BB9}" type="slidenum">
              <a:rPr lang="pt-BR"/>
              <a:pPr/>
              <a:t>22</a:t>
            </a:fld>
            <a:endParaRPr lang="pt-BR"/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451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0563A00-2C17-4572-B139-7BDEC4ADE5F5}" type="slidenum">
              <a:rPr lang="pt-BR"/>
              <a:pPr/>
              <a:t>23</a:t>
            </a:fld>
            <a:endParaRPr lang="pt-BR"/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554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89E840-820F-496A-89DD-E6AF7D5DB0B3}" type="slidenum">
              <a:rPr lang="pt-BR"/>
              <a:pPr/>
              <a:t>24</a:t>
            </a:fld>
            <a:endParaRPr lang="pt-BR"/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656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AE126CF-6E0A-40CE-956B-7BD39CD47597}" type="slidenum">
              <a:rPr lang="pt-BR"/>
              <a:pPr/>
              <a:t>25</a:t>
            </a:fld>
            <a:endParaRPr lang="pt-BR"/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758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09439CD-1A58-4D77-AC5B-E65FA29C663B}" type="slidenum">
              <a:rPr lang="pt-BR"/>
              <a:pPr/>
              <a:t>26</a:t>
            </a:fld>
            <a:endParaRPr lang="pt-BR"/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861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8C2309B-F3C7-4794-AB4D-BB4BD539E7AC}" type="slidenum">
              <a:rPr lang="pt-BR"/>
              <a:pPr/>
              <a:t>27</a:t>
            </a:fld>
            <a:endParaRPr lang="pt-BR"/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6963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11D53D-02C7-47DE-A55F-0593B5FA3112}" type="slidenum">
              <a:rPr lang="pt-BR"/>
              <a:pPr/>
              <a:t>28</a:t>
            </a:fld>
            <a:endParaRPr lang="pt-BR"/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06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93DF7CE-8777-4784-86CA-370B0014A90D}" type="slidenum">
              <a:rPr lang="pt-BR"/>
              <a:pPr/>
              <a:t>29</a:t>
            </a:fld>
            <a:endParaRPr lang="pt-BR"/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168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94D5B04-EDCB-4B88-A192-F753C95591DD}" type="slidenum">
              <a:rPr lang="pt-BR"/>
              <a:pPr/>
              <a:t>30</a:t>
            </a:fld>
            <a:endParaRPr lang="pt-BR"/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27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CAAC39-CE16-44E7-884D-524664BFBB09}" type="slidenum">
              <a:rPr lang="pt-BR"/>
              <a:pPr/>
              <a:t>31</a:t>
            </a:fld>
            <a:endParaRPr lang="pt-BR"/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37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60B336C-725E-493F-8A5C-F5ABCE51CC84}" type="slidenum">
              <a:rPr lang="pt-BR"/>
              <a:pPr/>
              <a:t>5</a:t>
            </a:fld>
            <a:endParaRPr lang="pt-BR"/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71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74BCD9F-8652-43C3-AFCE-A6DF89731A5F}" type="slidenum">
              <a:rPr lang="pt-BR"/>
              <a:pPr/>
              <a:t>32</a:t>
            </a:fld>
            <a:endParaRPr lang="pt-BR"/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47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CFF1C8D-55DC-4FCD-B214-A6F1AFF7EFED}" type="slidenum">
              <a:rPr lang="pt-BR"/>
              <a:pPr/>
              <a:t>33</a:t>
            </a:fld>
            <a:endParaRPr lang="pt-BR"/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57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F8CDFE7-98D8-4503-BE2D-E1A6F8252E2E}" type="slidenum">
              <a:rPr lang="pt-BR"/>
              <a:pPr/>
              <a:t>34</a:t>
            </a:fld>
            <a:endParaRPr lang="pt-BR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68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242B139-D906-41E5-8FB9-2FA685B18F47}" type="slidenum">
              <a:rPr lang="pt-BR"/>
              <a:pPr/>
              <a:t>35</a:t>
            </a:fld>
            <a:endParaRPr lang="pt-BR"/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78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4B923D8-F94E-4847-BA08-237D75E7077C}" type="slidenum">
              <a:rPr lang="pt-BR"/>
              <a:pPr/>
              <a:t>36</a:t>
            </a:fld>
            <a:endParaRPr lang="pt-BR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788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B9EA2A-C332-45C5-8323-8ADE6838878C}" type="slidenum">
              <a:rPr lang="pt-BR"/>
              <a:pPr/>
              <a:t>37</a:t>
            </a:fld>
            <a:endParaRPr lang="pt-BR"/>
          </a:p>
        </p:txBody>
      </p:sp>
      <p:sp>
        <p:nvSpPr>
          <p:cNvPr id="798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5175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98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494" y="4344358"/>
            <a:ext cx="5487013" cy="4118842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A00081A-F6B0-43A8-8BC0-2BF865C28931}" type="slidenum">
              <a:rPr lang="pt-BR"/>
              <a:pPr/>
              <a:t>6</a:t>
            </a:fld>
            <a:endParaRPr lang="pt-BR"/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81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E981997-B33C-4F11-B32B-00505DBC8098}" type="slidenum">
              <a:rPr lang="pt-BR"/>
              <a:pPr/>
              <a:t>7</a:t>
            </a:fld>
            <a:endParaRPr lang="pt-BR"/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91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305062-7464-4EFA-94C9-CCB2BFF254C2}" type="slidenum">
              <a:rPr lang="pt-BR"/>
              <a:pPr/>
              <a:t>8</a:t>
            </a:fld>
            <a:endParaRPr lang="pt-BR"/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01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6BDA4ED-A0A1-4F43-8A38-8B7826CA594F}" type="slidenum">
              <a:rPr lang="pt-BR"/>
              <a:pPr/>
              <a:t>9</a:t>
            </a:fld>
            <a:endParaRPr lang="pt-BR"/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120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FCA6B68-7500-4B70-A404-891B1CB46EA3}" type="slidenum">
              <a:rPr lang="pt-BR"/>
              <a:pPr/>
              <a:t>10</a:t>
            </a:fld>
            <a:endParaRPr lang="pt-BR"/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22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AFA52C-3445-4E68-A2B1-F56E67B39C26}" type="slidenum">
              <a:rPr lang="pt-BR"/>
              <a:pPr/>
              <a:t>11</a:t>
            </a:fld>
            <a:endParaRPr lang="pt-BR"/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1035142" y="651016"/>
            <a:ext cx="4996280" cy="32167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532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06964" y="4074874"/>
            <a:ext cx="5651102" cy="394438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8013" cy="143351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7013" cy="45243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412875"/>
            <a:ext cx="4038600" cy="45243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AE56B-F95E-4CF9-A881-5FC614CE45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21/09/2019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  <p:sldLayoutId id="2147483684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1116013" y="2133600"/>
            <a:ext cx="7344419" cy="1470025"/>
          </a:xfrm>
        </p:spPr>
        <p:txBody>
          <a:bodyPr/>
          <a:lstStyle/>
          <a:p>
            <a:r>
              <a:rPr lang="pt-BR" dirty="0"/>
              <a:t>Estrutura de Dados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 Walace Bonfim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CC / 2019.2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567052-2955-499B-84C4-9E089563C260}" type="slidenum">
              <a:rPr lang="pt-BR"/>
              <a:pPr>
                <a:defRPr/>
              </a:pPr>
              <a:t>10</a:t>
            </a:fld>
            <a:endParaRPr lang="pt-BR"/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Pilhas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123237" cy="5145087"/>
          </a:xfrm>
        </p:spPr>
        <p:txBody>
          <a:bodyPr/>
          <a:lstStyle/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200" b="1"/>
              <a:t>Exemplos:</a:t>
            </a:r>
          </a:p>
          <a:p>
            <a:pPr marL="739775" lvl="1" indent="-282575" eaLnBrk="1" hangingPunct="1">
              <a:spcBef>
                <a:spcPts val="5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Notação para expressões aritméticas:</a:t>
            </a:r>
          </a:p>
          <a:p>
            <a:pPr marL="739775" lvl="1" indent="-282575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Infixa:</a:t>
            </a:r>
          </a:p>
          <a:p>
            <a:pPr lvl="2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operador entre os operandos.</a:t>
            </a:r>
          </a:p>
          <a:p>
            <a:pPr lvl="2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(1 – 2) * (4 + 5)</a:t>
            </a:r>
          </a:p>
          <a:p>
            <a:pPr marL="739775" lvl="1" indent="-282575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Pósfixa:</a:t>
            </a:r>
          </a:p>
          <a:p>
            <a:pPr lvl="2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operador após os operandos.</a:t>
            </a:r>
          </a:p>
          <a:p>
            <a:pPr lvl="2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1 2 – 4 5 + *</a:t>
            </a:r>
          </a:p>
          <a:p>
            <a:pPr marL="739775" lvl="1" indent="-282575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Préfixa:</a:t>
            </a:r>
          </a:p>
          <a:p>
            <a:pPr lvl="2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operador antes dos operandos.</a:t>
            </a:r>
          </a:p>
          <a:p>
            <a:pPr lvl="2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* - 1 2 + 4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131735-F081-4A8D-B12F-F074765758D7}" type="slidenum">
              <a:rPr lang="pt-BR"/>
              <a:pPr>
                <a:defRPr/>
              </a:pPr>
              <a:t>11</a:t>
            </a:fld>
            <a:endParaRPr lang="pt-BR"/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Pilhas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123237" cy="5145087"/>
          </a:xfrm>
        </p:spPr>
        <p:txBody>
          <a:bodyPr/>
          <a:lstStyle/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A calculadora HP, por exemplo, utiliza a notação pósfixa.</a:t>
            </a:r>
          </a:p>
          <a:p>
            <a:pPr marL="339725" indent="-339725" eaLnBrk="1" hangingPunct="1"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A avaliação de expressões aritméticas pósfixadas: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cada operando é empilhado numa pilha de valores.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quando se encontra um operador:</a:t>
            </a:r>
          </a:p>
          <a:p>
            <a:pPr lvl="2" eaLnBrk="1" hangingPunct="1"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Desempilha-se o número apropriado de operandos (dois para operandos binários e um para operadores unários).</a:t>
            </a:r>
          </a:p>
          <a:p>
            <a:pPr lvl="2" eaLnBrk="1" hangingPunct="1"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realiza-se a operação devida.</a:t>
            </a:r>
          </a:p>
          <a:p>
            <a:pPr lvl="2" eaLnBrk="1" hangingPunct="1"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empilha-se o resultado.</a:t>
            </a:r>
          </a:p>
          <a:p>
            <a:pPr marL="339725" indent="-339725" eaLnBrk="1" hangingPunct="1"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Exemplo: avaliação da expressão (1 – 2) * (4 + 5) ou</a:t>
            </a:r>
          </a:p>
          <a:p>
            <a:pPr marL="339725" indent="-339725" eaLnBrk="1" hangingPunct="1">
              <a:buSzPct val="75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1 2 – 4 5 + 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28241-E152-431E-ABAB-C60CFB12DA0F}" type="slidenum">
              <a:rPr lang="pt-BR"/>
              <a:pPr>
                <a:defRPr/>
              </a:pPr>
              <a:t>12</a:t>
            </a:fld>
            <a:endParaRPr lang="pt-BR"/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Pilhas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271588"/>
            <a:ext cx="8123237" cy="5145087"/>
          </a:xfrm>
        </p:spPr>
        <p:txBody>
          <a:bodyPr/>
          <a:lstStyle/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Exemplo: avaliação da expressão (1 – 2) * (4 + 5) ou</a:t>
            </a:r>
          </a:p>
          <a:p>
            <a:pPr marL="339725" indent="-339725" eaLnBrk="1" hangingPunct="1">
              <a:buSzPct val="75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1 2 – 4 5 + *</a:t>
            </a: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000250"/>
            <a:ext cx="7019925" cy="4791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EB829-BA61-4023-B789-B2AF25FF3499}" type="slidenum">
              <a:rPr lang="pt-BR"/>
              <a:pPr>
                <a:defRPr/>
              </a:pPr>
              <a:t>13</a:t>
            </a:fld>
            <a:endParaRPr lang="pt-BR"/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Pilhas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123237" cy="5145087"/>
          </a:xfrm>
        </p:spPr>
        <p:txBody>
          <a:bodyPr/>
          <a:lstStyle/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dirty="0" err="1"/>
              <a:t>Exercícios</a:t>
            </a:r>
            <a:r>
              <a:rPr lang="en-US" sz="2000" dirty="0"/>
              <a:t>:</a:t>
            </a:r>
          </a:p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dirty="0"/>
              <a:t>(4 + 5) * 3 + (2 / 1)</a:t>
            </a:r>
          </a:p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dirty="0"/>
              <a:t>(4 + (3 / 1) * 2) – 5 * 3</a:t>
            </a:r>
          </a:p>
          <a:p>
            <a:pPr marL="339725" indent="-339725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dirty="0"/>
              <a:t>4 + (3 / 1) * (2 – 5) * 3</a:t>
            </a:r>
          </a:p>
          <a:p>
            <a:pPr marL="339725" indent="-339725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(((</a:t>
            </a:r>
            <a:r>
              <a:rPr lang="en-US" sz="2000" dirty="0"/>
              <a:t>4 + 3) / 1) * 2) – (5 * 3)</a:t>
            </a:r>
          </a:p>
          <a:p>
            <a:pPr marL="339725" indent="-339725" eaLnBrk="1" hangingPunct="1">
              <a:spcBef>
                <a:spcPts val="550"/>
              </a:spcBef>
              <a:buSzPct val="75000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000" dirty="0"/>
          </a:p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dirty="0" err="1"/>
              <a:t>Implementação</a:t>
            </a:r>
            <a:r>
              <a:rPr lang="en-US" sz="2000" dirty="0"/>
              <a:t> de </a:t>
            </a:r>
            <a:r>
              <a:rPr lang="en-US" sz="2000" dirty="0" err="1"/>
              <a:t>Pilhas</a:t>
            </a:r>
            <a:endParaRPr lang="en-US" sz="2000" dirty="0"/>
          </a:p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 dirty="0"/>
              <a:t>Como 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Sequencial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Encadeada</a:t>
            </a:r>
            <a:r>
              <a:rPr lang="en-US" sz="2000" dirty="0"/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 lIns="92160" tIns="46080" rIns="92160" bIns="4608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800"/>
              <a:t>Pilha Sequencial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484313"/>
            <a:ext cx="4895850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5940425" y="2060575"/>
            <a:ext cx="2266950" cy="2016125"/>
          </a:xfrm>
          <a:prstGeom prst="wedgeRoundRectCallout">
            <a:avLst>
              <a:gd name="adj1" fmla="val -43519"/>
              <a:gd name="adj2" fmla="val 70000"/>
              <a:gd name="adj3" fmla="val 16667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>
                <a:solidFill>
                  <a:srgbClr val="000000"/>
                </a:solidFill>
              </a:rPr>
              <a:t>Precisamos desclocar os elementos na inserção e remoção?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1EFA5A-0BAB-42E9-BCD7-B9F612189633}" type="slidenum">
              <a:rPr lang="pt-BR"/>
              <a:pPr>
                <a:defRPr/>
              </a:pPr>
              <a:t>15</a:t>
            </a:fld>
            <a:endParaRPr lang="pt-BR"/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Pilhas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123237" cy="5145087"/>
          </a:xfrm>
        </p:spPr>
        <p:txBody>
          <a:bodyPr/>
          <a:lstStyle/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Implementação de Pilhas</a:t>
            </a:r>
          </a:p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Como lista Sequencial ou Encadeada?</a:t>
            </a:r>
          </a:p>
          <a:p>
            <a:pPr marL="741363" lvl="1" indent="-2841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No caso geral de listas ordenadas, a maior vantagem da alocação encadeada sobre a seqüencial - se a memória não for problema - é a eliminação de deslocamentos na inserção ou eliminação dos elementos. No caso das pilhas, essas operações de deslocamento não ocorrem.</a:t>
            </a:r>
          </a:p>
          <a:p>
            <a:pPr marL="741363" lvl="1" indent="-284163" eaLnBrk="1" hangingPunct="1"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Portanto, podemos dizer que a alocação sequencial é mais vantajosa na maioria das vezes.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04813"/>
            <a:ext cx="7086600" cy="833437"/>
          </a:xfrm>
        </p:spPr>
        <p:txBody>
          <a:bodyPr lIns="92160" tIns="46080" rIns="92160" bIns="4608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Pilha Sequencial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169275" cy="4445000"/>
          </a:xfrm>
        </p:spPr>
        <p:txBody>
          <a:bodyPr lIns="92160" tIns="46080" rIns="92160" bIns="46080"/>
          <a:lstStyle/>
          <a:p>
            <a:pPr marL="530225" indent="-530225" eaLnBrk="1" hangingPunct="1">
              <a:spcBef>
                <a:spcPts val="600"/>
              </a:spcBef>
              <a:buSzPct val="75000"/>
              <a:buFont typeface="Wingdings" charset="2"/>
              <a:buChar char=""/>
              <a:tabLst>
                <a:tab pos="1100138" algn="l"/>
                <a:tab pos="2014538" algn="l"/>
                <a:tab pos="2928938" algn="l"/>
                <a:tab pos="3843338" algn="l"/>
                <a:tab pos="4757738" algn="l"/>
                <a:tab pos="5672138" algn="l"/>
                <a:tab pos="6586538" algn="l"/>
                <a:tab pos="7500938" algn="l"/>
                <a:tab pos="8415338" algn="l"/>
                <a:tab pos="9329738" algn="l"/>
                <a:tab pos="10244138" algn="l"/>
              </a:tabLst>
            </a:pPr>
            <a:r>
              <a:rPr lang="en-US" sz="2400"/>
              <a:t>O que precisaremos para implementar uma pilha sequencial?</a:t>
            </a:r>
          </a:p>
          <a:p>
            <a:pPr marL="914400" lvl="1" indent="-457200" eaLnBrk="1" hangingPunct="1">
              <a:spcBef>
                <a:spcPts val="5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1100138" algn="l"/>
                <a:tab pos="2014538" algn="l"/>
                <a:tab pos="2928938" algn="l"/>
                <a:tab pos="3843338" algn="l"/>
                <a:tab pos="4757738" algn="l"/>
                <a:tab pos="5672138" algn="l"/>
                <a:tab pos="6586538" algn="l"/>
                <a:tab pos="7500938" algn="l"/>
                <a:tab pos="8415338" algn="l"/>
                <a:tab pos="9329738" algn="l"/>
                <a:tab pos="10244138" algn="l"/>
              </a:tabLst>
            </a:pPr>
            <a:r>
              <a:rPr lang="en-US" sz="2000"/>
              <a:t>Um vetor de elementos</a:t>
            </a:r>
          </a:p>
          <a:p>
            <a:pPr marL="914400" lvl="1" indent="-457200" eaLnBrk="1" hangingPunct="1">
              <a:spcBef>
                <a:spcPts val="5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1100138" algn="l"/>
                <a:tab pos="2014538" algn="l"/>
                <a:tab pos="2928938" algn="l"/>
                <a:tab pos="3843338" algn="l"/>
                <a:tab pos="4757738" algn="l"/>
                <a:tab pos="5672138" algn="l"/>
                <a:tab pos="6586538" algn="l"/>
                <a:tab pos="7500938" algn="l"/>
                <a:tab pos="8415338" algn="l"/>
                <a:tab pos="9329738" algn="l"/>
                <a:tab pos="10244138" algn="l"/>
              </a:tabLst>
            </a:pPr>
            <a:r>
              <a:rPr lang="en-US" sz="2000"/>
              <a:t>Uma variável para controlar o topo</a:t>
            </a:r>
          </a:p>
          <a:p>
            <a:pPr marL="530225" indent="-530225" eaLnBrk="1" hangingPunct="1">
              <a:spcBef>
                <a:spcPts val="600"/>
              </a:spcBef>
              <a:buSzPct val="75000"/>
              <a:buFont typeface="Wingdings" charset="2"/>
              <a:buChar char=""/>
              <a:tabLst>
                <a:tab pos="1100138" algn="l"/>
                <a:tab pos="2014538" algn="l"/>
                <a:tab pos="2928938" algn="l"/>
                <a:tab pos="3843338" algn="l"/>
                <a:tab pos="4757738" algn="l"/>
                <a:tab pos="5672138" algn="l"/>
                <a:tab pos="6586538" algn="l"/>
                <a:tab pos="7500938" algn="l"/>
                <a:tab pos="8415338" algn="l"/>
                <a:tab pos="9329738" algn="l"/>
                <a:tab pos="10244138" algn="l"/>
              </a:tabLst>
            </a:pPr>
            <a:r>
              <a:rPr lang="en-US" sz="2400"/>
              <a:t>Representação: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225" y="3600450"/>
            <a:ext cx="4464050" cy="287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 lIns="92160" tIns="46080" rIns="92160" bIns="4608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800"/>
              <a:t>Pilha Sequencial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484313"/>
            <a:ext cx="4895850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5940425" y="2060575"/>
            <a:ext cx="2266950" cy="2016125"/>
          </a:xfrm>
          <a:prstGeom prst="wedgeRoundRectCallout">
            <a:avLst>
              <a:gd name="adj1" fmla="val -43519"/>
              <a:gd name="adj2" fmla="val 70000"/>
              <a:gd name="adj3" fmla="val 16667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err="1">
                <a:solidFill>
                  <a:srgbClr val="000000"/>
                </a:solidFill>
              </a:rPr>
              <a:t>Precisamos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deslocar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elementos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inserção</a:t>
            </a:r>
            <a:r>
              <a:rPr lang="en-US" sz="2400" dirty="0">
                <a:solidFill>
                  <a:srgbClr val="000000"/>
                </a:solidFill>
              </a:rPr>
              <a:t> e </a:t>
            </a:r>
            <a:r>
              <a:rPr lang="en-US" sz="2400" dirty="0" err="1">
                <a:solidFill>
                  <a:srgbClr val="000000"/>
                </a:solidFill>
              </a:rPr>
              <a:t>remoção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C67AB-D8CF-4D5B-92E0-D09C8EA1430A}" type="slidenum">
              <a:rPr lang="pt-BR"/>
              <a:pPr>
                <a:defRPr/>
              </a:pPr>
              <a:t>18</a:t>
            </a:fld>
            <a:endParaRPr lang="pt-BR"/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Encadeada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55000" cy="5145087"/>
          </a:xfrm>
        </p:spPr>
        <p:txBody>
          <a:bodyPr/>
          <a:lstStyle/>
          <a:p>
            <a:pPr marL="339725" indent="-339725" eaLnBrk="1" hangingPunct="1">
              <a:spcBef>
                <a:spcPts val="675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700"/>
              <a:t>Implementação com nós ligados por meio de ponteiros</a:t>
            </a:r>
          </a:p>
          <a:p>
            <a:pPr marL="739775" lvl="1" indent="-282575" eaLnBrk="1" hangingPunct="1">
              <a:spcBef>
                <a:spcPts val="575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300"/>
              <a:t>As operações sob listas simplesmente encadeadas poderão ser tomadas como referência</a:t>
            </a:r>
          </a:p>
          <a:p>
            <a:pPr marL="339725" indent="-339725" eaLnBrk="1" hangingPunct="1">
              <a:spcBef>
                <a:spcPts val="675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700"/>
              <a:t>Como poderíamos adaptar uma lista simplesmente encadeada para uma pilha?</a:t>
            </a:r>
          </a:p>
          <a:p>
            <a:pPr marL="739775" lvl="1" indent="-282575" eaLnBrk="1" hangingPunct="1">
              <a:spcBef>
                <a:spcPts val="575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300"/>
              <a:t>Preciso modificar radicalmente a forma de programar de uma lista para uma pilha?</a:t>
            </a:r>
          </a:p>
          <a:p>
            <a:pPr marL="739775" lvl="1" indent="-282575" eaLnBrk="1" hangingPunct="1">
              <a:spcBef>
                <a:spcPts val="575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300"/>
              <a:t>Onde será o topo da pilha?</a:t>
            </a:r>
          </a:p>
          <a:p>
            <a:pPr lvl="2" eaLnBrk="1" hangingPunct="1">
              <a:spcBef>
                <a:spcPts val="50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No final?</a:t>
            </a:r>
          </a:p>
          <a:p>
            <a:pPr lvl="2" eaLnBrk="1" hangingPunct="1">
              <a:spcBef>
                <a:spcPts val="50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No inicio?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77287A-B9D9-4778-8816-D18D6A8807FF}" type="slidenum">
              <a:rPr lang="pt-BR"/>
              <a:pPr>
                <a:defRPr/>
              </a:pPr>
              <a:t>19</a:t>
            </a:fld>
            <a:endParaRPr lang="pt-BR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Sequencial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Operações: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Criar uma pilha;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Testar se a pilha está vazia;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Testar se a pilha está cheia;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Obter o elemento do topo (sem eliminar);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Empilhar um novo elemento </a:t>
            </a:r>
            <a:r>
              <a:rPr lang="en-US" sz="2400" i="1"/>
              <a:t>(push)</a:t>
            </a:r>
            <a:r>
              <a:rPr lang="en-US" sz="2400"/>
              <a:t>;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Desempilhar o elemento do topo </a:t>
            </a:r>
            <a:r>
              <a:rPr lang="en-US" sz="2400" i="1"/>
              <a:t>(pop)</a:t>
            </a:r>
            <a:r>
              <a:rPr lang="en-US" sz="2400"/>
              <a:t>.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Exibir os elementos da pilha</a:t>
            </a:r>
          </a:p>
          <a:p>
            <a:pPr marL="339725" indent="-339725" eaLnBrk="1" hangingPunct="1">
              <a:spcBef>
                <a:spcPts val="6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400"/>
          </a:p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 b="1">
                <a:solidFill>
                  <a:srgbClr val="000099"/>
                </a:solidFill>
              </a:rPr>
              <a:t>Algoritmos</a:t>
            </a:r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8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4: Pilhas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Pilhas - conceito</a:t>
            </a:r>
          </a:p>
          <a:p>
            <a:r>
              <a:rPr lang="pt-BR" dirty="0"/>
              <a:t>Pilha Sequencial</a:t>
            </a:r>
          </a:p>
          <a:p>
            <a:r>
              <a:rPr lang="pt-BR" dirty="0"/>
              <a:t>Pilha Encadeada</a:t>
            </a:r>
          </a:p>
          <a:p>
            <a:r>
              <a:rPr lang="pt-BR" dirty="0"/>
              <a:t>Implementações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7C0D7-7AC8-4402-8E68-CDF288CA559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2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0D3E9-7812-4035-B302-F12CE4C13FB5}" type="slidenum">
              <a:rPr lang="pt-BR"/>
              <a:pPr>
                <a:defRPr/>
              </a:pPr>
              <a:t>20</a:t>
            </a:fld>
            <a:endParaRPr lang="pt-BR"/>
          </a:p>
        </p:txBody>
      </p:sp>
      <p:sp>
        <p:nvSpPr>
          <p:cNvPr id="225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Sequencial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b="1">
              <a:solidFill>
                <a:srgbClr val="000099"/>
              </a:solidFill>
            </a:endParaRP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0975" y="2160588"/>
            <a:ext cx="2679700" cy="354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D863E9-C742-4A27-BC27-056746794B17}" type="slidenum">
              <a:rPr lang="pt-BR"/>
              <a:pPr>
                <a:defRPr/>
              </a:pPr>
              <a:t>21</a:t>
            </a:fld>
            <a:endParaRPr lang="pt-BR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Sequencial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Estrutura: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900113" y="2719388"/>
            <a:ext cx="7199312" cy="279876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Tipo base dos elementos da lista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typedef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elementos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    char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nome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[50];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    int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num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rgbClr val="3F7F5F"/>
                </a:solidFill>
                <a:latin typeface="Courier 10 Pitch" pitchFamily="1" charset="0"/>
              </a:rPr>
              <a:t>// Estrutura da pilha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typedef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pilha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vetor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[MAX];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int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topo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t_pilha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-1714544" y="-1214470"/>
            <a:ext cx="8280400" cy="35575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Remove o elemento do topo da pilha (desempilhar), retornando o elemento removido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@param pilha ponteiro para a pilha, a pilha </a:t>
            </a:r>
            <a:r>
              <a:rPr lang="pt-BR" sz="1200" dirty="0" err="1">
                <a:solidFill>
                  <a:srgbClr val="3F7F5F"/>
                </a:solidFill>
                <a:latin typeface="Monospace" pitchFamily="1" charset="0"/>
              </a:rPr>
              <a:t>ja</a:t>
            </a: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</a:t>
            </a:r>
            <a:r>
              <a:rPr lang="pt-BR" sz="1200" dirty="0" err="1">
                <a:solidFill>
                  <a:srgbClr val="3F7F5F"/>
                </a:solidFill>
                <a:latin typeface="Monospace" pitchFamily="1" charset="0"/>
              </a:rPr>
              <a:t>return</a:t>
            </a: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Uma copia do elemento do topo.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t_elemento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Monospace" pitchFamily="1" charset="0"/>
              </a:rPr>
              <a:t>pop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t_pilha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* pilha)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t_elemento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vazio = { </a:t>
            </a:r>
            <a:r>
              <a:rPr lang="pt-BR" sz="1600" dirty="0">
                <a:solidFill>
                  <a:srgbClr val="2A00FF"/>
                </a:solidFill>
                <a:latin typeface="Monospace" pitchFamily="1" charset="0"/>
              </a:rPr>
              <a:t>""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 dirty="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(</a:t>
            </a: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isVazia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(pilha))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vazio; </a:t>
            </a:r>
            <a:r>
              <a:rPr lang="pt-BR" sz="1600" dirty="0">
                <a:solidFill>
                  <a:srgbClr val="3F7F5F"/>
                </a:solidFill>
                <a:latin typeface="Monospace" pitchFamily="1" charset="0"/>
              </a:rPr>
              <a:t>// erro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else</a:t>
            </a:r>
            <a:endParaRPr lang="pt-BR" sz="1600" b="1" dirty="0">
              <a:solidFill>
                <a:srgbClr val="7F0055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pilha-&gt;vetor[pilha-&gt;topo--];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}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00628" y="1500174"/>
            <a:ext cx="7740650" cy="37401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3F7F5F"/>
                </a:solidFill>
                <a:latin typeface="Courier 10 Pitch" pitchFamily="1" charset="0"/>
              </a:rPr>
              <a:t>// Tipo base dos elementos da pilha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typedef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dirty="0">
                <a:solidFill>
                  <a:srgbClr val="005032"/>
                </a:solidFill>
                <a:latin typeface="Courier 10 Pitch" pitchFamily="1" charset="0"/>
              </a:rPr>
              <a:t>elementos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10 Pitch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char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urier 10 Pitch" pitchFamily="1" charset="0"/>
              </a:rPr>
              <a:t>nome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[50];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char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urier 10 Pitch" pitchFamily="1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;  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} </a:t>
            </a:r>
            <a:r>
              <a:rPr lang="pt-BR" sz="1600" dirty="0" err="1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 dirty="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3F7F5F"/>
                </a:solidFill>
                <a:latin typeface="Courier 10 Pitch" pitchFamily="1" charset="0"/>
              </a:rPr>
              <a:t>// Estrutura da pilha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typedef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dirty="0">
                <a:solidFill>
                  <a:srgbClr val="005032"/>
                </a:solidFill>
                <a:latin typeface="Courier 10 Pitch" pitchFamily="1" charset="0"/>
              </a:rPr>
              <a:t>no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dirty="0" err="1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urier 10 Pitch" pitchFamily="1" charset="0"/>
              </a:rPr>
              <a:t>dado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;  </a:t>
            </a:r>
            <a:r>
              <a:rPr lang="pt-BR" sz="1600" dirty="0">
                <a:solidFill>
                  <a:srgbClr val="3F7F5F"/>
                </a:solidFill>
                <a:latin typeface="Courier 10 Pitch" pitchFamily="1" charset="0"/>
              </a:rPr>
              <a:t>// elemento contendo os dados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dirty="0">
                <a:solidFill>
                  <a:srgbClr val="005032"/>
                </a:solidFill>
                <a:latin typeface="Courier 10 Pitch" pitchFamily="1" charset="0"/>
              </a:rPr>
              <a:t>no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 * </a:t>
            </a:r>
            <a:r>
              <a:rPr lang="pt-BR" sz="1600" dirty="0" err="1">
                <a:solidFill>
                  <a:srgbClr val="0000C0"/>
                </a:solidFill>
                <a:latin typeface="Courier 10 Pitch" pitchFamily="1" charset="0"/>
              </a:rPr>
              <a:t>prox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; </a:t>
            </a:r>
            <a:r>
              <a:rPr lang="pt-BR" sz="1600" dirty="0">
                <a:solidFill>
                  <a:srgbClr val="3F7F5F"/>
                </a:solidFill>
                <a:latin typeface="Courier 10 Pitch" pitchFamily="1" charset="0"/>
              </a:rPr>
              <a:t>// ponteiro para o </a:t>
            </a:r>
            <a:r>
              <a:rPr lang="pt-BR" sz="1600" dirty="0" err="1">
                <a:solidFill>
                  <a:srgbClr val="3F7F5F"/>
                </a:solidFill>
                <a:latin typeface="Courier 10 Pitch" pitchFamily="1" charset="0"/>
              </a:rPr>
              <a:t>proximo</a:t>
            </a:r>
            <a:r>
              <a:rPr lang="pt-BR" sz="1600" dirty="0">
                <a:solidFill>
                  <a:srgbClr val="3F7F5F"/>
                </a:solidFill>
                <a:latin typeface="Courier 10 Pitch" pitchFamily="1" charset="0"/>
              </a:rPr>
              <a:t> elemento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} </a:t>
            </a:r>
            <a:r>
              <a:rPr lang="pt-BR" sz="1600" dirty="0" err="1">
                <a:solidFill>
                  <a:srgbClr val="005032"/>
                </a:solidFill>
                <a:latin typeface="Courier 10 Pitch" pitchFamily="1" charset="0"/>
              </a:rPr>
              <a:t>t_no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; </a:t>
            </a:r>
            <a:r>
              <a:rPr lang="pt-BR" sz="1600" dirty="0">
                <a:solidFill>
                  <a:srgbClr val="3F7F5F"/>
                </a:solidFill>
                <a:latin typeface="Courier 10 Pitch" pitchFamily="1" charset="0"/>
              </a:rPr>
              <a:t>// tipo da estrutura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 dirty="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3F7F5F"/>
                </a:solidFill>
                <a:latin typeface="Courier 10 Pitch" pitchFamily="1" charset="0"/>
              </a:rPr>
              <a:t>// define </a:t>
            </a:r>
            <a:r>
              <a:rPr lang="pt-BR" sz="1600" dirty="0" err="1">
                <a:solidFill>
                  <a:srgbClr val="3F7F5F"/>
                </a:solidFill>
                <a:latin typeface="Courier 10 Pitch" pitchFamily="1" charset="0"/>
              </a:rPr>
              <a:t>t_pilha</a:t>
            </a:r>
            <a:r>
              <a:rPr lang="pt-BR" sz="1600" dirty="0">
                <a:solidFill>
                  <a:srgbClr val="3F7F5F"/>
                </a:solidFill>
                <a:latin typeface="Courier 10 Pitch" pitchFamily="1" charset="0"/>
              </a:rPr>
              <a:t> como sendo um outro nome para "</a:t>
            </a:r>
            <a:r>
              <a:rPr lang="pt-BR" sz="1600" dirty="0" err="1">
                <a:solidFill>
                  <a:srgbClr val="3F7F5F"/>
                </a:solidFill>
                <a:latin typeface="Courier 10 Pitch" pitchFamily="1" charset="0"/>
              </a:rPr>
              <a:t>t_no</a:t>
            </a:r>
            <a:r>
              <a:rPr lang="pt-BR" sz="1600" dirty="0">
                <a:solidFill>
                  <a:srgbClr val="3F7F5F"/>
                </a:solidFill>
                <a:latin typeface="Courier 10 Pitch" pitchFamily="1" charset="0"/>
              </a:rPr>
              <a:t> *"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 err="1">
                <a:solidFill>
                  <a:srgbClr val="7F0055"/>
                </a:solidFill>
                <a:latin typeface="Courier 10 Pitch" pitchFamily="1" charset="0"/>
              </a:rPr>
              <a:t>typedef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dirty="0" err="1">
                <a:solidFill>
                  <a:srgbClr val="005032"/>
                </a:solidFill>
                <a:latin typeface="Courier 10 Pitch" pitchFamily="1" charset="0"/>
              </a:rPr>
              <a:t>t_no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 * </a:t>
            </a:r>
            <a:r>
              <a:rPr lang="pt-BR" sz="1600" dirty="0" err="1">
                <a:solidFill>
                  <a:srgbClr val="005032"/>
                </a:solidFill>
                <a:latin typeface="Courier 10 Pitch" pitchFamily="1" charset="0"/>
              </a:rPr>
              <a:t>t_pilha</a:t>
            </a:r>
            <a:r>
              <a:rPr lang="pt-BR" sz="1600" dirty="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 dirty="0">
              <a:solidFill>
                <a:srgbClr val="000000"/>
              </a:solidFill>
              <a:latin typeface="Courier 10 Pitch" pitchFamily="1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643174" y="-1285908"/>
            <a:ext cx="8280400" cy="392271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Inserir um novo elemento no topo da pilha (empilhar)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@param pilha ponteiro para a pilha, a pilha </a:t>
            </a:r>
            <a:r>
              <a:rPr lang="pt-BR" sz="1200" dirty="0" err="1">
                <a:solidFill>
                  <a:srgbClr val="3F7F5F"/>
                </a:solidFill>
                <a:latin typeface="Monospace" pitchFamily="1" charset="0"/>
              </a:rPr>
              <a:t>ja</a:t>
            </a: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@param dado  elemento a ser inserido na pilha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</a:t>
            </a:r>
            <a:r>
              <a:rPr lang="pt-BR" sz="1200" dirty="0" err="1">
                <a:solidFill>
                  <a:srgbClr val="3F7F5F"/>
                </a:solidFill>
                <a:latin typeface="Monospace" pitchFamily="1" charset="0"/>
              </a:rPr>
              <a:t>return</a:t>
            </a: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Falso(0) se a posição for invalida ou se a pilha estiver cheia, caso contrario, retorna Verdadeiro(1)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Monospace" pitchFamily="1" charset="0"/>
              </a:rPr>
              <a:t>push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t_pilha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*pilha, </a:t>
            </a: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t_elemento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valor)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(</a:t>
            </a: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isCheia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(pilha))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0; </a:t>
            </a:r>
            <a:r>
              <a:rPr lang="pt-BR" sz="1600" dirty="0">
                <a:solidFill>
                  <a:srgbClr val="3F7F5F"/>
                </a:solidFill>
                <a:latin typeface="Monospace" pitchFamily="1" charset="0"/>
              </a:rPr>
              <a:t>// erro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 dirty="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pilha-&gt;vetor[++pilha-&gt;topo] = valor;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 dirty="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1; </a:t>
            </a:r>
            <a:r>
              <a:rPr lang="pt-BR" sz="1600" dirty="0">
                <a:solidFill>
                  <a:srgbClr val="3F7F5F"/>
                </a:solidFill>
                <a:latin typeface="Monospace" pitchFamily="1" charset="0"/>
              </a:rPr>
              <a:t>// sucesso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BE2A44-AE6C-4945-9018-59BB061E7FA8}" type="slidenum">
              <a:rPr lang="pt-BR"/>
              <a:pPr>
                <a:defRPr/>
              </a:pPr>
              <a:t>22</a:t>
            </a:fld>
            <a:endParaRPr lang="pt-BR"/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Sequencial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Criação: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539750" y="2719388"/>
            <a:ext cx="7559675" cy="28892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Cria uma nova pilha, aloca a sua regiao de memoria,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inicializa o topo, e retorna a pilha criada.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@return Pilha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t_pilha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000000"/>
                </a:solidFill>
                <a:latin typeface="Courier 10 Pitch" pitchFamily="1" charset="0"/>
              </a:rPr>
              <a:t>criar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    t_pilha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pilha;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pilha.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topo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= -1;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    return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pilha;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514CB4-0234-45B3-89E1-35D750A177CC}" type="slidenum">
              <a:rPr lang="pt-BR"/>
              <a:pPr>
                <a:defRPr/>
              </a:pPr>
              <a:t>23</a:t>
            </a:fld>
            <a:endParaRPr lang="pt-BR"/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Sequencial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Verificações: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900113" y="2719388"/>
            <a:ext cx="7559675" cy="26812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 * Verifica se a pilha esta vazia ou nao.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 * @param pilha ponteiro para a pilha, a pilha ja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 * @return Verdadeiro (1) se a pilha estiver vazia, ou falso (0) caso contrario.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500" b="1">
                <a:solidFill>
                  <a:srgbClr val="7F0055"/>
                </a:solidFill>
                <a:latin typeface="Courier 10 Pitch" pitchFamily="1" charset="0"/>
              </a:rPr>
              <a:t>int</a:t>
            </a: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500" b="1">
                <a:solidFill>
                  <a:srgbClr val="000000"/>
                </a:solidFill>
                <a:latin typeface="Courier 10 Pitch" pitchFamily="1" charset="0"/>
              </a:rPr>
              <a:t>isVazia</a:t>
            </a: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pt-BR" sz="1500">
                <a:solidFill>
                  <a:srgbClr val="005032"/>
                </a:solidFill>
                <a:latin typeface="Courier 10 Pitch" pitchFamily="1" charset="0"/>
              </a:rPr>
              <a:t>t_pilha</a:t>
            </a: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 * pilha)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500" b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 (pilha-&gt;</a:t>
            </a:r>
            <a:r>
              <a:rPr lang="pt-BR" sz="1500">
                <a:solidFill>
                  <a:srgbClr val="0000C0"/>
                </a:solidFill>
                <a:latin typeface="Courier 10 Pitch" pitchFamily="1" charset="0"/>
              </a:rPr>
              <a:t>topo</a:t>
            </a: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 == -1);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500">
              <a:solidFill>
                <a:srgbClr val="000000"/>
              </a:solidFill>
              <a:latin typeface="Courier 10 Pitch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AE775D-98E9-403C-A252-27FA7D91978E}" type="slidenum">
              <a:rPr lang="pt-BR"/>
              <a:pPr>
                <a:defRPr/>
              </a:pPr>
              <a:t>24</a:t>
            </a:fld>
            <a:endParaRPr lang="pt-BR"/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Pilha</a:t>
            </a:r>
            <a:r>
              <a:rPr lang="en-US"/>
              <a:t> </a:t>
            </a:r>
            <a:r>
              <a:rPr lang="pt-BR"/>
              <a:t>Sequencial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PT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PT" sz="2400"/>
              <a:t>Verificações:</a:t>
            </a: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900113" y="2719388"/>
            <a:ext cx="7559675" cy="26812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 * Verifica se a pilha esta cheia ou nao.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 * @param pilha ponteiro para a pilha, a pilha ja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 * @return Verdadeiro (1) se a pilha estiver cheia, ou falso (0) caso contrario.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Courier 10 Pitch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500" b="1">
                <a:solidFill>
                  <a:srgbClr val="7F0055"/>
                </a:solidFill>
                <a:latin typeface="Courier 10 Pitch" pitchFamily="1" charset="0"/>
              </a:rPr>
              <a:t>int</a:t>
            </a: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500" b="1">
                <a:solidFill>
                  <a:srgbClr val="000000"/>
                </a:solidFill>
                <a:latin typeface="Courier 10 Pitch" pitchFamily="1" charset="0"/>
              </a:rPr>
              <a:t>isCheia</a:t>
            </a: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(</a:t>
            </a:r>
            <a:r>
              <a:rPr lang="pt-BR" sz="1500">
                <a:solidFill>
                  <a:srgbClr val="005032"/>
                </a:solidFill>
                <a:latin typeface="Courier 10 Pitch" pitchFamily="1" charset="0"/>
              </a:rPr>
              <a:t>t_pilha</a:t>
            </a: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 * pilha)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500" b="1">
                <a:solidFill>
                  <a:srgbClr val="7F0055"/>
                </a:solidFill>
                <a:latin typeface="Courier 10 Pitch" pitchFamily="1" charset="0"/>
              </a:rPr>
              <a:t>return</a:t>
            </a: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 (pilha-&gt;</a:t>
            </a:r>
            <a:r>
              <a:rPr lang="pt-BR" sz="1500">
                <a:solidFill>
                  <a:srgbClr val="0000C0"/>
                </a:solidFill>
                <a:latin typeface="Courier 10 Pitch" pitchFamily="1" charset="0"/>
              </a:rPr>
              <a:t>topo</a:t>
            </a: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 == MAX-1);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500">
                <a:solidFill>
                  <a:srgbClr val="000000"/>
                </a:solidFill>
                <a:latin typeface="Courier 10 Pitch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9BE47-F724-4D65-8B3F-418B934C4023}" type="slidenum">
              <a:rPr lang="pt-BR"/>
              <a:pPr>
                <a:defRPr/>
              </a:pPr>
              <a:t>25</a:t>
            </a:fld>
            <a:endParaRPr lang="pt-BR"/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Sequencial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Elemento do topo: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60363" y="2719388"/>
            <a:ext cx="8099425" cy="35575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Obter o elemento do topo da pilha (sem eliminar)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@param pilha ponteiro para a pilha, a pilha ja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@return o elemento desejado, caso a posicao seja invalida retorna vazio.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*/</a:t>
            </a:r>
            <a:r>
              <a:rPr lang="pt-BR" sz="1000">
                <a:solidFill>
                  <a:srgbClr val="000000"/>
                </a:solidFill>
                <a:latin typeface="Monospace" pitchFamily="1" charset="0"/>
              </a:rPr>
              <a:t>  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t_elemento </a:t>
            </a:r>
            <a:r>
              <a:rPr lang="pt-BR" sz="1600" b="1">
                <a:solidFill>
                  <a:srgbClr val="000000"/>
                </a:solidFill>
                <a:latin typeface="Monospace" pitchFamily="1" charset="0"/>
              </a:rPr>
              <a:t>getElementoTopo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(t_pilha * pilha)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t_elemento vazio = { </a:t>
            </a:r>
            <a:r>
              <a:rPr lang="pt-BR" sz="1600">
                <a:solidFill>
                  <a:srgbClr val="2A00FF"/>
                </a:solidFill>
                <a:latin typeface="Monospace" pitchFamily="1" charset="0"/>
              </a:rPr>
              <a:t>""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} 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if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(isVazia(pilha))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    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vazio; </a:t>
            </a:r>
            <a:r>
              <a:rPr lang="pt-BR" sz="1600">
                <a:solidFill>
                  <a:srgbClr val="3F7F5F"/>
                </a:solidFill>
                <a:latin typeface="Monospace" pitchFamily="1" charset="0"/>
              </a:rPr>
              <a:t>// erro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else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    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pilha-&gt;vetor[pilha-&gt;topo];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7A0AF-2600-4339-8C51-2B55A50AFD16}" type="slidenum">
              <a:rPr lang="pt-BR"/>
              <a:pPr>
                <a:defRPr/>
              </a:pPr>
              <a:t>26</a:t>
            </a:fld>
            <a:endParaRPr lang="pt-BR"/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Sequencial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Desempilha: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360363" y="2719388"/>
            <a:ext cx="8280400" cy="3557587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Remove o elemento do topo da pilha (desempilhar), retornando o elemento removido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@param pilha ponteiro para a pilha, a pilha ja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@return Uma copia do elemento do topo.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t_elemento </a:t>
            </a:r>
            <a:r>
              <a:rPr lang="pt-BR" sz="1600" b="1">
                <a:solidFill>
                  <a:srgbClr val="000000"/>
                </a:solidFill>
                <a:latin typeface="Monospace" pitchFamily="1" charset="0"/>
              </a:rPr>
              <a:t>pop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(t_pilha * pilha)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t_elemento vazio = { </a:t>
            </a:r>
            <a:r>
              <a:rPr lang="pt-BR" sz="1600">
                <a:solidFill>
                  <a:srgbClr val="2A00FF"/>
                </a:solidFill>
                <a:latin typeface="Monospace" pitchFamily="1" charset="0"/>
              </a:rPr>
              <a:t>""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if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(isVazia(pilha))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    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vazio; </a:t>
            </a:r>
            <a:r>
              <a:rPr lang="pt-BR" sz="1600">
                <a:solidFill>
                  <a:srgbClr val="3F7F5F"/>
                </a:solidFill>
                <a:latin typeface="Monospace" pitchFamily="1" charset="0"/>
              </a:rPr>
              <a:t>// erro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else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    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pilha-&gt;vetor[pilha-&gt;topo--];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0A1855-9287-4710-A44E-7BB7FA8EB930}" type="slidenum">
              <a:rPr lang="pt-BR"/>
              <a:pPr>
                <a:defRPr/>
              </a:pPr>
              <a:t>27</a:t>
            </a:fld>
            <a:endParaRPr lang="pt-BR"/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Sequencial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Empilha (push):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60363" y="2719388"/>
            <a:ext cx="8280400" cy="3922712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Inserir um novo elemento no topo da pilha (empilhar)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@param pilha ponteiro para a pilha, a pilha </a:t>
            </a:r>
            <a:r>
              <a:rPr lang="pt-BR" sz="1200" dirty="0" err="1">
                <a:solidFill>
                  <a:srgbClr val="3F7F5F"/>
                </a:solidFill>
                <a:latin typeface="Monospace" pitchFamily="1" charset="0"/>
              </a:rPr>
              <a:t>ja</a:t>
            </a: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@param dado  elemento a ser inserido na pilha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</a:t>
            </a:r>
            <a:r>
              <a:rPr lang="pt-BR" sz="1200" dirty="0" err="1">
                <a:solidFill>
                  <a:srgbClr val="3F7F5F"/>
                </a:solidFill>
                <a:latin typeface="Monospace" pitchFamily="1" charset="0"/>
              </a:rPr>
              <a:t>return</a:t>
            </a: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Falso(0) se a posição for invalida ou se a pilha estiver cheia, caso contrario, retorna Verdadeiro(1)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Monospace" pitchFamily="1" charset="0"/>
              </a:rPr>
              <a:t>push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t_pilha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*pilha, </a:t>
            </a: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t_elemento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valor)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(</a:t>
            </a: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isCheia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(pilha))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0; </a:t>
            </a:r>
            <a:r>
              <a:rPr lang="pt-BR" sz="1600" dirty="0">
                <a:solidFill>
                  <a:srgbClr val="3F7F5F"/>
                </a:solidFill>
                <a:latin typeface="Monospace" pitchFamily="1" charset="0"/>
              </a:rPr>
              <a:t>// erro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 dirty="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pilha-&gt;vetor[++pilha-&gt;topo] = valor;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 dirty="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1; </a:t>
            </a:r>
            <a:r>
              <a:rPr lang="pt-BR" sz="1600" dirty="0">
                <a:solidFill>
                  <a:srgbClr val="3F7F5F"/>
                </a:solidFill>
                <a:latin typeface="Monospace" pitchFamily="1" charset="0"/>
              </a:rPr>
              <a:t>// sucesso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8B19B-1994-48D7-8C4E-08F3BFB247A9}" type="slidenum">
              <a:rPr lang="pt-BR"/>
              <a:pPr>
                <a:defRPr/>
              </a:pPr>
              <a:t>28</a:t>
            </a:fld>
            <a:endParaRPr lang="pt-BR"/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Sequencial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339137" cy="5084762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Exibir todos os elementos?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04DF7F-866C-479F-9905-3383D3133F02}" type="slidenum">
              <a:rPr lang="pt-BR"/>
              <a:pPr>
                <a:defRPr/>
              </a:pPr>
              <a:t>29</a:t>
            </a:fld>
            <a:endParaRPr lang="pt-BR"/>
          </a:p>
        </p:txBody>
      </p:sp>
      <p:sp>
        <p:nvSpPr>
          <p:cNvPr id="317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Encadeada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55000" cy="5145087"/>
          </a:xfrm>
        </p:spPr>
        <p:txBody>
          <a:bodyPr/>
          <a:lstStyle/>
          <a:p>
            <a:pPr marL="339725" indent="-339725" eaLnBrk="1" hangingPunct="1">
              <a:spcBef>
                <a:spcPts val="675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700"/>
              <a:t>Implementação com nós ligados por meio de ponteiros</a:t>
            </a:r>
          </a:p>
          <a:p>
            <a:pPr marL="739775" lvl="1" indent="-282575" eaLnBrk="1" hangingPunct="1">
              <a:spcBef>
                <a:spcPts val="575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300"/>
              <a:t>As operações sob listas simplesmente encadeadas poderão ser tomadas como referência</a:t>
            </a:r>
          </a:p>
          <a:p>
            <a:pPr marL="339725" indent="-339725" eaLnBrk="1" hangingPunct="1">
              <a:spcBef>
                <a:spcPts val="675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700"/>
              <a:t>Como poderíamos adaptar uma lista simplesmente encadeada para uma pilha?</a:t>
            </a:r>
          </a:p>
          <a:p>
            <a:pPr marL="739775" lvl="1" indent="-282575" eaLnBrk="1" hangingPunct="1">
              <a:spcBef>
                <a:spcPts val="575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300"/>
              <a:t>Preciso modificar radicalmente a forma de programar de uma lista para uma pilha?</a:t>
            </a:r>
          </a:p>
          <a:p>
            <a:pPr marL="739775" lvl="1" indent="-282575" eaLnBrk="1" hangingPunct="1">
              <a:spcBef>
                <a:spcPts val="575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300"/>
              <a:t>Onde será o topo da pilha?</a:t>
            </a:r>
          </a:p>
          <a:p>
            <a:pPr lvl="2" eaLnBrk="1" hangingPunct="1">
              <a:spcBef>
                <a:spcPts val="50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No final?</a:t>
            </a:r>
          </a:p>
          <a:p>
            <a:pPr lvl="2" eaLnBrk="1" hangingPunct="1">
              <a:spcBef>
                <a:spcPts val="50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No inicio?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AB7032-E4C1-4B3C-9F4C-560F2FB1770A}" type="slidenum">
              <a:rPr lang="pt-BR"/>
              <a:pPr>
                <a:defRPr/>
              </a:pPr>
              <a:t>3</a:t>
            </a:fld>
            <a:endParaRPr lang="pt-BR"/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Pilhas (</a:t>
            </a:r>
            <a:r>
              <a:rPr lang="en-US" sz="4000" i="1"/>
              <a:t>Stack</a:t>
            </a:r>
            <a:r>
              <a:rPr lang="en-US" sz="4000"/>
              <a:t>)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55000" cy="5173662"/>
          </a:xfrm>
        </p:spPr>
        <p:txBody>
          <a:bodyPr tIns="83088"/>
          <a:lstStyle/>
          <a:p>
            <a:pPr marL="339725" indent="-339725" eaLnBrk="1" hangingPunct="1">
              <a:lnSpc>
                <a:spcPct val="91000"/>
              </a:lnSpc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/>
              <a:t>Definição</a:t>
            </a:r>
          </a:p>
          <a:p>
            <a:pPr marL="739775" lvl="1" indent="-282575" eaLnBrk="1" hangingPunct="1">
              <a:lnSpc>
                <a:spcPct val="91000"/>
              </a:lnSpc>
              <a:spcBef>
                <a:spcPts val="625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500"/>
              <a:t>Pilhas são listas onde a inserção de um novo item ou a remoção de um item já existente se dá em uma única extremidade, no topo.</a:t>
            </a:r>
          </a:p>
          <a:p>
            <a:pPr marL="739775" lvl="1" indent="-282575" eaLnBrk="1" hangingPunct="1">
              <a:lnSpc>
                <a:spcPct val="91000"/>
              </a:lnSpc>
              <a:spcBef>
                <a:spcPts val="625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500"/>
              <a:t>É uma lista onde as operações de inserção e remoção são efetuadas apenas no final da lista</a:t>
            </a:r>
          </a:p>
          <a:p>
            <a:pPr marL="739775" lvl="1" indent="-282575" eaLnBrk="1" hangingPunct="1">
              <a:lnSpc>
                <a:spcPct val="91000"/>
              </a:lnSpc>
              <a:spcBef>
                <a:spcPts val="625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500"/>
              <a:t>LIFO (last in first out).</a:t>
            </a:r>
          </a:p>
          <a:p>
            <a:pPr marL="339725" indent="-339725" eaLnBrk="1" hangingPunct="1">
              <a:lnSpc>
                <a:spcPct val="91000"/>
              </a:lnSpc>
              <a:buSzPct val="75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5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4B7FA4-0D0B-4E18-B739-50101D85299D}" type="slidenum">
              <a:rPr lang="pt-BR"/>
              <a:pPr>
                <a:defRPr/>
              </a:pPr>
              <a:t>30</a:t>
            </a:fld>
            <a:endParaRPr lang="pt-BR"/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Encadeada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084763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Operações: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Criar uma pilha;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Testar se a pilha está vazia;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Obter o elemento do topo (sem eliminar);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Desempilhar o elemento do topo </a:t>
            </a:r>
            <a:r>
              <a:rPr lang="en-US" sz="2400" i="1"/>
              <a:t>(pop)</a:t>
            </a:r>
            <a:r>
              <a:rPr lang="en-US" sz="2400"/>
              <a:t>.</a:t>
            </a:r>
          </a:p>
          <a:p>
            <a:pPr marL="739775" lvl="1" indent="-282575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Empilhar um novo elemento </a:t>
            </a:r>
            <a:r>
              <a:rPr lang="en-US" sz="2400" i="1"/>
              <a:t>(push)</a:t>
            </a:r>
            <a:r>
              <a:rPr lang="en-US" sz="2400"/>
              <a:t>;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400"/>
              <a:t>Exibir os elementos da pilha</a:t>
            </a:r>
          </a:p>
          <a:p>
            <a:pPr marL="339725" indent="-339725" eaLnBrk="1" hangingPunct="1">
              <a:spcBef>
                <a:spcPts val="6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400"/>
          </a:p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 b="1">
                <a:solidFill>
                  <a:srgbClr val="000099"/>
                </a:solidFill>
              </a:rPr>
              <a:t>Algoritmos</a:t>
            </a:r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8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2428D9-2A14-4454-8197-742DA81225A7}" type="slidenum">
              <a:rPr lang="pt-BR"/>
              <a:pPr>
                <a:defRPr/>
              </a:pPr>
              <a:t>31</a:t>
            </a:fld>
            <a:endParaRPr lang="pt-BR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Encadeada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084763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/>
              <a:t>Estrutura:</a:t>
            </a:r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800" b="1">
              <a:solidFill>
                <a:srgbClr val="000099"/>
              </a:solidFill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39750" y="2519363"/>
            <a:ext cx="7740650" cy="37401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Tipo base dos elementos da pilha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typedef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elementos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    char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nome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[50];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char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c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  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Estrutura da pilha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typedef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no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t_elemento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dado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  </a:t>
            </a: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elemento contendo os dados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struct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no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 * </a:t>
            </a:r>
            <a:r>
              <a:rPr lang="pt-BR" sz="1600">
                <a:solidFill>
                  <a:srgbClr val="0000C0"/>
                </a:solidFill>
                <a:latin typeface="Courier 10 Pitch" pitchFamily="1" charset="0"/>
              </a:rPr>
              <a:t>prox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 </a:t>
            </a: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ponteiro para o proximo elemento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}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t_no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 </a:t>
            </a: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tipo da estrutura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3F7F5F"/>
                </a:solidFill>
                <a:latin typeface="Courier 10 Pitch" pitchFamily="1" charset="0"/>
              </a:rPr>
              <a:t>// define t_pilha como sendo um outro nome para "t_no *"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Courier 10 Pitch" pitchFamily="1" charset="0"/>
              </a:rPr>
              <a:t>typedef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t_no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 * </a:t>
            </a:r>
            <a:r>
              <a:rPr lang="pt-BR" sz="1600">
                <a:solidFill>
                  <a:srgbClr val="005032"/>
                </a:solidFill>
                <a:latin typeface="Courier 10 Pitch" pitchFamily="1" charset="0"/>
              </a:rPr>
              <a:t>t_pilha</a:t>
            </a:r>
            <a:r>
              <a:rPr lang="pt-BR" sz="1600">
                <a:solidFill>
                  <a:srgbClr val="000000"/>
                </a:solidFill>
                <a:latin typeface="Courier 10 Pitch" pitchFamily="1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Courier 10 Pitch" pitchFamily="1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48F9EF-6B1C-49E2-9DDE-6581DE0F10AF}" type="slidenum">
              <a:rPr lang="pt-BR"/>
              <a:pPr>
                <a:defRPr/>
              </a:pPr>
              <a:t>32</a:t>
            </a:fld>
            <a:endParaRPr lang="pt-BR"/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Encadeada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084763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/>
              <a:t>Criação:</a:t>
            </a:r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800" b="1">
              <a:solidFill>
                <a:srgbClr val="000099"/>
              </a:solidFill>
            </a:endParaRP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539750" y="2663825"/>
            <a:ext cx="7740650" cy="33750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Cria um novo no, aloca a sua regiao de memoria,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inicializa o ponteiro prox, e retorna o ponteiro para a pilha criada.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@return No alocada e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t_no * </a:t>
            </a:r>
            <a:r>
              <a:rPr lang="pt-BR" sz="1600" b="1">
                <a:solidFill>
                  <a:srgbClr val="000000"/>
                </a:solidFill>
                <a:latin typeface="Monospace" pitchFamily="1" charset="0"/>
              </a:rPr>
              <a:t>criaNo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t_no * no = (t_no*) malloc(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sizeof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(t_no));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>
                <a:solidFill>
                  <a:srgbClr val="3F7F5F"/>
                </a:solidFill>
                <a:latin typeface="Monospace" pitchFamily="1" charset="0"/>
              </a:rPr>
              <a:t>// verifica se houve memoria suficiente para alocar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if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(no)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    no-&gt;prox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no;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657A0-A0F0-435E-8D78-722C5EA49E99}" type="slidenum">
              <a:rPr lang="pt-BR"/>
              <a:pPr>
                <a:defRPr/>
              </a:pPr>
              <a:t>33</a:t>
            </a:fld>
            <a:endParaRPr lang="pt-BR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Encadeada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084763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/>
              <a:t>Verificações:</a:t>
            </a:r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800" b="1">
              <a:solidFill>
                <a:srgbClr val="000099"/>
              </a:solidFill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360363" y="2663825"/>
            <a:ext cx="8280400" cy="26812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Verifica se a pilha esta vazia ou nao. Isto so acontece quando ela eh nula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@param pilha ponteiro para a pilha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 @return Verdadeiro (1) se a pilha estiver vazia, ou falso (0) caso contrario.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int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</a:t>
            </a:r>
            <a:r>
              <a:rPr lang="pt-BR" sz="1600" b="1">
                <a:solidFill>
                  <a:srgbClr val="000000"/>
                </a:solidFill>
                <a:latin typeface="Monospace" pitchFamily="1" charset="0"/>
              </a:rPr>
              <a:t>isVazia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(t_pilha pilha)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 (pilha == NULL);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>
                <a:solidFill>
                  <a:srgbClr val="000000"/>
                </a:solidFill>
                <a:latin typeface="Monospace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6E5E4-7ED6-4D0A-9A8E-B1EC1AF566A4}" type="slidenum">
              <a:rPr lang="pt-BR"/>
              <a:pPr>
                <a:defRPr/>
              </a:pPr>
              <a:t>34</a:t>
            </a:fld>
            <a:endParaRPr lang="pt-BR"/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Encadeada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084763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Implementação:</a:t>
            </a:r>
          </a:p>
          <a:p>
            <a:pPr marL="739775" lvl="1" indent="-282575" eaLnBrk="1" hangingPunct="1">
              <a:spcBef>
                <a:spcPts val="6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/>
              <a:t>Elemento do topo:</a:t>
            </a:r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800" b="1">
              <a:solidFill>
                <a:srgbClr val="000099"/>
              </a:solidFill>
            </a:endParaRP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468313" y="2663825"/>
            <a:ext cx="7991475" cy="35575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Obter o elemento do topo da pilha (sem eliminar)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@param pilha ponteiro para a pilha, a pilha </a:t>
            </a:r>
            <a:r>
              <a:rPr lang="pt-BR" sz="1200" dirty="0" err="1">
                <a:solidFill>
                  <a:srgbClr val="3F7F5F"/>
                </a:solidFill>
                <a:latin typeface="Monospace" pitchFamily="1" charset="0"/>
              </a:rPr>
              <a:t>ja</a:t>
            </a: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 @</a:t>
            </a:r>
            <a:r>
              <a:rPr lang="pt-BR" sz="1200" dirty="0" err="1">
                <a:solidFill>
                  <a:srgbClr val="3F7F5F"/>
                </a:solidFill>
                <a:latin typeface="Monospace" pitchFamily="1" charset="0"/>
              </a:rPr>
              <a:t>return</a:t>
            </a: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ponteiro para o elemento desejado, caso a </a:t>
            </a:r>
            <a:r>
              <a:rPr lang="pt-BR" sz="1200" dirty="0" err="1">
                <a:solidFill>
                  <a:srgbClr val="3F7F5F"/>
                </a:solidFill>
                <a:latin typeface="Monospace" pitchFamily="1" charset="0"/>
              </a:rPr>
              <a:t>posicao</a:t>
            </a: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seja invalida retorna 0.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3F7F5F"/>
                </a:solidFill>
                <a:latin typeface="Monospace" pitchFamily="1" charset="0"/>
              </a:rPr>
              <a:t> */</a:t>
            </a:r>
            <a:r>
              <a:rPr lang="pt-BR" sz="1200" dirty="0">
                <a:solidFill>
                  <a:srgbClr val="000000"/>
                </a:solidFill>
                <a:latin typeface="Monospace" pitchFamily="1" charset="0"/>
              </a:rPr>
              <a:t> </a:t>
            </a:r>
            <a:r>
              <a:rPr lang="pt-BR" sz="1000" dirty="0">
                <a:solidFill>
                  <a:srgbClr val="000000"/>
                </a:solidFill>
                <a:latin typeface="Monospace" pitchFamily="1" charset="0"/>
              </a:rPr>
              <a:t> 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t_elemento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Monospace" pitchFamily="1" charset="0"/>
              </a:rPr>
              <a:t>getElementoTopo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t_pilha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pilha)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t_elemento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valor = { </a:t>
            </a:r>
            <a:r>
              <a:rPr lang="pt-BR" sz="1600" dirty="0">
                <a:solidFill>
                  <a:srgbClr val="2A00FF"/>
                </a:solidFill>
                <a:latin typeface="Monospace" pitchFamily="1" charset="0"/>
              </a:rPr>
              <a:t>""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600" dirty="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(</a:t>
            </a:r>
            <a:r>
              <a:rPr lang="pt-BR" sz="1600" dirty="0" err="1">
                <a:solidFill>
                  <a:srgbClr val="000000"/>
                </a:solidFill>
                <a:latin typeface="Monospace" pitchFamily="1" charset="0"/>
              </a:rPr>
              <a:t>isVazia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(pilha))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valor;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else</a:t>
            </a:r>
            <a:endParaRPr lang="pt-BR" sz="1600" b="1" dirty="0">
              <a:solidFill>
                <a:srgbClr val="7F0055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       </a:t>
            </a:r>
            <a:r>
              <a:rPr lang="pt-BR" sz="1600" b="1" dirty="0" err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 pilha-&gt;dado;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dirty="0">
                <a:solidFill>
                  <a:srgbClr val="000000"/>
                </a:solidFill>
                <a:latin typeface="Monospace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0F83F9-617B-43E5-AC18-837844179628}" type="slidenum">
              <a:rPr lang="pt-BR"/>
              <a:pPr>
                <a:defRPr/>
              </a:pPr>
              <a:t>35</a:t>
            </a:fld>
            <a:endParaRPr lang="pt-BR"/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Encadeada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084763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Desempilha (pop):</a:t>
            </a:r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800" b="1">
              <a:solidFill>
                <a:srgbClr val="000099"/>
              </a:solidFill>
            </a:endParaRP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360363" y="1979613"/>
            <a:ext cx="8280400" cy="45053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Remove o elemento do topo da pilha (desempilhar), retornando o elemento removido.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@param pilha ponteiro para a pilha, a pilha ja deve ter sido inicializada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@return Falso(0) se a posicao for invalida ou se a pilha estiver cheia, caso contrario, retorna Verdadeiro(1)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t_elemento </a:t>
            </a:r>
            <a:r>
              <a:rPr lang="pt-BR" sz="1400" b="1">
                <a:solidFill>
                  <a:srgbClr val="000000"/>
                </a:solidFill>
                <a:latin typeface="Monospace" pitchFamily="1" charset="0"/>
              </a:rPr>
              <a:t>pop</a:t>
            </a: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(t_pilha *pilha)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t_no * aux;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t_elemento valor = { </a:t>
            </a:r>
            <a:r>
              <a:rPr lang="pt-BR" sz="1400">
                <a:solidFill>
                  <a:srgbClr val="2A00FF"/>
                </a:solidFill>
                <a:latin typeface="Monospace" pitchFamily="1" charset="0"/>
              </a:rPr>
              <a:t>""</a:t>
            </a: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40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400" b="1">
                <a:solidFill>
                  <a:srgbClr val="7F0055"/>
                </a:solidFill>
                <a:latin typeface="Monospace" pitchFamily="1" charset="0"/>
              </a:rPr>
              <a:t>if</a:t>
            </a: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(isVazia(*pilha))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    </a:t>
            </a:r>
            <a:r>
              <a:rPr lang="pt-BR" sz="1400" b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valor; </a:t>
            </a:r>
            <a:r>
              <a:rPr lang="pt-BR" sz="1400">
                <a:solidFill>
                  <a:srgbClr val="3F7F5F"/>
                </a:solidFill>
                <a:latin typeface="Monospace" pitchFamily="1" charset="0"/>
              </a:rPr>
              <a:t>// erro: pilha vazia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40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aux = *pilha;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valor = (*pilha)-&gt;dado;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*pilha = aux-&gt;prox;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free(aux); </a:t>
            </a:r>
            <a:r>
              <a:rPr lang="pt-BR" sz="1400">
                <a:solidFill>
                  <a:srgbClr val="3F7F5F"/>
                </a:solidFill>
                <a:latin typeface="Monospace" pitchFamily="1" charset="0"/>
              </a:rPr>
              <a:t>// libera o no que continha o dado do topo da pilha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40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400" b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valor;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A6104D-A1A3-4ED0-A93E-60A015126CD0}" type="slidenum">
              <a:rPr lang="pt-BR"/>
              <a:pPr>
                <a:defRPr/>
              </a:pPr>
              <a:t>36</a:t>
            </a:fld>
            <a:endParaRPr lang="pt-BR"/>
          </a:p>
        </p:txBody>
      </p:sp>
      <p:sp>
        <p:nvSpPr>
          <p:cNvPr id="3891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39738"/>
            <a:ext cx="8229600" cy="77311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Pilha Encadeada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5084763"/>
          </a:xfrm>
        </p:spPr>
        <p:txBody>
          <a:bodyPr/>
          <a:lstStyle/>
          <a:p>
            <a:pPr marL="339725" indent="-339725" eaLnBrk="1" hangingPunct="1">
              <a:spcBef>
                <a:spcPts val="7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800"/>
              <a:t>Empilha (push):</a:t>
            </a:r>
          </a:p>
          <a:p>
            <a:pPr marL="339725" indent="-339725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800" b="1">
              <a:solidFill>
                <a:srgbClr val="000099"/>
              </a:solidFill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539750" y="2232025"/>
            <a:ext cx="7740650" cy="4017963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/**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Insere um novo elemento (dado) no topo da pilha (empilhar)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@param pilha ponteiro para a pilha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@param dado  elemento a ser inserido na pilha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 @return Falso(0) se a posição for invalida ou se a pilha estiver cheia, caso contrario, retorna Verdadeiro(1).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>
                <a:solidFill>
                  <a:srgbClr val="3F7F5F"/>
                </a:solidFill>
                <a:latin typeface="Monospace" pitchFamily="1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 b="1">
                <a:solidFill>
                  <a:srgbClr val="7F0055"/>
                </a:solidFill>
                <a:latin typeface="Monospace" pitchFamily="1" charset="0"/>
              </a:rPr>
              <a:t>int</a:t>
            </a: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</a:t>
            </a:r>
            <a:r>
              <a:rPr lang="pt-BR" sz="1400" b="1">
                <a:solidFill>
                  <a:srgbClr val="000000"/>
                </a:solidFill>
                <a:latin typeface="Monospace" pitchFamily="1" charset="0"/>
              </a:rPr>
              <a:t>push</a:t>
            </a: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(t_pilha *pilha, t_elemento dado)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t_no* novo;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novo = criaNo();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400" b="1">
                <a:solidFill>
                  <a:srgbClr val="7F0055"/>
                </a:solidFill>
                <a:latin typeface="Monospace" pitchFamily="1" charset="0"/>
              </a:rPr>
              <a:t>if</a:t>
            </a: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(novo == NULL)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    </a:t>
            </a:r>
            <a:r>
              <a:rPr lang="pt-BR" sz="1400" b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0; </a:t>
            </a:r>
            <a:r>
              <a:rPr lang="pt-BR" sz="1400">
                <a:solidFill>
                  <a:srgbClr val="3F7F5F"/>
                </a:solidFill>
                <a:latin typeface="Monospace" pitchFamily="1" charset="0"/>
              </a:rPr>
              <a:t>// erro: memoria insuficiente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novo-&gt;dado = dado;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novo-&gt;prox = *pilha;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*pilha = novo;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400">
              <a:solidFill>
                <a:srgbClr val="000000"/>
              </a:solidFill>
              <a:latin typeface="Monospace" pitchFamily="1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   </a:t>
            </a:r>
            <a:r>
              <a:rPr lang="pt-BR" sz="1400" b="1">
                <a:solidFill>
                  <a:srgbClr val="7F0055"/>
                </a:solidFill>
                <a:latin typeface="Monospace" pitchFamily="1" charset="0"/>
              </a:rPr>
              <a:t>return</a:t>
            </a: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 1; </a:t>
            </a:r>
            <a:r>
              <a:rPr lang="pt-BR" sz="1400">
                <a:solidFill>
                  <a:srgbClr val="3F7F5F"/>
                </a:solidFill>
                <a:latin typeface="Monospace" pitchFamily="1" charset="0"/>
              </a:rPr>
              <a:t>// sucesso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00">
                <a:solidFill>
                  <a:srgbClr val="000000"/>
                </a:solidFill>
                <a:latin typeface="Monospace" pitchFamily="1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3DB39D-CA0B-41A2-8EE4-DAEEE0048BC7}" type="slidenum">
              <a:rPr lang="pt-BR"/>
              <a:pPr>
                <a:defRPr/>
              </a:pPr>
              <a:t>37</a:t>
            </a:fld>
            <a:endParaRPr lang="pt-BR"/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7950"/>
            <a:ext cx="8229600" cy="14382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/>
              <a:t>Pilha Encadeada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marL="341313" indent="-341313" eaLnBrk="1" hangingPunct="1"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/>
              <a:t>Pilha Circular?</a:t>
            </a:r>
          </a:p>
          <a:p>
            <a:pPr marL="341313" indent="-341313" eaLnBrk="1" hangingPunct="1"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/>
              <a:t>Pilha Duplamente Encadeada?</a:t>
            </a:r>
          </a:p>
          <a:p>
            <a:pPr marL="341313" indent="-341313" eaLnBrk="1" hangingPunct="1"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/>
              <a:t>Faz sentido?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/>
              <a:t>Você está na entrada de um beco comprido, estreito e sem saída, no qual carros entram e saem em fila única, pois não há espaço lateral para dois carros. Neste beco cabem três carros. Escreva um algoritmo em C que simula as seguintes situações:</a:t>
            </a:r>
          </a:p>
          <a:p>
            <a:pPr marL="0" indent="0">
              <a:buNone/>
            </a:pPr>
            <a:r>
              <a:rPr lang="pt-BR" sz="1800" dirty="0"/>
              <a:t>a) três carros entram no beco e seu algoritmo registra (guarda) as placas dos carros que entraram;</a:t>
            </a:r>
          </a:p>
          <a:p>
            <a:pPr marL="0" indent="0">
              <a:buNone/>
            </a:pPr>
            <a:r>
              <a:rPr lang="pt-BR" sz="1800" dirty="0"/>
              <a:t>b) mostra a placa do terceiro carro que entrou;</a:t>
            </a:r>
          </a:p>
          <a:p>
            <a:pPr marL="0" indent="0">
              <a:buNone/>
            </a:pPr>
            <a:r>
              <a:rPr lang="pt-BR" sz="1800" dirty="0"/>
              <a:t>c) três carros saem do beco e seu algoritmo mostra a placa de cada carro que saiu.</a:t>
            </a:r>
          </a:p>
          <a:p>
            <a:pPr marL="0" indent="0">
              <a:buNone/>
            </a:pPr>
            <a:r>
              <a:rPr lang="pt-BR" sz="1800" dirty="0"/>
              <a:t>d) mostra quantos carros ficaram no beco</a:t>
            </a:r>
          </a:p>
          <a:p>
            <a:pPr marL="0" indent="0">
              <a:buNone/>
            </a:pPr>
            <a:r>
              <a:rPr lang="pt-BR" sz="1800" dirty="0"/>
              <a:t> </a:t>
            </a:r>
          </a:p>
          <a:p>
            <a:pPr marL="0" indent="0">
              <a:buNone/>
            </a:pPr>
            <a:r>
              <a:rPr lang="pt-BR" sz="1800" dirty="0"/>
              <a:t>(*) Escolher a estrutura de dados que melhor se adequa a esta </a:t>
            </a:r>
            <a:r>
              <a:rPr lang="pt-BR" sz="1800" dirty="0" err="1"/>
              <a:t>situração</a:t>
            </a:r>
            <a:r>
              <a:rPr lang="pt-BR" sz="1800" dirty="0"/>
              <a:t>; implementar uma função para cada item (a e c); os itens b) e d) são executados no </a:t>
            </a:r>
            <a:r>
              <a:rPr lang="pt-BR" sz="1800" dirty="0" err="1"/>
              <a:t>main</a:t>
            </a:r>
            <a:r>
              <a:rPr lang="pt-BR" sz="1800" dirty="0"/>
              <a:t>() de seu algoritmo.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432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Abordados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 de Pilha</a:t>
            </a:r>
          </a:p>
          <a:p>
            <a:r>
              <a:rPr lang="pt-BR" dirty="0"/>
              <a:t>Tipos </a:t>
            </a:r>
            <a:r>
              <a:rPr lang="pt-BR" dirty="0" err="1"/>
              <a:t>Sequencial</a:t>
            </a:r>
            <a:r>
              <a:rPr lang="pt-BR" dirty="0"/>
              <a:t> e Encadeada</a:t>
            </a:r>
          </a:p>
          <a:p>
            <a:r>
              <a:rPr lang="pt-BR" dirty="0"/>
              <a:t>Implementação destas Pilhas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56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6F222-3CA8-47AF-955E-AD882F6679A7}" type="slidenum">
              <a:rPr lang="pt-BR"/>
              <a:pPr>
                <a:defRPr/>
              </a:pPr>
              <a:t>4</a:t>
            </a:fld>
            <a:endParaRPr lang="pt-BR"/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Pilhas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194675" cy="5218112"/>
          </a:xfrm>
        </p:spPr>
        <p:txBody>
          <a:bodyPr tIns="87624"/>
          <a:lstStyle/>
          <a:p>
            <a:pPr marL="339725" indent="-339725" eaLnBrk="1" hangingPunct="1">
              <a:lnSpc>
                <a:spcPct val="91000"/>
              </a:lnSpc>
              <a:spcBef>
                <a:spcPts val="90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PT" sz="3600"/>
              <a:t>Ilustração:</a:t>
            </a:r>
          </a:p>
          <a:p>
            <a:pPr marL="339725" indent="-339725" eaLnBrk="1" hangingPunct="1">
              <a:lnSpc>
                <a:spcPct val="91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3600"/>
          </a:p>
          <a:p>
            <a:pPr marL="339725" indent="-339725" eaLnBrk="1" hangingPunct="1">
              <a:lnSpc>
                <a:spcPct val="91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3600"/>
          </a:p>
          <a:p>
            <a:pPr marL="339725" indent="-339725" eaLnBrk="1" hangingPunct="1">
              <a:lnSpc>
                <a:spcPct val="91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3600"/>
          </a:p>
          <a:p>
            <a:pPr marL="339725" indent="-339725" eaLnBrk="1" hangingPunct="1">
              <a:lnSpc>
                <a:spcPct val="91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3600"/>
          </a:p>
          <a:p>
            <a:pPr marL="339725" indent="-339725" eaLnBrk="1" hangingPunct="1">
              <a:lnSpc>
                <a:spcPct val="91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3600"/>
          </a:p>
          <a:p>
            <a:pPr marL="339725" indent="-339725" eaLnBrk="1" hangingPunct="1">
              <a:lnSpc>
                <a:spcPct val="91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3600"/>
          </a:p>
          <a:p>
            <a:pPr marL="339725" indent="-339725" eaLnBrk="1" hangingPunct="1">
              <a:lnSpc>
                <a:spcPct val="91000"/>
              </a:lnSpc>
              <a:spcBef>
                <a:spcPts val="675"/>
              </a:spcBef>
              <a:buSzPct val="75000"/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US" sz="2700"/>
          </a:p>
        </p:txBody>
      </p:sp>
      <p:sp>
        <p:nvSpPr>
          <p:cNvPr id="6149" name="Line 3"/>
          <p:cNvSpPr>
            <a:spLocks noChangeShapeType="1"/>
          </p:cNvSpPr>
          <p:nvPr/>
        </p:nvSpPr>
        <p:spPr bwMode="auto">
          <a:xfrm flipH="1">
            <a:off x="6513513" y="4979988"/>
            <a:ext cx="871537" cy="1587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6150" name="Line 4"/>
          <p:cNvSpPr>
            <a:spLocks noChangeShapeType="1"/>
          </p:cNvSpPr>
          <p:nvPr/>
        </p:nvSpPr>
        <p:spPr bwMode="auto">
          <a:xfrm>
            <a:off x="1692275" y="2924175"/>
            <a:ext cx="1008063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1604963" y="2905125"/>
            <a:ext cx="865187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</a:rPr>
              <a:t>Topo</a:t>
            </a: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6613525" y="5062538"/>
            <a:ext cx="865188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ts val="1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</a:rPr>
              <a:t>Base</a:t>
            </a:r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 flipH="1">
            <a:off x="4784725" y="1844675"/>
            <a:ext cx="511175" cy="6477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 flipH="1" flipV="1">
            <a:off x="2984500" y="2130425"/>
            <a:ext cx="796925" cy="571500"/>
          </a:xfrm>
          <a:prstGeom prst="line">
            <a:avLst/>
          </a:prstGeom>
          <a:noFill/>
          <a:ln w="12600">
            <a:solidFill>
              <a:srgbClr val="FF3300"/>
            </a:solidFill>
            <a:prstDash val="dashDot"/>
            <a:miter lim="800000"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pic>
        <p:nvPicPr>
          <p:cNvPr id="615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900" y="2714625"/>
            <a:ext cx="3408363" cy="2505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5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5763" y="1439863"/>
            <a:ext cx="3354387" cy="54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1115616" y="1268760"/>
            <a:ext cx="7344419" cy="1470025"/>
          </a:xfrm>
        </p:spPr>
        <p:txBody>
          <a:bodyPr/>
          <a:lstStyle/>
          <a:p>
            <a:r>
              <a:rPr lang="pt-BR" dirty="0"/>
              <a:t>Estrutura de Dados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Prof. Walace Bonfim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/>
              <a:t>CC </a:t>
            </a:r>
            <a:r>
              <a:rPr lang="pt-BR"/>
              <a:t>/ 2019.2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710654" y="2564904"/>
            <a:ext cx="7533754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/>
              <a:t>Aula 4: Pilhas</a:t>
            </a:r>
          </a:p>
        </p:txBody>
      </p:sp>
    </p:spTree>
    <p:extLst>
      <p:ext uri="{BB962C8B-B14F-4D97-AF65-F5344CB8AC3E}">
        <p14:creationId xmlns:p14="http://schemas.microsoft.com/office/powerpoint/2010/main" val="175242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F9E6FD-F3DD-443B-B952-7FEBA6F98EEE}" type="slidenum">
              <a:rPr lang="pt-BR"/>
              <a:pPr>
                <a:defRPr/>
              </a:pPr>
              <a:t>5</a:t>
            </a:fld>
            <a:endParaRPr lang="pt-BR"/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Pilhas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55000" cy="5173662"/>
          </a:xfrm>
        </p:spPr>
        <p:txBody>
          <a:bodyPr/>
          <a:lstStyle/>
          <a:p>
            <a:pPr marL="341313" indent="-341313" eaLnBrk="1" hangingPunct="1"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/>
              <a:t>Operações básicas: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/>
              <a:t>empilhar (push) um novo elemento, inserindo-o no topo.</a:t>
            </a:r>
          </a:p>
          <a:p>
            <a:pPr marL="741363" lvl="1" indent="-284163" eaLnBrk="1" hangingPunct="1"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/>
              <a:t>desempilhar (pop) um elemento, removendo-o do topo.</a:t>
            </a:r>
          </a:p>
          <a:p>
            <a:pPr marL="341313" indent="-341313" eaLnBrk="1" hangingPunct="1"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/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4140200"/>
            <a:ext cx="6380163" cy="1554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2ACE46-B062-403F-AC1F-787606E6083C}" type="slidenum">
              <a:rPr lang="pt-BR"/>
              <a:pPr>
                <a:defRPr/>
              </a:pPr>
              <a:t>6</a:t>
            </a:fld>
            <a:endParaRPr lang="pt-BR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/>
              <a:t>Pilhas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255000" cy="5173662"/>
          </a:xfrm>
        </p:spPr>
        <p:txBody>
          <a:bodyPr/>
          <a:lstStyle/>
          <a:p>
            <a:pPr marL="341313" indent="-341313" eaLnBrk="1" hangingPunct="1"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/>
              <a:t>Exemplo:</a:t>
            </a:r>
          </a:p>
          <a:p>
            <a:pPr marL="341313" indent="-341313" eaLnBrk="1" hangingPunct="1"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/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376488"/>
            <a:ext cx="8124825" cy="197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49F65-321C-4A32-A2C4-904CB87B1AE3}" type="slidenum">
              <a:rPr lang="pt-BR"/>
              <a:pPr>
                <a:defRPr/>
              </a:pPr>
              <a:t>7</a:t>
            </a:fld>
            <a:endParaRPr lang="pt-BR"/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Pilhas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123237" cy="5145087"/>
          </a:xfrm>
        </p:spPr>
        <p:txBody>
          <a:bodyPr/>
          <a:lstStyle/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200" b="1"/>
              <a:t>Exemplos:</a:t>
            </a:r>
          </a:p>
          <a:p>
            <a:pPr marL="739775" lvl="1" indent="-282575" eaLnBrk="1" hangingPunct="1">
              <a:spcBef>
                <a:spcPts val="5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Uma rua sem saída e estreita, onde apenas um carro passa por vez</a:t>
            </a:r>
          </a:p>
          <a:p>
            <a:pPr lvl="2" eaLnBrk="1" hangingPunct="1">
              <a:spcBef>
                <a:spcPts val="45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1800"/>
              <a:t>O último carro a entrar será o primeiro a sair</a:t>
            </a:r>
          </a:p>
          <a:p>
            <a:pPr lvl="2" eaLnBrk="1" hangingPunct="1">
              <a:spcBef>
                <a:spcPts val="45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1800"/>
              <a:t>Não podemos retirar qualquer carro</a:t>
            </a:r>
          </a:p>
          <a:p>
            <a:pPr lvl="2" eaLnBrk="1" hangingPunct="1">
              <a:spcBef>
                <a:spcPts val="45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1800"/>
              <a:t>Não podemos inserir um carro de tal forma que ele não seja o último</a:t>
            </a:r>
          </a:p>
          <a:p>
            <a:pPr marL="739775" lvl="1" indent="-282575" eaLnBrk="1" hangingPunct="1">
              <a:spcBef>
                <a:spcPts val="5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Uma pilha de pratos em um restaurante</a:t>
            </a:r>
          </a:p>
          <a:p>
            <a:pPr marL="739775" lvl="1" indent="-282575" eaLnBrk="1" hangingPunct="1">
              <a:spcBef>
                <a:spcPts val="5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Pilha de execução na linguagem C</a:t>
            </a:r>
          </a:p>
          <a:p>
            <a:pPr lvl="2" eaLnBrk="1" hangingPunct="1">
              <a:spcBef>
                <a:spcPts val="45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1800"/>
              <a:t>Variáveis locais são empilhadas na pilha</a:t>
            </a:r>
          </a:p>
          <a:p>
            <a:pPr lvl="2" eaLnBrk="1" hangingPunct="1">
              <a:spcBef>
                <a:spcPts val="450"/>
              </a:spcBef>
              <a:buSzPct val="6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1800"/>
              <a:t>Ao término da função, as variáveis são desempilhadas</a:t>
            </a:r>
          </a:p>
          <a:p>
            <a:pPr marL="739775" lvl="1" indent="-282575" eaLnBrk="1" hangingPunct="1">
              <a:spcBef>
                <a:spcPts val="500"/>
              </a:spcBef>
              <a:buClr>
                <a:srgbClr val="9999CC"/>
              </a:buClr>
              <a:buSzPct val="80000"/>
              <a:buFont typeface="Wingdings" charset="2"/>
              <a:buChar char="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Avaliação de expressões aritméticas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EC3F69-51E4-4A1B-8D94-F59CB9EE9ECF}" type="slidenum">
              <a:rPr lang="pt-BR"/>
              <a:pPr>
                <a:defRPr/>
              </a:pPr>
              <a:t>8</a:t>
            </a:fld>
            <a:endParaRPr lang="pt-BR"/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Pilhas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123237" cy="5145087"/>
          </a:xfrm>
        </p:spPr>
        <p:txBody>
          <a:bodyPr/>
          <a:lstStyle/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Outro exemplo de uso prático:</a:t>
            </a:r>
          </a:p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Recursividade;</a:t>
            </a:r>
          </a:p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Chamadas de procedimentos:</a:t>
            </a:r>
          </a:p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US" sz="2000"/>
              <a:t>Suponha a seguinte situação:</a:t>
            </a:r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3024188"/>
            <a:ext cx="5854700" cy="2393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525DF8-4B43-4733-9277-4539D8A03817}" type="slidenum">
              <a:rPr lang="pt-BR"/>
              <a:pPr>
                <a:defRPr/>
              </a:pPr>
              <a:t>9</a:t>
            </a:fld>
            <a:endParaRPr lang="pt-BR"/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Pilhas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1013" y="1379538"/>
            <a:ext cx="8123237" cy="5145087"/>
          </a:xfrm>
        </p:spPr>
        <p:txBody>
          <a:bodyPr/>
          <a:lstStyle/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PT" sz="2000"/>
              <a:t>Quando o procedimento A1 é executado, ele efetua uma chamada a A2, que deve carregar consigo o endereço de retorno e1. Ao término de A2, o processamento deve retornar ao A1, no devido endereço. Situação idêntica ocorre em A2 e A3.</a:t>
            </a:r>
          </a:p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PT" sz="2000"/>
              <a:t>Assim, quando um procedimento termina, é o seu endereço de retorno que deve ser consultado. Portanto, há uma lista implícita de endereços (e0, e1, e2, e3) que deve ser manipulada como uma pilha pelo sistema, onde e0 é o endereço de retorno de A1.</a:t>
            </a:r>
          </a:p>
          <a:p>
            <a:pPr marL="339725" indent="-339725" eaLnBrk="1" hangingPunct="1">
              <a:spcBef>
                <a:spcPts val="550"/>
              </a:spcBef>
              <a:buSzPct val="75000"/>
              <a:buFont typeface="Wingdings" charset="2"/>
              <a:buChar char="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pt-PT" sz="2000"/>
              <a:t>No caso de processamento recursivo - por exemplo uma chamada a A2 dentro de A4 - o gerenciamento da lista como uma pilha resolve automaticamente a obtenção dos endereços de retorno na ordem apropriada (e0, e1, e2, e3, e4).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561</TotalTime>
  <Words>2805</Words>
  <Application>Microsoft Office PowerPoint</Application>
  <PresentationFormat>Apresentação na tela (4:3)</PresentationFormat>
  <Paragraphs>505</Paragraphs>
  <Slides>40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10 Pitch</vt:lpstr>
      <vt:lpstr>Monospace</vt:lpstr>
      <vt:lpstr>Wingdings</vt:lpstr>
      <vt:lpstr>Modelos de Aula Unipetech 2012</vt:lpstr>
      <vt:lpstr>Estrutura de Dados I</vt:lpstr>
      <vt:lpstr>Aula 4: Pilhas</vt:lpstr>
      <vt:lpstr>Pilhas (Stack)</vt:lpstr>
      <vt:lpstr>Pilhas</vt:lpstr>
      <vt:lpstr>Pilhas</vt:lpstr>
      <vt:lpstr>Pilhas</vt:lpstr>
      <vt:lpstr>Pilhas</vt:lpstr>
      <vt:lpstr>Pilhas</vt:lpstr>
      <vt:lpstr>Pilhas</vt:lpstr>
      <vt:lpstr>Pilhas</vt:lpstr>
      <vt:lpstr>Pilhas</vt:lpstr>
      <vt:lpstr>Pilhas</vt:lpstr>
      <vt:lpstr>Pilhas</vt:lpstr>
      <vt:lpstr>Pilha Sequencial</vt:lpstr>
      <vt:lpstr>Pilhas</vt:lpstr>
      <vt:lpstr>Pilha Sequencial</vt:lpstr>
      <vt:lpstr>Pilha Sequencial</vt:lpstr>
      <vt:lpstr>Pilha Encadeada</vt:lpstr>
      <vt:lpstr>Pilha Sequencial</vt:lpstr>
      <vt:lpstr>Pilha Sequencial</vt:lpstr>
      <vt:lpstr>Pilha Sequencial</vt:lpstr>
      <vt:lpstr>Pilha Sequencial</vt:lpstr>
      <vt:lpstr>Pilha Sequencial</vt:lpstr>
      <vt:lpstr>Pilha Sequencial</vt:lpstr>
      <vt:lpstr>Pilha Sequencial</vt:lpstr>
      <vt:lpstr>Pilha Sequencial</vt:lpstr>
      <vt:lpstr>Pilha Sequencial</vt:lpstr>
      <vt:lpstr>Pilha Sequencial</vt:lpstr>
      <vt:lpstr>Pilha Encadeada</vt:lpstr>
      <vt:lpstr>Pilha Encadeada</vt:lpstr>
      <vt:lpstr>Pilha Encadeada</vt:lpstr>
      <vt:lpstr>Pilha Encadeada</vt:lpstr>
      <vt:lpstr>Pilha Encadeada</vt:lpstr>
      <vt:lpstr>Pilha Encadeada</vt:lpstr>
      <vt:lpstr>Pilha Encadeada</vt:lpstr>
      <vt:lpstr>Pilha Encadeada</vt:lpstr>
      <vt:lpstr>Pilha Encadeada</vt:lpstr>
      <vt:lpstr>Exercício</vt:lpstr>
      <vt:lpstr>Pontos Abordados</vt:lpstr>
      <vt:lpstr>Estrutura de Dados I</vt:lpstr>
    </vt:vector>
  </TitlesOfParts>
  <Company>Ipe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walace</cp:lastModifiedBy>
  <cp:revision>40</cp:revision>
  <dcterms:created xsi:type="dcterms:W3CDTF">2012-07-20T20:22:31Z</dcterms:created>
  <dcterms:modified xsi:type="dcterms:W3CDTF">2019-09-22T00:18:58Z</dcterms:modified>
</cp:coreProperties>
</file>