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4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46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10" r:id="rId39"/>
    <p:sldId id="311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>
      <p:cViewPr varScale="1">
        <p:scale>
          <a:sx n="70" d="100"/>
          <a:sy n="7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A1E771-3EF5-42D6-96F4-ECB59431E182}" type="slidenum">
              <a:rPr lang="pt-BR"/>
              <a:pPr/>
              <a:t>3</a:t>
            </a:fld>
            <a:endParaRPr lang="pt-BR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30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D6135E-7054-43EB-8A21-8D46106F8917}" type="slidenum">
              <a:rPr lang="pt-BR"/>
              <a:pPr/>
              <a:t>12</a:t>
            </a:fld>
            <a:endParaRPr lang="pt-BR"/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22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36BDA5-A196-41DA-8A18-15536B605435}" type="slidenum">
              <a:rPr lang="pt-BR"/>
              <a:pPr/>
              <a:t>13</a:t>
            </a:fld>
            <a:endParaRPr lang="pt-BR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32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87331F-D853-482E-9E54-1C0F0D4E812E}" type="slidenum">
              <a:rPr lang="pt-BR"/>
              <a:pPr/>
              <a:t>14</a:t>
            </a:fld>
            <a:endParaRPr lang="pt-BR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42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F4E479-78CB-40EF-AD02-3729A57A8197}" type="slidenum">
              <a:rPr lang="pt-BR"/>
              <a:pPr/>
              <a:t>15</a:t>
            </a:fld>
            <a:endParaRPr lang="pt-BR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53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C4448D-2FBE-49B4-8610-4B95321E6EDB}" type="slidenum">
              <a:rPr lang="pt-BR"/>
              <a:pPr/>
              <a:t>16</a:t>
            </a:fld>
            <a:endParaRPr lang="pt-B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63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039C65-193A-488A-8BCD-A38884A22B45}" type="slidenum">
              <a:rPr lang="pt-BR"/>
              <a:pPr/>
              <a:t>17</a:t>
            </a:fld>
            <a:endParaRPr lang="pt-BR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73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BB05C7-8C57-4468-9AD5-6DC2C2B5A1DF}" type="slidenum">
              <a:rPr lang="pt-BR"/>
              <a:pPr/>
              <a:t>18</a:t>
            </a:fld>
            <a:endParaRPr lang="pt-BR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83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C0FACB-6EB6-4688-8DAC-29F9838F21ED}" type="slidenum">
              <a:rPr lang="pt-BR"/>
              <a:pPr/>
              <a:t>19</a:t>
            </a:fld>
            <a:endParaRPr lang="pt-BR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93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AB2CDB-A911-4C92-BC18-3C23F1A1A4E0}" type="slidenum">
              <a:rPr lang="pt-BR"/>
              <a:pPr/>
              <a:t>20</a:t>
            </a:fld>
            <a:endParaRPr lang="pt-BR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74C563-0C4A-4A86-BDC8-DE35613B1E2F}" type="slidenum">
              <a:rPr lang="pt-BR"/>
              <a:pPr/>
              <a:t>21</a:t>
            </a:fld>
            <a:endParaRPr lang="pt-BR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14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23D0DB-A1AF-46D7-BCCC-8DED65654FC6}" type="slidenum">
              <a:rPr lang="pt-BR"/>
              <a:pPr/>
              <a:t>4</a:t>
            </a:fld>
            <a:endParaRPr lang="pt-BR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40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AB3A35-306B-4EDB-8A36-320B767B893F}" type="slidenum">
              <a:rPr lang="pt-BR"/>
              <a:pPr/>
              <a:t>22</a:t>
            </a:fld>
            <a:endParaRPr lang="pt-BR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24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AB3A35-306B-4EDB-8A36-320B767B893F}" type="slidenum">
              <a:rPr lang="pt-BR"/>
              <a:pPr/>
              <a:t>23</a:t>
            </a:fld>
            <a:endParaRPr lang="pt-BR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24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0621FA-CB4A-435D-B34F-C52B408C8186}" type="slidenum">
              <a:rPr lang="pt-BR"/>
              <a:pPr/>
              <a:t>24</a:t>
            </a:fld>
            <a:endParaRPr lang="pt-BR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34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97530A-C99C-408C-8979-F6331B3CF06B}" type="slidenum">
              <a:rPr lang="pt-BR"/>
              <a:pPr/>
              <a:t>25</a:t>
            </a:fld>
            <a:endParaRPr lang="pt-BR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45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550C98-8CCA-4E0C-9CE9-35F0AC99B1C3}" type="slidenum">
              <a:rPr lang="pt-BR"/>
              <a:pPr/>
              <a:t>26</a:t>
            </a:fld>
            <a:endParaRPr lang="pt-BR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55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25072D-D61E-4DFA-B944-716F81978F5B}" type="slidenum">
              <a:rPr lang="pt-BR"/>
              <a:pPr/>
              <a:t>27</a:t>
            </a:fld>
            <a:endParaRPr lang="pt-BR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65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5D33C6-60D8-48AF-9886-D10021ABC8EE}" type="slidenum">
              <a:rPr lang="pt-BR"/>
              <a:pPr/>
              <a:t>28</a:t>
            </a:fld>
            <a:endParaRPr lang="pt-BR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75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55DA77-1A26-4E85-A87A-D2D97728B23C}" type="slidenum">
              <a:rPr lang="pt-BR"/>
              <a:pPr/>
              <a:t>29</a:t>
            </a:fld>
            <a:endParaRPr lang="pt-BR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86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4D3488-E6D0-4798-8B9D-CC278DFC42CC}" type="slidenum">
              <a:rPr lang="pt-BR"/>
              <a:pPr/>
              <a:t>30</a:t>
            </a:fld>
            <a:endParaRPr lang="pt-BR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96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C4D3F3-BC10-4069-A4A2-F4F5BC26CD28}" type="slidenum">
              <a:rPr lang="pt-BR"/>
              <a:pPr/>
              <a:t>31</a:t>
            </a:fld>
            <a:endParaRPr lang="pt-BR"/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24A7D3-801E-4380-85C7-5F10EF44A00B}" type="slidenum">
              <a:rPr lang="pt-BR"/>
              <a:pPr/>
              <a:t>5</a:t>
            </a:fld>
            <a:endParaRPr lang="pt-BR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31BF30-AB39-4114-A04F-3B725FA7EB79}" type="slidenum">
              <a:rPr lang="pt-BR"/>
              <a:pPr/>
              <a:t>32</a:t>
            </a:fld>
            <a:endParaRPr lang="pt-BR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16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0478D1-C3F1-41F8-9F9B-EB4E1AD8D0FE}" type="slidenum">
              <a:rPr lang="pt-BR"/>
              <a:pPr/>
              <a:t>33</a:t>
            </a:fld>
            <a:endParaRPr lang="pt-BR"/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2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09062C-0D4D-4BA5-A2C1-25BE80CAF22E}" type="slidenum">
              <a:rPr lang="pt-BR"/>
              <a:pPr/>
              <a:t>34</a:t>
            </a:fld>
            <a:endParaRPr lang="pt-BR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84201B-3E58-4EDE-9E00-FDAC6384F485}" type="slidenum">
              <a:rPr lang="pt-BR"/>
              <a:pPr/>
              <a:t>35</a:t>
            </a:fld>
            <a:endParaRPr lang="pt-BR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47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B39C37-141B-4568-ACD1-8A610F42B686}" type="slidenum">
              <a:rPr lang="pt-BR"/>
              <a:pPr/>
              <a:t>36</a:t>
            </a:fld>
            <a:endParaRPr lang="pt-BR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760F360-830C-4C12-B489-E9A573D50955}" type="slidenum">
              <a:rPr lang="pt-BR"/>
              <a:pPr/>
              <a:t>37</a:t>
            </a:fld>
            <a:endParaRPr lang="pt-BR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68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25C1CD-584F-4B49-B88C-CA591DD5F33E}" type="slidenum">
              <a:rPr lang="pt-BR"/>
              <a:pPr/>
              <a:t>6</a:t>
            </a:fld>
            <a:endParaRPr lang="pt-BR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60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2C2F25-6F1B-4B27-85FA-17E84FA5C6B5}" type="slidenum">
              <a:rPr lang="pt-BR"/>
              <a:pPr/>
              <a:t>7</a:t>
            </a:fld>
            <a:endParaRPr lang="pt-BR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71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90555E-48F7-4569-8AAA-88CAB2B79FCD}" type="slidenum">
              <a:rPr lang="pt-BR"/>
              <a:pPr/>
              <a:t>8</a:t>
            </a:fld>
            <a:endParaRPr lang="pt-BR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81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38673F-3BE6-49ED-9EE4-ADBDC727B827}" type="slidenum">
              <a:rPr lang="pt-BR"/>
              <a:pPr/>
              <a:t>9</a:t>
            </a:fld>
            <a:endParaRPr lang="pt-BR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91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D57921-E10B-4B37-B7D8-29137B26F8C8}" type="slidenum">
              <a:rPr lang="pt-BR"/>
              <a:pPr/>
              <a:t>10</a:t>
            </a:fld>
            <a:endParaRPr lang="pt-BR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5855BA-FADA-4186-8CA4-04F7041BFD40}" type="slidenum">
              <a:rPr lang="pt-BR"/>
              <a:pPr/>
              <a:t>11</a:t>
            </a:fld>
            <a:endParaRPr lang="pt-BR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969199" y="615557"/>
            <a:ext cx="4683437" cy="30409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12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62491" y="3852195"/>
            <a:ext cx="5298388" cy="3734474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8013" cy="14335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7013" cy="45243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4038600" cy="45243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E56B-F95E-4CF9-A881-5FC614CE45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8013" cy="14335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8013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8013" cy="21859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8B31-BEF4-476A-82A4-2AA2373704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  <p:sldLayoutId id="2147483684" r:id="rId13"/>
    <p:sldLayoutId id="214748368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344419" cy="1470025"/>
          </a:xfrm>
        </p:spPr>
        <p:txBody>
          <a:bodyPr/>
          <a:lstStyle/>
          <a:p>
            <a:r>
              <a:rPr lang="pt-BR" dirty="0"/>
              <a:t>Estrutura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 Walace Bonfim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CC / 2019.2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349B5-E36B-4052-B88B-9E72E660649F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 Sequencial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67700" cy="2986087"/>
          </a:xfrm>
        </p:spPr>
        <p:txBody>
          <a:bodyPr/>
          <a:lstStyle/>
          <a:p>
            <a:pPr marL="339725" indent="-339725" eaLnBrk="1" hangingPunct="1">
              <a:spcBef>
                <a:spcPts val="4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600"/>
              <a:t>Forma de uso:</a:t>
            </a:r>
          </a:p>
          <a:p>
            <a:pPr marL="339725" indent="-339725" eaLnBrk="1" hangingPunct="1">
              <a:spcBef>
                <a:spcPts val="45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180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74913"/>
            <a:ext cx="3384550" cy="310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65388"/>
            <a:ext cx="3168650" cy="312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4572000" y="2620963"/>
            <a:ext cx="1588" cy="3068637"/>
          </a:xfrm>
          <a:prstGeom prst="line">
            <a:avLst/>
          </a:prstGeom>
          <a:noFill/>
          <a:ln w="12600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5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19B91-C8D5-4214-BCA1-89F013161CA2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 Sequencial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45087"/>
          </a:xfrm>
        </p:spPr>
        <p:txBody>
          <a:bodyPr tIns="78552"/>
          <a:lstStyle/>
          <a:p>
            <a:pPr marL="339725" indent="-339725" eaLnBrk="1" hangingPunct="1">
              <a:lnSpc>
                <a:spcPct val="91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 b="1"/>
              <a:t>Problemas…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Existem mais dois elementos livres na fila, mas nenhum outro elemento pode ser inserido</a:t>
            </a:r>
          </a:p>
          <a:p>
            <a:pPr lvl="2" eaLnBrk="1" hangingPunct="1">
              <a:lnSpc>
                <a:spcPct val="91000"/>
              </a:lnSpc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/>
              <a:t>Fila.final</a:t>
            </a:r>
            <a:r>
              <a:rPr lang="en-US" sz="2000"/>
              <a:t> chegou à condição de limite (MAX -1)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Podemos chegar à situação absurda em que a fila </a:t>
            </a:r>
            <a:r>
              <a:rPr lang="en-US" sz="2400" b="1">
                <a:solidFill>
                  <a:srgbClr val="000099"/>
                </a:solidFill>
              </a:rPr>
              <a:t>está vazia</a:t>
            </a:r>
            <a:r>
              <a:rPr lang="en-US" sz="2400"/>
              <a:t>, mas nenhum elemento novo pode ser </a:t>
            </a:r>
            <a:r>
              <a:rPr lang="en-US" sz="2400" b="1">
                <a:solidFill>
                  <a:srgbClr val="800000"/>
                </a:solidFill>
              </a:rPr>
              <a:t>inserido</a:t>
            </a:r>
            <a:r>
              <a:rPr lang="en-US" sz="2400"/>
              <a:t>.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/>
              <a:t>Conclusão:</a:t>
            </a:r>
            <a:r>
              <a:rPr lang="en-US" sz="2400"/>
              <a:t> A representação sequencial descrita anteriormente não é adequada!</a:t>
            </a:r>
          </a:p>
          <a:p>
            <a:pPr marL="339725" indent="-339725" eaLnBrk="1" hangingPunct="1">
              <a:lnSpc>
                <a:spcPct val="91000"/>
              </a:lnSpc>
              <a:spcBef>
                <a:spcPts val="700"/>
              </a:spcBef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14C05-6356-412E-9F7F-7F673FA0EBD4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3806825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/>
              <a:t>Solução?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/>
              <a:t>Deslocar todos os elementos a cada remoção?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/>
              <a:t>Nao precisaria do indice do primeiro elemento.</a:t>
            </a:r>
          </a:p>
          <a:p>
            <a:pPr marL="339725" indent="-339725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3743BC-A783-491A-848F-3CBF72E7B9EE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 Sequencial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7300"/>
          </a:xfrm>
        </p:spPr>
        <p:txBody>
          <a:bodyPr/>
          <a:lstStyle/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err="1"/>
              <a:t>Consequência</a:t>
            </a:r>
            <a:r>
              <a:rPr lang="en-US" b="1" dirty="0"/>
              <a:t>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dirty="0"/>
              <a:t>O </a:t>
            </a:r>
            <a:r>
              <a:rPr lang="en-US" dirty="0" err="1"/>
              <a:t>método</a:t>
            </a:r>
            <a:r>
              <a:rPr lang="en-US" dirty="0"/>
              <a:t> anterior é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:</a:t>
            </a:r>
          </a:p>
          <a:p>
            <a:pPr lvl="2" eaLnBrk="1" hangingPunct="1">
              <a:spcBef>
                <a:spcPts val="6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operação</a:t>
            </a:r>
            <a:r>
              <a:rPr lang="en-US" sz="2600" dirty="0"/>
              <a:t> </a:t>
            </a:r>
            <a:r>
              <a:rPr lang="en-US" sz="2600" dirty="0" err="1"/>
              <a:t>envolve</a:t>
            </a:r>
            <a:r>
              <a:rPr lang="en-US" sz="2600" dirty="0"/>
              <a:t> o </a:t>
            </a:r>
            <a:r>
              <a:rPr lang="en-US" sz="2600" dirty="0" err="1"/>
              <a:t>deslocamento</a:t>
            </a:r>
            <a:r>
              <a:rPr lang="en-US" sz="2600" dirty="0"/>
              <a:t> de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elemento</a:t>
            </a:r>
            <a:r>
              <a:rPr lang="en-US" sz="2600" dirty="0"/>
              <a:t> restante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fila</a:t>
            </a:r>
            <a:endParaRPr lang="en-US" sz="2600" dirty="0"/>
          </a:p>
          <a:p>
            <a:pPr lvl="2" eaLnBrk="1" hangingPunct="1">
              <a:spcBef>
                <a:spcPts val="6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 b="1" dirty="0" err="1"/>
              <a:t>Exemplo</a:t>
            </a:r>
            <a:r>
              <a:rPr lang="en-US" sz="2600" b="1" dirty="0"/>
              <a:t>: </a:t>
            </a:r>
            <a:r>
              <a:rPr lang="en-US" sz="2600" b="1" dirty="0">
                <a:solidFill>
                  <a:srgbClr val="000099"/>
                </a:solidFill>
              </a:rPr>
              <a:t>Se </a:t>
            </a:r>
            <a:r>
              <a:rPr lang="en-US" sz="2600" b="1" dirty="0" err="1">
                <a:solidFill>
                  <a:srgbClr val="000099"/>
                </a:solidFill>
              </a:rPr>
              <a:t>uma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fila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contiver</a:t>
            </a:r>
            <a:r>
              <a:rPr lang="en-US" sz="2600" b="1" dirty="0">
                <a:solidFill>
                  <a:srgbClr val="000099"/>
                </a:solidFill>
              </a:rPr>
              <a:t> 1000 </a:t>
            </a:r>
            <a:r>
              <a:rPr lang="en-US" sz="2600" b="1" dirty="0" err="1">
                <a:solidFill>
                  <a:srgbClr val="000099"/>
                </a:solidFill>
              </a:rPr>
              <a:t>elementos</a:t>
            </a:r>
            <a:r>
              <a:rPr lang="en-US" sz="2600" b="1" dirty="0">
                <a:solidFill>
                  <a:srgbClr val="000099"/>
                </a:solidFill>
              </a:rPr>
              <a:t>, </a:t>
            </a:r>
            <a:r>
              <a:rPr lang="en-US" sz="2600" b="1" dirty="0" err="1">
                <a:solidFill>
                  <a:srgbClr val="000099"/>
                </a:solidFill>
              </a:rPr>
              <a:t>teria</a:t>
            </a:r>
            <a:r>
              <a:rPr lang="en-US" sz="2600" b="1" dirty="0">
                <a:solidFill>
                  <a:srgbClr val="000099"/>
                </a:solidFill>
              </a:rPr>
              <a:t>-se </a:t>
            </a:r>
            <a:r>
              <a:rPr lang="en-US" sz="2600" b="1" dirty="0" err="1">
                <a:solidFill>
                  <a:srgbClr val="000099"/>
                </a:solidFill>
              </a:rPr>
              <a:t>que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deslocar</a:t>
            </a:r>
            <a:r>
              <a:rPr lang="en-US" sz="2600" b="1" dirty="0">
                <a:solidFill>
                  <a:srgbClr val="000099"/>
                </a:solidFill>
              </a:rPr>
              <a:t> 999 </a:t>
            </a:r>
            <a:r>
              <a:rPr lang="en-US" sz="2600" b="1" dirty="0" err="1">
                <a:solidFill>
                  <a:srgbClr val="000099"/>
                </a:solidFill>
              </a:rPr>
              <a:t>elementos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para</a:t>
            </a:r>
            <a:r>
              <a:rPr lang="en-US" sz="2600" b="1" dirty="0">
                <a:solidFill>
                  <a:srgbClr val="000099"/>
                </a:solidFill>
              </a:rPr>
              <a:t> remover um. </a:t>
            </a:r>
            <a:r>
              <a:rPr lang="en-US" sz="2600" b="1" dirty="0" err="1">
                <a:solidFill>
                  <a:srgbClr val="000099"/>
                </a:solidFill>
              </a:rPr>
              <a:t>Evidentemente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seria</a:t>
            </a:r>
            <a:r>
              <a:rPr lang="en-US" sz="2600" b="1" dirty="0">
                <a:solidFill>
                  <a:srgbClr val="000099"/>
                </a:solidFill>
              </a:rPr>
              <a:t> um </a:t>
            </a:r>
            <a:r>
              <a:rPr lang="en-US" sz="2600" b="1" dirty="0" err="1">
                <a:solidFill>
                  <a:srgbClr val="000099"/>
                </a:solidFill>
              </a:rPr>
              <a:t>preço</a:t>
            </a:r>
            <a:r>
              <a:rPr lang="en-US" sz="2600" b="1" dirty="0">
                <a:solidFill>
                  <a:srgbClr val="000099"/>
                </a:solidFill>
              </a:rPr>
              <a:t> </a:t>
            </a:r>
            <a:r>
              <a:rPr lang="en-US" sz="2600" b="1" dirty="0" err="1">
                <a:solidFill>
                  <a:srgbClr val="000099"/>
                </a:solidFill>
              </a:rPr>
              <a:t>muito</a:t>
            </a:r>
            <a:r>
              <a:rPr lang="en-US" sz="2600" b="1" dirty="0">
                <a:solidFill>
                  <a:srgbClr val="000099"/>
                </a:solidFill>
              </a:rPr>
              <a:t> alto a </a:t>
            </a:r>
            <a:r>
              <a:rPr lang="en-US" sz="2600" b="1" dirty="0" err="1">
                <a:solidFill>
                  <a:srgbClr val="000099"/>
                </a:solidFill>
              </a:rPr>
              <a:t>pagar</a:t>
            </a:r>
            <a:r>
              <a:rPr lang="en-US" sz="2600" b="1" dirty="0"/>
              <a:t> </a:t>
            </a:r>
          </a:p>
          <a:p>
            <a:pPr lvl="2" eaLnBrk="1" hangingPunct="1">
              <a:spcBef>
                <a:spcPts val="6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 dirty="0"/>
              <a:t>A </a:t>
            </a:r>
            <a:r>
              <a:rPr lang="en-US" sz="2600" dirty="0" err="1"/>
              <a:t>operação</a:t>
            </a:r>
            <a:r>
              <a:rPr lang="en-US" sz="2600" dirty="0"/>
              <a:t> </a:t>
            </a:r>
            <a:r>
              <a:rPr lang="en-US" sz="2600" dirty="0" err="1"/>
              <a:t>envolve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a </a:t>
            </a:r>
            <a:r>
              <a:rPr lang="en-US" sz="2600" dirty="0" err="1"/>
              <a:t>remoção</a:t>
            </a:r>
            <a:r>
              <a:rPr lang="en-US" sz="2600" dirty="0"/>
              <a:t> de um </a:t>
            </a:r>
            <a:r>
              <a:rPr lang="en-US" sz="2600" dirty="0" err="1"/>
              <a:t>único</a:t>
            </a:r>
            <a:r>
              <a:rPr lang="en-US" sz="2600" dirty="0"/>
              <a:t> </a:t>
            </a:r>
            <a:r>
              <a:rPr lang="en-US" sz="2600" dirty="0" err="1"/>
              <a:t>elemento</a:t>
            </a:r>
            <a:r>
              <a:rPr lang="en-US" sz="2600" dirty="0"/>
              <a:t>. Para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envolver</a:t>
            </a:r>
            <a:r>
              <a:rPr lang="en-US" sz="2600" dirty="0"/>
              <a:t> </a:t>
            </a:r>
            <a:r>
              <a:rPr lang="en-US" sz="2600" dirty="0" err="1"/>
              <a:t>inúmeras</a:t>
            </a:r>
            <a:r>
              <a:rPr lang="en-US" sz="2600" dirty="0"/>
              <a:t> </a:t>
            </a:r>
            <a:r>
              <a:rPr lang="en-US" sz="2600" dirty="0" err="1"/>
              <a:t>operações</a:t>
            </a:r>
            <a:r>
              <a:rPr lang="en-US" sz="2600" dirty="0"/>
              <a:t> </a:t>
            </a:r>
            <a:r>
              <a:rPr lang="en-US" sz="2600" dirty="0" err="1"/>
              <a:t>adicionais</a:t>
            </a:r>
            <a:r>
              <a:rPr lang="en-US" sz="2600" dirty="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48E91-1186-4742-B6C6-399BBBB9CA30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Circular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3590925"/>
          </a:xfrm>
        </p:spPr>
        <p:txBody>
          <a:bodyPr/>
          <a:lstStyle/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b="1" dirty="0"/>
              <a:t>Solução: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dirty="0"/>
              <a:t>Forçar </a:t>
            </a:r>
            <a:r>
              <a:rPr lang="pt-BR" b="1" dirty="0"/>
              <a:t>final </a:t>
            </a:r>
            <a:r>
              <a:rPr lang="pt-BR" dirty="0"/>
              <a:t>a usar o espaço liberado na </a:t>
            </a:r>
            <a:r>
              <a:rPr lang="pt-BR" b="1" dirty="0"/>
              <a:t>frente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dirty="0"/>
              <a:t>Para permitir a reutilização das posições já ocupadas, usa-se o conceito de </a:t>
            </a:r>
            <a:r>
              <a:rPr lang="pt-BR" b="1" dirty="0"/>
              <a:t>Fila Circular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b="1" dirty="0"/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 dirty="0"/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4030663" y="3924300"/>
            <a:ext cx="5257800" cy="1700213"/>
            <a:chOff x="4030663" y="3924300"/>
            <a:chExt cx="5257800" cy="1700213"/>
          </a:xfrm>
        </p:grpSpPr>
        <p:grpSp>
          <p:nvGrpSpPr>
            <p:cNvPr id="17" name="Grupo 16"/>
            <p:cNvGrpSpPr/>
            <p:nvPr/>
          </p:nvGrpSpPr>
          <p:grpSpPr>
            <a:xfrm>
              <a:off x="4030663" y="4284663"/>
              <a:ext cx="4968875" cy="1339850"/>
              <a:chOff x="4030663" y="4284663"/>
              <a:chExt cx="4968875" cy="1339850"/>
            </a:xfrm>
          </p:grpSpPr>
          <p:sp>
            <p:nvSpPr>
              <p:cNvPr id="16390" name="Rectangle 4"/>
              <p:cNvSpPr>
                <a:spLocks noChangeArrowheads="1"/>
              </p:cNvSpPr>
              <p:nvPr/>
            </p:nvSpPr>
            <p:spPr bwMode="auto">
              <a:xfrm>
                <a:off x="424656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6391" name="Rectangle 5"/>
              <p:cNvSpPr>
                <a:spLocks noChangeArrowheads="1"/>
              </p:cNvSpPr>
              <p:nvPr/>
            </p:nvSpPr>
            <p:spPr bwMode="auto">
              <a:xfrm>
                <a:off x="489426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6392" name="Rectangle 6"/>
              <p:cNvSpPr>
                <a:spLocks noChangeArrowheads="1"/>
              </p:cNvSpPr>
              <p:nvPr/>
            </p:nvSpPr>
            <p:spPr bwMode="auto">
              <a:xfrm>
                <a:off x="554196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3" name="Rectangle 7"/>
              <p:cNvSpPr>
                <a:spLocks noChangeArrowheads="1"/>
              </p:cNvSpPr>
              <p:nvPr/>
            </p:nvSpPr>
            <p:spPr bwMode="auto">
              <a:xfrm>
                <a:off x="6191250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4" name="Rectangle 8"/>
              <p:cNvSpPr>
                <a:spLocks noChangeArrowheads="1"/>
              </p:cNvSpPr>
              <p:nvPr/>
            </p:nvSpPr>
            <p:spPr bwMode="auto">
              <a:xfrm>
                <a:off x="684371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6395" name="Rectangle 9"/>
              <p:cNvSpPr>
                <a:spLocks noChangeArrowheads="1"/>
              </p:cNvSpPr>
              <p:nvPr/>
            </p:nvSpPr>
            <p:spPr bwMode="auto">
              <a:xfrm>
                <a:off x="749141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6396" name="Rectangle 10"/>
              <p:cNvSpPr>
                <a:spLocks noChangeArrowheads="1"/>
              </p:cNvSpPr>
              <p:nvPr/>
            </p:nvSpPr>
            <p:spPr bwMode="auto">
              <a:xfrm>
                <a:off x="8139113" y="4284663"/>
                <a:ext cx="647700" cy="431800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6397" name="Text Box 11"/>
              <p:cNvSpPr txBox="1">
                <a:spLocks noChangeArrowheads="1"/>
              </p:cNvSpPr>
              <p:nvPr/>
            </p:nvSpPr>
            <p:spPr bwMode="auto">
              <a:xfrm>
                <a:off x="4030663" y="5256213"/>
                <a:ext cx="4968875" cy="3683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ts val="11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0000"/>
                    </a:solidFill>
                  </a:rPr>
                  <a:t>               fim                       inicio</a:t>
                </a:r>
              </a:p>
            </p:txBody>
          </p:sp>
          <p:sp>
            <p:nvSpPr>
              <p:cNvPr id="16398" name="Line 12"/>
              <p:cNvSpPr>
                <a:spLocks noChangeShapeType="1"/>
              </p:cNvSpPr>
              <p:nvPr/>
            </p:nvSpPr>
            <p:spPr bwMode="auto">
              <a:xfrm flipV="1">
                <a:off x="7127875" y="4783138"/>
                <a:ext cx="1588" cy="51117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399" name="Line 13"/>
              <p:cNvSpPr>
                <a:spLocks noChangeShapeType="1"/>
              </p:cNvSpPr>
              <p:nvPr/>
            </p:nvSpPr>
            <p:spPr bwMode="auto">
              <a:xfrm flipV="1">
                <a:off x="5218113" y="4783138"/>
                <a:ext cx="1587" cy="51117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4319588" y="3924300"/>
              <a:ext cx="496887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ts val="11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dirty="0">
                  <a:solidFill>
                    <a:srgbClr val="000000"/>
                  </a:solidFill>
                </a:rPr>
                <a:t> 0        1         2        3        4        …    </a:t>
              </a:r>
              <a:r>
                <a:rPr lang="pt-BR" dirty="0" err="1">
                  <a:solidFill>
                    <a:srgbClr val="000000"/>
                  </a:solidFill>
                </a:rPr>
                <a:t>tam</a:t>
              </a:r>
              <a:r>
                <a:rPr lang="pt-BR" dirty="0">
                  <a:solidFill>
                    <a:srgbClr val="000000"/>
                  </a:solidFill>
                </a:rPr>
                <a:t>-1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EBCFF77-D97F-4609-A12C-C832B82C1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7" y="3278088"/>
            <a:ext cx="2888466" cy="3162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5A321-2B1C-4D14-9C05-686460735254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 Circular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619625"/>
          </a:xfrm>
        </p:spPr>
        <p:txBody>
          <a:bodyPr/>
          <a:lstStyle/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/>
              <a:t>Fila cheia?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Quando o fim == (inicio-1) ou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Se o inicio for zero?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Quando o fim == (MAX-1);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O ponteiro do fim não pode passar pelo do inicio;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/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/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94468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59238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324008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3889375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454183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18953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5837238" y="4976813"/>
            <a:ext cx="647700" cy="431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1728788" y="5948363"/>
            <a:ext cx="4968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         fim                       inicio</a:t>
            </a:r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 flipV="1">
            <a:off x="4824413" y="5476875"/>
            <a:ext cx="1587" cy="5111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V="1">
            <a:off x="2916238" y="5476875"/>
            <a:ext cx="1587" cy="5111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2051050" y="4643438"/>
            <a:ext cx="4968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rgbClr val="000000"/>
                </a:solidFill>
              </a:rPr>
              <a:t> 0        1         2        3        4        …    tam-1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71E4A-B893-43A5-9F58-23AAAA0A5770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Filas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 de uma fila sequencial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Quais operações deverão ser implementadas?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criarFila()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isVazia()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isCheia()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inserir()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remover()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exibir()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esvaziar()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985F63-8746-4C93-B999-DEECF64E9B47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Estrutura: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987425" y="2620963"/>
            <a:ext cx="7113588" cy="375126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tamanho maximo da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#define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MAX 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Tipo base dos elementos da fila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elementos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char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nome[50];	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    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[MAX];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vetor que armazena 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posicao do primeiro elemento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  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posicao do ultimo elemento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  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numero de elementos da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B1B46-CEE6-4408-AE2E-78322D8D72F6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Criação: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116013" y="2332038"/>
            <a:ext cx="7380287" cy="4044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Cria uma nova fila, aloca a sua regiao de memoria,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inicializa o inicio, fim e a quantidade de elementos.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Por fim, retorna a fila criada.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Fila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criar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()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fila;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fila.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fila.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-1;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fila.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fila;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0E8A0-EA5E-4B7D-923E-98A2EF42B798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Verificações: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130300" y="2339975"/>
            <a:ext cx="6429375" cy="44132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Verifica se a fila esta vazia ou 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nao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@param fila ponteiro para a fila, a fila 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Verdadeiro (1) se a fila estiver vazia,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10 Pitch" pitchFamily="1" charset="0"/>
              </a:rPr>
              <a:t>isVazia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* fila)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(fila-&gt;</a:t>
            </a:r>
            <a:r>
              <a:rPr lang="pt-BR" sz="1600" dirty="0" err="1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== 0);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3F7F5F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Verifica se a fila esta cheia ou 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nao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@param fila ponteiro para a fila, a fila 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0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Verdadeiro (1) se a fila estiver cheia,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10 Pitch" pitchFamily="1" charset="0"/>
              </a:rPr>
              <a:t>isCheia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* fila)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(fila-&gt;</a:t>
            </a:r>
            <a:r>
              <a:rPr lang="pt-BR" sz="1600" dirty="0" err="1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== MAX);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5: Filas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Filas- conceito e utilização</a:t>
            </a:r>
          </a:p>
          <a:p>
            <a:r>
              <a:rPr lang="pt-BR" dirty="0"/>
              <a:t>Fila </a:t>
            </a:r>
            <a:r>
              <a:rPr lang="pt-BR" dirty="0" err="1"/>
              <a:t>Sequencial</a:t>
            </a:r>
            <a:endParaRPr lang="pt-BR" dirty="0"/>
          </a:p>
          <a:p>
            <a:r>
              <a:rPr lang="pt-BR" dirty="0"/>
              <a:t>Fila Encadeada</a:t>
            </a:r>
          </a:p>
          <a:p>
            <a:r>
              <a:rPr lang="pt-BR"/>
              <a:t>Fila Circular</a:t>
            </a:r>
            <a:endParaRPr lang="pt-BR" dirty="0"/>
          </a:p>
          <a:p>
            <a:r>
              <a:rPr lang="pt-BR" dirty="0"/>
              <a:t>Implementações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C0D7-7AC8-4402-8E68-CDF288CA559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DAC99-9160-49D7-B636-B930A6E6CD38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Inserir: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4213" y="2376488"/>
            <a:ext cx="7920037" cy="39846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Insere um elemento (valor) no final da fila.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fila ponteiro para a fila, a fila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valor elemento a ser inserido na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Falso(0) se a fila estiver cheia, caso contrario, retorna Verdadeiro(1)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10 Pitch" pitchFamily="1" charset="0"/>
              </a:rPr>
              <a:t>inserir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* fila,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valor)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urier 10 Pitch" pitchFamily="1" charset="0"/>
              </a:rPr>
              <a:t>isCheia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(fila))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(fila-&gt;</a:t>
            </a:r>
            <a:r>
              <a:rPr lang="pt-BR" sz="1600" dirty="0" err="1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)++;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= (fila-&gt;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+ 1) % MAX;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[fila-&gt;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] =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1;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C2D7D-1CB1-4352-8B34-2E51D1B82339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Remover: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360363" y="2303463"/>
            <a:ext cx="8280400" cy="42878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Remove um elemento do inicio da fila.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fila ponteiro para a fila, a fila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o elemento removido.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remover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fila)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valor = { "" } 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(isVazia(fila))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valor;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Erro: fila vazia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valor =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].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[0] = '\0';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zera, opcional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(fila-&gt;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)--;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(fila-&gt;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+ 1) % MAX;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512A54-B6E4-46DB-BE89-40FF687899AA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Exibição: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792163" y="2339975"/>
            <a:ext cx="7329487" cy="4410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Exibe todos os elementos da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fila ponteiro para a fila, a fila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10 Pitch" pitchFamily="1" charset="0"/>
              </a:rPr>
              <a:t>exibir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* fila)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i;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urier 10 Pitch" pitchFamily="1" charset="0"/>
              </a:rPr>
              <a:t>isVazia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(fila))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642880"/>
                </a:solidFill>
                <a:latin typeface="Courier 10 Pitch" pitchFamily="1" charset="0"/>
              </a:rPr>
              <a:t>        </a:t>
            </a:r>
            <a:r>
              <a:rPr lang="pt-BR" sz="1600" b="1" dirty="0" err="1">
                <a:solidFill>
                  <a:srgbClr val="642880"/>
                </a:solidFill>
                <a:latin typeface="Courier 10 Pitch" pitchFamily="1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"Fila vazia\n"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642880"/>
                </a:solidFill>
                <a:latin typeface="Courier 10 Pitch" pitchFamily="1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"\</a:t>
            </a:r>
            <a:r>
              <a:rPr lang="pt-BR" sz="1600" dirty="0" err="1">
                <a:solidFill>
                  <a:srgbClr val="2A00FF"/>
                </a:solidFill>
                <a:latin typeface="Courier 10 Pitch" pitchFamily="1" charset="0"/>
              </a:rPr>
              <a:t>nExibindo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 fila:\n"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642880"/>
                </a:solidFill>
                <a:latin typeface="Courier 10 Pitch" pitchFamily="1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"inicio: %d\n"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, 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642880"/>
                </a:solidFill>
                <a:latin typeface="Courier 10 Pitch" pitchFamily="1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"fim:    %d\n"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, 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fim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for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(i=0 ; i&lt;MAX 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    </a:t>
            </a:r>
            <a:r>
              <a:rPr lang="pt-BR" sz="1600" b="1" dirty="0" err="1">
                <a:solidFill>
                  <a:srgbClr val="642880"/>
                </a:solidFill>
                <a:latin typeface="Courier 10 Pitch" pitchFamily="1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10 Pitch" pitchFamily="1" charset="0"/>
              </a:rPr>
              <a:t>"%d::%s\n"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, i, fila-&gt;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[i].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512A54-B6E4-46DB-BE89-40FF687899AA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Sequencial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 dirty="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 dirty="0"/>
              <a:t>Exibição ordenada: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792163" y="2339975"/>
            <a:ext cx="7329487" cy="4410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Exibe todos os elementos da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fila ponteiro para a fila, a fila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mostraFila</a:t>
            </a:r>
            <a:r>
              <a:rPr lang="pt-BR" sz="1600" dirty="0"/>
              <a:t>(</a:t>
            </a:r>
            <a:r>
              <a:rPr lang="pt-BR" sz="1600" dirty="0" err="1"/>
              <a:t>t_fila</a:t>
            </a:r>
            <a:r>
              <a:rPr lang="pt-BR" sz="1600" dirty="0"/>
              <a:t> * fila)</a:t>
            </a:r>
          </a:p>
          <a:p>
            <a:r>
              <a:rPr lang="pt-BR" sz="1600" dirty="0"/>
              <a:t>{</a:t>
            </a:r>
          </a:p>
          <a:p>
            <a:r>
              <a:rPr lang="pt-BR" sz="1600" dirty="0"/>
              <a:t>    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isVazia</a:t>
            </a:r>
            <a:r>
              <a:rPr lang="pt-BR" sz="1600" dirty="0"/>
              <a:t>(fila)) {</a:t>
            </a:r>
          </a:p>
          <a:p>
            <a:r>
              <a:rPr lang="pt-BR" sz="1600" dirty="0"/>
              <a:t>     	</a:t>
            </a:r>
            <a:r>
              <a:rPr lang="pt-BR" sz="1600" dirty="0" err="1"/>
              <a:t>printf</a:t>
            </a:r>
            <a:r>
              <a:rPr lang="pt-BR" sz="1600" dirty="0"/>
              <a:t>("Fila vazia\n");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;</a:t>
            </a:r>
          </a:p>
          <a:p>
            <a:r>
              <a:rPr lang="pt-BR" sz="1600" dirty="0"/>
              <a:t>     }</a:t>
            </a:r>
          </a:p>
          <a:p>
            <a:r>
              <a:rPr lang="pt-BR" sz="1600" dirty="0"/>
              <a:t>     for (i = fila-&gt;inicio; i != fila-&gt;fim + 1; i = (i + 1) % MAX)</a:t>
            </a:r>
          </a:p>
          <a:p>
            <a:r>
              <a:rPr lang="pt-BR" sz="1600" dirty="0"/>
              <a:t>         </a:t>
            </a:r>
            <a:r>
              <a:rPr lang="pt-BR" sz="1600" dirty="0" err="1"/>
              <a:t>printf</a:t>
            </a:r>
            <a:r>
              <a:rPr lang="pt-BR" sz="1600" dirty="0"/>
              <a:t>("%d\t", fila-&gt;vetor[i]);</a:t>
            </a:r>
          </a:p>
          <a:p>
            <a:r>
              <a:rPr lang="pt-BR" sz="1600" dirty="0"/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13D7-9E26-49D7-B9EB-1C36938B7E40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 Encadeada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169275" cy="4797425"/>
          </a:xfrm>
        </p:spPr>
        <p:txBody>
          <a:bodyPr/>
          <a:lstStyle/>
          <a:p>
            <a:pPr marL="339725" indent="-339725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/>
              <a:t>Implementação especial de uma lista simplesmente encadeada;</a:t>
            </a:r>
          </a:p>
          <a:p>
            <a:pPr marL="339725" indent="-339725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/>
              <a:t>Para remover da fila, implementa-se uma operação que retira sempre no início;</a:t>
            </a:r>
          </a:p>
          <a:p>
            <a:pPr marL="339725" indent="-339725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600"/>
              <a:t>Para inserir, implementa-se uma operação que insere sempre no final;</a:t>
            </a:r>
          </a:p>
          <a:p>
            <a:pPr marL="339725" indent="-339725" eaLnBrk="1" hangingPunct="1">
              <a:spcBef>
                <a:spcPts val="650"/>
              </a:spcBef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F480A-6CB8-42C3-96E7-0736A98CDBB7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 Encadeada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169275" cy="5067300"/>
          </a:xfrm>
        </p:spPr>
        <p:txBody>
          <a:bodyPr/>
          <a:lstStyle/>
          <a:p>
            <a:pPr marL="339725" indent="-339725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Possíveis formas de Implementação:</a:t>
            </a:r>
          </a:p>
          <a:p>
            <a:pPr marL="339725" indent="-339725" algn="l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Lista simplesmente encadeada;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Desvantagem: Para cada elemento inserido na fila, teremos que percorrer todos os nós até encontrar o último. Não é interessante!</a:t>
            </a:r>
          </a:p>
          <a:p>
            <a:pPr marL="339725" indent="-339725" algn="l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Lista simplesmente encadeada com dois ponteiros;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Desvantagem: ter dois ponteiros.</a:t>
            </a:r>
          </a:p>
          <a:p>
            <a:pPr marL="339725" indent="-339725" algn="l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Lista simplesmente encadeada circular;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Único ponteiro para o final da fila;</a:t>
            </a:r>
          </a:p>
          <a:p>
            <a:pPr marL="339725" indent="-339725" algn="l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Lista simplesmente encadeada com cabeça especial.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Precisa-se de um único ponteiro para a cabeça especial, e, essa cabeça é que tem o ponteiro para o inicio e o fim.</a:t>
            </a:r>
          </a:p>
          <a:p>
            <a:pPr marL="339725" indent="-339725" algn="l" eaLnBrk="1" hangingPunct="1">
              <a:spcBef>
                <a:spcPts val="6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 dirty="0"/>
              <a:t>Lista duplamente encadeada?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0B190-0107-4C9C-BE6E-56A7985FAD61}" type="slidenum">
              <a:rPr lang="pt-BR"/>
              <a:pPr>
                <a:defRPr/>
              </a:pPr>
              <a:t>26</a:t>
            </a:fld>
            <a:endParaRPr lang="pt-BR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 Encadeada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dirty="0"/>
              <a:t>Implementação: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 dirty="0"/>
              <a:t>Lista duplamente encadeada com duas cabeças: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500" dirty="0"/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500" dirty="0"/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500" dirty="0"/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1000" dirty="0"/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 dirty="0"/>
              <a:t>Lista duplamente encadeada circular: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81251" y="2670175"/>
            <a:ext cx="4119576" cy="1116015"/>
            <a:chOff x="1500" y="1682"/>
            <a:chExt cx="2698" cy="993"/>
          </a:xfrm>
        </p:grpSpPr>
        <p:sp>
          <p:nvSpPr>
            <p:cNvPr id="27682" name="Text Box 4"/>
            <p:cNvSpPr txBox="1">
              <a:spLocks noChangeArrowheads="1"/>
            </p:cNvSpPr>
            <p:nvPr/>
          </p:nvSpPr>
          <p:spPr bwMode="auto">
            <a:xfrm>
              <a:off x="1757" y="1682"/>
              <a:ext cx="372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71640" tIns="0" rIns="0" bIns="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000" b="1">
                  <a:solidFill>
                    <a:srgbClr val="000000"/>
                  </a:solidFill>
                  <a:cs typeface="Times New Roman" pitchFamily="16" charset="0"/>
                </a:rPr>
                <a:t>PRIM</a:t>
              </a:r>
            </a:p>
          </p:txBody>
        </p:sp>
        <p:sp>
          <p:nvSpPr>
            <p:cNvPr id="27683" name="Text Box 5"/>
            <p:cNvSpPr txBox="1">
              <a:spLocks noChangeArrowheads="1"/>
            </p:cNvSpPr>
            <p:nvPr/>
          </p:nvSpPr>
          <p:spPr bwMode="auto">
            <a:xfrm>
              <a:off x="1850" y="1868"/>
              <a:ext cx="186" cy="18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1640" tIns="0" rIns="0" bIns="0" anchor="ctr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</p:txBody>
        </p:sp>
        <p:sp>
          <p:nvSpPr>
            <p:cNvPr id="27684" name="Line 6"/>
            <p:cNvSpPr>
              <a:spLocks noChangeShapeType="1"/>
            </p:cNvSpPr>
            <p:nvPr/>
          </p:nvSpPr>
          <p:spPr bwMode="auto">
            <a:xfrm>
              <a:off x="1943" y="1962"/>
              <a:ext cx="0" cy="4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5" name="Text Box 7"/>
            <p:cNvSpPr txBox="1">
              <a:spLocks noChangeArrowheads="1"/>
            </p:cNvSpPr>
            <p:nvPr/>
          </p:nvSpPr>
          <p:spPr bwMode="auto">
            <a:xfrm>
              <a:off x="3436" y="1682"/>
              <a:ext cx="465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71640" tIns="0" rIns="0" bIns="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000" b="1">
                  <a:solidFill>
                    <a:srgbClr val="000000"/>
                  </a:solidFill>
                  <a:cs typeface="Times New Roman" pitchFamily="16" charset="0"/>
                </a:rPr>
                <a:t>ULT</a:t>
              </a:r>
            </a:p>
          </p:txBody>
        </p:sp>
        <p:sp>
          <p:nvSpPr>
            <p:cNvPr id="27686" name="Text Box 8"/>
            <p:cNvSpPr txBox="1">
              <a:spLocks noChangeArrowheads="1"/>
            </p:cNvSpPr>
            <p:nvPr/>
          </p:nvSpPr>
          <p:spPr bwMode="auto">
            <a:xfrm>
              <a:off x="3622" y="1868"/>
              <a:ext cx="186" cy="18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1640" tIns="0" rIns="0" bIns="0" anchor="ctr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</p:txBody>
        </p:sp>
        <p:sp>
          <p:nvSpPr>
            <p:cNvPr id="27687" name="Line 9"/>
            <p:cNvSpPr>
              <a:spLocks noChangeShapeType="1"/>
            </p:cNvSpPr>
            <p:nvPr/>
          </p:nvSpPr>
          <p:spPr bwMode="auto">
            <a:xfrm>
              <a:off x="3715" y="1962"/>
              <a:ext cx="0" cy="4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342" y="2428"/>
              <a:ext cx="652" cy="186"/>
              <a:chOff x="3342" y="2428"/>
              <a:chExt cx="652" cy="186"/>
            </a:xfrm>
          </p:grpSpPr>
          <p:sp>
            <p:nvSpPr>
              <p:cNvPr id="27708" name="Text Box 11"/>
              <p:cNvSpPr txBox="1">
                <a:spLocks noChangeArrowheads="1"/>
              </p:cNvSpPr>
              <p:nvPr/>
            </p:nvSpPr>
            <p:spPr bwMode="auto">
              <a:xfrm>
                <a:off x="3342" y="2428"/>
                <a:ext cx="652" cy="186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709" name="Line 12"/>
              <p:cNvSpPr>
                <a:spLocks noChangeShapeType="1"/>
              </p:cNvSpPr>
              <p:nvPr/>
            </p:nvSpPr>
            <p:spPr bwMode="auto">
              <a:xfrm>
                <a:off x="3809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710" name="Line 13"/>
              <p:cNvSpPr>
                <a:spLocks noChangeShapeType="1"/>
              </p:cNvSpPr>
              <p:nvPr/>
            </p:nvSpPr>
            <p:spPr bwMode="auto">
              <a:xfrm>
                <a:off x="3529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503" y="2428"/>
              <a:ext cx="652" cy="186"/>
              <a:chOff x="2503" y="2428"/>
              <a:chExt cx="652" cy="186"/>
            </a:xfrm>
          </p:grpSpPr>
          <p:sp>
            <p:nvSpPr>
              <p:cNvPr id="27705" name="Text Box 15"/>
              <p:cNvSpPr txBox="1">
                <a:spLocks noChangeArrowheads="1"/>
              </p:cNvSpPr>
              <p:nvPr/>
            </p:nvSpPr>
            <p:spPr bwMode="auto">
              <a:xfrm>
                <a:off x="2503" y="2428"/>
                <a:ext cx="652" cy="186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706" name="Line 16"/>
              <p:cNvSpPr>
                <a:spLocks noChangeShapeType="1"/>
              </p:cNvSpPr>
              <p:nvPr/>
            </p:nvSpPr>
            <p:spPr bwMode="auto">
              <a:xfrm>
                <a:off x="2969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707" name="Line 17"/>
              <p:cNvSpPr>
                <a:spLocks noChangeShapeType="1"/>
              </p:cNvSpPr>
              <p:nvPr/>
            </p:nvSpPr>
            <p:spPr bwMode="auto">
              <a:xfrm>
                <a:off x="2689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63" y="2428"/>
              <a:ext cx="652" cy="186"/>
              <a:chOff x="1663" y="2428"/>
              <a:chExt cx="652" cy="186"/>
            </a:xfrm>
          </p:grpSpPr>
          <p:sp>
            <p:nvSpPr>
              <p:cNvPr id="27702" name="Text Box 19"/>
              <p:cNvSpPr txBox="1">
                <a:spLocks noChangeArrowheads="1"/>
              </p:cNvSpPr>
              <p:nvPr/>
            </p:nvSpPr>
            <p:spPr bwMode="auto">
              <a:xfrm>
                <a:off x="1663" y="2428"/>
                <a:ext cx="652" cy="186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703" name="Line 20"/>
              <p:cNvSpPr>
                <a:spLocks noChangeShapeType="1"/>
              </p:cNvSpPr>
              <p:nvPr/>
            </p:nvSpPr>
            <p:spPr bwMode="auto">
              <a:xfrm>
                <a:off x="2130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704" name="Line 21"/>
              <p:cNvSpPr>
                <a:spLocks noChangeShapeType="1"/>
              </p:cNvSpPr>
              <p:nvPr/>
            </p:nvSpPr>
            <p:spPr bwMode="auto">
              <a:xfrm>
                <a:off x="1850" y="2428"/>
                <a:ext cx="0" cy="18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691" name="Line 22"/>
            <p:cNvSpPr>
              <a:spLocks noChangeShapeType="1"/>
            </p:cNvSpPr>
            <p:nvPr/>
          </p:nvSpPr>
          <p:spPr bwMode="auto">
            <a:xfrm>
              <a:off x="2223" y="2486"/>
              <a:ext cx="27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2" name="Line 23"/>
            <p:cNvSpPr>
              <a:spLocks noChangeShapeType="1"/>
            </p:cNvSpPr>
            <p:nvPr/>
          </p:nvSpPr>
          <p:spPr bwMode="auto">
            <a:xfrm flipH="1">
              <a:off x="2315" y="2548"/>
              <a:ext cx="28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3" name="Line 24"/>
            <p:cNvSpPr>
              <a:spLocks noChangeShapeType="1"/>
            </p:cNvSpPr>
            <p:nvPr/>
          </p:nvSpPr>
          <p:spPr bwMode="auto">
            <a:xfrm>
              <a:off x="3063" y="2486"/>
              <a:ext cx="27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4" name="Line 25"/>
            <p:cNvSpPr>
              <a:spLocks noChangeShapeType="1"/>
            </p:cNvSpPr>
            <p:nvPr/>
          </p:nvSpPr>
          <p:spPr bwMode="auto">
            <a:xfrm flipH="1">
              <a:off x="3155" y="2548"/>
              <a:ext cx="28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902" y="2521"/>
              <a:ext cx="296" cy="148"/>
              <a:chOff x="3902" y="2521"/>
              <a:chExt cx="296" cy="148"/>
            </a:xfrm>
          </p:grpSpPr>
          <p:sp>
            <p:nvSpPr>
              <p:cNvPr id="27699" name="Line 27"/>
              <p:cNvSpPr>
                <a:spLocks noChangeShapeType="1"/>
              </p:cNvSpPr>
              <p:nvPr/>
            </p:nvSpPr>
            <p:spPr bwMode="auto">
              <a:xfrm>
                <a:off x="3902" y="2521"/>
                <a:ext cx="223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700" name="Line 28"/>
              <p:cNvSpPr>
                <a:spLocks noChangeShapeType="1"/>
              </p:cNvSpPr>
              <p:nvPr/>
            </p:nvSpPr>
            <p:spPr bwMode="auto">
              <a:xfrm>
                <a:off x="4126" y="2521"/>
                <a:ext cx="0" cy="14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701" name="Line 29"/>
              <p:cNvSpPr>
                <a:spLocks noChangeShapeType="1"/>
              </p:cNvSpPr>
              <p:nvPr/>
            </p:nvSpPr>
            <p:spPr bwMode="auto">
              <a:xfrm>
                <a:off x="4049" y="2670"/>
                <a:ext cx="148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696" name="Line 30"/>
            <p:cNvSpPr>
              <a:spLocks noChangeShapeType="1"/>
            </p:cNvSpPr>
            <p:nvPr/>
          </p:nvSpPr>
          <p:spPr bwMode="auto">
            <a:xfrm>
              <a:off x="1570" y="2521"/>
              <a:ext cx="22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7" name="Line 31"/>
            <p:cNvSpPr>
              <a:spLocks noChangeShapeType="1"/>
            </p:cNvSpPr>
            <p:nvPr/>
          </p:nvSpPr>
          <p:spPr bwMode="auto">
            <a:xfrm>
              <a:off x="1570" y="2521"/>
              <a:ext cx="0" cy="1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8" name="Line 32"/>
            <p:cNvSpPr>
              <a:spLocks noChangeShapeType="1"/>
            </p:cNvSpPr>
            <p:nvPr/>
          </p:nvSpPr>
          <p:spPr bwMode="auto">
            <a:xfrm>
              <a:off x="1500" y="2676"/>
              <a:ext cx="148" cy="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500298" y="4786322"/>
            <a:ext cx="3729049" cy="1357323"/>
            <a:chOff x="1566" y="3074"/>
            <a:chExt cx="2470" cy="1189"/>
          </a:xfrm>
        </p:grpSpPr>
        <p:sp>
          <p:nvSpPr>
            <p:cNvPr id="27655" name="Text Box 34"/>
            <p:cNvSpPr txBox="1">
              <a:spLocks noChangeArrowheads="1"/>
            </p:cNvSpPr>
            <p:nvPr/>
          </p:nvSpPr>
          <p:spPr bwMode="auto">
            <a:xfrm>
              <a:off x="1749" y="3074"/>
              <a:ext cx="365" cy="1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71640" tIns="0" rIns="0" bIns="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000" b="1">
                  <a:solidFill>
                    <a:srgbClr val="000000"/>
                  </a:solidFill>
                  <a:cs typeface="Times New Roman" pitchFamily="16" charset="0"/>
                </a:rPr>
                <a:t>D</a:t>
              </a:r>
            </a:p>
          </p:txBody>
        </p:sp>
        <p:sp>
          <p:nvSpPr>
            <p:cNvPr id="27656" name="Text Box 35"/>
            <p:cNvSpPr txBox="1">
              <a:spLocks noChangeArrowheads="1"/>
            </p:cNvSpPr>
            <p:nvPr/>
          </p:nvSpPr>
          <p:spPr bwMode="auto">
            <a:xfrm>
              <a:off x="1840" y="3257"/>
              <a:ext cx="182" cy="182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1640" tIns="0" rIns="0" bIns="0" anchor="ctr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000" b="1">
                <a:solidFill>
                  <a:srgbClr val="000000"/>
                </a:solidFill>
                <a:cs typeface="Times New Roman" pitchFamily="16" charset="0"/>
              </a:endParaRPr>
            </a:p>
          </p:txBody>
        </p:sp>
        <p:sp>
          <p:nvSpPr>
            <p:cNvPr id="27657" name="Line 36"/>
            <p:cNvSpPr>
              <a:spLocks noChangeShapeType="1"/>
            </p:cNvSpPr>
            <p:nvPr/>
          </p:nvSpPr>
          <p:spPr bwMode="auto">
            <a:xfrm>
              <a:off x="1932" y="3348"/>
              <a:ext cx="0" cy="45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3305" y="3806"/>
              <a:ext cx="639" cy="183"/>
              <a:chOff x="3305" y="3806"/>
              <a:chExt cx="639" cy="183"/>
            </a:xfrm>
          </p:grpSpPr>
          <p:sp>
            <p:nvSpPr>
              <p:cNvPr id="27679" name="Text Box 38"/>
              <p:cNvSpPr txBox="1">
                <a:spLocks noChangeArrowheads="1"/>
              </p:cNvSpPr>
              <p:nvPr/>
            </p:nvSpPr>
            <p:spPr bwMode="auto">
              <a:xfrm>
                <a:off x="3305" y="3806"/>
                <a:ext cx="639" cy="183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80" name="Line 39"/>
              <p:cNvSpPr>
                <a:spLocks noChangeShapeType="1"/>
              </p:cNvSpPr>
              <p:nvPr/>
            </p:nvSpPr>
            <p:spPr bwMode="auto">
              <a:xfrm>
                <a:off x="3762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81" name="Line 40"/>
              <p:cNvSpPr>
                <a:spLocks noChangeShapeType="1"/>
              </p:cNvSpPr>
              <p:nvPr/>
            </p:nvSpPr>
            <p:spPr bwMode="auto">
              <a:xfrm>
                <a:off x="3488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2481" y="3806"/>
              <a:ext cx="639" cy="183"/>
              <a:chOff x="2481" y="3806"/>
              <a:chExt cx="639" cy="183"/>
            </a:xfrm>
          </p:grpSpPr>
          <p:sp>
            <p:nvSpPr>
              <p:cNvPr id="27676" name="Text Box 42"/>
              <p:cNvSpPr txBox="1">
                <a:spLocks noChangeArrowheads="1"/>
              </p:cNvSpPr>
              <p:nvPr/>
            </p:nvSpPr>
            <p:spPr bwMode="auto">
              <a:xfrm>
                <a:off x="2481" y="3806"/>
                <a:ext cx="639" cy="183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77" name="Line 43"/>
              <p:cNvSpPr>
                <a:spLocks noChangeShapeType="1"/>
              </p:cNvSpPr>
              <p:nvPr/>
            </p:nvSpPr>
            <p:spPr bwMode="auto">
              <a:xfrm>
                <a:off x="2939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78" name="Line 44"/>
              <p:cNvSpPr>
                <a:spLocks noChangeShapeType="1"/>
              </p:cNvSpPr>
              <p:nvPr/>
            </p:nvSpPr>
            <p:spPr bwMode="auto">
              <a:xfrm>
                <a:off x="2664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1657" y="3806"/>
              <a:ext cx="640" cy="183"/>
              <a:chOff x="1657" y="3806"/>
              <a:chExt cx="640" cy="183"/>
            </a:xfrm>
          </p:grpSpPr>
          <p:sp>
            <p:nvSpPr>
              <p:cNvPr id="27673" name="Text Box 46"/>
              <p:cNvSpPr txBox="1">
                <a:spLocks noChangeArrowheads="1"/>
              </p:cNvSpPr>
              <p:nvPr/>
            </p:nvSpPr>
            <p:spPr bwMode="auto">
              <a:xfrm>
                <a:off x="1657" y="3806"/>
                <a:ext cx="640" cy="183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74" name="Line 47"/>
              <p:cNvSpPr>
                <a:spLocks noChangeShapeType="1"/>
              </p:cNvSpPr>
              <p:nvPr/>
            </p:nvSpPr>
            <p:spPr bwMode="auto">
              <a:xfrm>
                <a:off x="2115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75" name="Line 48"/>
              <p:cNvSpPr>
                <a:spLocks noChangeShapeType="1"/>
              </p:cNvSpPr>
              <p:nvPr/>
            </p:nvSpPr>
            <p:spPr bwMode="auto">
              <a:xfrm>
                <a:off x="1840" y="3806"/>
                <a:ext cx="0" cy="18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661" name="Line 49"/>
            <p:cNvSpPr>
              <a:spLocks noChangeShapeType="1"/>
            </p:cNvSpPr>
            <p:nvPr/>
          </p:nvSpPr>
          <p:spPr bwMode="auto">
            <a:xfrm>
              <a:off x="2206" y="3863"/>
              <a:ext cx="274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2" name="Line 50"/>
            <p:cNvSpPr>
              <a:spLocks noChangeShapeType="1"/>
            </p:cNvSpPr>
            <p:nvPr/>
          </p:nvSpPr>
          <p:spPr bwMode="auto">
            <a:xfrm flipH="1">
              <a:off x="2296" y="3923"/>
              <a:ext cx="27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3" name="Line 51"/>
            <p:cNvSpPr>
              <a:spLocks noChangeShapeType="1"/>
            </p:cNvSpPr>
            <p:nvPr/>
          </p:nvSpPr>
          <p:spPr bwMode="auto">
            <a:xfrm>
              <a:off x="3030" y="3863"/>
              <a:ext cx="274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4" name="Line 52"/>
            <p:cNvSpPr>
              <a:spLocks noChangeShapeType="1"/>
            </p:cNvSpPr>
            <p:nvPr/>
          </p:nvSpPr>
          <p:spPr bwMode="auto">
            <a:xfrm flipH="1">
              <a:off x="3120" y="3923"/>
              <a:ext cx="27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5" name="Line 53"/>
            <p:cNvSpPr>
              <a:spLocks noChangeShapeType="1"/>
            </p:cNvSpPr>
            <p:nvPr/>
          </p:nvSpPr>
          <p:spPr bwMode="auto">
            <a:xfrm>
              <a:off x="1566" y="3898"/>
              <a:ext cx="21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6" name="Line 54"/>
            <p:cNvSpPr>
              <a:spLocks noChangeShapeType="1"/>
            </p:cNvSpPr>
            <p:nvPr/>
          </p:nvSpPr>
          <p:spPr bwMode="auto">
            <a:xfrm>
              <a:off x="1566" y="3898"/>
              <a:ext cx="0" cy="3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7" name="Line 55"/>
            <p:cNvSpPr>
              <a:spLocks noChangeShapeType="1"/>
            </p:cNvSpPr>
            <p:nvPr/>
          </p:nvSpPr>
          <p:spPr bwMode="auto">
            <a:xfrm>
              <a:off x="3854" y="3898"/>
              <a:ext cx="18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8" name="Line 56"/>
            <p:cNvSpPr>
              <a:spLocks noChangeShapeType="1"/>
            </p:cNvSpPr>
            <p:nvPr/>
          </p:nvSpPr>
          <p:spPr bwMode="auto">
            <a:xfrm>
              <a:off x="4037" y="3898"/>
              <a:ext cx="0" cy="27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9" name="Line 57"/>
            <p:cNvSpPr>
              <a:spLocks noChangeShapeType="1"/>
            </p:cNvSpPr>
            <p:nvPr/>
          </p:nvSpPr>
          <p:spPr bwMode="auto">
            <a:xfrm flipH="1">
              <a:off x="1931" y="4172"/>
              <a:ext cx="210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0" name="Line 58"/>
            <p:cNvSpPr>
              <a:spLocks noChangeShapeType="1"/>
            </p:cNvSpPr>
            <p:nvPr/>
          </p:nvSpPr>
          <p:spPr bwMode="auto">
            <a:xfrm flipV="1">
              <a:off x="1932" y="3962"/>
              <a:ext cx="0" cy="2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1" name="Line 59"/>
            <p:cNvSpPr>
              <a:spLocks noChangeShapeType="1"/>
            </p:cNvSpPr>
            <p:nvPr/>
          </p:nvSpPr>
          <p:spPr bwMode="auto">
            <a:xfrm>
              <a:off x="1566" y="4264"/>
              <a:ext cx="210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60"/>
            <p:cNvSpPr>
              <a:spLocks noChangeShapeType="1"/>
            </p:cNvSpPr>
            <p:nvPr/>
          </p:nvSpPr>
          <p:spPr bwMode="auto">
            <a:xfrm flipV="1">
              <a:off x="3671" y="3988"/>
              <a:ext cx="0" cy="2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090E6-4EE0-4063-91CA-8D26B31FC475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/>
              <a:t>Fila Encadeada com Cabeça Especial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169275" cy="88741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/>
              <a:t>Exemplo:</a:t>
            </a: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1" y="1973263"/>
            <a:ext cx="4949842" cy="224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684213" y="4221163"/>
            <a:ext cx="8194675" cy="201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39725" indent="-339725" algn="just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pt-BR" sz="2800" dirty="0">
                <a:solidFill>
                  <a:srgbClr val="000000"/>
                </a:solidFill>
                <a:latin typeface="Verdana" pitchFamily="32" charset="0"/>
              </a:rPr>
              <a:t>Características</a:t>
            </a:r>
          </a:p>
          <a:p>
            <a:pPr marL="431800" lvl="1" indent="-215900" algn="just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pt-BR" sz="2400" dirty="0">
                <a:solidFill>
                  <a:srgbClr val="000000"/>
                </a:solidFill>
                <a:latin typeface="Verdana" pitchFamily="32" charset="0"/>
                <a:cs typeface="Lucida Sans Unicode" charset="0"/>
              </a:rPr>
              <a:t>Ponteiro para o primeiro nó;</a:t>
            </a:r>
          </a:p>
          <a:p>
            <a:pPr marL="431800" lvl="1" indent="-215900" algn="just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pt-BR" sz="2400" dirty="0">
                <a:solidFill>
                  <a:srgbClr val="000000"/>
                </a:solidFill>
                <a:latin typeface="Verdana" pitchFamily="32" charset="0"/>
                <a:cs typeface="Lucida Sans Unicode" charset="0"/>
              </a:rPr>
              <a:t>Ponteiro para o último nó;</a:t>
            </a:r>
          </a:p>
          <a:p>
            <a:pPr marL="431800" lvl="1" indent="-215900" algn="just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pt-BR" sz="2400" dirty="0">
                <a:solidFill>
                  <a:srgbClr val="000000"/>
                </a:solidFill>
                <a:latin typeface="Verdana" pitchFamily="32" charset="0"/>
                <a:cs typeface="Lucida Sans Unicode" charset="0"/>
              </a:rPr>
              <a:t>Informação sobre a quantidade de elementos da lista.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BF925-E9BD-474E-9517-78E00909E966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/>
              <a:t>Fila Encadeada com Cabeça Especial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169275" cy="4378325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 das operações: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criarFila()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isVazia()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inserir()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remover()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exibir()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>
                <a:solidFill>
                  <a:srgbClr val="000099"/>
                </a:solidFill>
              </a:rPr>
              <a:t>esvaziar()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8E0D5-DDF6-47CC-A439-984BB0053A1D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Estrutura: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720725" y="2519363"/>
            <a:ext cx="7559675" cy="4140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Tipo base dos elementos da lista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elementos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char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[50];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dado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prox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*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*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5FCFC-C33F-4157-A86C-4C99B56BDA56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/>
              <a:t>Filas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/>
              <a:t>Definição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Conjunto de itens onde as eliminações são feitas em uma extremidade (início da fila) e as inserções são realizadas na outra extremidade (final da fila).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É uma lista linear em que a inserção é feita numa extremidade e a eliminação na outra.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413" y="4319588"/>
            <a:ext cx="4683125" cy="251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91E1-F0FA-4259-BF07-768D2A22B2EA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Criação: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755650" y="2449513"/>
            <a:ext cx="7559675" cy="4044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Cria uma fila vazia, ou seja um no cabeca.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inicializa os ponteiros ini e fim para NULL,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e seta quant_element para zero.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no cabeca alocado e inicializado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criaCabeca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fila = (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*) </a:t>
            </a:r>
            <a:r>
              <a:rPr lang="pt-BR" sz="1600" b="1">
                <a:solidFill>
                  <a:srgbClr val="642880"/>
                </a:solidFill>
                <a:latin typeface="Courier 10 Pitch" pitchFamily="1" charset="0"/>
              </a:rPr>
              <a:t>malloc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sizeof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if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(fila)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=0;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fila;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97EE0-D986-4B08-A4A8-3C22552F80C4}" type="slidenum">
              <a:rPr lang="pt-BR"/>
              <a:pPr>
                <a:defRPr/>
              </a:pPr>
              <a:t>31</a:t>
            </a:fld>
            <a:endParaRPr lang="pt-BR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Criar um nó: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87338" y="2376488"/>
            <a:ext cx="8640762" cy="35591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 * Cria um novo no, aloca a sua regiao de memoria,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 * inicializa o ponteiro prox, e retorna o ponteiro para a pilha criada.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 * @return No alocada e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Monospace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* </a:t>
            </a:r>
            <a:r>
              <a:rPr lang="pt-BR" sz="1600" b="1">
                <a:solidFill>
                  <a:srgbClr val="000000"/>
                </a:solidFill>
                <a:latin typeface="Monospace" pitchFamily="1" charset="0"/>
              </a:rPr>
              <a:t>criaNo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Monospace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* no = (</a:t>
            </a:r>
            <a:r>
              <a:rPr lang="pt-BR" sz="1600">
                <a:solidFill>
                  <a:srgbClr val="005032"/>
                </a:solidFill>
                <a:latin typeface="Monospace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*) </a:t>
            </a:r>
            <a:r>
              <a:rPr lang="pt-BR" sz="1600" b="1">
                <a:solidFill>
                  <a:srgbClr val="642880"/>
                </a:solidFill>
                <a:latin typeface="Monospace" pitchFamily="1" charset="0"/>
              </a:rPr>
              <a:t>malloc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sizeof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>
                <a:solidFill>
                  <a:srgbClr val="005032"/>
                </a:solidFill>
                <a:latin typeface="Monospace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>
                <a:solidFill>
                  <a:srgbClr val="3F7F5F"/>
                </a:solidFill>
                <a:latin typeface="Monospace" pitchFamily="1" charset="0"/>
              </a:rPr>
              <a:t>// verifica se houve memoria suficiente para alocar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(no)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no-&gt;</a:t>
            </a:r>
            <a:r>
              <a:rPr lang="pt-BR" sz="1600">
                <a:solidFill>
                  <a:srgbClr val="0000C0"/>
                </a:solidFill>
                <a:latin typeface="Monospace" pitchFamily="1" charset="0"/>
              </a:rPr>
              <a:t>prox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no;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E1F3-7D3B-45E4-90D1-832EEA107AF6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Verificações: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20725" y="2628900"/>
            <a:ext cx="7559675" cy="25844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Verifica se a fila esta vazia ou nao. Isto so acontece quando ela eh nula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fila ponteiro para 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Verdadeiro (1) se a fila estiver vazia,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isVazia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fila)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== 0);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EDFD8-AA85-488D-88C9-99BE1F38500A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200150"/>
            <a:ext cx="8339137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Inserir: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900113" y="2087563"/>
            <a:ext cx="7559675" cy="47704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Insere um elemento (valor) no fim da fila.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@param fila ponteiro para 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@param valor  elemento a ser inserido na fila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@return Falso(0) se a fila estiver cheia, caso contrario, retorna Verdadeiro(1).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inserir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*fila,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valor)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novo = criaNo();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(novo == NULL)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0;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Erro: memoria insuficiente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novo-&gt;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dado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(isVazia(fila))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else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    (fila-&gt;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)-&gt;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prox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++;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1;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AE1FFF-5D58-45C8-8D29-815E2A798D8A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 Encadeada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27158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400"/>
              <a:t>Remover: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539750" y="2232025"/>
            <a:ext cx="7920038" cy="45640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Remove um elemento do inicio da fila.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fila ponteiro para a fila, a fila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o elemento removido.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400" b="1">
                <a:solidFill>
                  <a:srgbClr val="000000"/>
                </a:solidFill>
                <a:latin typeface="Courier 10 Pitch" pitchFamily="1" charset="0"/>
              </a:rPr>
              <a:t>remover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(</a:t>
            </a:r>
            <a:r>
              <a:rPr lang="pt-BR" sz="1400">
                <a:solidFill>
                  <a:srgbClr val="005032"/>
                </a:solidFill>
                <a:latin typeface="Courier 10 Pitch" pitchFamily="1" charset="0"/>
              </a:rPr>
              <a:t>t_fila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*fila)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*aux;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valor = { "" } 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(isVazia(fila))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    </a:t>
            </a:r>
            <a:r>
              <a:rPr lang="pt-BR" sz="14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valor; </a:t>
            </a:r>
            <a:r>
              <a:rPr lang="pt-BR" sz="1400">
                <a:solidFill>
                  <a:srgbClr val="3F7F5F"/>
                </a:solidFill>
                <a:latin typeface="Courier 10 Pitch" pitchFamily="1" charset="0"/>
              </a:rPr>
              <a:t>// Erro: fila vazia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valor = (fila-&gt;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)-&gt;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dado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Courier 10 Pitch" pitchFamily="1" charset="0"/>
              </a:rPr>
              <a:t>if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(fila-&gt;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== 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    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final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aux = 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= (fila-&gt;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inicio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)-&gt;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prox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 b="1">
                <a:solidFill>
                  <a:srgbClr val="642880"/>
                </a:solidFill>
                <a:latin typeface="Courier 10 Pitch" pitchFamily="1" charset="0"/>
              </a:rPr>
              <a:t>free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(aux);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fila-&gt;</a:t>
            </a:r>
            <a:r>
              <a:rPr lang="pt-BR" sz="1400">
                <a:solidFill>
                  <a:srgbClr val="0000C0"/>
                </a:solidFill>
                <a:latin typeface="Courier 10 Pitch" pitchFamily="1" charset="0"/>
              </a:rPr>
              <a:t>quant_element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--;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123F4-87C9-47F1-A1AE-2DEBF244E7D7}" type="slidenum">
              <a:rPr lang="pt-BR"/>
              <a:pPr>
                <a:defRPr/>
              </a:pPr>
              <a:t>35</a:t>
            </a:fld>
            <a:endParaRPr lang="pt-BR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Filas de prioridade:</a:t>
            </a:r>
          </a:p>
          <a:p>
            <a:pPr marL="741363" lvl="1" indent="-284163" eaLnBrk="1" hangingPunct="1">
              <a:buFont typeface="Times New Roman" pitchFamily="16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8F131-5C7E-49D9-9DC7-AADBDCEC358D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88791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Filas de prioridade: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Exemplos do cotidiano: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Fila de transplante;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Fila de banco, com prioridade para idosos/deficientes/e portadores de necessidades especiais.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Exemplos na computação: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Fila de processos aguardando o processador para execução. Os processos mais prioritários são executados antes dos outros.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498A6-6D9F-449D-A19A-82F0FB0F6959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Filas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88791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800"/>
              <a:t>Filas de prioridade: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A fila fica ordenada por ordem de prioridade.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A operação de inserção não insere somente no final, pode ser em qualquer posição obedecendo a ordem de prioridade.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A operação de remoção remove sempre o primeiro elemento.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Implementação: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Remoção rápida: O(1)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000"/>
              <a:t>Inserção lenta: O(n), ou O(log n). Depende da implementação. Para atingir O(log n) teria que ser implementada usando árvores na implementação encadeada; ou busca binária na implementação sequencial.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Abordados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Fila</a:t>
            </a:r>
          </a:p>
          <a:p>
            <a:r>
              <a:rPr lang="pt-BR" dirty="0"/>
              <a:t>Tipos </a:t>
            </a:r>
            <a:r>
              <a:rPr lang="pt-BR" dirty="0" err="1"/>
              <a:t>Sequencial</a:t>
            </a:r>
            <a:r>
              <a:rPr lang="pt-BR" dirty="0"/>
              <a:t> e Encadeada</a:t>
            </a:r>
          </a:p>
          <a:p>
            <a:r>
              <a:rPr lang="pt-BR" dirty="0"/>
              <a:t>Implementação destas Filas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560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5616" y="1268760"/>
            <a:ext cx="7344419" cy="1470025"/>
          </a:xfrm>
        </p:spPr>
        <p:txBody>
          <a:bodyPr/>
          <a:lstStyle/>
          <a:p>
            <a:r>
              <a:rPr lang="pt-BR" dirty="0"/>
              <a:t>Estrutura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 Walace Bonfim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CC </a:t>
            </a:r>
            <a:r>
              <a:rPr lang="pt-BR"/>
              <a:t>/ 2019.2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10654" y="2564904"/>
            <a:ext cx="7533754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Aula 5: Filas</a:t>
            </a:r>
          </a:p>
        </p:txBody>
      </p:sp>
    </p:spTree>
    <p:extLst>
      <p:ext uri="{BB962C8B-B14F-4D97-AF65-F5344CB8AC3E}">
        <p14:creationId xmlns:p14="http://schemas.microsoft.com/office/powerpoint/2010/main" val="17524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0B655-39B4-4432-9463-91A9E63BABFD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O que diferencia a fila da pilha?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A Ordem de saída dos elementos!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Pilha: LIFO (Last In, First Out)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Fila: FIFO (First In, First Out)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Lista?</a:t>
            </a:r>
          </a:p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Idéia fundamental: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Só podemos inserir um elemento no final da fila e só podemos retirar o elemento do início. </a:t>
            </a:r>
          </a:p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5CCC2C-C1E6-4F28-A3B2-1069D2B1B09B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/>
              <a:t>Analogia natural do conceito de uma fila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Fila de um banco: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Fila do cinema: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Fila de atendimento: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Quem primeiro entrar na fila, é o primeiro a ser atendido (a sair da fila).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Grupo de carros esperando sua vez para passar no pedágio</a:t>
            </a:r>
          </a:p>
          <a:p>
            <a:pPr marL="339725" indent="-339725" eaLnBrk="1" hangingPunct="1"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59354-0683-4114-81CD-824B8710A466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/>
              <a:t>Utilização na computação: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Gerenciador de impressão num ambiente multiusuário (impressora compartilhada)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Tratar todas as requisições com a mesma prioridade e imprimir os documentos na ordem em que foram submetidos.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Escalonamento de tarefas: fila de processos aguardando os recursos do sistema operacional.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Fila de pacotes a serem transmitidos numa rede de computadores.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Multiplexação de vídeos.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D1C5D-E74B-4380-83CB-B880F1F51135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102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Filas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Ilustração: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500"/>
          </a:p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50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0825" y="1989138"/>
          <a:ext cx="864235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5083920" imgH="2395440" progId="">
                  <p:embed/>
                </p:oleObj>
              </mc:Choice>
              <mc:Fallback>
                <p:oleObj r:id="rId4" imgW="5083920" imgH="2395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8642350" cy="407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FECD75-037C-4F8E-80FF-AD38F24CC9FF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/>
              <a:t>Filas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/>
              <a:t>Implementação de Filas: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Realizada a partir de uma lista com duas cabeças (ponteiros).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Lista Sequencial ou Encadeada ?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sz="2500"/>
              <a:t>A implementação encadeada dinâmica torna mais simples as operações de inserção e remoção. Já a implementação seqüencial é um pouco mais complexa (por que?), mas pode ser usada quando há previsão do tamanho máximo da fila.</a:t>
            </a:r>
          </a:p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4D9E13-2745-401E-B8F9-4375305A58FD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Fila Sequencial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67700" cy="2986087"/>
          </a:xfrm>
        </p:spPr>
        <p:txBody>
          <a:bodyPr/>
          <a:lstStyle/>
          <a:p>
            <a:pPr marL="339725" indent="-339725" eaLnBrk="1" hangingPunct="1">
              <a:spcBef>
                <a:spcPts val="4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O que precisaremos para montar a estrutura de uma fila sequencial?</a:t>
            </a:r>
          </a:p>
          <a:p>
            <a:pPr marL="739775" lvl="1" indent="-282575" eaLnBrk="1" hangingPunct="1">
              <a:spcBef>
                <a:spcPts val="4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/>
              <a:t>Um vetor de elementos</a:t>
            </a:r>
          </a:p>
          <a:p>
            <a:pPr marL="739775" lvl="1" indent="-282575" eaLnBrk="1" hangingPunct="1">
              <a:spcBef>
                <a:spcPts val="4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Um campo para controlar o início da fila</a:t>
            </a:r>
          </a:p>
          <a:p>
            <a:pPr marL="739775" lvl="1" indent="-282575" eaLnBrk="1" hangingPunct="1">
              <a:spcBef>
                <a:spcPts val="4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b="1">
                <a:solidFill>
                  <a:srgbClr val="000099"/>
                </a:solidFill>
              </a:rPr>
              <a:t>Outro campo para controlar o final da fila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0588" y="3619500"/>
            <a:ext cx="3959225" cy="257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1121</TotalTime>
  <Words>2555</Words>
  <Application>Microsoft Office PowerPoint</Application>
  <PresentationFormat>Apresentação na tela (4:3)</PresentationFormat>
  <Paragraphs>505</Paragraphs>
  <Slides>39</Slides>
  <Notes>35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10 Pitch</vt:lpstr>
      <vt:lpstr>Monospace</vt:lpstr>
      <vt:lpstr>Times New Roman</vt:lpstr>
      <vt:lpstr>Verdana</vt:lpstr>
      <vt:lpstr>Wingdings</vt:lpstr>
      <vt:lpstr>Modelos de Aula Unipetech 2012</vt:lpstr>
      <vt:lpstr>Estrutura de Dados I</vt:lpstr>
      <vt:lpstr>Aula 5: Filas</vt:lpstr>
      <vt:lpstr>Filas</vt:lpstr>
      <vt:lpstr>Filas</vt:lpstr>
      <vt:lpstr>Filas</vt:lpstr>
      <vt:lpstr>Filas</vt:lpstr>
      <vt:lpstr>Filas</vt:lpstr>
      <vt:lpstr>Filas</vt:lpstr>
      <vt:lpstr>Fila Sequencial</vt:lpstr>
      <vt:lpstr>Fila Sequencial</vt:lpstr>
      <vt:lpstr>Fila Sequencial</vt:lpstr>
      <vt:lpstr>Fila Sequencial</vt:lpstr>
      <vt:lpstr>Fila Sequencial</vt:lpstr>
      <vt:lpstr>Fila Circular</vt:lpstr>
      <vt:lpstr>Fila Circular</vt:lpstr>
      <vt:lpstr>Filas</vt:lpstr>
      <vt:lpstr>Fila Sequencial</vt:lpstr>
      <vt:lpstr>Fila Sequencial</vt:lpstr>
      <vt:lpstr>Fila Sequencial</vt:lpstr>
      <vt:lpstr>Fila Sequencial</vt:lpstr>
      <vt:lpstr>Fila Sequencial</vt:lpstr>
      <vt:lpstr>Fila Sequencial</vt:lpstr>
      <vt:lpstr>Fila Sequencial</vt:lpstr>
      <vt:lpstr>Fila Encadeada</vt:lpstr>
      <vt:lpstr>Fila Encadeada</vt:lpstr>
      <vt:lpstr>Fila Encadeada</vt:lpstr>
      <vt:lpstr>Fila Encadeada com Cabeça Especial</vt:lpstr>
      <vt:lpstr>Fila Encadeada com Cabeça Especial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Filas</vt:lpstr>
      <vt:lpstr>Filas</vt:lpstr>
      <vt:lpstr>Filas</vt:lpstr>
      <vt:lpstr>Pontos Abordados</vt:lpstr>
      <vt:lpstr>Estrutura de Dados I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walace</cp:lastModifiedBy>
  <cp:revision>45</cp:revision>
  <dcterms:created xsi:type="dcterms:W3CDTF">2012-07-20T20:22:31Z</dcterms:created>
  <dcterms:modified xsi:type="dcterms:W3CDTF">2019-09-22T00:19:38Z</dcterms:modified>
</cp:coreProperties>
</file>