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796075" cy="9925050"/>
  <p:embeddedFontLst>
    <p:embeddedFont>
      <p:font typeface="Corbel"/>
      <p:regular r:id="rId18"/>
      <p:bold r:id="rId19"/>
      <p:italic r:id="rId20"/>
      <p:boldItalic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italic.fntdata"/><Relationship Id="rId22" Type="http://schemas.openxmlformats.org/officeDocument/2006/relationships/font" Target="fonts/RobotoMono-regular.fntdata"/><Relationship Id="rId21" Type="http://schemas.openxmlformats.org/officeDocument/2006/relationships/font" Target="fonts/Corbel-boldItalic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Corbel-bold.fntdata"/><Relationship Id="rId1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796087" cy="9925050"/>
          </a:xfrm>
          <a:prstGeom prst="roundRect">
            <a:avLst>
              <a:gd fmla="val 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 txBox="1"/>
          <p:nvPr/>
        </p:nvSpPr>
        <p:spPr>
          <a:xfrm>
            <a:off x="0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3851275" y="0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917575" y="744537"/>
            <a:ext cx="4959350" cy="37195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/>
        </p:nvSpPr>
        <p:spPr>
          <a:xfrm>
            <a:off x="0" y="9426575"/>
            <a:ext cx="2944812" cy="496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 txBox="1"/>
          <p:nvPr>
            <p:ph idx="12" type="sldNum"/>
          </p:nvPr>
        </p:nvSpPr>
        <p:spPr>
          <a:xfrm>
            <a:off x="3851275" y="9426575"/>
            <a:ext cx="294163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/>
        </p:nvSpPr>
        <p:spPr>
          <a:xfrm>
            <a:off x="3851275" y="9426575"/>
            <a:ext cx="2941637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0" name="Google Shape;70;p1:notes"/>
          <p:cNvSpPr txBox="1"/>
          <p:nvPr/>
        </p:nvSpPr>
        <p:spPr>
          <a:xfrm>
            <a:off x="3851275" y="9426575"/>
            <a:ext cx="2943225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2" name="Google Shape;72;p1:notes"/>
          <p:cNvSpPr txBox="1"/>
          <p:nvPr/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79450" y="4714875"/>
            <a:ext cx="5435600" cy="4464050"/>
          </a:xfrm>
          <a:prstGeom prst="rect">
            <a:avLst/>
          </a:prstGeom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6997f3ba_0_43:notes"/>
          <p:cNvSpPr txBox="1"/>
          <p:nvPr>
            <p:ph idx="1" type="body"/>
          </p:nvPr>
        </p:nvSpPr>
        <p:spPr>
          <a:xfrm>
            <a:off x="679450" y="4776787"/>
            <a:ext cx="54372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696997f3ba_0_43:notes"/>
          <p:cNvSpPr/>
          <p:nvPr>
            <p:ph idx="2" type="sldImg"/>
          </p:nvPr>
        </p:nvSpPr>
        <p:spPr>
          <a:xfrm>
            <a:off x="1165225" y="1239837"/>
            <a:ext cx="44655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28aae6b8b_0_1:notes"/>
          <p:cNvSpPr txBox="1"/>
          <p:nvPr>
            <p:ph idx="1" type="body"/>
          </p:nvPr>
        </p:nvSpPr>
        <p:spPr>
          <a:xfrm>
            <a:off x="679450" y="4776787"/>
            <a:ext cx="54372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628aae6b8b_0_1:notes"/>
          <p:cNvSpPr/>
          <p:nvPr>
            <p:ph idx="2" type="sldImg"/>
          </p:nvPr>
        </p:nvSpPr>
        <p:spPr>
          <a:xfrm>
            <a:off x="1165225" y="1239837"/>
            <a:ext cx="44655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79450" y="4776787"/>
            <a:ext cx="5437187" cy="3908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65225" y="1239837"/>
            <a:ext cx="4465637" cy="33512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96997f3ba_0_35:notes"/>
          <p:cNvSpPr txBox="1"/>
          <p:nvPr>
            <p:ph idx="1" type="body"/>
          </p:nvPr>
        </p:nvSpPr>
        <p:spPr>
          <a:xfrm>
            <a:off x="679450" y="4776787"/>
            <a:ext cx="5437200" cy="39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696997f3ba_0_35:notes"/>
          <p:cNvSpPr/>
          <p:nvPr>
            <p:ph idx="2" type="sldImg"/>
          </p:nvPr>
        </p:nvSpPr>
        <p:spPr>
          <a:xfrm>
            <a:off x="1165225" y="1239837"/>
            <a:ext cx="4465500" cy="335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7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6425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620419" y="2135982"/>
            <a:ext cx="6070600" cy="2055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431007" y="154782"/>
            <a:ext cx="6070600" cy="60182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 rot="5400000">
            <a:off x="2270919" y="-213519"/>
            <a:ext cx="4598987" cy="82264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42900" lvl="0" marL="457200" algn="l">
              <a:spcBef>
                <a:spcPts val="8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70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31800" lvl="0" marL="457200" algn="l">
              <a:spcBef>
                <a:spcPts val="800"/>
              </a:spcBef>
              <a:spcAft>
                <a:spcPts val="0"/>
              </a:spcAft>
              <a:buSzPts val="3200"/>
              <a:buChar char="•"/>
              <a:defRPr sz="3200"/>
            </a:lvl1pPr>
            <a:lvl2pPr indent="-406400" lvl="1" marL="914400" algn="l">
              <a:spcBef>
                <a:spcPts val="700"/>
              </a:spcBef>
              <a:spcAft>
                <a:spcPts val="0"/>
              </a:spcAft>
              <a:buSzPts val="2800"/>
              <a:buChar char="–"/>
              <a:defRPr sz="2800"/>
            </a:lvl2pPr>
            <a:lvl3pPr indent="-381000" lvl="2" marL="1371600" algn="l">
              <a:spcBef>
                <a:spcPts val="600"/>
              </a:spcBef>
              <a:spcAft>
                <a:spcPts val="0"/>
              </a:spcAft>
              <a:buSzPts val="2400"/>
              <a:buChar char="•"/>
              <a:defRPr sz="2400"/>
            </a:lvl3pPr>
            <a:lvl4pPr indent="-355600" lvl="3" marL="1828800" algn="l"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2" name="Google Shape;52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381000" lvl="0" marL="457200" algn="l">
              <a:spcBef>
                <a:spcPts val="800"/>
              </a:spcBef>
              <a:spcAft>
                <a:spcPts val="0"/>
              </a:spcAft>
              <a:buSzPts val="2400"/>
              <a:buChar char="•"/>
              <a:defRPr sz="2400"/>
            </a:lvl1pPr>
            <a:lvl2pPr indent="-355600" lvl="1" marL="914400" algn="l">
              <a:spcBef>
                <a:spcPts val="700"/>
              </a:spcBef>
              <a:spcAft>
                <a:spcPts val="0"/>
              </a:spcAft>
              <a:buSzPts val="2000"/>
              <a:buChar char="–"/>
              <a:defRPr sz="2000"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" type="body"/>
          </p:nvPr>
        </p:nvSpPr>
        <p:spPr>
          <a:xfrm>
            <a:off x="457200" y="1600200"/>
            <a:ext cx="4037013" cy="459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2" type="body"/>
          </p:nvPr>
        </p:nvSpPr>
        <p:spPr>
          <a:xfrm>
            <a:off x="4646613" y="1600200"/>
            <a:ext cx="4037012" cy="459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06400" lvl="0" marL="457200" algn="l">
              <a:spcBef>
                <a:spcPts val="800"/>
              </a:spcBef>
              <a:spcAft>
                <a:spcPts val="0"/>
              </a:spcAft>
              <a:buSzPts val="2800"/>
              <a:buChar char="•"/>
              <a:defRPr sz="2800"/>
            </a:lvl1pPr>
            <a:lvl2pPr indent="-381000" lvl="1" marL="914400" algn="l">
              <a:spcBef>
                <a:spcPts val="700"/>
              </a:spcBef>
              <a:spcAft>
                <a:spcPts val="0"/>
              </a:spcAft>
              <a:buSzPts val="2400"/>
              <a:buChar char="–"/>
              <a:defRPr sz="2400"/>
            </a:lvl2pPr>
            <a:lvl3pPr indent="-355600" lvl="2" marL="1371600" algn="l">
              <a:spcBef>
                <a:spcPts val="600"/>
              </a:spcBef>
              <a:spcAft>
                <a:spcPts val="0"/>
              </a:spcAft>
              <a:buSzPts val="2000"/>
              <a:buChar char="•"/>
              <a:defRPr sz="2000"/>
            </a:lvl3pPr>
            <a:lvl4pPr indent="-342900" lvl="3" marL="1828800" algn="l"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128587"/>
            <a:ext cx="82264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6425" cy="459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431800" lvl="0" marL="457200" marR="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/>
        </p:nvSpPr>
        <p:spPr>
          <a:xfrm>
            <a:off x="457200" y="6354762"/>
            <a:ext cx="2133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3124200" y="6354762"/>
            <a:ext cx="28956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354762"/>
            <a:ext cx="21304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  <p:sp>
        <p:nvSpPr>
          <p:cNvPr id="17" name="Google Shape;17;p1"/>
          <p:cNvSpPr txBox="1"/>
          <p:nvPr/>
        </p:nvSpPr>
        <p:spPr>
          <a:xfrm>
            <a:off x="0" y="0"/>
            <a:ext cx="9144000" cy="765175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1"/>
          <p:cNvPicPr preferRelativeResize="0"/>
          <p:nvPr/>
        </p:nvPicPr>
        <p:blipFill rotWithShape="1">
          <a:blip r:embed="rId1">
            <a:alphaModFix/>
          </a:blip>
          <a:srcRect b="13590" l="0" r="0" t="0"/>
          <a:stretch/>
        </p:blipFill>
        <p:spPr>
          <a:xfrm>
            <a:off x="147637" y="107950"/>
            <a:ext cx="1400175" cy="441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"/>
          <p:cNvSpPr txBox="1"/>
          <p:nvPr/>
        </p:nvSpPr>
        <p:spPr>
          <a:xfrm>
            <a:off x="971550" y="550862"/>
            <a:ext cx="3311525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UNIVERSIDADE TECNOLÓGICA FEDERAL DO PARANÁ</a:t>
            </a:r>
            <a:endParaRPr/>
          </a:p>
        </p:txBody>
      </p:sp>
      <p:sp>
        <p:nvSpPr>
          <p:cNvPr id="20" name="Google Shape;20;p1"/>
          <p:cNvSpPr txBox="1"/>
          <p:nvPr/>
        </p:nvSpPr>
        <p:spPr>
          <a:xfrm>
            <a:off x="6805612" y="404812"/>
            <a:ext cx="21478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Campus Cornélio Procópio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SiwKQHFEpGEx2AGNEzGOZzMSQuIXzNuj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6997"/>
          <a:stretch/>
        </p:blipFill>
        <p:spPr>
          <a:xfrm>
            <a:off x="0" y="763587"/>
            <a:ext cx="9144000" cy="609441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0" y="1428750"/>
            <a:ext cx="9144000" cy="490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0" y="4786312"/>
            <a:ext cx="9144000" cy="19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Alunos:</a:t>
            </a:r>
            <a:endParaRPr b="0" i="0" sz="24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rPr b="0" i="0" lang="en-US" sz="2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Allan Guilherme de Oliveira Soares de Souza </a:t>
            </a:r>
            <a:endParaRPr b="0" i="0" sz="24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Matheus Ferreira Alphonse dos Anjos</a:t>
            </a:r>
            <a:endParaRPr b="0" i="0" sz="24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4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Victor Ehiti Itimura Tamay </a:t>
            </a:r>
            <a:endParaRPr b="0" i="0" sz="24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rbel"/>
              <a:buNone/>
            </a:pPr>
            <a:r>
              <a:t/>
            </a:r>
            <a:endParaRPr sz="24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0" y="2928937"/>
            <a:ext cx="91440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rbel"/>
              <a:buNone/>
            </a:pPr>
            <a:r>
              <a:rPr b="1" i="0" lang="en-US" sz="2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Programação Orientada a Objetos 2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rbel"/>
              <a:buNone/>
            </a:pPr>
            <a:r>
              <a:rPr b="1" i="0" lang="en-US" sz="2800" u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Projeto final: </a:t>
            </a:r>
            <a:r>
              <a:rPr b="1" lang="en-US" sz="2800">
                <a:latin typeface="Corbel"/>
                <a:ea typeface="Corbel"/>
                <a:cs typeface="Corbel"/>
                <a:sym typeface="Corbel"/>
              </a:rPr>
              <a:t>HospitAll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Telas e Execução do sistema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179387" y="6237287"/>
            <a:ext cx="8783700" cy="404700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899250" y="1679925"/>
            <a:ext cx="595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Demonstração da interface gráfica do sistema "HospitAll".</a:t>
            </a:r>
            <a:endParaRPr sz="1200"/>
          </a:p>
        </p:txBody>
      </p:sp>
      <p:sp>
        <p:nvSpPr>
          <p:cNvPr id="149" name="Google Shape;149;p22"/>
          <p:cNvSpPr txBox="1"/>
          <p:nvPr/>
        </p:nvSpPr>
        <p:spPr>
          <a:xfrm>
            <a:off x="1737150" y="5444900"/>
            <a:ext cx="56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Tela Cadastro de Paciente - HospitAll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025" y="2033925"/>
            <a:ext cx="40481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Telas e Execução do sistema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79387" y="6237287"/>
            <a:ext cx="8783700" cy="404700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57" name="Google Shape;157;p23"/>
          <p:cNvSpPr txBox="1"/>
          <p:nvPr/>
        </p:nvSpPr>
        <p:spPr>
          <a:xfrm>
            <a:off x="899250" y="1679925"/>
            <a:ext cx="7223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Link do Vídeo: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Execução HospitAll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450850" y="1052512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Referências</a:t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886050" y="2312375"/>
            <a:ext cx="73719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DEITEL, Paul; DEITEL, Harvey. </a:t>
            </a:r>
            <a:r>
              <a:rPr b="1" lang="en-US" sz="2200">
                <a:solidFill>
                  <a:schemeClr val="dk1"/>
                </a:solidFill>
              </a:rPr>
              <a:t>Java: como programar.</a:t>
            </a:r>
            <a:r>
              <a:rPr lang="en-US" sz="2200">
                <a:solidFill>
                  <a:schemeClr val="dk1"/>
                </a:solidFill>
              </a:rPr>
              <a:t> 10. ed. São Paulo: Pearson Education do Brasil, 2016.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LARMAN, Craig. </a:t>
            </a:r>
            <a:r>
              <a:rPr b="1" lang="en-US" sz="2200">
                <a:solidFill>
                  <a:schemeClr val="dk1"/>
                </a:solidFill>
              </a:rPr>
              <a:t>Utilizando UML e padrões: uma introdução à análise e ao projeto orientado a objetos e ao processo unificado.</a:t>
            </a:r>
            <a:r>
              <a:rPr lang="en-US" sz="2200">
                <a:solidFill>
                  <a:schemeClr val="dk1"/>
                </a:solidFill>
              </a:rPr>
              <a:t> 3. ed. Porto Alegre: Bookman, 2007.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HORSTMANN, Cay S. </a:t>
            </a:r>
            <a:r>
              <a:rPr b="1" lang="en-US" sz="2200">
                <a:solidFill>
                  <a:schemeClr val="dk1"/>
                </a:solidFill>
              </a:rPr>
              <a:t>Padrões de projeto orientados a objetos.</a:t>
            </a:r>
            <a:r>
              <a:rPr lang="en-US" sz="2200">
                <a:solidFill>
                  <a:schemeClr val="dk1"/>
                </a:solidFill>
              </a:rPr>
              <a:t> 2. ed. Rio de Janeiro: LTC, 2006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Introdução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3815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None/>
            </a:pPr>
            <a:r>
              <a:t/>
            </a:r>
            <a:endParaRPr b="1" sz="140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11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988175" y="1600850"/>
            <a:ext cx="5731500" cy="3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Objetivo Geral: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Desenvolver o sistema "HospitAll" para centralizar e facilitar o gerenciamento de informações hospitalares, permitindo o cadastro, controle e consulta de pacientes, médicos e estagiários.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Contexto: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O projeto aborda a necessidade de transição de sistemas manuais para soluções digitais, visando otimizar processos e reduzir erros na gestão de dados em unidades de saúde.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Tecnologias Utilizadas: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Linguagem:</a:t>
            </a:r>
            <a:r>
              <a:rPr lang="en-US" sz="1200">
                <a:solidFill>
                  <a:schemeClr val="dk1"/>
                </a:solidFill>
              </a:rPr>
              <a:t> Java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IDE:</a:t>
            </a:r>
            <a:r>
              <a:rPr lang="en-US" sz="1200">
                <a:solidFill>
                  <a:schemeClr val="dk1"/>
                </a:solidFill>
              </a:rPr>
              <a:t> NetBeans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Modelagem UML:</a:t>
            </a:r>
            <a:r>
              <a:rPr lang="en-US" sz="1200">
                <a:solidFill>
                  <a:schemeClr val="dk1"/>
                </a:solidFill>
              </a:rPr>
              <a:t> Astah UML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Banco de Dados:</a:t>
            </a:r>
            <a:r>
              <a:rPr lang="en-US" sz="1200">
                <a:solidFill>
                  <a:schemeClr val="dk1"/>
                </a:solidFill>
              </a:rPr>
              <a:t> PostgreSQL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Controle de Versão:</a:t>
            </a:r>
            <a:r>
              <a:rPr lang="en-US" sz="1200">
                <a:solidFill>
                  <a:schemeClr val="dk1"/>
                </a:solidFill>
              </a:rPr>
              <a:t> Git/GitHub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468300" y="981075"/>
            <a:ext cx="82296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Levantamento dos Requisitos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0" lvl="0" marL="1206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sz="1500"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958550" y="1758975"/>
            <a:ext cx="5869800" cy="44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Requisitos Funcionais Principais: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Cadastro:</a:t>
            </a:r>
            <a:r>
              <a:rPr lang="en-US" sz="1200">
                <a:solidFill>
                  <a:schemeClr val="dk1"/>
                </a:solidFill>
              </a:rPr>
              <a:t> Permitir o cadastro completo de Pacientes, Médicos e Estagiários.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Gerenciamento:</a:t>
            </a:r>
            <a:r>
              <a:rPr lang="en-US" sz="1200">
                <a:solidFill>
                  <a:schemeClr val="dk1"/>
                </a:solidFill>
              </a:rPr>
              <a:t> Permitir edição, exclusão e listagem dos registros.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Busca:</a:t>
            </a:r>
            <a:r>
              <a:rPr lang="en-US" sz="1200">
                <a:solidFill>
                  <a:schemeClr val="dk1"/>
                </a:solidFill>
              </a:rPr>
              <a:t> Realizar buscas em tempo real por CPF e CRM.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Validação:</a:t>
            </a:r>
            <a:r>
              <a:rPr lang="en-US" sz="1200">
                <a:solidFill>
                  <a:schemeClr val="dk1"/>
                </a:solidFill>
              </a:rPr>
              <a:t> Validar entradas de dados como CPF inválido, campos vazios e idade negativa.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Requisitos Não Funcionais: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Desempenho:</a:t>
            </a:r>
            <a:r>
              <a:rPr lang="en-US" sz="1200">
                <a:solidFill>
                  <a:schemeClr val="dk1"/>
                </a:solidFill>
              </a:rPr>
              <a:t> Tempo de resposta para operações de salvar ou excluir inferior a 2 segundos.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Segurança:</a:t>
            </a:r>
            <a:r>
              <a:rPr lang="en-US" sz="1200">
                <a:solidFill>
                  <a:schemeClr val="dk1"/>
                </a:solidFill>
              </a:rPr>
              <a:t> Restringir funcionalidades com base no nível de acesso do usuário.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Usabilidade:</a:t>
            </a:r>
            <a:r>
              <a:rPr lang="en-US" sz="1200">
                <a:solidFill>
                  <a:schemeClr val="dk1"/>
                </a:solidFill>
              </a:rPr>
              <a:t> Validar campos obrigatórios automaticamente antes do envio de formulários.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Documentação:</a:t>
            </a:r>
            <a:r>
              <a:rPr lang="en-US" sz="1200">
                <a:solidFill>
                  <a:schemeClr val="dk1"/>
                </a:solidFill>
              </a:rPr>
              <a:t> Código-fonte documentado com comentários e JavaDoc.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000" y="851650"/>
            <a:ext cx="4885017" cy="538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59325" y="961300"/>
            <a:ext cx="43581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Diagrama de Casos de Uso</a:t>
            </a:r>
            <a:endParaRPr b="0" i="0" sz="1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163175" y="1936850"/>
            <a:ext cx="4550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O diagrama ilustra as interações do ator "Usuário" com as principais funcionalidades do sistema, como Gerenciar Pacientes, Médicos e Estagiários. As funcionalidades de cadastro, consulta e deleção são incluídas como casos de uso estendidos.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Diagrama de Classes</a:t>
            </a:r>
            <a:endParaRPr b="1" sz="2800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1029425" y="1505625"/>
            <a:ext cx="643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Apresenta a arquitetura do sistema, destacando a classe abstrata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Humano</a:t>
            </a:r>
            <a:r>
              <a:rPr lang="en-US" sz="1200">
                <a:solidFill>
                  <a:schemeClr val="dk1"/>
                </a:solidFill>
              </a:rPr>
              <a:t> e suas subclasses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Paciente</a:t>
            </a:r>
            <a:r>
              <a:rPr lang="en-US" sz="1200">
                <a:solidFill>
                  <a:schemeClr val="dk1"/>
                </a:solidFill>
              </a:rPr>
              <a:t>,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Medico</a:t>
            </a:r>
            <a:r>
              <a:rPr lang="en-US" sz="1200">
                <a:solidFill>
                  <a:schemeClr val="dk1"/>
                </a:solidFill>
              </a:rPr>
              <a:t> e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Estagiario</a:t>
            </a:r>
            <a:r>
              <a:rPr lang="en-US" sz="1200">
                <a:solidFill>
                  <a:schemeClr val="dk1"/>
                </a:solidFill>
              </a:rPr>
              <a:t>. O diagrama também mostra os relacionamentos entre as classes e o uso do padrão DAO para persistência de dados.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788" y="2244513"/>
            <a:ext cx="576262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Banco de Dados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909125" y="1788625"/>
            <a:ext cx="6284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Sistema Gerenciador:</a:t>
            </a:r>
            <a:r>
              <a:rPr lang="en-US" sz="1200">
                <a:solidFill>
                  <a:schemeClr val="dk1"/>
                </a:solidFill>
              </a:rPr>
              <a:t> PostgreSQL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Estrutura:</a:t>
            </a:r>
            <a:r>
              <a:rPr lang="en-US" sz="1200">
                <a:solidFill>
                  <a:schemeClr val="dk1"/>
                </a:solidFill>
              </a:rPr>
              <a:t> Utilizada uma tabela (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pessoa</a:t>
            </a:r>
            <a:r>
              <a:rPr lang="en-US" sz="1200">
                <a:solidFill>
                  <a:schemeClr val="dk1"/>
                </a:solidFill>
              </a:rPr>
              <a:t>) que armazena os dados comuns e usa um campo "tipo_pessoa" para diferenciar entre Pacientes, Médicos e Estagiários, refletindo a herança do Diagrama de Classes.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0688" y="3077425"/>
            <a:ext cx="57626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Boas Práticas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928875" y="2085075"/>
            <a:ext cx="6492300" cy="40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Princípio da Responsabilidade Única (SRP):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Aplicação:</a:t>
            </a:r>
            <a:r>
              <a:rPr lang="en-US" sz="1200">
                <a:solidFill>
                  <a:schemeClr val="dk1"/>
                </a:solidFill>
              </a:rPr>
              <a:t> As classes DAO (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PacienteDAO</a:t>
            </a:r>
            <a:r>
              <a:rPr lang="en-US" sz="1200">
                <a:solidFill>
                  <a:schemeClr val="dk1"/>
                </a:solidFill>
              </a:rPr>
              <a:t>,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MedicoDAO</a:t>
            </a:r>
            <a:r>
              <a:rPr lang="en-US" sz="1200">
                <a:solidFill>
                  <a:schemeClr val="dk1"/>
                </a:solidFill>
              </a:rPr>
              <a:t>, etc.) têm a responsabilidade única de interagir com o banco de dados para suas respectivas entidades.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Vantagem:</a:t>
            </a:r>
            <a:r>
              <a:rPr lang="en-US" sz="1200">
                <a:solidFill>
                  <a:schemeClr val="dk1"/>
                </a:solidFill>
              </a:rPr>
              <a:t> A lógica de negócio não se mistura com a persistência de dados, de modo que mudanças no banco de dados afetam apenas as classes DAO.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200">
                <a:solidFill>
                  <a:schemeClr val="dk1"/>
                </a:solidFill>
              </a:rPr>
              <a:t>Princípio Aberto/Fechado (OCP):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Aplicação:</a:t>
            </a:r>
            <a:r>
              <a:rPr lang="en-US" sz="1200">
                <a:solidFill>
                  <a:schemeClr val="dk1"/>
                </a:solidFill>
              </a:rPr>
              <a:t> O sistema é aberto para extensão, mas fechado para modificação. A classe abstrata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Humano</a:t>
            </a:r>
            <a:r>
              <a:rPr lang="en-US" sz="1200">
                <a:solidFill>
                  <a:schemeClr val="dk1"/>
                </a:solidFill>
              </a:rPr>
              <a:t> permite adicionar novos tipos de pessoas (ex: "Enfermeiro") criando novas subclasses, sem alterar o código existente da classe </a:t>
            </a:r>
            <a:r>
              <a:rPr lang="en-U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Humano</a:t>
            </a:r>
            <a:r>
              <a:rPr lang="en-US" sz="1200">
                <a:solidFill>
                  <a:schemeClr val="dk1"/>
                </a:solidFill>
              </a:rPr>
              <a:t> ou das outras subclasses.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US" sz="1200">
                <a:solidFill>
                  <a:schemeClr val="dk1"/>
                </a:solidFill>
              </a:rPr>
              <a:t>Vantagem:</a:t>
            </a:r>
            <a:r>
              <a:rPr lang="en-US" sz="1200">
                <a:solidFill>
                  <a:schemeClr val="dk1"/>
                </a:solidFill>
              </a:rPr>
              <a:t> Facilita a adição de novas funcionalidades com baixo impacto no sistema já desenvolvido.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468312" y="981075"/>
            <a:ext cx="8229600" cy="4625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Telas e Execução do sistema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79387" y="6237287"/>
            <a:ext cx="8783637" cy="404812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899250" y="1679925"/>
            <a:ext cx="595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Demonstração da interface gráfica do sistema "HospitAll".</a:t>
            </a:r>
            <a:endParaRPr sz="1200"/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750" y="2340463"/>
            <a:ext cx="552450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737150" y="5306550"/>
            <a:ext cx="56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Tela inicial - HospitAll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468312" y="98107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54850" spcFirstLastPara="1" rIns="91425" wrap="square" tIns="91425">
            <a:noAutofit/>
          </a:bodyPr>
          <a:lstStyle/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"/>
              <a:buFont typeface="Noto Sans Symbols"/>
              <a:buChar char="◼"/>
            </a:pPr>
            <a:r>
              <a:rPr b="1" i="0" lang="en-US" sz="2800" u="non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Telas e Execução do sistema</a:t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381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15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7500" lvl="0" marL="43815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8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0" i="0" sz="32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79387" y="6237287"/>
            <a:ext cx="8783700" cy="404700"/>
          </a:xfrm>
          <a:prstGeom prst="rect">
            <a:avLst/>
          </a:prstGeom>
          <a:gradFill>
            <a:gsLst>
              <a:gs pos="0">
                <a:srgbClr val="FFF9DF"/>
              </a:gs>
              <a:gs pos="100000">
                <a:srgbClr val="FFCC00"/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None/>
            </a:pPr>
            <a:r>
              <a:rPr b="0" i="0" lang="en-US" sz="1600" u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Disciplina: Programação OO2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909125" y="1689800"/>
            <a:ext cx="595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Demonstração da interface gráfica do sistema "HospitAll".</a:t>
            </a:r>
            <a:endParaRPr sz="1200"/>
          </a:p>
        </p:txBody>
      </p:sp>
      <p:sp>
        <p:nvSpPr>
          <p:cNvPr id="140" name="Google Shape;140;p21"/>
          <p:cNvSpPr txBox="1"/>
          <p:nvPr/>
        </p:nvSpPr>
        <p:spPr>
          <a:xfrm>
            <a:off x="1737150" y="5227500"/>
            <a:ext cx="56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Tela Paciente - HospitAll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2196363"/>
            <a:ext cx="386715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