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6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138095" name="Espaço reservado para cabeçalho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96881677" name="Marcador de Posição da Data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pt-BR"/>
              <a:t>10/30/2013</a:t>
            </a:fld>
            <a:endParaRPr lang="pt-BR"/>
          </a:p>
        </p:txBody>
      </p:sp>
      <p:sp>
        <p:nvSpPr>
          <p:cNvPr id="176815600" name="Espaço reservado para imagem de slid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pt-BR"/>
          </a:p>
        </p:txBody>
      </p:sp>
      <p:sp>
        <p:nvSpPr>
          <p:cNvPr id="456077828" name="Espaço reservado para notas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572480349" name="Marcador de Posição do Rodapé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017124432" name="Marcador de Posição do Número do Diapositivo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3803140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5961790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695167681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pt-BR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742017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61755891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509689852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553AE12-6D5E-5C6C-6014-C622EF089A8A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3316886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18189119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565665332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DA299C-6DC3-9CD1-D403-78AB27536674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5990323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36918306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20497360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C156012-60F1-878E-9E26-B5AFEB9A183F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8155750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20649253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2139309500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6D2332-8483-A5BF-BAE2-61CD17FBB479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184687" name="Espaço reservado para imagem de slide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20849575" name="Espaço reservado para notas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pt-BR">
              <a:latin typeface="Arial"/>
              <a:cs typeface="Arial"/>
            </a:endParaRPr>
          </a:p>
        </p:txBody>
      </p:sp>
      <p:sp>
        <p:nvSpPr>
          <p:cNvPr id="1022955027" name="Marcador de Posição do Número do Diapositivo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5C4B83-7F29-105E-4205-2D0F524B5FC7}" type="slidenum">
              <a:rPr lang="pt-BR"/>
              <a:t/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o de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6786111" name="Título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560860088" name="Subtítulo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pt-BR"/>
              <a:t>Faça clique para editar o estilo</a:t>
            </a:r>
            <a:endParaRPr lang="pt-BR"/>
          </a:p>
        </p:txBody>
      </p:sp>
      <p:sp>
        <p:nvSpPr>
          <p:cNvPr id="1189826559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060074416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58416706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ítulo e texto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9870307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730833383" name="Marcador de Posição de Texto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84479856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067609189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3830435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ítulo vertical e tex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5305806" name="Título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008320626" name="Marcador de Posição de Texto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479355544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602093121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40218877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ítulo e object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6791101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624445853" name="Marcador de Posição de Conteúdo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455434951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60994234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947859539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Cabeçalho da Sec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9573262" name="Título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235784434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979198210" name="Marcador de Posição da Data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2138424713" name="Marcador de Posição do Rodapé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653266014" name="Marcador de Posição do Número do Diapositivo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Conteúdo Dup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9950904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421567634" name="Marcador de Posição de Conteúdo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910941198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881501156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883886094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447348072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çã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303923" name="Título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251719111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1230012225" name="Marcador de Posição de Conteúdo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394517613" name="Marcador de Posição do Texto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1290940729" name="Marcador de Posição de Conteúdo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320348672" name="Marcador de Posição da Data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533785808" name="Marcador de Posição do Rodapé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824134857" name="Marcador de Posição do Número do Diapositivo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Só títul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9740665" name="Título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274977000" name="Marcador de Posição da Data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712385363" name="Marcador de Posição do Rodapé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996021460" name="Marcador de Posição do Número do Diapositivo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Em branco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0515395" name="Marcador de Posição da Data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1481822497" name="Marcador de Posição do Rodapé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446572475" name="Marcador de Posição do Número do Diapositivo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údo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17166761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os estilos</a:t>
            </a:r>
            <a:endParaRPr lang="pt-BR"/>
          </a:p>
        </p:txBody>
      </p:sp>
      <p:sp>
        <p:nvSpPr>
          <p:cNvPr id="977242707" name="Marcador de Posição de Conteúdo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1790861275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908730106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2132993948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1792966007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m com Le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772640" name="Título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746106469" name="Marcador de Posição da Imagem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pt-BR"/>
              <a:t>Clique no ícone para adicionar imagem</a:t>
            </a:r>
            <a:endParaRPr lang="pt-BR"/>
          </a:p>
        </p:txBody>
      </p:sp>
      <p:sp>
        <p:nvSpPr>
          <p:cNvPr id="1251781206" name="Marcador de Posição do Texto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pt-BR"/>
              <a:t>Clique para editar os estilos</a:t>
            </a:r>
            <a:endParaRPr/>
          </a:p>
        </p:txBody>
      </p:sp>
      <p:sp>
        <p:nvSpPr>
          <p:cNvPr id="1981628205" name="Marcador de Posição da Data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206071154" name="Marcador de Posição do Rodapé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pt-BR"/>
          </a:p>
        </p:txBody>
      </p:sp>
      <p:sp>
        <p:nvSpPr>
          <p:cNvPr id="24168176" name="Marcador de Posição do Número do Diapositivo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5595840" name="Marcador de Posição do Título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pt-BR"/>
              <a:t>Clique para editar o estilo</a:t>
            </a:r>
            <a:endParaRPr lang="pt-BR"/>
          </a:p>
        </p:txBody>
      </p:sp>
      <p:sp>
        <p:nvSpPr>
          <p:cNvPr id="1978643735" name="Marcador de Posição do Texto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pt-BR"/>
              <a:t>Clique para editar os estilos</a:t>
            </a:r>
            <a:endParaRPr/>
          </a:p>
          <a:p>
            <a:pPr lvl="1">
              <a:defRPr/>
            </a:pPr>
            <a:r>
              <a:rPr lang="pt-BR"/>
              <a:t>Segundo nível</a:t>
            </a:r>
            <a:endParaRPr/>
          </a:p>
          <a:p>
            <a:pPr lvl="2">
              <a:defRPr/>
            </a:pPr>
            <a:r>
              <a:rPr lang="pt-BR"/>
              <a:t>Terceiro nível</a:t>
            </a:r>
            <a:endParaRPr/>
          </a:p>
          <a:p>
            <a:pPr lvl="3">
              <a:defRPr/>
            </a:pPr>
            <a:r>
              <a:rPr lang="pt-BR"/>
              <a:t>Quarto nível</a:t>
            </a:r>
            <a:endParaRPr/>
          </a:p>
          <a:p>
            <a:pPr lvl="4">
              <a:defRPr/>
            </a:pPr>
            <a:r>
              <a:rPr lang="pt-BR"/>
              <a:t>Quinto nível</a:t>
            </a:r>
            <a:endParaRPr lang="pt-BR"/>
          </a:p>
        </p:txBody>
      </p:sp>
      <p:sp>
        <p:nvSpPr>
          <p:cNvPr id="2085606249" name="Marcador de Posição da Data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pt-BR"/>
              <a:t>30.10.2013</a:t>
            </a:fld>
            <a:endParaRPr lang="pt-BR"/>
          </a:p>
        </p:txBody>
      </p:sp>
      <p:sp>
        <p:nvSpPr>
          <p:cNvPr id="5175074" name="Marcador de Posição do Rodapé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02417125" name="Marcador de Posição do Número do Diapositivo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pt-BR"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963616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pt-BR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Sound Realty</a:t>
            </a:r>
            <a:r>
              <a:rPr lang="pt-BR"/>
              <a:t> Price Model</a:t>
            </a:r>
            <a:endParaRPr lang="pt-BR"/>
          </a:p>
        </p:txBody>
      </p:sp>
      <p:sp>
        <p:nvSpPr>
          <p:cNvPr id="1193354965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33374" y="6504384"/>
            <a:ext cx="1793874" cy="26273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50000" lnSpcReduction="10000"/>
          </a:bodyPr>
          <a:lstStyle/>
          <a:p>
            <a:pPr>
              <a:defRPr/>
            </a:pPr>
            <a:r>
              <a:rPr lang="pt-BR" i="1"/>
              <a:t>Resp: Matheus Torres</a:t>
            </a:r>
            <a:endParaRPr i="1"/>
          </a:p>
        </p:txBody>
      </p:sp>
      <p:sp>
        <p:nvSpPr>
          <p:cNvPr id="606831483" name="Subtitle 2"/>
          <p:cNvSpPr>
            <a:spLocks noGrp="1"/>
          </p:cNvSpPr>
          <p:nvPr/>
        </p:nvSpPr>
        <p:spPr bwMode="auto">
          <a:xfrm>
            <a:off x="1676399" y="3754437"/>
            <a:ext cx="9144000" cy="165576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>
              <a:lnSpc>
                <a:spcPct val="90000"/>
              </a:lnSpc>
              <a:spcBef>
                <a:spcPts val="999"/>
              </a:spcBef>
              <a:buFont typeface="Arial"/>
              <a:buNone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>
              <a:lnSpc>
                <a:spcPct val="90000"/>
              </a:lnSpc>
              <a:spcBef>
                <a:spcPts val="499"/>
              </a:spcBef>
              <a:buFont typeface="Arial"/>
              <a:buNone/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pt-BR"/>
              <a:t>Scaling and monitoring</a:t>
            </a:r>
            <a:endParaRPr lang="pt-BR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5397079" name=""/>
          <p:cNvSpPr txBox="1"/>
          <p:nvPr/>
        </p:nvSpPr>
        <p:spPr bwMode="auto">
          <a:xfrm rot="0" flipH="0" flipV="0">
            <a:off x="588999" y="578029"/>
            <a:ext cx="1560011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2600"/>
              <a:t>Objective</a:t>
            </a:r>
            <a:endParaRPr sz="2600"/>
          </a:p>
        </p:txBody>
      </p:sp>
      <p:sp>
        <p:nvSpPr>
          <p:cNvPr id="1507596084" name=""/>
          <p:cNvSpPr txBox="1"/>
          <p:nvPr/>
        </p:nvSpPr>
        <p:spPr bwMode="auto">
          <a:xfrm rot="0" flipH="0" flipV="0">
            <a:off x="1079301" y="1747791"/>
            <a:ext cx="8438261" cy="3642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600" b="0" i="0"/>
              <a:t>Implement a Machine Learning model to </a:t>
            </a:r>
            <a:r>
              <a:rPr lang="en-US" sz="1600" b="0" i="0"/>
              <a:t>predict house Prices</a:t>
            </a:r>
            <a:r>
              <a:rPr lang="en-US" sz="1600" b="0" i="0"/>
              <a:t> as an API.</a:t>
            </a:r>
            <a:endParaRPr lang="en-US" sz="1600" b="0" i="0"/>
          </a:p>
          <a:p>
            <a:pPr>
              <a:defRPr/>
            </a:pPr>
            <a:endParaRPr lang="en-US" sz="1400" b="0" i="0"/>
          </a:p>
          <a:p>
            <a:pPr>
              <a:defRPr/>
            </a:pPr>
            <a:endParaRPr lang="en-US" sz="1400" b="0" i="0"/>
          </a:p>
          <a:p>
            <a:pPr lvl="0" algn="l">
              <a:defRPr/>
            </a:pPr>
            <a:r>
              <a:rPr lang="en-US" sz="1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Requirements</a:t>
            </a:r>
            <a:r>
              <a:rPr lang="en-US" sz="14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  <a:endParaRPr sz="1400" b="1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0" algn="l">
              <a:lnSpc>
                <a:spcPct val="150000"/>
              </a:lnSpc>
              <a:defRPr/>
            </a:pPr>
            <a:endParaRPr lang="en-US" sz="14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39821" lvl="0" indent="-239821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1400" b="0"/>
              <a:t>REST API </a:t>
            </a:r>
            <a:r>
              <a:rPr lang="en-US" sz="1400" b="0"/>
              <a:t>endpoin</a:t>
            </a:r>
            <a:r>
              <a:rPr lang="en-US" sz="1400" b="0"/>
              <a:t>t</a:t>
            </a:r>
            <a:r>
              <a:rPr lang="pt-BR" sz="1400" b="0"/>
              <a:t>s</a:t>
            </a:r>
            <a:endParaRPr lang="en-US" sz="1400" b="0"/>
          </a:p>
          <a:p>
            <a:pPr marL="639871" lvl="1" indent="-239821" algn="l">
              <a:lnSpc>
                <a:spcPct val="150000"/>
              </a:lnSpc>
              <a:buFont typeface="Arial"/>
              <a:buChar char="•"/>
              <a:defRPr/>
            </a:pPr>
            <a:r>
              <a:rPr lang="pt-BR" sz="1400" b="0"/>
              <a:t>full features</a:t>
            </a:r>
            <a:endParaRPr lang="pt-BR" sz="1400" b="0"/>
          </a:p>
          <a:p>
            <a:pPr marL="639871" lvl="1" indent="-239821" algn="l">
              <a:lnSpc>
                <a:spcPct val="150000"/>
              </a:lnSpc>
              <a:buFont typeface="Arial"/>
              <a:buChar char="•"/>
              <a:defRPr/>
            </a:pPr>
            <a:r>
              <a:rPr lang="pt-BR" sz="1400" b="0"/>
              <a:t>subset of features</a:t>
            </a:r>
            <a:endParaRPr lang="en-US" sz="1400" b="0"/>
          </a:p>
          <a:p>
            <a:pPr marL="239821" lvl="0" indent="-239821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sz="1400" b="0"/>
              <a:t>Simple </a:t>
            </a:r>
            <a:r>
              <a:rPr lang="pt-BR" sz="1400" b="0"/>
              <a:t>yet robust </a:t>
            </a:r>
            <a:r>
              <a:rPr lang="en-US" sz="1400" b="0"/>
              <a:t>solution</a:t>
            </a:r>
            <a:endParaRPr lang="pt-BR" sz="1400" b="0"/>
          </a:p>
          <a:p>
            <a:pPr marL="239821" lvl="0" indent="-239821" algn="l">
              <a:lnSpc>
                <a:spcPct val="150000"/>
              </a:lnSpc>
              <a:buFont typeface="Arial"/>
              <a:buChar char="•"/>
              <a:defRPr/>
            </a:pPr>
            <a:r>
              <a:rPr lang="pt-BR" sz="1400" b="0"/>
              <a:t>Scalable</a:t>
            </a:r>
            <a:endParaRPr lang="pt-BR" sz="1400" b="0"/>
          </a:p>
          <a:p>
            <a:pPr marL="239821" lvl="0" indent="-239821" algn="l">
              <a:lnSpc>
                <a:spcPct val="150000"/>
              </a:lnSpc>
              <a:buFont typeface="Arial"/>
              <a:buChar char="•"/>
              <a:defRPr/>
            </a:pPr>
            <a:r>
              <a:rPr lang="pt-BR" sz="1400" b="0"/>
              <a:t>Highly available</a:t>
            </a:r>
            <a:endParaRPr lang="pt-BR" sz="1400" b="0"/>
          </a:p>
          <a:p>
            <a:pPr marL="239821" lvl="0" indent="-239821" algn="l">
              <a:buFont typeface="Arial"/>
              <a:buChar char="•"/>
              <a:defRPr/>
            </a:pPr>
            <a:endParaRPr lang="pt-BR" sz="1400" b="0"/>
          </a:p>
          <a:p>
            <a:pPr lvl="0" algn="l">
              <a:defRPr/>
            </a:pPr>
            <a:endParaRPr lang="en-US" sz="14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9498706" name=""/>
          <p:cNvSpPr txBox="1"/>
          <p:nvPr/>
        </p:nvSpPr>
        <p:spPr bwMode="auto">
          <a:xfrm rot="0" flipH="0" flipV="0">
            <a:off x="4398998" y="5143500"/>
            <a:ext cx="914400" cy="366118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pic>
        <p:nvPicPr>
          <p:cNvPr id="143806761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88998" y="2410299"/>
            <a:ext cx="3809998" cy="3817439"/>
          </a:xfrm>
          <a:prstGeom prst="rect">
            <a:avLst/>
          </a:prstGeom>
        </p:spPr>
      </p:pic>
      <p:sp>
        <p:nvSpPr>
          <p:cNvPr id="1885800727" name=""/>
          <p:cNvSpPr txBox="1"/>
          <p:nvPr/>
        </p:nvSpPr>
        <p:spPr bwMode="auto">
          <a:xfrm rot="0" flipH="0" flipV="0">
            <a:off x="372691" y="2000025"/>
            <a:ext cx="4136443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600"/>
              <a:t>Traditional Modeling using </a:t>
            </a:r>
            <a:r>
              <a:rPr sz="1600"/>
              <a:t>CrispDM</a:t>
            </a:r>
            <a:r>
              <a:rPr lang="pt-BR" sz="1600"/>
              <a:t> method</a:t>
            </a:r>
            <a:endParaRPr sz="1600"/>
          </a:p>
        </p:txBody>
      </p:sp>
      <p:pic>
        <p:nvPicPr>
          <p:cNvPr id="1836852576" name=""/>
          <p:cNvPicPr>
            <a:picLocks noChangeAspect="1"/>
          </p:cNvPicPr>
          <p:nvPr/>
        </p:nvPicPr>
        <p:blipFill>
          <a:blip r:embed="rId4"/>
          <a:srcRect l="0" t="14491" r="0" b="0"/>
          <a:stretch/>
        </p:blipFill>
        <p:spPr bwMode="auto">
          <a:xfrm flipH="0" flipV="0">
            <a:off x="5433617" y="2410299"/>
            <a:ext cx="6765131" cy="4092300"/>
          </a:xfrm>
          <a:prstGeom prst="rect">
            <a:avLst/>
          </a:prstGeom>
        </p:spPr>
      </p:pic>
      <p:sp>
        <p:nvSpPr>
          <p:cNvPr id="953806196" name=""/>
          <p:cNvSpPr txBox="1"/>
          <p:nvPr/>
        </p:nvSpPr>
        <p:spPr bwMode="auto">
          <a:xfrm rot="0" flipH="0" flipV="0">
            <a:off x="588998" y="578028"/>
            <a:ext cx="1578555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Concepts</a:t>
            </a:r>
            <a:endParaRPr sz="2600"/>
          </a:p>
        </p:txBody>
      </p:sp>
      <p:sp>
        <p:nvSpPr>
          <p:cNvPr id="1155272895" name=""/>
          <p:cNvSpPr txBox="1"/>
          <p:nvPr/>
        </p:nvSpPr>
        <p:spPr bwMode="auto">
          <a:xfrm rot="0" flipH="0" flipV="0">
            <a:off x="7701208" y="2000025"/>
            <a:ext cx="2645992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600"/>
              <a:t>Machine</a:t>
            </a:r>
            <a:r>
              <a:rPr lang="pt-BR" sz="1600"/>
              <a:t> Learning Lifecycle</a:t>
            </a:r>
            <a:endParaRPr sz="1600"/>
          </a:p>
        </p:txBody>
      </p:sp>
      <p:sp>
        <p:nvSpPr>
          <p:cNvPr id="1208197261" name=""/>
          <p:cNvSpPr/>
          <p:nvPr/>
        </p:nvSpPr>
        <p:spPr bwMode="auto">
          <a:xfrm rot="0" flipH="0" flipV="0">
            <a:off x="5603896" y="3090955"/>
            <a:ext cx="3165661" cy="1643529"/>
          </a:xfrm>
          <a:prstGeom prst="rect">
            <a:avLst/>
          </a:prstGeom>
          <a:noFill/>
          <a:ln w="19049" cap="flat" cmpd="sng" algn="ctr">
            <a:solidFill>
              <a:srgbClr val="5B4FEA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274189369" name=""/>
          <p:cNvSpPr txBox="1"/>
          <p:nvPr/>
        </p:nvSpPr>
        <p:spPr bwMode="auto">
          <a:xfrm rot="0" flipH="0" flipV="0">
            <a:off x="5015588" y="5938849"/>
            <a:ext cx="1798567" cy="3356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600"/>
              <a:t>Monitoring is Key!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0404306" name=""/>
          <p:cNvSpPr/>
          <p:nvPr/>
        </p:nvSpPr>
        <p:spPr bwMode="auto">
          <a:xfrm rot="0" flipH="0" flipV="0">
            <a:off x="5391820" y="1839477"/>
            <a:ext cx="1783772" cy="3134590"/>
          </a:xfrm>
          <a:prstGeom prst="flowChartAlternateProcess">
            <a:avLst/>
          </a:prstGeom>
          <a:noFill/>
          <a:ln w="12700" cap="flat" cmpd="sng" algn="ctr">
            <a:solidFill>
              <a:srgbClr val="43739E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/>
          </a:p>
        </p:txBody>
      </p:sp>
      <p:sp>
        <p:nvSpPr>
          <p:cNvPr id="1194092247" name=""/>
          <p:cNvSpPr txBox="1"/>
          <p:nvPr/>
        </p:nvSpPr>
        <p:spPr bwMode="auto">
          <a:xfrm rot="0" flipH="0" flipV="0">
            <a:off x="588998" y="578028"/>
            <a:ext cx="1376857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Solution</a:t>
            </a:r>
            <a:endParaRPr sz="2600"/>
          </a:p>
        </p:txBody>
      </p:sp>
      <p:sp>
        <p:nvSpPr>
          <p:cNvPr id="1510757090" name=""/>
          <p:cNvSpPr/>
          <p:nvPr/>
        </p:nvSpPr>
        <p:spPr bwMode="auto">
          <a:xfrm rot="0" flipH="0" flipV="0">
            <a:off x="281158" y="2449688"/>
            <a:ext cx="1615514" cy="410882"/>
          </a:xfrm>
          <a:prstGeom prst="flowChartAlternateProcess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pt-BR">
                <a:solidFill>
                  <a:schemeClr val="bg2">
                    <a:lumMod val="25000"/>
                  </a:schemeClr>
                </a:solidFill>
              </a:rPr>
              <a:t>Application</a:t>
            </a:r>
            <a:r>
              <a:rPr lang="pt-BR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pt-BR">
                <a:solidFill>
                  <a:schemeClr val="bg2">
                    <a:lumMod val="25000"/>
                  </a:schemeClr>
                </a:solidFill>
              </a:rPr>
              <a:t>1</a:t>
            </a:r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04668888" name=""/>
          <p:cNvSpPr/>
          <p:nvPr/>
        </p:nvSpPr>
        <p:spPr bwMode="auto">
          <a:xfrm rot="0" flipH="0" flipV="0">
            <a:off x="228117" y="4049515"/>
            <a:ext cx="1615513" cy="410881"/>
          </a:xfrm>
          <a:prstGeom prst="flowChartAlternateProcess">
            <a:avLst/>
          </a:prstGeom>
          <a:solidFill>
            <a:schemeClr val="bg2"/>
          </a:solidFill>
          <a:ln w="12700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r>
              <a:rPr lang="pt-BR">
                <a:solidFill>
                  <a:schemeClr val="bg2">
                    <a:lumMod val="25000"/>
                  </a:schemeClr>
                </a:solidFill>
              </a:rPr>
              <a:t>Application </a:t>
            </a:r>
            <a:r>
              <a:rPr lang="pt-BR">
                <a:solidFill>
                  <a:schemeClr val="bg2">
                    <a:lumMod val="25000"/>
                  </a:schemeClr>
                </a:solidFill>
              </a:rPr>
              <a:t>N</a:t>
            </a:r>
            <a:endParaRPr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37702178" name=""/>
          <p:cNvSpPr txBox="1"/>
          <p:nvPr/>
        </p:nvSpPr>
        <p:spPr bwMode="auto">
          <a:xfrm rot="0" flipH="1" flipV="0">
            <a:off x="1026526" y="2984029"/>
            <a:ext cx="62389" cy="9147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/>
              <a:t>.</a:t>
            </a:r>
            <a:endParaRPr lang="pt-BR"/>
          </a:p>
          <a:p>
            <a:pPr>
              <a:defRPr/>
            </a:pPr>
            <a:r>
              <a:rPr lang="pt-BR"/>
              <a:t>.</a:t>
            </a:r>
            <a:endParaRPr lang="pt-BR"/>
          </a:p>
          <a:p>
            <a:pPr>
              <a:defRPr/>
            </a:pPr>
            <a:r>
              <a:rPr lang="pt-BR"/>
              <a:t>.</a:t>
            </a:r>
            <a:endParaRPr/>
          </a:p>
        </p:txBody>
      </p:sp>
      <p:sp>
        <p:nvSpPr>
          <p:cNvPr id="1562105534" name=""/>
          <p:cNvSpPr/>
          <p:nvPr/>
        </p:nvSpPr>
        <p:spPr bwMode="auto">
          <a:xfrm rot="0" flipH="0" flipV="0">
            <a:off x="3400129" y="2787539"/>
            <a:ext cx="1017867" cy="988178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BR"/>
              <a:t>API</a:t>
            </a:r>
            <a:endParaRPr/>
          </a:p>
        </p:txBody>
      </p:sp>
      <p:cxnSp>
        <p:nvCxnSpPr>
          <p:cNvPr id="1387420931" name=""/>
          <p:cNvCxnSpPr/>
          <p:nvPr/>
        </p:nvCxnSpPr>
        <p:spPr bwMode="auto">
          <a:xfrm rot="0" flipH="0" flipV="1">
            <a:off x="1843631" y="3527735"/>
            <a:ext cx="1503126" cy="742108"/>
          </a:xfrm>
          <a:prstGeom prst="bentConnector3">
            <a:avLst>
              <a:gd name="adj1" fmla="val 80989"/>
            </a:avLst>
          </a:prstGeom>
          <a:ln w="12700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3342964" name=""/>
          <p:cNvCxnSpPr>
            <a:stCxn id="1562105534" idx="2"/>
            <a:endCxn id="204668888" idx="2"/>
          </p:cNvCxnSpPr>
          <p:nvPr/>
        </p:nvCxnSpPr>
        <p:spPr bwMode="auto">
          <a:xfrm rot="5399978" flipH="0" flipV="0">
            <a:off x="2130129" y="2681463"/>
            <a:ext cx="684678" cy="2873188"/>
          </a:xfrm>
          <a:prstGeom prst="bentConnector3">
            <a:avLst>
              <a:gd name="adj1" fmla="val 133388"/>
            </a:avLst>
          </a:prstGeom>
          <a:ln w="12700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9648803" name=""/>
          <p:cNvCxnSpPr>
            <a:stCxn id="1510757090" idx="0"/>
            <a:endCxn id="1562105534" idx="0"/>
          </p:cNvCxnSpPr>
          <p:nvPr/>
        </p:nvCxnSpPr>
        <p:spPr bwMode="auto">
          <a:xfrm rot="16199969" flipH="1" flipV="0">
            <a:off x="2330064" y="1208540"/>
            <a:ext cx="337850" cy="2820146"/>
          </a:xfrm>
          <a:prstGeom prst="bentConnector3">
            <a:avLst>
              <a:gd name="adj1" fmla="val -67663"/>
            </a:avLst>
          </a:prstGeom>
          <a:ln w="12700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18309" name=""/>
          <p:cNvCxnSpPr>
            <a:endCxn id="1510757090" idx="3"/>
          </p:cNvCxnSpPr>
          <p:nvPr/>
        </p:nvCxnSpPr>
        <p:spPr bwMode="auto">
          <a:xfrm rot="10799990" flipH="0" flipV="0">
            <a:off x="1896673" y="2655129"/>
            <a:ext cx="1473896" cy="341779"/>
          </a:xfrm>
          <a:prstGeom prst="bentConnector3">
            <a:avLst>
              <a:gd name="adj1" fmla="val 82396"/>
            </a:avLst>
          </a:prstGeom>
          <a:ln w="12700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071738" name=""/>
          <p:cNvSpPr txBox="1"/>
          <p:nvPr/>
        </p:nvSpPr>
        <p:spPr bwMode="auto">
          <a:xfrm rot="0" flipH="0" flipV="0">
            <a:off x="2243445" y="2738471"/>
            <a:ext cx="952594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{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pr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ice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: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 450912}</a:t>
            </a:r>
            <a:endParaRPr lang="pt-BR" sz="900" i="0" u="none" strike="noStrike" cap="none" spc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41497996" name=""/>
          <p:cNvSpPr txBox="1"/>
          <p:nvPr/>
        </p:nvSpPr>
        <p:spPr bwMode="auto">
          <a:xfrm rot="0" flipH="0" flipV="0">
            <a:off x="2199756" y="4460396"/>
            <a:ext cx="730139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{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res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ponse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}</a:t>
            </a:r>
            <a:endParaRPr lang="pt-BR" sz="900" i="0" u="none" strike="noStrike" cap="none" spc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153730709" name=""/>
          <p:cNvSpPr txBox="1"/>
          <p:nvPr/>
        </p:nvSpPr>
        <p:spPr bwMode="auto">
          <a:xfrm rot="0" flipH="0" flipV="0">
            <a:off x="2243445" y="4049515"/>
            <a:ext cx="641178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{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req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ue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s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t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}</a:t>
            </a:r>
            <a:endParaRPr sz="9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81061912" name=""/>
          <p:cNvSpPr txBox="1"/>
          <p:nvPr/>
        </p:nvSpPr>
        <p:spPr bwMode="auto">
          <a:xfrm rot="0" flipH="0" flipV="0">
            <a:off x="2045747" y="1294955"/>
            <a:ext cx="1155332" cy="914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{</a:t>
            </a:r>
            <a:endParaRPr lang="pt-BR" sz="900" i="0" u="none" strike="noStrike" cap="none" spc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    bedrooms: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 2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,</a:t>
            </a:r>
            <a:endParaRPr lang="pt-BR" sz="900" i="0" u="none" strike="noStrike" cap="none" spc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    bathrooms: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 1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,</a:t>
            </a:r>
            <a:endParaRPr lang="pt-BR" sz="900" i="0" u="none" strike="noStrike" cap="none" spc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    qrft_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living</a:t>
            </a: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: 93,</a:t>
            </a:r>
            <a:endParaRPr lang="pt-BR" sz="900" i="0" u="none" strike="noStrike" cap="none" spc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b="1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pt-BR" sz="900" b="1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   </a:t>
            </a:r>
            <a:r>
              <a:rPr lang="pt-BR" sz="900" b="1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..</a:t>
            </a:r>
            <a:r>
              <a:rPr lang="pt-BR" sz="900" b="1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.</a:t>
            </a:r>
            <a:endParaRPr lang="pt-BR" sz="900" i="0" u="none" strike="noStrike" cap="none" spc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bg2">
                    <a:lumMod val="25000"/>
                  </a:schemeClr>
                </a:solidFill>
                <a:latin typeface="Arial"/>
                <a:ea typeface="Arial"/>
                <a:cs typeface="Arial"/>
              </a:rPr>
              <a:t>}</a:t>
            </a:r>
            <a:endParaRPr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97345993" name=""/>
          <p:cNvSpPr/>
          <p:nvPr/>
        </p:nvSpPr>
        <p:spPr bwMode="auto">
          <a:xfrm rot="0" flipH="0" flipV="0">
            <a:off x="5648028" y="2414422"/>
            <a:ext cx="1337064" cy="48646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BR" sz="1600"/>
              <a:t>Model </a:t>
            </a:r>
            <a:r>
              <a:rPr lang="pt-BR" sz="1600"/>
              <a:t>Instance</a:t>
            </a:r>
            <a:endParaRPr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01889166" name=""/>
          <p:cNvSpPr/>
          <p:nvPr/>
        </p:nvSpPr>
        <p:spPr bwMode="auto">
          <a:xfrm rot="0" flipH="0" flipV="0">
            <a:off x="5648028" y="3020826"/>
            <a:ext cx="1337063" cy="486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BR" sz="1600"/>
              <a:t>Model </a:t>
            </a:r>
            <a:r>
              <a:rPr lang="pt-BR" sz="1600"/>
              <a:t>Instance</a:t>
            </a:r>
            <a:endParaRPr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58835139" name=""/>
          <p:cNvSpPr/>
          <p:nvPr/>
        </p:nvSpPr>
        <p:spPr bwMode="auto">
          <a:xfrm rot="0" flipH="0" flipV="0">
            <a:off x="5648028" y="4125069"/>
            <a:ext cx="1337063" cy="486459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BR" sz="1600"/>
              <a:t>Model </a:t>
            </a:r>
            <a:r>
              <a:rPr lang="pt-BR" sz="1600"/>
              <a:t>Instance</a:t>
            </a:r>
            <a:endParaRPr sz="1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71774463" name=""/>
          <p:cNvSpPr txBox="1"/>
          <p:nvPr/>
        </p:nvSpPr>
        <p:spPr bwMode="auto">
          <a:xfrm rot="0" flipH="0" flipV="0">
            <a:off x="6120927" y="3553508"/>
            <a:ext cx="393425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spAutoFit/>
          </a:bodyPr>
          <a:p>
            <a:pPr algn="ctr">
              <a:defRPr/>
            </a:pPr>
            <a:r>
              <a:rPr lang="pt-BR" sz="1800">
                <a:solidFill>
                  <a:schemeClr val="tx1">
                    <a:lumMod val="65000"/>
                    <a:lumOff val="35000"/>
                  </a:schemeClr>
                </a:solidFill>
              </a:rPr>
              <a:t>...</a:t>
            </a:r>
            <a:endParaRPr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41735290" name=""/>
          <p:cNvSpPr txBox="1"/>
          <p:nvPr/>
        </p:nvSpPr>
        <p:spPr bwMode="auto">
          <a:xfrm rot="0" flipH="0" flipV="0">
            <a:off x="5391820" y="1896769"/>
            <a:ext cx="1702506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pt-BR" sz="1000" b="1">
                <a:solidFill>
                  <a:srgbClr val="43739E"/>
                </a:solidFill>
              </a:rPr>
              <a:t>Auto scales based on number of requests</a:t>
            </a:r>
            <a:endParaRPr sz="1000" b="1">
              <a:solidFill>
                <a:srgbClr val="43739E"/>
              </a:solidFill>
            </a:endParaRPr>
          </a:p>
        </p:txBody>
      </p:sp>
      <p:cxnSp>
        <p:nvCxnSpPr>
          <p:cNvPr id="853454987" name=""/>
          <p:cNvCxnSpPr>
            <a:stCxn id="1562105534" idx="3"/>
            <a:endCxn id="297345993" idx="1"/>
          </p:cNvCxnSpPr>
          <p:nvPr/>
        </p:nvCxnSpPr>
        <p:spPr bwMode="auto">
          <a:xfrm rot="0" flipH="0" flipV="1">
            <a:off x="4417997" y="2657653"/>
            <a:ext cx="1230031" cy="623975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43739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0550" name=""/>
          <p:cNvCxnSpPr>
            <a:stCxn id="1562105534" idx="3"/>
            <a:endCxn id="1701889166" idx="1"/>
          </p:cNvCxnSpPr>
          <p:nvPr/>
        </p:nvCxnSpPr>
        <p:spPr bwMode="auto">
          <a:xfrm rot="0" flipH="0" flipV="1">
            <a:off x="4417997" y="3272842"/>
            <a:ext cx="1230031" cy="0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43739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748803" name=""/>
          <p:cNvCxnSpPr>
            <a:stCxn id="1562105534" idx="3"/>
            <a:endCxn id="758835139" idx="1"/>
          </p:cNvCxnSpPr>
          <p:nvPr/>
        </p:nvCxnSpPr>
        <p:spPr bwMode="auto">
          <a:xfrm rot="0" flipH="0" flipV="0">
            <a:off x="4417997" y="3281628"/>
            <a:ext cx="1230031" cy="1086670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43739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0731845" name=""/>
          <p:cNvSpPr/>
          <p:nvPr/>
        </p:nvSpPr>
        <p:spPr bwMode="auto">
          <a:xfrm rot="0" flipH="0" flipV="0">
            <a:off x="8037292" y="2996909"/>
            <a:ext cx="1069496" cy="995934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BR"/>
              <a:t>LOGs &amp; metrics</a:t>
            </a:r>
            <a:endParaRPr/>
          </a:p>
        </p:txBody>
      </p:sp>
      <p:cxnSp>
        <p:nvCxnSpPr>
          <p:cNvPr id="241367789" name=""/>
          <p:cNvCxnSpPr>
            <a:endCxn id="1690731845" idx="2"/>
          </p:cNvCxnSpPr>
          <p:nvPr/>
        </p:nvCxnSpPr>
        <p:spPr bwMode="auto">
          <a:xfrm rot="0" flipH="0" flipV="0">
            <a:off x="7166934" y="3494120"/>
            <a:ext cx="870357" cy="0"/>
          </a:xfrm>
          <a:prstGeom prst="bentConnector3">
            <a:avLst>
              <a:gd name="adj1" fmla="val 50000"/>
            </a:avLst>
          </a:prstGeom>
          <a:ln w="12699" cap="flat" cmpd="sng" algn="ctr">
            <a:solidFill>
              <a:srgbClr val="43739E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888718" name=""/>
          <p:cNvSpPr/>
          <p:nvPr/>
        </p:nvSpPr>
        <p:spPr bwMode="auto">
          <a:xfrm rot="0" flipH="0" flipV="0">
            <a:off x="7903508" y="5280612"/>
            <a:ext cx="1337063" cy="486459"/>
          </a:xfrm>
          <a:prstGeom prst="flowChartAlternateProcess">
            <a:avLst/>
          </a:prstGeom>
          <a:solidFill>
            <a:schemeClr val="accent4">
              <a:lumMod val="60000"/>
              <a:lumOff val="40000"/>
            </a:schemeClr>
          </a:solidFill>
          <a:ln w="12700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BR" sz="1400">
                <a:solidFill>
                  <a:schemeClr val="accent4">
                    <a:lumMod val="50000"/>
                  </a:schemeClr>
                </a:solidFill>
              </a:rPr>
              <a:t>Model Version N</a:t>
            </a:r>
            <a:endParaRPr sz="140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1692089763" name=""/>
          <p:cNvSpPr txBox="1"/>
          <p:nvPr/>
        </p:nvSpPr>
        <p:spPr bwMode="auto">
          <a:xfrm rot="0" flipH="0" flipV="0">
            <a:off x="5683374" y="3258529"/>
            <a:ext cx="246391" cy="3657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/>
              <a:t> </a:t>
            </a:r>
            <a:endParaRPr/>
          </a:p>
        </p:txBody>
      </p:sp>
      <p:cxnSp>
        <p:nvCxnSpPr>
          <p:cNvPr id="1089730622" name=""/>
          <p:cNvCxnSpPr>
            <a:stCxn id="994888718" idx="1"/>
            <a:endCxn id="530404306" idx="2"/>
          </p:cNvCxnSpPr>
          <p:nvPr/>
        </p:nvCxnSpPr>
        <p:spPr bwMode="auto">
          <a:xfrm rot="10799990" flipH="0" flipV="0">
            <a:off x="6283707" y="4974068"/>
            <a:ext cx="1619801" cy="549774"/>
          </a:xfrm>
          <a:prstGeom prst="bentConnector2">
            <a:avLst/>
          </a:prstGeom>
          <a:ln w="12699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086205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0366271" y="2960501"/>
            <a:ext cx="1500580" cy="1112930"/>
          </a:xfrm>
          <a:prstGeom prst="rect">
            <a:avLst/>
          </a:prstGeom>
        </p:spPr>
      </p:pic>
      <p:sp>
        <p:nvSpPr>
          <p:cNvPr id="13724898" name=""/>
          <p:cNvSpPr txBox="1"/>
          <p:nvPr/>
        </p:nvSpPr>
        <p:spPr bwMode="auto">
          <a:xfrm rot="0" flipH="0" flipV="0">
            <a:off x="6706887" y="5294882"/>
            <a:ext cx="895226" cy="228960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accent4">
                    <a:lumMod val="50000"/>
                  </a:schemeClr>
                </a:solidFill>
                <a:latin typeface="Arial"/>
                <a:ea typeface="Arial"/>
                <a:cs typeface="Arial"/>
              </a:rPr>
              <a:t>Update Model</a:t>
            </a:r>
            <a:endParaRPr sz="900" i="0" u="none" strike="noStrike" cap="none" spc="0">
              <a:solidFill>
                <a:schemeClr val="accent4">
                  <a:lumMod val="50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2106353858" name=""/>
          <p:cNvSpPr/>
          <p:nvPr/>
        </p:nvSpPr>
        <p:spPr bwMode="auto">
          <a:xfrm rot="0" flipH="0" flipV="0">
            <a:off x="4389484" y="5607186"/>
            <a:ext cx="1069495" cy="995933"/>
          </a:xfrm>
          <a:prstGeom prst="can">
            <a:avLst>
              <a:gd name="adj" fmla="val 25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lang="pt-BR"/>
              <a:t>System Logs</a:t>
            </a:r>
            <a:endParaRPr/>
          </a:p>
        </p:txBody>
      </p:sp>
      <p:sp>
        <p:nvSpPr>
          <p:cNvPr id="687588756" name=""/>
          <p:cNvSpPr/>
          <p:nvPr/>
        </p:nvSpPr>
        <p:spPr bwMode="auto">
          <a:xfrm rot="5399978" flipH="0" flipV="0">
            <a:off x="4805170" y="4159313"/>
            <a:ext cx="238124" cy="2417408"/>
          </a:xfrm>
          <a:prstGeom prst="rightBrace">
            <a:avLst>
              <a:gd name="adj1" fmla="val 8333"/>
              <a:gd name="adj2" fmla="val 50000"/>
            </a:avLst>
          </a:prstGeom>
          <a:ln w="12699" cap="flat" cmpd="sng" algn="ctr">
            <a:solidFill>
              <a:schemeClr val="accent1">
                <a:shade val="50000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sp>
      <p:cxnSp>
        <p:nvCxnSpPr>
          <p:cNvPr id="693330168" name=""/>
          <p:cNvCxnSpPr>
            <a:stCxn id="1690731845" idx="1"/>
            <a:endCxn id="400862055" idx="0"/>
          </p:cNvCxnSpPr>
          <p:nvPr/>
        </p:nvCxnSpPr>
        <p:spPr bwMode="auto">
          <a:xfrm rot="16199969" flipH="0" flipV="0">
            <a:off x="9826097" y="1706445"/>
            <a:ext cx="36407" cy="2544521"/>
          </a:xfrm>
          <a:prstGeom prst="bentConnector3">
            <a:avLst>
              <a:gd name="adj1" fmla="val 727884"/>
            </a:avLst>
          </a:prstGeom>
          <a:ln w="126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807303" name=""/>
          <p:cNvCxnSpPr>
            <a:stCxn id="2106353858" idx="4"/>
            <a:endCxn id="400862055" idx="3"/>
          </p:cNvCxnSpPr>
          <p:nvPr/>
        </p:nvCxnSpPr>
        <p:spPr bwMode="auto">
          <a:xfrm rot="0" flipH="0" flipV="1">
            <a:off x="5458980" y="3516966"/>
            <a:ext cx="6407870" cy="2588186"/>
          </a:xfrm>
          <a:prstGeom prst="bentConnector3">
            <a:avLst>
              <a:gd name="adj1" fmla="val 103567"/>
            </a:avLst>
          </a:prstGeom>
          <a:ln w="126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4118844" name=""/>
          <p:cNvCxnSpPr>
            <a:stCxn id="400862055" idx="2"/>
            <a:endCxn id="994888718" idx="3"/>
          </p:cNvCxnSpPr>
          <p:nvPr/>
        </p:nvCxnSpPr>
        <p:spPr bwMode="auto">
          <a:xfrm rot="5399978" flipH="0" flipV="0">
            <a:off x="9453361" y="3860642"/>
            <a:ext cx="1450410" cy="1875988"/>
          </a:xfrm>
          <a:prstGeom prst="bentConnector2">
            <a:avLst/>
          </a:prstGeom>
          <a:ln w="12699" cap="flat" cmpd="sng" algn="ctr">
            <a:solidFill>
              <a:schemeClr val="accent4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2197238" name=""/>
          <p:cNvSpPr txBox="1"/>
          <p:nvPr/>
        </p:nvSpPr>
        <p:spPr bwMode="auto">
          <a:xfrm rot="0" flipH="0" flipV="0">
            <a:off x="7576084" y="1549391"/>
            <a:ext cx="1991912" cy="1189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{</a:t>
            </a:r>
            <a:endParaRPr sz="900" i="0" u="none" strike="noStrike" cap="none" spc="0">
              <a:solidFill>
                <a:srgbClr val="43739E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    request:</a:t>
            </a: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 {bedrooms: 2, ...}</a:t>
            </a: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cs typeface="Arial"/>
              </a:rPr>
              <a:t>,</a:t>
            </a:r>
            <a:endParaRPr sz="900" i="0" u="none" strike="noStrike" cap="none" spc="0">
              <a:solidFill>
                <a:srgbClr val="43739E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    response: {price: 45912},</a:t>
            </a:r>
            <a:endParaRPr lang="pt-BR" sz="900" i="0" u="none" strike="noStrike" cap="none" spc="0">
              <a:solidFill>
                <a:srgbClr val="43739E"/>
              </a:solidFill>
              <a:latin typeface="Arial"/>
              <a:ea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    model: </a:t>
            </a:r>
            <a:r>
              <a:rPr lang="pt-BR" sz="900" b="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KNeighborsRegressor</a:t>
            </a: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,</a:t>
            </a:r>
            <a:endParaRPr lang="pt-BR" sz="900" i="0" u="none" strike="noStrike" cap="none" spc="0">
              <a:solidFill>
                <a:srgbClr val="43739E"/>
              </a:solidFill>
              <a:latin typeface="Arial"/>
              <a:ea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    version: 1.0,</a:t>
            </a:r>
            <a:endParaRPr lang="pt-BR" sz="900" i="0" u="none" strike="noStrike" cap="none" spc="0">
              <a:solidFill>
                <a:srgbClr val="43739E"/>
              </a:solidFill>
              <a:latin typeface="Arial"/>
              <a:ea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    pred_time: 16,</a:t>
            </a:r>
            <a:endParaRPr sz="900" i="0" u="none" strike="noStrike" cap="none" spc="0">
              <a:solidFill>
                <a:srgbClr val="43739E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b="1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        </a:t>
            </a:r>
            <a:r>
              <a:rPr lang="pt-BR" sz="900" b="1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   </a:t>
            </a:r>
            <a:r>
              <a:rPr lang="pt-BR" sz="900" b="1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..</a:t>
            </a:r>
            <a:r>
              <a:rPr lang="pt-BR" sz="900" b="1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.</a:t>
            </a:r>
            <a:endParaRPr sz="900" i="0" u="none" strike="noStrike" cap="none" spc="0">
              <a:solidFill>
                <a:srgbClr val="43739E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}</a:t>
            </a:r>
            <a:endParaRPr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81480313" name=""/>
          <p:cNvSpPr txBox="1"/>
          <p:nvPr/>
        </p:nvSpPr>
        <p:spPr bwMode="auto">
          <a:xfrm rot="0" flipH="0" flipV="0">
            <a:off x="2564826" y="5825520"/>
            <a:ext cx="1815558" cy="7776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{</a:t>
            </a:r>
            <a:endParaRPr sz="900" i="0" u="none" strike="noStrike" cap="none" spc="0">
              <a:solidFill>
                <a:srgbClr val="43739E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    error: Error description,</a:t>
            </a:r>
            <a:endParaRPr lang="pt-BR" sz="900" i="0" u="none" strike="noStrike" cap="none" spc="0">
              <a:solidFill>
                <a:srgbClr val="43739E"/>
              </a:solidFill>
              <a:latin typeface="Arial"/>
              <a:ea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    timestamp: </a:t>
            </a:r>
            <a:r>
              <a:rPr lang="pt-BR" sz="900" b="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1755384812648</a:t>
            </a: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,</a:t>
            </a:r>
            <a:endParaRPr lang="pt-BR" sz="900" i="0" u="none" strike="noStrike" cap="none" spc="0">
              <a:solidFill>
                <a:srgbClr val="43739E"/>
              </a:solidFill>
              <a:latin typeface="Arial"/>
              <a:ea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    ... </a:t>
            </a:r>
            <a:endParaRPr sz="900" i="0" u="none" strike="noStrike" cap="none" spc="0">
              <a:solidFill>
                <a:srgbClr val="43739E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rgbClr val="43739E"/>
                </a:solidFill>
                <a:latin typeface="Arial"/>
                <a:ea typeface="Arial"/>
                <a:cs typeface="Arial"/>
              </a:rPr>
              <a:t>}</a:t>
            </a:r>
            <a:endParaRPr sz="100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36162251" name=""/>
          <p:cNvSpPr txBox="1"/>
          <p:nvPr/>
        </p:nvSpPr>
        <p:spPr bwMode="auto">
          <a:xfrm rot="0" flipH="0" flipV="0">
            <a:off x="10264515" y="1904569"/>
            <a:ext cx="2040511" cy="77760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{</a:t>
            </a:r>
            <a:endParaRPr sz="90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   metric_dev: 0.7,</a:t>
            </a:r>
            <a:endParaRPr sz="90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   metric_prod: 0.8,</a:t>
            </a:r>
            <a:endParaRPr sz="90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ea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    data_distribution_check: True</a:t>
            </a:r>
            <a:endParaRPr sz="900" i="0" u="none" strike="noStrike" cap="none" spc="0">
              <a:solidFill>
                <a:schemeClr val="accent6">
                  <a:lumMod val="50000"/>
                </a:schemeClr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pt-BR" sz="900" i="0" u="none" strike="noStrike" cap="none" spc="0">
                <a:solidFill>
                  <a:schemeClr val="accent6">
                    <a:lumMod val="50000"/>
                  </a:schemeClr>
                </a:solidFill>
                <a:latin typeface="Arial"/>
                <a:ea typeface="Arial"/>
                <a:cs typeface="Arial"/>
              </a:rPr>
              <a:t>}</a:t>
            </a:r>
            <a:endParaRPr sz="1000">
              <a:solidFill>
                <a:schemeClr val="bg2">
                  <a:lumMod val="2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5012287" name=""/>
          <p:cNvSpPr txBox="1"/>
          <p:nvPr/>
        </p:nvSpPr>
        <p:spPr bwMode="auto">
          <a:xfrm rot="0" flipH="0" flipV="0">
            <a:off x="588998" y="578028"/>
            <a:ext cx="2881769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Technical Solution</a:t>
            </a:r>
            <a:endParaRPr sz="2600"/>
          </a:p>
        </p:txBody>
      </p:sp>
      <p:pic>
        <p:nvPicPr>
          <p:cNvPr id="4628199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918706" y="1066068"/>
            <a:ext cx="8083762" cy="57197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3614000" name=""/>
          <p:cNvSpPr txBox="1"/>
          <p:nvPr/>
        </p:nvSpPr>
        <p:spPr bwMode="auto">
          <a:xfrm rot="0" flipH="0" flipV="0">
            <a:off x="588998" y="578028"/>
            <a:ext cx="1615320" cy="48803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2600"/>
              <a:t>Roadmap</a:t>
            </a:r>
            <a:endParaRPr sz="2600"/>
          </a:p>
        </p:txBody>
      </p:sp>
      <p:sp>
        <p:nvSpPr>
          <p:cNvPr id="107554784" name=""/>
          <p:cNvSpPr/>
          <p:nvPr/>
        </p:nvSpPr>
        <p:spPr bwMode="auto">
          <a:xfrm rot="0" flipH="0" flipV="0">
            <a:off x="2823444" y="2962275"/>
            <a:ext cx="1720955" cy="1085849"/>
          </a:xfrm>
          <a:prstGeom prst="notch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lvl="0" algn="ctr">
              <a:defRPr/>
            </a:pPr>
            <a:r>
              <a:rPr lang="pt-BR" sz="1800" b="0" i="0" u="none" strike="noStrike" cap="none" spc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API Modeling</a:t>
            </a:r>
            <a:endParaRPr sz="1800"/>
          </a:p>
        </p:txBody>
      </p:sp>
      <p:sp>
        <p:nvSpPr>
          <p:cNvPr id="1905471512" name=""/>
          <p:cNvSpPr/>
          <p:nvPr/>
        </p:nvSpPr>
        <p:spPr bwMode="auto">
          <a:xfrm rot="0" flipH="0" flipV="0">
            <a:off x="956544" y="3224212"/>
            <a:ext cx="1247774" cy="561974"/>
          </a:xfrm>
          <a:prstGeom prst="homePlate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lvl="0" algn="ctr">
              <a:defRPr/>
            </a:pPr>
            <a:r>
              <a:rPr lang="pt-BR"/>
              <a:t>START</a:t>
            </a:r>
            <a:endParaRPr/>
          </a:p>
        </p:txBody>
      </p:sp>
      <p:sp>
        <p:nvSpPr>
          <p:cNvPr id="1302722682" name=""/>
          <p:cNvSpPr/>
          <p:nvPr/>
        </p:nvSpPr>
        <p:spPr bwMode="auto">
          <a:xfrm rot="0" flipH="0" flipV="0">
            <a:off x="7451027" y="2969397"/>
            <a:ext cx="1797575" cy="1085848"/>
          </a:xfrm>
          <a:prstGeom prst="notch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lvl="0" algn="ctr">
              <a:defRPr/>
            </a:pPr>
            <a:r>
              <a:rPr lang="pt-BR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Validation</a:t>
            </a:r>
            <a:endParaRPr sz="1800"/>
          </a:p>
        </p:txBody>
      </p:sp>
      <p:sp>
        <p:nvSpPr>
          <p:cNvPr id="215925903" name=""/>
          <p:cNvSpPr/>
          <p:nvPr/>
        </p:nvSpPr>
        <p:spPr bwMode="auto">
          <a:xfrm rot="0" flipH="0" flipV="0">
            <a:off x="5286328" y="2962275"/>
            <a:ext cx="1492355" cy="1085848"/>
          </a:xfrm>
          <a:prstGeom prst="notched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lvl="0" algn="ctr">
              <a:defRPr/>
            </a:pPr>
            <a:r>
              <a:rPr lang="pt-BR" sz="1800" b="0" i="0" u="none" strike="noStrike" cap="none" spc="0">
                <a:solidFill>
                  <a:schemeClr val="lt1"/>
                </a:solidFill>
                <a:latin typeface="Arial"/>
                <a:ea typeface="Arial"/>
                <a:cs typeface="Arial"/>
              </a:rPr>
              <a:t>Infrastructure</a:t>
            </a:r>
            <a:endParaRPr sz="1800"/>
          </a:p>
        </p:txBody>
      </p:sp>
      <p:grpSp>
        <p:nvGrpSpPr>
          <p:cNvPr id="1863829970" name=""/>
          <p:cNvGrpSpPr/>
          <p:nvPr/>
        </p:nvGrpSpPr>
        <p:grpSpPr bwMode="auto">
          <a:xfrm flipH="0" flipV="0">
            <a:off x="9987248" y="3189673"/>
            <a:ext cx="1114591" cy="645296"/>
            <a:chOff x="0" y="0"/>
            <a:chExt cx="1114591" cy="645296"/>
          </a:xfrm>
        </p:grpSpPr>
        <p:sp>
          <p:nvSpPr>
            <p:cNvPr id="1573925416" name=""/>
            <p:cNvSpPr/>
            <p:nvPr/>
          </p:nvSpPr>
          <p:spPr bwMode="auto">
            <a:xfrm rot="0" flipH="0" flipV="0">
              <a:off x="64466" y="21980"/>
              <a:ext cx="1050125" cy="599502"/>
            </a:xfrm>
            <a:prstGeom prst="homePlate">
              <a:avLst>
                <a:gd name="adj" fmla="val 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lIns="91440" tIns="45720" rIns="91440" bIns="45720" numCol="1" spcCol="0" rtlCol="0" fromWordArt="0" anchor="ctr" anchorCtr="0" forceAA="0" upright="0" compatLnSpc="0"/>
            <a:p>
              <a:pPr lvl="0" algn="ctr">
                <a:defRPr/>
              </a:pPr>
              <a:r>
                <a:rPr lang="pt-BR"/>
                <a:t>      END</a:t>
              </a:r>
              <a:endParaRPr/>
            </a:p>
          </p:txBody>
        </p:sp>
        <p:sp>
          <p:nvSpPr>
            <p:cNvPr id="762542506" name=""/>
            <p:cNvSpPr/>
            <p:nvPr/>
          </p:nvSpPr>
          <p:spPr bwMode="auto">
            <a:xfrm rot="0" flipH="0" flipV="0">
              <a:off x="0" y="0"/>
              <a:ext cx="438989" cy="645296"/>
            </a:xfrm>
            <a:prstGeom prst="homePlate">
              <a:avLst>
                <a:gd name="adj" fmla="val 81611"/>
              </a:avLst>
            </a:prstGeom>
            <a:solidFill>
              <a:schemeClr val="bg1"/>
            </a:solidFill>
            <a:ln w="12700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990463958" name=""/>
          <p:cNvSpPr txBox="1"/>
          <p:nvPr/>
        </p:nvSpPr>
        <p:spPr bwMode="auto">
          <a:xfrm rot="0" flipH="0" flipV="0">
            <a:off x="884113" y="4231870"/>
            <a:ext cx="1570122" cy="7623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9" indent="-283879">
              <a:buFont typeface="Arial"/>
              <a:buChar char="•"/>
              <a:defRPr/>
            </a:pPr>
            <a:r>
              <a:rPr lang="pt-BR" sz="1100"/>
              <a:t>Get access</a:t>
            </a:r>
            <a:endParaRPr lang="pt-BR" sz="1100"/>
          </a:p>
          <a:p>
            <a:pPr marL="283879" indent="-283879">
              <a:buFont typeface="Arial"/>
              <a:buChar char="•"/>
              <a:defRPr/>
            </a:pPr>
            <a:r>
              <a:rPr lang="pt-BR" sz="1100"/>
              <a:t>Onboard</a:t>
            </a:r>
            <a:endParaRPr lang="pt-BR" sz="1100"/>
          </a:p>
          <a:p>
            <a:pPr marL="283879" indent="-283879">
              <a:buFont typeface="Arial"/>
              <a:buChar char="•"/>
              <a:defRPr/>
            </a:pPr>
            <a:r>
              <a:rPr lang="pt-BR" sz="1100"/>
              <a:t>Initial agreements</a:t>
            </a:r>
            <a:endParaRPr lang="pt-BR" sz="1100"/>
          </a:p>
          <a:p>
            <a:pPr marL="283879" indent="-283879">
              <a:buFont typeface="Arial"/>
              <a:buChar char="•"/>
              <a:defRPr/>
            </a:pPr>
            <a:r>
              <a:rPr lang="pt-BR" sz="1100"/>
              <a:t>Kickoff</a:t>
            </a:r>
            <a:endParaRPr lang="pt-BR"/>
          </a:p>
        </p:txBody>
      </p:sp>
      <p:cxnSp>
        <p:nvCxnSpPr>
          <p:cNvPr id="477837360" name=""/>
          <p:cNvCxnSpPr/>
          <p:nvPr/>
        </p:nvCxnSpPr>
        <p:spPr bwMode="auto">
          <a:xfrm flipH="1" flipV="0">
            <a:off x="2502897" y="3697431"/>
            <a:ext cx="0" cy="1411431"/>
          </a:xfrm>
          <a:prstGeom prst="line">
            <a:avLst/>
          </a:prstGeom>
          <a:ln w="12699" cap="flat" cmpd="sng" algn="ctr">
            <a:solidFill>
              <a:srgbClr val="43739E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5194536" name=""/>
          <p:cNvSpPr txBox="1"/>
          <p:nvPr/>
        </p:nvSpPr>
        <p:spPr bwMode="auto">
          <a:xfrm rot="0" flipH="0" flipV="0">
            <a:off x="2182349" y="3367859"/>
            <a:ext cx="838402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200">
                <a:solidFill>
                  <a:srgbClr val="43739E"/>
                </a:solidFill>
              </a:rPr>
              <a:t>1 </a:t>
            </a:r>
            <a:r>
              <a:rPr lang="pt-BR" sz="1200">
                <a:solidFill>
                  <a:srgbClr val="43739E"/>
                </a:solidFill>
              </a:rPr>
              <a:t>week</a:t>
            </a:r>
            <a:endParaRPr sz="1200">
              <a:solidFill>
                <a:srgbClr val="43739E"/>
              </a:solidFill>
            </a:endParaRPr>
          </a:p>
        </p:txBody>
      </p:sp>
      <p:sp>
        <p:nvSpPr>
          <p:cNvPr id="22928839" name=""/>
          <p:cNvSpPr txBox="1"/>
          <p:nvPr/>
        </p:nvSpPr>
        <p:spPr bwMode="auto">
          <a:xfrm rot="0" flipH="0" flipV="0">
            <a:off x="2182349" y="5108863"/>
            <a:ext cx="641094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200">
                <a:solidFill>
                  <a:srgbClr val="43739E"/>
                </a:solidFill>
              </a:rPr>
              <a:t>Gate 0</a:t>
            </a:r>
            <a:endParaRPr sz="1200">
              <a:solidFill>
                <a:srgbClr val="43739E"/>
              </a:solidFill>
            </a:endParaRPr>
          </a:p>
        </p:txBody>
      </p:sp>
      <p:sp>
        <p:nvSpPr>
          <p:cNvPr id="1847029426" name=""/>
          <p:cNvSpPr txBox="1"/>
          <p:nvPr/>
        </p:nvSpPr>
        <p:spPr bwMode="auto">
          <a:xfrm rot="0" flipH="0" flipV="0">
            <a:off x="4544399" y="3367859"/>
            <a:ext cx="84164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200">
                <a:solidFill>
                  <a:srgbClr val="43739E"/>
                </a:solidFill>
              </a:rPr>
              <a:t>4 </a:t>
            </a:r>
            <a:r>
              <a:rPr lang="pt-BR" sz="1200">
                <a:solidFill>
                  <a:srgbClr val="43739E"/>
                </a:solidFill>
              </a:rPr>
              <a:t>days</a:t>
            </a:r>
            <a:endParaRPr sz="1200">
              <a:solidFill>
                <a:srgbClr val="43739E"/>
              </a:solidFill>
            </a:endParaRPr>
          </a:p>
        </p:txBody>
      </p:sp>
      <p:sp>
        <p:nvSpPr>
          <p:cNvPr id="699308521" name=""/>
          <p:cNvSpPr txBox="1"/>
          <p:nvPr/>
        </p:nvSpPr>
        <p:spPr bwMode="auto">
          <a:xfrm rot="0" flipH="0" flipV="0">
            <a:off x="6778685" y="3367859"/>
            <a:ext cx="84308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200">
                <a:solidFill>
                  <a:srgbClr val="43739E"/>
                </a:solidFill>
              </a:rPr>
              <a:t>2 days</a:t>
            </a:r>
            <a:endParaRPr sz="1200">
              <a:solidFill>
                <a:srgbClr val="43739E"/>
              </a:solidFill>
            </a:endParaRPr>
          </a:p>
        </p:txBody>
      </p:sp>
      <p:sp>
        <p:nvSpPr>
          <p:cNvPr id="763489198" name=""/>
          <p:cNvSpPr txBox="1"/>
          <p:nvPr/>
        </p:nvSpPr>
        <p:spPr bwMode="auto">
          <a:xfrm rot="0" flipH="0" flipV="0">
            <a:off x="9295016" y="3374982"/>
            <a:ext cx="843801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200">
                <a:solidFill>
                  <a:srgbClr val="43739E"/>
                </a:solidFill>
              </a:rPr>
              <a:t>1 week</a:t>
            </a:r>
            <a:endParaRPr sz="1200">
              <a:solidFill>
                <a:srgbClr val="43739E"/>
              </a:solidFill>
            </a:endParaRPr>
          </a:p>
        </p:txBody>
      </p:sp>
      <p:sp>
        <p:nvSpPr>
          <p:cNvPr id="1109056592" name=""/>
          <p:cNvSpPr txBox="1"/>
          <p:nvPr/>
        </p:nvSpPr>
        <p:spPr bwMode="auto">
          <a:xfrm rot="0" flipH="0" flipV="0">
            <a:off x="2898861" y="4231870"/>
            <a:ext cx="1407095" cy="929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 lang="pt-BR" sz="1100"/>
              <a:t>Routes</a:t>
            </a:r>
            <a:endParaRPr lang="pt-BR" sz="1100"/>
          </a:p>
          <a:p>
            <a:pPr marL="283878" indent="-283878">
              <a:buFont typeface="Arial"/>
              <a:buChar char="•"/>
              <a:defRPr/>
            </a:pPr>
            <a:r>
              <a:rPr lang="pt-BR" sz="1100"/>
              <a:t>Documentation</a:t>
            </a:r>
            <a:endParaRPr lang="pt-BR" sz="1100"/>
          </a:p>
          <a:p>
            <a:pPr marL="283878" indent="-283878">
              <a:buFont typeface="Arial"/>
              <a:buChar char="•"/>
              <a:defRPr/>
            </a:pPr>
            <a:r>
              <a:rPr lang="pt-BR" sz="1100"/>
              <a:t>Integrations</a:t>
            </a:r>
            <a:endParaRPr lang="pt-BR" sz="1100"/>
          </a:p>
          <a:p>
            <a:pPr marL="283878" indent="-283878">
              <a:buFont typeface="Arial"/>
              <a:buChar char="•"/>
              <a:defRPr/>
            </a:pPr>
            <a:r>
              <a:rPr lang="pt-BR" sz="1100"/>
              <a:t>Tests</a:t>
            </a:r>
            <a:endParaRPr lang="pt-BR" sz="1100"/>
          </a:p>
          <a:p>
            <a:pPr marL="283878" indent="-283878">
              <a:buFont typeface="Arial"/>
              <a:buChar char="•"/>
              <a:defRPr/>
            </a:pPr>
            <a:endParaRPr lang="pt-BR" sz="1100"/>
          </a:p>
        </p:txBody>
      </p:sp>
      <p:sp>
        <p:nvSpPr>
          <p:cNvPr id="1728451148" name=""/>
          <p:cNvSpPr txBox="1"/>
          <p:nvPr/>
        </p:nvSpPr>
        <p:spPr bwMode="auto">
          <a:xfrm rot="0" flipH="0" flipV="0">
            <a:off x="5286328" y="4231870"/>
            <a:ext cx="1407095" cy="92999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 lang="pt-BR" sz="1100"/>
              <a:t>Services </a:t>
            </a:r>
            <a:endParaRPr lang="pt-BR" sz="1100"/>
          </a:p>
          <a:p>
            <a:pPr marL="283878" indent="-283878">
              <a:buFont typeface="Arial"/>
              <a:buChar char="•"/>
              <a:defRPr/>
            </a:pPr>
            <a:r>
              <a:rPr lang="pt-BR" sz="1100"/>
              <a:t>Documentation</a:t>
            </a:r>
            <a:endParaRPr lang="pt-BR" sz="1100"/>
          </a:p>
          <a:p>
            <a:pPr marL="283878" indent="-283878">
              <a:buFont typeface="Arial"/>
              <a:buChar char="•"/>
              <a:defRPr/>
            </a:pPr>
            <a:r>
              <a:rPr lang="pt-BR" sz="1100"/>
              <a:t>Integrations</a:t>
            </a:r>
            <a:endParaRPr lang="pt-BR" sz="1100"/>
          </a:p>
          <a:p>
            <a:pPr marL="283878" indent="-283878">
              <a:buFont typeface="Arial"/>
              <a:buChar char="•"/>
              <a:defRPr/>
            </a:pPr>
            <a:r>
              <a:rPr lang="pt-BR" sz="1100"/>
              <a:t>Tests</a:t>
            </a:r>
            <a:endParaRPr lang="pt-BR" sz="1100"/>
          </a:p>
          <a:p>
            <a:pPr marL="283878" indent="-283878">
              <a:buFont typeface="Arial"/>
              <a:buChar char="•"/>
              <a:defRPr/>
            </a:pPr>
            <a:endParaRPr lang="pt-BR" sz="1100"/>
          </a:p>
        </p:txBody>
      </p:sp>
      <p:cxnSp>
        <p:nvCxnSpPr>
          <p:cNvPr id="223688390" name=""/>
          <p:cNvCxnSpPr/>
          <p:nvPr/>
        </p:nvCxnSpPr>
        <p:spPr bwMode="auto">
          <a:xfrm flipH="1" flipV="0">
            <a:off x="9615564" y="3649661"/>
            <a:ext cx="0" cy="1411430"/>
          </a:xfrm>
          <a:prstGeom prst="line">
            <a:avLst/>
          </a:prstGeom>
          <a:ln w="12699" cap="flat" cmpd="sng" algn="ctr">
            <a:solidFill>
              <a:srgbClr val="43739E"/>
            </a:solidFill>
            <a:prstDash val="sysDash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9058075" name=""/>
          <p:cNvSpPr txBox="1"/>
          <p:nvPr/>
        </p:nvSpPr>
        <p:spPr bwMode="auto">
          <a:xfrm rot="0" flipH="0" flipV="0">
            <a:off x="9295016" y="5061094"/>
            <a:ext cx="641094" cy="2746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pt-BR" sz="1200">
                <a:solidFill>
                  <a:srgbClr val="43739E"/>
                </a:solidFill>
              </a:rPr>
              <a:t>Gate 1</a:t>
            </a:r>
            <a:endParaRPr sz="1200">
              <a:solidFill>
                <a:srgbClr val="43739E"/>
              </a:solidFill>
            </a:endParaRPr>
          </a:p>
        </p:txBody>
      </p:sp>
      <p:sp>
        <p:nvSpPr>
          <p:cNvPr id="1089965774" name=""/>
          <p:cNvSpPr txBox="1"/>
          <p:nvPr/>
        </p:nvSpPr>
        <p:spPr bwMode="auto">
          <a:xfrm rot="0" flipH="0" flipV="0">
            <a:off x="7375620" y="4231870"/>
            <a:ext cx="1872981" cy="76235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 lang="pt-BR" sz="1100"/>
              <a:t>Tests</a:t>
            </a:r>
            <a:r>
              <a:rPr lang="pt-BR" sz="1100"/>
              <a:t> with client</a:t>
            </a:r>
            <a:endParaRPr lang="pt-BR" sz="1100"/>
          </a:p>
          <a:p>
            <a:pPr marL="283878" indent="-283878">
              <a:buFont typeface="Arial"/>
              <a:buChar char="•"/>
              <a:defRPr/>
            </a:pPr>
            <a:r>
              <a:rPr lang="pt-B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Acceptance Document</a:t>
            </a:r>
            <a:endParaRPr lang="pt-BR" sz="1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•"/>
              <a:defRPr/>
            </a:pPr>
            <a:r>
              <a:rPr lang="pt-B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Handover + Training </a:t>
            </a:r>
            <a:endParaRPr lang="pt-BR" sz="1100"/>
          </a:p>
          <a:p>
            <a:pPr marL="283878" indent="-283878">
              <a:buFont typeface="Arial"/>
              <a:buChar char="•"/>
              <a:defRPr/>
            </a:pPr>
            <a:endParaRPr lang="pt-BR" sz="1100"/>
          </a:p>
        </p:txBody>
      </p:sp>
      <p:sp>
        <p:nvSpPr>
          <p:cNvPr id="1366600954" name=""/>
          <p:cNvSpPr txBox="1"/>
          <p:nvPr/>
        </p:nvSpPr>
        <p:spPr bwMode="auto">
          <a:xfrm rot="0" flipH="0" flipV="0">
            <a:off x="9716917" y="4269790"/>
            <a:ext cx="1872981" cy="427079"/>
          </a:xfrm>
          <a:prstGeom prst="rect">
            <a:avLst/>
          </a:prstGeom>
          <a:noFill/>
        </p:spPr>
        <p:txBody>
          <a:bodyPr vertOverflow="overflow" horzOverflow="overflow" vert="horz" wrap="none" lIns="91440" tIns="45720" rIns="91440" bIns="45720" numCol="1" spcCol="0" rtlCol="0" fromWordArt="0" anchor="t" anchorCtr="0" forceAA="0" upright="0" compatLnSpc="0">
            <a:spAutoFit/>
          </a:bodyPr>
          <a:p>
            <a:pPr marL="283878" indent="-283878">
              <a:buFont typeface="Arial"/>
              <a:buChar char="•"/>
              <a:defRPr/>
            </a:pPr>
            <a:r>
              <a:rPr lang="pt-BR" sz="11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Acceptance Document</a:t>
            </a:r>
            <a:endParaRPr lang="pt-BR" sz="11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Char char="•"/>
              <a:defRPr/>
            </a:pPr>
            <a:endParaRPr lang="pt-BR" sz="11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created xsi:type="dcterms:W3CDTF">2012-12-03T06:56:55Z</dcterms:created>
  <dcterms:modified xsi:type="dcterms:W3CDTF">2025-08-16T23:48:41Z</dcterms:modified>
</cp:coreProperties>
</file>