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l.acm.org/profile/81490665699" TargetMode="External"/><Relationship Id="rId3" Type="http://schemas.openxmlformats.org/officeDocument/2006/relationships/hyperlink" Target="https://dl.acm.org/doi/proceedings/10.1145/2063576" TargetMode="External"/><Relationship Id="rId4" Type="http://schemas.openxmlformats.org/officeDocument/2006/relationships/hyperlink" Target="https://dl.acm.org/profile/81100546396"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Topic is eagd</a:t>
            </a:r>
            <a:endParaRPr/>
          </a:p>
          <a:p>
            <a:pPr indent="0" lvl="0" marL="0" rtl="0" algn="l">
              <a:spcBef>
                <a:spcPts val="0"/>
              </a:spcBef>
              <a:spcAft>
                <a:spcPts val="0"/>
              </a:spcAft>
              <a:buNone/>
            </a:pPr>
            <a:r>
              <a:rPr lang="en"/>
              <a:t>Team members are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f82d6669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f82d6669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f84d694c8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f84d694c8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Zomato dataset </a:t>
            </a:r>
            <a:r>
              <a:rPr lang="en" sz="1050">
                <a:solidFill>
                  <a:schemeClr val="dk1"/>
                </a:solidFill>
                <a:highlight>
                  <a:srgbClr val="FFFFFF"/>
                </a:highlight>
              </a:rPr>
              <a:t>this analysis caters people who are striving to find their favorite cuisine at any locality.</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District Administrator have:</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College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Bank</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Hospital</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Convention Centre</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Dataset search can be used to find data about malls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f89b8933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f89b8933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f84d694c8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f84d694c8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f89b8933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f89b8933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f7d3456b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f7d3456b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rPr>
              <a:t>As a students, at some point in time we all have to move out from our home town in order to achieve something in this fast moving effort intense world. There will be a huge load of pressure while we will go to a new city. With  help of assisted system like ours it will be so much easy for the students to get know there new city in much easier and simpler way. This project will involve the collection of data cleaning them and running KMean clustering and get geolocational data plotting results in map.</a:t>
            </a:r>
            <a:endParaRPr sz="1200">
              <a:solidFill>
                <a:schemeClr val="dk1"/>
              </a:solidFill>
            </a:endParaRPr>
          </a:p>
          <a:p>
            <a:pPr indent="0" lvl="0" marL="0" rtl="0" algn="just">
              <a:lnSpc>
                <a:spcPct val="115000"/>
              </a:lnSpc>
              <a:spcBef>
                <a:spcPts val="0"/>
              </a:spcBef>
              <a:spcAft>
                <a:spcPts val="0"/>
              </a:spcAft>
              <a:buNone/>
            </a:pPr>
            <a:r>
              <a:rPr lang="en" sz="1200">
                <a:solidFill>
                  <a:schemeClr val="dk1"/>
                </a:solidFill>
              </a:rPr>
              <a:t>KMean:</a:t>
            </a:r>
            <a:endParaRPr sz="1200">
              <a:solidFill>
                <a:schemeClr val="dk1"/>
              </a:solidFill>
            </a:endParaRPr>
          </a:p>
          <a:p>
            <a:pPr indent="0" lvl="0" marL="0" rtl="0" algn="just">
              <a:lnSpc>
                <a:spcPct val="115000"/>
              </a:lnSpc>
              <a:spcBef>
                <a:spcPts val="0"/>
              </a:spcBef>
              <a:spcAft>
                <a:spcPts val="0"/>
              </a:spcAft>
              <a:buNone/>
            </a:pPr>
            <a:r>
              <a:rPr lang="en" sz="1200">
                <a:solidFill>
                  <a:srgbClr val="333333"/>
                </a:solidFill>
                <a:highlight>
                  <a:srgbClr val="F9F9F9"/>
                </a:highlight>
                <a:latin typeface="Georgia"/>
                <a:ea typeface="Georgia"/>
                <a:cs typeface="Georgia"/>
                <a:sym typeface="Georgia"/>
              </a:rPr>
              <a:t>It is an iterative algorithm that divides the unlabeled dataset into k different clusters in such a way that each dataset belongs only one group that has similar properties.</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f7d3456b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f7d3456b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system will have about 6 modules that will help us to achieve our desired result. </a:t>
            </a:r>
            <a:endParaRPr sz="1400"/>
          </a:p>
          <a:p>
            <a:pPr indent="0" lvl="0" marL="0" rtl="0" algn="l">
              <a:spcBef>
                <a:spcPts val="0"/>
              </a:spcBef>
              <a:spcAft>
                <a:spcPts val="0"/>
              </a:spcAft>
              <a:buNone/>
            </a:pPr>
            <a:r>
              <a:rPr lang="en" sz="1400"/>
              <a:t>The input modules are :</a:t>
            </a:r>
            <a:endParaRPr sz="1400"/>
          </a:p>
          <a:p>
            <a:pPr indent="0" lvl="0" marL="0" rtl="0" algn="l">
              <a:spcBef>
                <a:spcPts val="0"/>
              </a:spcBef>
              <a:spcAft>
                <a:spcPts val="0"/>
              </a:spcAft>
              <a:buNone/>
            </a:pPr>
            <a:r>
              <a:rPr lang="en" sz="1400"/>
              <a:t>1 Sign-up module </a:t>
            </a:r>
            <a:r>
              <a:rPr lang="en" sz="1400">
                <a:solidFill>
                  <a:schemeClr val="dk1"/>
                </a:solidFill>
                <a:latin typeface="Times New Roman"/>
                <a:ea typeface="Times New Roman"/>
                <a:cs typeface="Times New Roman"/>
                <a:sym typeface="Times New Roman"/>
              </a:rPr>
              <a:t>collect some basic details of the user like the name, age, gender, contact number and email id.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t>And gives username and password</a:t>
            </a:r>
            <a:endParaRPr sz="1400"/>
          </a:p>
          <a:p>
            <a:pPr indent="0" lvl="0" marL="0" rtl="0" algn="l">
              <a:spcBef>
                <a:spcPts val="0"/>
              </a:spcBef>
              <a:spcAft>
                <a:spcPts val="0"/>
              </a:spcAft>
              <a:buNone/>
            </a:pPr>
            <a:r>
              <a:rPr lang="en" sz="1400"/>
              <a:t>2 Login </a:t>
            </a:r>
            <a:endParaRPr sz="1400"/>
          </a:p>
          <a:p>
            <a:pPr indent="0" lvl="0" marL="0" rtl="0" algn="l">
              <a:spcBef>
                <a:spcPts val="0"/>
              </a:spcBef>
              <a:spcAft>
                <a:spcPts val="0"/>
              </a:spcAft>
              <a:buNone/>
            </a:pPr>
            <a:r>
              <a:rPr lang="en" sz="1400"/>
              <a:t>3 user input this module is also called preference module at this stage we will collect the preference of the user in order to filter out and find the optimal output results for the user.</a:t>
            </a:r>
            <a:endParaRPr sz="1400"/>
          </a:p>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This module will collect more classified and organized details from the user using forms.We will provide a mixture of text boxes and drop-down menus to users for marking their answers.</a:t>
            </a:r>
            <a:endParaRPr sz="1400"/>
          </a:p>
          <a:p>
            <a:pPr indent="0" lvl="0" marL="0" rtl="0" algn="l">
              <a:spcBef>
                <a:spcPts val="0"/>
              </a:spcBef>
              <a:spcAft>
                <a:spcPts val="0"/>
              </a:spcAft>
              <a:buNone/>
            </a:pPr>
            <a:r>
              <a:rPr lang="en" sz="1400"/>
              <a:t>4 Rating and Review</a:t>
            </a:r>
            <a:endParaRPr sz="1400"/>
          </a:p>
          <a:p>
            <a:pPr indent="0" lvl="0" marL="0" rtl="0" algn="l">
              <a:spcBef>
                <a:spcPts val="0"/>
              </a:spcBef>
              <a:spcAft>
                <a:spcPts val="0"/>
              </a:spcAft>
              <a:buNone/>
            </a:pPr>
            <a:r>
              <a:rPr lang="en" sz="1400"/>
              <a:t>The output modules are:</a:t>
            </a:r>
            <a:endParaRPr sz="1400"/>
          </a:p>
          <a:p>
            <a:pPr indent="0" lvl="0" marL="0" rtl="0" algn="l">
              <a:spcBef>
                <a:spcPts val="0"/>
              </a:spcBef>
              <a:spcAft>
                <a:spcPts val="0"/>
              </a:spcAft>
              <a:buNone/>
            </a:pPr>
            <a:r>
              <a:rPr lang="en" sz="1400"/>
              <a:t>We will provide the result in two views</a:t>
            </a:r>
            <a:endParaRPr sz="1400"/>
          </a:p>
          <a:p>
            <a:pPr indent="0" lvl="0" marL="0" rtl="0" algn="l">
              <a:spcBef>
                <a:spcPts val="0"/>
              </a:spcBef>
              <a:spcAft>
                <a:spcPts val="0"/>
              </a:spcAft>
              <a:buNone/>
            </a:pPr>
            <a:r>
              <a:rPr lang="en" sz="1400"/>
              <a:t>1 Result (map view): This will show the result in the map the results will be plotted in the map as points and the user can look on to the map in order to find the results.</a:t>
            </a:r>
            <a:endParaRPr sz="1400"/>
          </a:p>
          <a:p>
            <a:pPr indent="0" lvl="0" marL="0" rtl="0" algn="l">
              <a:spcBef>
                <a:spcPts val="0"/>
              </a:spcBef>
              <a:spcAft>
                <a:spcPts val="0"/>
              </a:spcAft>
              <a:buNone/>
            </a:pPr>
            <a:r>
              <a:rPr lang="en" sz="1400"/>
              <a:t>2 Snippet view will provide a list view of the data that are plotted in the map with a little briefing.</a:t>
            </a:r>
            <a:endParaRPr sz="1400"/>
          </a:p>
          <a:p>
            <a:pPr indent="0" lvl="0" marL="0" rtl="0" algn="l">
              <a:spcBef>
                <a:spcPts val="0"/>
              </a:spcBef>
              <a:spcAft>
                <a:spcPts val="0"/>
              </a:spcAft>
              <a:buNone/>
            </a:pPr>
            <a:r>
              <a:t/>
            </a:r>
            <a:endParaRPr sz="1400"/>
          </a:p>
          <a:p>
            <a:pPr indent="0" lvl="0" marL="0" rtl="0" algn="just">
              <a:lnSpc>
                <a:spcPct val="115000"/>
              </a:lnSpc>
              <a:spcBef>
                <a:spcPts val="0"/>
              </a:spcBef>
              <a:spcAft>
                <a:spcPts val="0"/>
              </a:spcAft>
              <a:buClr>
                <a:schemeClr val="dk1"/>
              </a:buClr>
              <a:buSzPts val="1100"/>
              <a:buFont typeface="Arial"/>
              <a:buNone/>
            </a:pPr>
            <a:r>
              <a:rPr lang="en" sz="1400">
                <a:solidFill>
                  <a:schemeClr val="dk1"/>
                </a:solidFill>
              </a:rPr>
              <a:t>KMean:</a:t>
            </a:r>
            <a:endParaRPr sz="14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400">
                <a:solidFill>
                  <a:srgbClr val="333333"/>
                </a:solidFill>
                <a:highlight>
                  <a:srgbClr val="F9F9F9"/>
                </a:highlight>
                <a:latin typeface="Georgia"/>
                <a:ea typeface="Georgia"/>
                <a:cs typeface="Georgia"/>
                <a:sym typeface="Georgia"/>
              </a:rPr>
              <a:t>It is an iterative algorithm that divides the unlabeled dataset into k different clusters in such a way that each dataset belongs only one group that has similar properties.</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f7d3456b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f7d3456b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XAMPP: c</a:t>
            </a:r>
            <a:r>
              <a:rPr lang="en" sz="1000">
                <a:solidFill>
                  <a:schemeClr val="dk1"/>
                </a:solidFill>
                <a:highlight>
                  <a:srgbClr val="FFFFFF"/>
                </a:highlight>
              </a:rPr>
              <a:t>onsisting mainly of the Apache HTTP Server, MariaDB database, and interpreters for scripts written in the PHP and Perl programming languages.</a:t>
            </a:r>
            <a:endParaRPr sz="1000">
              <a:solidFill>
                <a:schemeClr val="dk1"/>
              </a:solidFill>
              <a:highlight>
                <a:srgbClr val="FFFFFF"/>
              </a:highlight>
            </a:endParaRPr>
          </a:p>
          <a:p>
            <a:pPr indent="0" lvl="0" marL="0" rtl="0" algn="l">
              <a:lnSpc>
                <a:spcPct val="115000"/>
              </a:lnSpc>
              <a:spcBef>
                <a:spcPts val="0"/>
              </a:spcBef>
              <a:spcAft>
                <a:spcPts val="0"/>
              </a:spcAft>
              <a:buNone/>
            </a:pPr>
            <a:r>
              <a:rPr lang="en" sz="1000">
                <a:solidFill>
                  <a:schemeClr val="dk1"/>
                </a:solidFill>
              </a:rPr>
              <a:t>We will also use Anaconda for the management of python packages used in K-Means Clustering</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VScode as code editer</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LucidChart for brainstorming and creating conecpt visuals like uml and data flow diagrams</a:t>
            </a:r>
            <a:endParaRPr sz="10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000">
                <a:solidFill>
                  <a:schemeClr val="dk1"/>
                </a:solidFill>
              </a:rPr>
              <a:t>Hardware Requirement: these are the basic hardware requirement for the smoth running of the above mentioned software and for the implementation of the our project</a:t>
            </a:r>
            <a:endParaRPr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f7d3456b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f7d3456b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a:t>1 </a:t>
            </a:r>
            <a:r>
              <a:rPr i="1" lang="en">
                <a:solidFill>
                  <a:srgbClr val="5C5C5C"/>
                </a:solidFill>
                <a:highlight>
                  <a:srgbClr val="FFFFFF"/>
                </a:highlight>
                <a:uFill>
                  <a:noFill/>
                </a:uFill>
                <a:hlinkClick r:id="rId2">
                  <a:extLst>
                    <a:ext uri="{A12FA001-AC4F-418D-AE19-62706E023703}">
                      <ahyp:hlinkClr val="tx"/>
                    </a:ext>
                  </a:extLst>
                </a:hlinkClick>
              </a:rPr>
              <a:t>Kazufumi Watanabe</a:t>
            </a:r>
            <a:endParaRPr i="1">
              <a:solidFill>
                <a:srgbClr val="5C5C5C"/>
              </a:solidFill>
              <a:highlight>
                <a:srgbClr val="FFFFFF"/>
              </a:highlight>
            </a:endParaRPr>
          </a:p>
          <a:p>
            <a:pPr indent="0" lvl="0" marL="457200" rtl="0" algn="l">
              <a:spcBef>
                <a:spcPts val="0"/>
              </a:spcBef>
              <a:spcAft>
                <a:spcPts val="0"/>
              </a:spcAft>
              <a:buNone/>
            </a:pPr>
            <a:r>
              <a:rPr i="1" lang="en" sz="1050">
                <a:solidFill>
                  <a:srgbClr val="757575"/>
                </a:solidFill>
                <a:highlight>
                  <a:srgbClr val="FFFFFF"/>
                </a:highlight>
              </a:rPr>
              <a:t>The University of Electro-Communication, Tokyo, Japan</a:t>
            </a:r>
            <a:endParaRPr i="1" sz="1050">
              <a:solidFill>
                <a:srgbClr val="757575"/>
              </a:solidFill>
              <a:highlight>
                <a:srgbClr val="FFFFFF"/>
              </a:highlight>
            </a:endParaRPr>
          </a:p>
          <a:p>
            <a:pPr indent="0" lvl="0" marL="457200" rtl="0" algn="l">
              <a:spcBef>
                <a:spcPts val="0"/>
              </a:spcBef>
              <a:spcAft>
                <a:spcPts val="0"/>
              </a:spcAft>
              <a:buNone/>
            </a:pPr>
            <a:r>
              <a:rPr lang="en" sz="1050">
                <a:solidFill>
                  <a:schemeClr val="hlink"/>
                </a:solidFill>
                <a:highlight>
                  <a:srgbClr val="FFFFFF"/>
                </a:highlight>
                <a:uFill>
                  <a:noFill/>
                </a:uFill>
                <a:hlinkClick r:id="rId3"/>
              </a:rPr>
              <a:t>20th ACM international conference on Information and knowledge managemen</a:t>
            </a:r>
            <a:r>
              <a:rPr i="1" lang="en" sz="1050">
                <a:solidFill>
                  <a:srgbClr val="757575"/>
                </a:solidFill>
                <a:highlight>
                  <a:srgbClr val="FFFFFF"/>
                </a:highlight>
              </a:rPr>
              <a:t>t</a:t>
            </a:r>
            <a:endParaRPr i="1" sz="1050">
              <a:solidFill>
                <a:srgbClr val="757575"/>
              </a:solidFill>
              <a:highlight>
                <a:srgbClr val="FFFFFF"/>
              </a:highlight>
            </a:endParaRPr>
          </a:p>
          <a:p>
            <a:pPr indent="0" lvl="0" marL="0" marR="101600" rtl="0" algn="l">
              <a:lnSpc>
                <a:spcPct val="115000"/>
              </a:lnSpc>
              <a:spcBef>
                <a:spcPts val="0"/>
              </a:spcBef>
              <a:spcAft>
                <a:spcPts val="0"/>
              </a:spcAft>
              <a:buNone/>
            </a:pPr>
            <a:r>
              <a:rPr i="1" lang="en" sz="1050">
                <a:solidFill>
                  <a:srgbClr val="5C5C5C"/>
                </a:solidFill>
                <a:highlight>
                  <a:srgbClr val="FFFFFF"/>
                </a:highlight>
                <a:uFill>
                  <a:noFill/>
                </a:uFill>
                <a:hlinkClick r:id="rId4">
                  <a:extLst>
                    <a:ext uri="{A12FA001-AC4F-418D-AE19-62706E023703}">
                      <ahyp:hlinkClr val="tx"/>
                    </a:ext>
                  </a:extLst>
                </a:hlinkClick>
              </a:rPr>
              <a:t>Makoto Okabe</a:t>
            </a:r>
            <a:endParaRPr i="1" sz="1050">
              <a:solidFill>
                <a:srgbClr val="5C5C5C"/>
              </a:solidFill>
              <a:highlight>
                <a:srgbClr val="FFFFFF"/>
              </a:highlight>
            </a:endParaRPr>
          </a:p>
          <a:p>
            <a:pPr indent="0" lvl="0" marL="0" marR="101600" rtl="0" algn="l">
              <a:lnSpc>
                <a:spcPct val="115000"/>
              </a:lnSpc>
              <a:spcBef>
                <a:spcPts val="0"/>
              </a:spcBef>
              <a:spcAft>
                <a:spcPts val="0"/>
              </a:spcAft>
              <a:buNone/>
            </a:pPr>
            <a:r>
              <a:rPr i="1" lang="en" sz="1050">
                <a:solidFill>
                  <a:srgbClr val="757575"/>
                </a:solidFill>
                <a:highlight>
                  <a:srgbClr val="FFFFFF"/>
                </a:highlight>
              </a:rPr>
              <a:t>The University of Electro-Communication, JST PRESTO, Tokyo, Japan</a:t>
            </a:r>
            <a:endParaRPr i="1" sz="1050">
              <a:solidFill>
                <a:srgbClr val="757575"/>
              </a:solidFill>
              <a:highlight>
                <a:srgbClr val="FFFFFF"/>
              </a:highlight>
            </a:endParaRPr>
          </a:p>
          <a:p>
            <a:pPr indent="0" lvl="0" marL="0" marR="101600" rtl="0" algn="l">
              <a:lnSpc>
                <a:spcPct val="115000"/>
              </a:lnSpc>
              <a:spcBef>
                <a:spcPts val="0"/>
              </a:spcBef>
              <a:spcAft>
                <a:spcPts val="0"/>
              </a:spcAft>
              <a:buNone/>
            </a:pPr>
            <a:r>
              <a:rPr lang="en" sz="1300">
                <a:solidFill>
                  <a:srgbClr val="333333"/>
                </a:solidFill>
                <a:highlight>
                  <a:srgbClr val="FAFAFA"/>
                </a:highlight>
                <a:latin typeface="Merriweather"/>
                <a:ea typeface="Merriweather"/>
                <a:cs typeface="Merriweather"/>
                <a:sym typeface="Merriweather"/>
              </a:rPr>
              <a:t> system for detecting local events in the real-world using geolocation information from microblog documents</a:t>
            </a:r>
            <a:endParaRPr sz="1300">
              <a:solidFill>
                <a:srgbClr val="333333"/>
              </a:solidFill>
              <a:highlight>
                <a:srgbClr val="FAFAFA"/>
              </a:highlight>
              <a:latin typeface="Merriweather"/>
              <a:ea typeface="Merriweather"/>
              <a:cs typeface="Merriweather"/>
              <a:sym typeface="Merriweather"/>
            </a:endParaRPr>
          </a:p>
          <a:p>
            <a:pPr indent="0" lvl="0" marL="0" marR="101600" rtl="0" algn="l">
              <a:lnSpc>
                <a:spcPct val="115000"/>
              </a:lnSpc>
              <a:spcBef>
                <a:spcPts val="0"/>
              </a:spcBef>
              <a:spcAft>
                <a:spcPts val="0"/>
              </a:spcAft>
              <a:buNone/>
            </a:pPr>
            <a:r>
              <a:rPr lang="en" sz="1300">
                <a:solidFill>
                  <a:srgbClr val="333333"/>
                </a:solidFill>
                <a:highlight>
                  <a:srgbClr val="FAFAFA"/>
                </a:highlight>
                <a:latin typeface="Merriweather"/>
                <a:ea typeface="Merriweather"/>
                <a:cs typeface="Merriweather"/>
                <a:sym typeface="Merriweather"/>
              </a:rPr>
              <a:t>Used twitter and geotagged data were only 0.7% so they implemented an automatic system for geotagging that identifies the location of non-geotagged documents</a:t>
            </a:r>
            <a:endParaRPr sz="1300">
              <a:solidFill>
                <a:srgbClr val="333333"/>
              </a:solidFill>
              <a:highlight>
                <a:srgbClr val="FAFAFA"/>
              </a:highlight>
              <a:latin typeface="Merriweather"/>
              <a:ea typeface="Merriweather"/>
              <a:cs typeface="Merriweather"/>
              <a:sym typeface="Merriweather"/>
            </a:endParaRPr>
          </a:p>
          <a:p>
            <a:pPr indent="0" lvl="0" marL="0" marR="101600" rtl="0" algn="l">
              <a:lnSpc>
                <a:spcPct val="115000"/>
              </a:lnSpc>
              <a:spcBef>
                <a:spcPts val="0"/>
              </a:spcBef>
              <a:spcAft>
                <a:spcPts val="0"/>
              </a:spcAft>
              <a:buNone/>
            </a:pPr>
            <a:r>
              <a:rPr lang="en" sz="1300">
                <a:solidFill>
                  <a:srgbClr val="333333"/>
                </a:solidFill>
                <a:highlight>
                  <a:srgbClr val="FAFAFA"/>
                </a:highlight>
                <a:latin typeface="Merriweather"/>
                <a:ea typeface="Merriweather"/>
                <a:cs typeface="Merriweather"/>
                <a:sym typeface="Merriweather"/>
              </a:rPr>
              <a:t>Advantages:</a:t>
            </a:r>
            <a:endParaRPr sz="1300">
              <a:solidFill>
                <a:srgbClr val="333333"/>
              </a:solidFill>
              <a:highlight>
                <a:srgbClr val="FAFAFA"/>
              </a:highlight>
              <a:latin typeface="Merriweather"/>
              <a:ea typeface="Merriweather"/>
              <a:cs typeface="Merriweather"/>
              <a:sym typeface="Merriweather"/>
            </a:endParaRPr>
          </a:p>
          <a:p>
            <a:pPr indent="0" lvl="0" marL="0" marR="101600" rtl="0" algn="l">
              <a:lnSpc>
                <a:spcPct val="115000"/>
              </a:lnSpc>
              <a:spcBef>
                <a:spcPts val="0"/>
              </a:spcBef>
              <a:spcAft>
                <a:spcPts val="0"/>
              </a:spcAft>
              <a:buNone/>
            </a:pPr>
            <a:r>
              <a:rPr lang="en" sz="1300">
                <a:solidFill>
                  <a:srgbClr val="333333"/>
                </a:solidFill>
                <a:highlight>
                  <a:srgbClr val="FAFAFA"/>
                </a:highlight>
                <a:latin typeface="Merriweather"/>
                <a:ea typeface="Merriweather"/>
                <a:cs typeface="Merriweather"/>
                <a:sym typeface="Merriweather"/>
              </a:rPr>
              <a:t>Our geotagging method successfully increased the number of geographic groups by about 115 times.</a:t>
            </a:r>
            <a:endParaRPr sz="1300">
              <a:solidFill>
                <a:srgbClr val="333333"/>
              </a:solidFill>
              <a:highlight>
                <a:srgbClr val="FAFAFA"/>
              </a:highlight>
              <a:latin typeface="Merriweather"/>
              <a:ea typeface="Merriweather"/>
              <a:cs typeface="Merriweather"/>
              <a:sym typeface="Merriweather"/>
            </a:endParaRPr>
          </a:p>
          <a:p>
            <a:pPr indent="0" lvl="0" marL="0" marR="101600" rtl="0" algn="l">
              <a:lnSpc>
                <a:spcPct val="115000"/>
              </a:lnSpc>
              <a:spcBef>
                <a:spcPts val="0"/>
              </a:spcBef>
              <a:spcAft>
                <a:spcPts val="0"/>
              </a:spcAft>
              <a:buNone/>
            </a:pPr>
            <a:r>
              <a:rPr lang="en" sz="1300">
                <a:solidFill>
                  <a:srgbClr val="333333"/>
                </a:solidFill>
                <a:highlight>
                  <a:srgbClr val="FAFAFA"/>
                </a:highlight>
                <a:latin typeface="Merriweather"/>
                <a:ea typeface="Merriweather"/>
                <a:cs typeface="Merriweather"/>
                <a:sym typeface="Merriweather"/>
              </a:rPr>
              <a:t> each group of documents, we extract co-occurring terms to identify its theme and determine whether it is about an event.</a:t>
            </a:r>
            <a:endParaRPr sz="1300">
              <a:solidFill>
                <a:srgbClr val="333333"/>
              </a:solidFill>
              <a:highlight>
                <a:srgbClr val="FAFAFA"/>
              </a:highlight>
              <a:latin typeface="Merriweather"/>
              <a:ea typeface="Merriweather"/>
              <a:cs typeface="Merriweather"/>
              <a:sym typeface="Merriweather"/>
            </a:endParaRPr>
          </a:p>
          <a:p>
            <a:pPr indent="0" lvl="0" marL="0" marR="101600" rtl="0" algn="l">
              <a:lnSpc>
                <a:spcPct val="115000"/>
              </a:lnSpc>
              <a:spcBef>
                <a:spcPts val="0"/>
              </a:spcBef>
              <a:spcAft>
                <a:spcPts val="0"/>
              </a:spcAft>
              <a:buNone/>
            </a:pPr>
            <a:r>
              <a:rPr lang="en" sz="1300">
                <a:solidFill>
                  <a:srgbClr val="333333"/>
                </a:solidFill>
                <a:highlight>
                  <a:srgbClr val="FAFAFA"/>
                </a:highlight>
                <a:latin typeface="Merriweather"/>
                <a:ea typeface="Merriweather"/>
                <a:cs typeface="Merriweather"/>
                <a:sym typeface="Merriweather"/>
              </a:rPr>
              <a:t>Disadvantage:</a:t>
            </a:r>
            <a:endParaRPr sz="1300">
              <a:solidFill>
                <a:srgbClr val="333333"/>
              </a:solidFill>
              <a:highlight>
                <a:srgbClr val="FAFAFA"/>
              </a:highlight>
              <a:latin typeface="Merriweather"/>
              <a:ea typeface="Merriweather"/>
              <a:cs typeface="Merriweather"/>
              <a:sym typeface="Merriweather"/>
            </a:endParaRPr>
          </a:p>
          <a:p>
            <a:pPr indent="0" lvl="0" marL="0" marR="101600" rtl="0" algn="l">
              <a:lnSpc>
                <a:spcPct val="115000"/>
              </a:lnSpc>
              <a:spcBef>
                <a:spcPts val="0"/>
              </a:spcBef>
              <a:spcAft>
                <a:spcPts val="0"/>
              </a:spcAft>
              <a:buNone/>
            </a:pPr>
            <a:r>
              <a:rPr lang="en" sz="1300">
                <a:solidFill>
                  <a:srgbClr val="333333"/>
                </a:solidFill>
                <a:highlight>
                  <a:srgbClr val="FAFAFA"/>
                </a:highlight>
                <a:latin typeface="Merriweather"/>
                <a:ea typeface="Merriweather"/>
                <a:cs typeface="Merriweather"/>
                <a:sym typeface="Merriweather"/>
              </a:rPr>
              <a:t>Only 25% </a:t>
            </a:r>
            <a:r>
              <a:rPr lang="en" sz="1300">
                <a:solidFill>
                  <a:srgbClr val="333333"/>
                </a:solidFill>
                <a:highlight>
                  <a:srgbClr val="FAFAFA"/>
                </a:highlight>
                <a:latin typeface="Merriweather"/>
                <a:ea typeface="Merriweather"/>
                <a:cs typeface="Merriweather"/>
                <a:sym typeface="Merriweather"/>
              </a:rPr>
              <a:t>accuracy</a:t>
            </a:r>
            <a:r>
              <a:rPr lang="en" sz="1300">
                <a:solidFill>
                  <a:srgbClr val="333333"/>
                </a:solidFill>
                <a:highlight>
                  <a:srgbClr val="FAFAFA"/>
                </a:highlight>
                <a:latin typeface="Merriweather"/>
                <a:ea typeface="Merriweather"/>
                <a:cs typeface="Merriweather"/>
                <a:sym typeface="Merriweather"/>
              </a:rPr>
              <a:t> </a:t>
            </a:r>
            <a:endParaRPr sz="1300">
              <a:solidFill>
                <a:srgbClr val="333333"/>
              </a:solidFill>
              <a:highlight>
                <a:srgbClr val="FAFAFA"/>
              </a:highlight>
              <a:latin typeface="Merriweather"/>
              <a:ea typeface="Merriweather"/>
              <a:cs typeface="Merriweather"/>
              <a:sym typeface="Merriweather"/>
            </a:endParaRPr>
          </a:p>
          <a:p>
            <a:pPr indent="0" lvl="0" marL="0" marR="101600" rtl="0" algn="l">
              <a:lnSpc>
                <a:spcPct val="115000"/>
              </a:lnSpc>
              <a:spcBef>
                <a:spcPts val="0"/>
              </a:spcBef>
              <a:spcAft>
                <a:spcPts val="0"/>
              </a:spcAft>
              <a:buNone/>
            </a:pPr>
            <a:r>
              <a:rPr lang="en" sz="1300">
                <a:solidFill>
                  <a:srgbClr val="333333"/>
                </a:solidFill>
                <a:highlight>
                  <a:srgbClr val="FAFAFA"/>
                </a:highlight>
                <a:latin typeface="Merriweather"/>
                <a:ea typeface="Merriweather"/>
                <a:cs typeface="Merriweather"/>
                <a:sym typeface="Merriweather"/>
              </a:rPr>
              <a:t>Usage of uncertain data having lots of risk factors in analysis them</a:t>
            </a:r>
            <a:endParaRPr sz="1300">
              <a:solidFill>
                <a:srgbClr val="333333"/>
              </a:solidFill>
              <a:highlight>
                <a:srgbClr val="FAFAFA"/>
              </a:highlight>
              <a:latin typeface="Merriweather"/>
              <a:ea typeface="Merriweather"/>
              <a:cs typeface="Merriweather"/>
              <a:sym typeface="Merriweather"/>
            </a:endParaRPr>
          </a:p>
          <a:p>
            <a:pPr indent="0" lvl="0" marL="0" marR="101600" rtl="0" algn="l">
              <a:lnSpc>
                <a:spcPct val="115000"/>
              </a:lnSpc>
              <a:spcBef>
                <a:spcPts val="0"/>
              </a:spcBef>
              <a:spcAft>
                <a:spcPts val="0"/>
              </a:spcAft>
              <a:buNone/>
            </a:pPr>
            <a:r>
              <a:t/>
            </a:r>
            <a:endParaRPr sz="1300">
              <a:solidFill>
                <a:srgbClr val="333333"/>
              </a:solidFill>
              <a:highlight>
                <a:srgbClr val="FAFAFA"/>
              </a:highlight>
              <a:latin typeface="Merriweather"/>
              <a:ea typeface="Merriweather"/>
              <a:cs typeface="Merriweather"/>
              <a:sym typeface="Merriweather"/>
            </a:endParaRPr>
          </a:p>
          <a:p>
            <a:pPr indent="0" lvl="0" marL="0" marR="101600" rtl="0" algn="l">
              <a:lnSpc>
                <a:spcPct val="115000"/>
              </a:lnSpc>
              <a:spcBef>
                <a:spcPts val="0"/>
              </a:spcBef>
              <a:spcAft>
                <a:spcPts val="0"/>
              </a:spcAft>
              <a:buNone/>
            </a:pPr>
            <a:r>
              <a:rPr lang="en" sz="1400">
                <a:solidFill>
                  <a:srgbClr val="333333"/>
                </a:solidFill>
                <a:highlight>
                  <a:srgbClr val="FAFAFA"/>
                </a:highlight>
                <a:latin typeface="Merriweather"/>
                <a:ea typeface="Merriweather"/>
                <a:cs typeface="Merriweather"/>
                <a:sym typeface="Merriweather"/>
              </a:rPr>
              <a:t>2 Pedro S. Peixoto,</a:t>
            </a:r>
            <a:r>
              <a:rPr lang="en" sz="1400">
                <a:solidFill>
                  <a:srgbClr val="202020"/>
                </a:solidFill>
                <a:highlight>
                  <a:srgbClr val="FFFFFF"/>
                </a:highlight>
              </a:rPr>
              <a:t> Department of Applied Mathematics, Institute of Mathematics and Statistics, University of São Paulo</a:t>
            </a:r>
            <a:endParaRPr sz="1400">
              <a:solidFill>
                <a:srgbClr val="202020"/>
              </a:solidFill>
              <a:highlight>
                <a:srgbClr val="FFFFFF"/>
              </a:highlight>
            </a:endParaRPr>
          </a:p>
          <a:p>
            <a:pPr indent="0" lvl="0" marL="0" marR="101600" rtl="0" algn="l">
              <a:lnSpc>
                <a:spcPct val="115000"/>
              </a:lnSpc>
              <a:spcBef>
                <a:spcPts val="0"/>
              </a:spcBef>
              <a:spcAft>
                <a:spcPts val="0"/>
              </a:spcAft>
              <a:buNone/>
            </a:pPr>
            <a:r>
              <a:rPr b="1" lang="en" sz="1400">
                <a:solidFill>
                  <a:srgbClr val="202020"/>
                </a:solidFill>
                <a:highlight>
                  <a:srgbClr val="FFFFFF"/>
                </a:highlight>
              </a:rPr>
              <a:t>Sérgio M. Oliva,</a:t>
            </a:r>
            <a:r>
              <a:rPr lang="en" sz="1400">
                <a:solidFill>
                  <a:srgbClr val="202020"/>
                </a:solidFill>
                <a:highlight>
                  <a:srgbClr val="FFFFFF"/>
                </a:highlight>
              </a:rPr>
              <a:t> Department of Applied Mathematics, Institute of Mathematics and Statistics, University of São Paulo</a:t>
            </a:r>
            <a:endParaRPr sz="1400">
              <a:solidFill>
                <a:srgbClr val="202020"/>
              </a:solidFill>
              <a:highlight>
                <a:srgbClr val="FFFFFF"/>
              </a:highlight>
            </a:endParaRPr>
          </a:p>
          <a:p>
            <a:pPr indent="0" lvl="0" marL="0" marR="101600" rtl="0" algn="l">
              <a:lnSpc>
                <a:spcPct val="115000"/>
              </a:lnSpc>
              <a:spcBef>
                <a:spcPts val="0"/>
              </a:spcBef>
              <a:spcAft>
                <a:spcPts val="0"/>
              </a:spcAft>
              <a:buNone/>
            </a:pPr>
            <a:r>
              <a:rPr lang="en" sz="1400">
                <a:solidFill>
                  <a:srgbClr val="202020"/>
                </a:solidFill>
                <a:highlight>
                  <a:srgbClr val="FFFFFF"/>
                </a:highlight>
              </a:rPr>
              <a:t>geolocation data is a valuable asset in the assessment of movement patterns of a population</a:t>
            </a:r>
            <a:endParaRPr sz="1400">
              <a:solidFill>
                <a:srgbClr val="202020"/>
              </a:solidFill>
              <a:highlight>
                <a:srgbClr val="FFFFFF"/>
              </a:highlight>
            </a:endParaRPr>
          </a:p>
          <a:p>
            <a:pPr indent="0" lvl="0" marL="0" marR="101600" rtl="0" algn="l">
              <a:lnSpc>
                <a:spcPct val="115000"/>
              </a:lnSpc>
              <a:spcBef>
                <a:spcPts val="0"/>
              </a:spcBef>
              <a:spcAft>
                <a:spcPts val="0"/>
              </a:spcAft>
              <a:buNone/>
            </a:pPr>
            <a:r>
              <a:rPr lang="en" sz="1400">
                <a:solidFill>
                  <a:srgbClr val="202020"/>
                </a:solidFill>
                <a:highlight>
                  <a:srgbClr val="FFFFFF"/>
                </a:highlight>
              </a:rPr>
              <a:t> In this work, based on millions of anonymized mobile visits data in Brazil, we investigate the most probable spreading patterns of the COVID-19 within states of Brazil.</a:t>
            </a:r>
            <a:endParaRPr sz="1400">
              <a:solidFill>
                <a:srgbClr val="202020"/>
              </a:solidFill>
              <a:highlight>
                <a:srgbClr val="FFFFFF"/>
              </a:highlight>
            </a:endParaRPr>
          </a:p>
          <a:p>
            <a:pPr indent="0" lvl="0" marL="0" marR="101600" rtl="0" algn="l">
              <a:lnSpc>
                <a:spcPct val="115000"/>
              </a:lnSpc>
              <a:spcBef>
                <a:spcPts val="0"/>
              </a:spcBef>
              <a:spcAft>
                <a:spcPts val="0"/>
              </a:spcAft>
              <a:buNone/>
            </a:pPr>
            <a:r>
              <a:rPr lang="en" sz="1400">
                <a:solidFill>
                  <a:srgbClr val="202020"/>
                </a:solidFill>
                <a:highlight>
                  <a:srgbClr val="FFFFFF"/>
                </a:highlight>
              </a:rPr>
              <a:t> intended to help public administrators in action plans and resources allocation, whilst studying how mobile geolocation data may be employed as a measure of population mobility during an epidemic. </a:t>
            </a:r>
            <a:endParaRPr sz="1400">
              <a:solidFill>
                <a:srgbClr val="202020"/>
              </a:solidFill>
              <a:highlight>
                <a:srgbClr val="FFFFFF"/>
              </a:highlight>
            </a:endParaRPr>
          </a:p>
          <a:p>
            <a:pPr indent="0" lvl="0" marL="0" marR="101600" rtl="0" algn="l">
              <a:lnSpc>
                <a:spcPct val="115000"/>
              </a:lnSpc>
              <a:spcBef>
                <a:spcPts val="0"/>
              </a:spcBef>
              <a:spcAft>
                <a:spcPts val="0"/>
              </a:spcAft>
              <a:buNone/>
            </a:pPr>
            <a:r>
              <a:rPr lang="en" sz="1400">
                <a:solidFill>
                  <a:srgbClr val="202020"/>
                </a:solidFill>
                <a:highlight>
                  <a:srgbClr val="FFFFFF"/>
                </a:highlight>
              </a:rPr>
              <a:t>evaluate the risk of infection of each city within the states, by ranking them according to the time the disease will take to infect each city.</a:t>
            </a:r>
            <a:endParaRPr sz="1400">
              <a:solidFill>
                <a:srgbClr val="202020"/>
              </a:solidFill>
              <a:highlight>
                <a:srgbClr val="FFFFFF"/>
              </a:highlight>
            </a:endParaRPr>
          </a:p>
          <a:p>
            <a:pPr indent="0" lvl="0" marL="0" marR="101600" rtl="0" algn="l">
              <a:lnSpc>
                <a:spcPct val="115000"/>
              </a:lnSpc>
              <a:spcBef>
                <a:spcPts val="0"/>
              </a:spcBef>
              <a:spcAft>
                <a:spcPts val="0"/>
              </a:spcAft>
              <a:buNone/>
            </a:pPr>
            <a:r>
              <a:rPr lang="en" sz="1400">
                <a:solidFill>
                  <a:srgbClr val="202020"/>
                </a:solidFill>
                <a:highlight>
                  <a:srgbClr val="FFFFFF"/>
                </a:highlight>
              </a:rPr>
              <a:t> done by coupling the predicted mobility patterns with a standard SI model via a metapopulation model.</a:t>
            </a:r>
            <a:endParaRPr sz="1400">
              <a:solidFill>
                <a:srgbClr val="202020"/>
              </a:solidFill>
              <a:highlight>
                <a:srgbClr val="FFFFFF"/>
              </a:highlight>
            </a:endParaRPr>
          </a:p>
          <a:p>
            <a:pPr indent="0" lvl="0" marL="0" marR="101600" rtl="0" algn="l">
              <a:lnSpc>
                <a:spcPct val="115000"/>
              </a:lnSpc>
              <a:spcBef>
                <a:spcPts val="0"/>
              </a:spcBef>
              <a:spcAft>
                <a:spcPts val="0"/>
              </a:spcAft>
              <a:buNone/>
            </a:pPr>
            <a:r>
              <a:rPr lang="en" sz="1400">
                <a:solidFill>
                  <a:srgbClr val="202020"/>
                </a:solidFill>
                <a:highlight>
                  <a:srgbClr val="FFFFFF"/>
                </a:highlight>
              </a:rPr>
              <a:t>Advantages:</a:t>
            </a:r>
            <a:endParaRPr sz="1400">
              <a:solidFill>
                <a:srgbClr val="202020"/>
              </a:solidFill>
              <a:highlight>
                <a:srgbClr val="FFFFFF"/>
              </a:highlight>
            </a:endParaRPr>
          </a:p>
          <a:p>
            <a:pPr indent="0" lvl="0" marL="0" marR="101600" rtl="0" algn="l">
              <a:lnSpc>
                <a:spcPct val="115000"/>
              </a:lnSpc>
              <a:spcBef>
                <a:spcPts val="0"/>
              </a:spcBef>
              <a:spcAft>
                <a:spcPts val="0"/>
              </a:spcAft>
              <a:buNone/>
            </a:pPr>
            <a:r>
              <a:rPr lang="en" sz="1400">
                <a:solidFill>
                  <a:srgbClr val="202020"/>
                </a:solidFill>
                <a:highlight>
                  <a:srgbClr val="FFFFFF"/>
                </a:highlight>
              </a:rPr>
              <a:t>anonymized mobile phone data to detect population movement between cities. This framework is useful for a variety of applications</a:t>
            </a:r>
            <a:endParaRPr sz="1400">
              <a:solidFill>
                <a:srgbClr val="202020"/>
              </a:solidFill>
              <a:highlight>
                <a:srgbClr val="FFFFFF"/>
              </a:highlight>
            </a:endParaRPr>
          </a:p>
          <a:p>
            <a:pPr indent="0" lvl="0" marL="0" marR="101600" rtl="0" algn="l">
              <a:lnSpc>
                <a:spcPct val="115000"/>
              </a:lnSpc>
              <a:spcBef>
                <a:spcPts val="0"/>
              </a:spcBef>
              <a:spcAft>
                <a:spcPts val="0"/>
              </a:spcAft>
              <a:buNone/>
            </a:pPr>
            <a:r>
              <a:rPr lang="en" sz="1400">
                <a:solidFill>
                  <a:srgbClr val="202020"/>
                </a:solidFill>
                <a:highlight>
                  <a:srgbClr val="FFFFFF"/>
                </a:highlight>
              </a:rPr>
              <a:t>Intially it was very useful in making risk map for state.</a:t>
            </a:r>
            <a:endParaRPr sz="1400">
              <a:solidFill>
                <a:srgbClr val="202020"/>
              </a:solidFill>
              <a:highlight>
                <a:srgbClr val="FFFFFF"/>
              </a:highlight>
            </a:endParaRPr>
          </a:p>
          <a:p>
            <a:pPr indent="0" lvl="0" marL="0" marR="101600" rtl="0" algn="l">
              <a:lnSpc>
                <a:spcPct val="115000"/>
              </a:lnSpc>
              <a:spcBef>
                <a:spcPts val="0"/>
              </a:spcBef>
              <a:spcAft>
                <a:spcPts val="0"/>
              </a:spcAft>
              <a:buNone/>
            </a:pPr>
            <a:r>
              <a:rPr lang="en" sz="1400">
                <a:solidFill>
                  <a:srgbClr val="202020"/>
                </a:solidFill>
                <a:highlight>
                  <a:srgbClr val="FFFFFF"/>
                </a:highlight>
              </a:rPr>
              <a:t>remarkably good prediction of the spreading pattern, with only a few exceptions</a:t>
            </a:r>
            <a:endParaRPr sz="1400">
              <a:solidFill>
                <a:srgbClr val="202020"/>
              </a:solidFill>
              <a:highlight>
                <a:srgbClr val="FFFFFF"/>
              </a:highlight>
            </a:endParaRPr>
          </a:p>
          <a:p>
            <a:pPr indent="0" lvl="0" marL="0" marR="101600" rtl="0" algn="l">
              <a:lnSpc>
                <a:spcPct val="115000"/>
              </a:lnSpc>
              <a:spcBef>
                <a:spcPts val="0"/>
              </a:spcBef>
              <a:spcAft>
                <a:spcPts val="0"/>
              </a:spcAft>
              <a:buNone/>
            </a:pPr>
            <a:r>
              <a:rPr lang="en" sz="1400">
                <a:solidFill>
                  <a:srgbClr val="202020"/>
                </a:solidFill>
                <a:highlight>
                  <a:srgbClr val="FFFFFF"/>
                </a:highlight>
              </a:rPr>
              <a:t>Disadvantage:</a:t>
            </a:r>
            <a:endParaRPr sz="1400">
              <a:solidFill>
                <a:srgbClr val="202020"/>
              </a:solidFill>
              <a:highlight>
                <a:srgbClr val="FFFFFF"/>
              </a:highlight>
            </a:endParaRPr>
          </a:p>
          <a:p>
            <a:pPr indent="0" lvl="0" marL="0" marR="101600" rtl="0" algn="l">
              <a:lnSpc>
                <a:spcPct val="115000"/>
              </a:lnSpc>
              <a:spcBef>
                <a:spcPts val="0"/>
              </a:spcBef>
              <a:spcAft>
                <a:spcPts val="0"/>
              </a:spcAft>
              <a:buNone/>
            </a:pPr>
            <a:r>
              <a:rPr lang="en" sz="1400">
                <a:solidFill>
                  <a:srgbClr val="202020"/>
                </a:solidFill>
                <a:highlight>
                  <a:srgbClr val="FFFFFF"/>
                </a:highlight>
              </a:rPr>
              <a:t>sensitive to two modelling aspects: the initial condition distribution in the network and the mobility pattern.</a:t>
            </a:r>
            <a:endParaRPr sz="1400">
              <a:solidFill>
                <a:srgbClr val="202020"/>
              </a:solidFill>
              <a:highlight>
                <a:srgbClr val="FFFFFF"/>
              </a:highlight>
            </a:endParaRPr>
          </a:p>
          <a:p>
            <a:pPr indent="0" lvl="0" marL="0" marR="101600" rtl="0" algn="l">
              <a:lnSpc>
                <a:spcPct val="115000"/>
              </a:lnSpc>
              <a:spcBef>
                <a:spcPts val="0"/>
              </a:spcBef>
              <a:spcAft>
                <a:spcPts val="0"/>
              </a:spcAft>
              <a:buNone/>
            </a:pPr>
            <a:r>
              <a:t/>
            </a:r>
            <a:endParaRPr sz="1400">
              <a:solidFill>
                <a:srgbClr val="202020"/>
              </a:solidFill>
              <a:highlight>
                <a:srgbClr val="FFFFFF"/>
              </a:highlight>
            </a:endParaRPr>
          </a:p>
          <a:p>
            <a:pPr indent="0" lvl="0" marL="0" marR="101600" rtl="0" algn="l">
              <a:lnSpc>
                <a:spcPct val="115000"/>
              </a:lnSpc>
              <a:spcBef>
                <a:spcPts val="0"/>
              </a:spcBef>
              <a:spcAft>
                <a:spcPts val="0"/>
              </a:spcAft>
              <a:buNone/>
            </a:pPr>
            <a:r>
              <a:rPr lang="en" sz="1400">
                <a:solidFill>
                  <a:srgbClr val="202020"/>
                </a:solidFill>
                <a:highlight>
                  <a:srgbClr val="FFFFFF"/>
                </a:highlight>
              </a:rPr>
              <a:t>initial condition given by having infection only present in the capital cities is reasonable considering the observed initial appearances of the disease in Brazil.</a:t>
            </a:r>
            <a:endParaRPr sz="1400">
              <a:solidFill>
                <a:srgbClr val="202020"/>
              </a:solidFill>
              <a:highlight>
                <a:srgbClr val="FFFFFF"/>
              </a:highlight>
            </a:endParaRPr>
          </a:p>
          <a:p>
            <a:pPr indent="0" lvl="0" marL="0" marR="101600" rtl="0" algn="l">
              <a:lnSpc>
                <a:spcPct val="115000"/>
              </a:lnSpc>
              <a:spcBef>
                <a:spcPts val="0"/>
              </a:spcBef>
              <a:spcAft>
                <a:spcPts val="0"/>
              </a:spcAft>
              <a:buNone/>
            </a:pPr>
            <a:r>
              <a:t/>
            </a:r>
            <a:endParaRPr sz="1400">
              <a:solidFill>
                <a:srgbClr val="202020"/>
              </a:solidFill>
              <a:highlight>
                <a:srgbClr val="FFFFFF"/>
              </a:highlight>
            </a:endParaRPr>
          </a:p>
          <a:p>
            <a:pPr indent="0" lvl="0" marL="0" marR="101600" rtl="0" algn="l">
              <a:lnSpc>
                <a:spcPct val="115000"/>
              </a:lnSpc>
              <a:spcBef>
                <a:spcPts val="0"/>
              </a:spcBef>
              <a:spcAft>
                <a:spcPts val="0"/>
              </a:spcAft>
              <a:buNone/>
            </a:pPr>
            <a:r>
              <a:rPr lang="en" sz="1400">
                <a:solidFill>
                  <a:srgbClr val="202020"/>
                </a:solidFill>
                <a:highlight>
                  <a:srgbClr val="FFFFFF"/>
                </a:highlight>
              </a:rPr>
              <a:t>mobility pattern assumption is endorsed by the large penetration of the mobility dataset used.</a:t>
            </a:r>
            <a:endParaRPr sz="1400">
              <a:solidFill>
                <a:srgbClr val="202020"/>
              </a:solidFill>
              <a:highlight>
                <a:srgbClr val="FFFFFF"/>
              </a:highlight>
            </a:endParaRPr>
          </a:p>
          <a:p>
            <a:pPr indent="0" lvl="0" marL="0" marR="101600" rtl="0" algn="l">
              <a:lnSpc>
                <a:spcPct val="115000"/>
              </a:lnSpc>
              <a:spcBef>
                <a:spcPts val="0"/>
              </a:spcBef>
              <a:spcAft>
                <a:spcPts val="0"/>
              </a:spcAft>
              <a:buNone/>
            </a:pPr>
            <a:r>
              <a:rPr lang="en" sz="1400">
                <a:solidFill>
                  <a:srgbClr val="202020"/>
                </a:solidFill>
                <a:highlight>
                  <a:srgbClr val="FFFFFF"/>
                </a:highlight>
              </a:rPr>
              <a:t>K Mean :</a:t>
            </a:r>
            <a:endParaRPr sz="1400">
              <a:solidFill>
                <a:srgbClr val="202020"/>
              </a:solidFill>
              <a:highlight>
                <a:srgbClr val="FFFFFF"/>
              </a:highlight>
            </a:endParaRPr>
          </a:p>
          <a:p>
            <a:pPr indent="0" lvl="0" marL="0" marR="101600" rtl="0" algn="l">
              <a:lnSpc>
                <a:spcPct val="115000"/>
              </a:lnSpc>
              <a:spcBef>
                <a:spcPts val="0"/>
              </a:spcBef>
              <a:spcAft>
                <a:spcPts val="0"/>
              </a:spcAft>
              <a:buNone/>
            </a:pPr>
            <a:r>
              <a:t/>
            </a:r>
            <a:endParaRPr sz="1400">
              <a:solidFill>
                <a:srgbClr val="202020"/>
              </a:solidFill>
              <a:highlight>
                <a:srgbClr val="FFFFFF"/>
              </a:highlight>
            </a:endParaRPr>
          </a:p>
          <a:p>
            <a:pPr indent="0" lvl="0" marL="0" marR="101600" rtl="0" algn="l">
              <a:lnSpc>
                <a:spcPct val="115000"/>
              </a:lnSpc>
              <a:spcBef>
                <a:spcPts val="0"/>
              </a:spcBef>
              <a:spcAft>
                <a:spcPts val="0"/>
              </a:spcAft>
              <a:buNone/>
            </a:pPr>
            <a:r>
              <a:rPr lang="en" sz="1400">
                <a:solidFill>
                  <a:srgbClr val="202020"/>
                </a:solidFill>
                <a:highlight>
                  <a:srgbClr val="FFFFFF"/>
                </a:highlight>
              </a:rPr>
              <a:t>Highly depending on </a:t>
            </a:r>
            <a:r>
              <a:rPr lang="en" sz="1400">
                <a:solidFill>
                  <a:srgbClr val="202020"/>
                </a:solidFill>
                <a:highlight>
                  <a:srgbClr val="FFFFFF"/>
                </a:highlight>
              </a:rPr>
              <a:t>initial</a:t>
            </a:r>
            <a:r>
              <a:rPr lang="en" sz="1400">
                <a:solidFill>
                  <a:srgbClr val="202020"/>
                </a:solidFill>
                <a:highlight>
                  <a:srgbClr val="FFFFFF"/>
                </a:highlight>
              </a:rPr>
              <a:t> values</a:t>
            </a:r>
            <a:endParaRPr sz="1400">
              <a:solidFill>
                <a:srgbClr val="202020"/>
              </a:solidFill>
              <a:highlight>
                <a:srgbClr val="FFFFFF"/>
              </a:highlight>
            </a:endParaRPr>
          </a:p>
          <a:p>
            <a:pPr indent="0" lvl="0" marL="0" marR="101600" rtl="0" algn="l">
              <a:lnSpc>
                <a:spcPct val="115000"/>
              </a:lnSpc>
              <a:spcBef>
                <a:spcPts val="0"/>
              </a:spcBef>
              <a:spcAft>
                <a:spcPts val="0"/>
              </a:spcAft>
              <a:buNone/>
            </a:pPr>
            <a:r>
              <a:t/>
            </a:r>
            <a:endParaRPr sz="1400">
              <a:solidFill>
                <a:srgbClr val="202020"/>
              </a:solidFill>
              <a:highlight>
                <a:srgbClr val="FFFFFF"/>
              </a:highlight>
            </a:endParaRPr>
          </a:p>
          <a:p>
            <a:pPr indent="0" lvl="0" marL="457200" rtl="0" algn="l">
              <a:spcBef>
                <a:spcPts val="0"/>
              </a:spcBef>
              <a:spcAft>
                <a:spcPts val="0"/>
              </a:spcAft>
              <a:buNone/>
            </a:pPr>
            <a:r>
              <a:t/>
            </a:r>
            <a:endParaRPr i="1" sz="1400">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f7d3456b2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f7d3456b2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whole system will </a:t>
            </a:r>
            <a:r>
              <a:rPr lang="en"/>
              <a:t>comprise</a:t>
            </a:r>
            <a:r>
              <a:rPr lang="en"/>
              <a:t> of the the following system:</a:t>
            </a:r>
            <a:endParaRPr/>
          </a:p>
          <a:p>
            <a:pPr indent="0" lvl="0" marL="0" rtl="0" algn="l">
              <a:spcBef>
                <a:spcPts val="0"/>
              </a:spcBef>
              <a:spcAft>
                <a:spcPts val="0"/>
              </a:spcAft>
              <a:buNone/>
            </a:pPr>
            <a:r>
              <a:rPr lang="en"/>
              <a:t> The Register system will be used to add new user to our db and store their details and provide a unique username and password and this will help them to login back into their account </a:t>
            </a:r>
            <a:r>
              <a:rPr lang="en"/>
              <a:t>anything</a:t>
            </a:r>
            <a:r>
              <a:rPr lang="en"/>
              <a:t>.</a:t>
            </a:r>
            <a:endParaRPr/>
          </a:p>
          <a:p>
            <a:pPr indent="0" lvl="0" marL="0" rtl="0" algn="l">
              <a:spcBef>
                <a:spcPts val="0"/>
              </a:spcBef>
              <a:spcAft>
                <a:spcPts val="0"/>
              </a:spcAft>
              <a:buNone/>
            </a:pPr>
            <a:r>
              <a:rPr lang="en"/>
              <a:t>The login mechanism will act as an </a:t>
            </a:r>
            <a:r>
              <a:rPr lang="en"/>
              <a:t>authentication</a:t>
            </a:r>
            <a:r>
              <a:rPr lang="en"/>
              <a:t> system which will let </a:t>
            </a:r>
            <a:r>
              <a:rPr lang="en"/>
              <a:t>i</a:t>
            </a:r>
            <a:r>
              <a:rPr lang="en"/>
              <a:t>n the existing user by </a:t>
            </a:r>
            <a:r>
              <a:rPr lang="en"/>
              <a:t>checking their username and password.</a:t>
            </a:r>
            <a:endParaRPr/>
          </a:p>
          <a:p>
            <a:pPr indent="0" lvl="0" marL="0" rtl="0" algn="l">
              <a:spcBef>
                <a:spcPts val="0"/>
              </a:spcBef>
              <a:spcAft>
                <a:spcPts val="0"/>
              </a:spcAft>
              <a:buNone/>
            </a:pPr>
            <a:r>
              <a:rPr lang="en"/>
              <a:t>Adding Preference is the system that will help user to add their preference requests to the search results of the server  in order to achieve the most meaningful and useful results for the user.</a:t>
            </a:r>
            <a:endParaRPr/>
          </a:p>
          <a:p>
            <a:pPr indent="0" lvl="0" marL="0" rtl="0" algn="l">
              <a:spcBef>
                <a:spcPts val="0"/>
              </a:spcBef>
              <a:spcAft>
                <a:spcPts val="0"/>
              </a:spcAft>
              <a:buNone/>
            </a:pPr>
            <a:r>
              <a:rPr lang="en"/>
              <a:t>Results Window we will provide the results to user in two different view either a they can view it in the map as plotted points or they can see it as list of content with snippet of information about the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f82d666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f82d666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ze</a:t>
            </a:r>
            <a:r>
              <a:rPr lang="en"/>
              <a:t>roth level the user will input their preference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f84d694c8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f84d694c8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f82d6669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f82d6669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kaggle.com/shrutimehta/zomato-restaurants-data" TargetMode="External"/><Relationship Id="rId4" Type="http://schemas.openxmlformats.org/officeDocument/2006/relationships/hyperlink" Target="https://districtadministration.com/" TargetMode="External"/><Relationship Id="rId5" Type="http://schemas.openxmlformats.org/officeDocument/2006/relationships/hyperlink" Target="https://datasetsearch.research.goog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l.acm.org/doi/proceedings/10.1145/206357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095200" y="1308100"/>
            <a:ext cx="6534600" cy="850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b="1" lang="en" sz="2400">
                <a:latin typeface="Times New Roman"/>
                <a:ea typeface="Times New Roman"/>
                <a:cs typeface="Times New Roman"/>
                <a:sym typeface="Times New Roman"/>
              </a:rPr>
              <a:t>Exploratory Analysis of Geolocational Data</a:t>
            </a:r>
            <a:endParaRPr sz="2400">
              <a:latin typeface="Times New Roman"/>
              <a:ea typeface="Times New Roman"/>
              <a:cs typeface="Times New Roman"/>
              <a:sym typeface="Times New Roman"/>
            </a:endParaRPr>
          </a:p>
          <a:p>
            <a:pPr indent="0" lvl="0" marL="0" rtl="0" algn="l">
              <a:spcBef>
                <a:spcPts val="200"/>
              </a:spcBef>
              <a:spcAft>
                <a:spcPts val="0"/>
              </a:spcAft>
              <a:buNone/>
            </a:pPr>
            <a:r>
              <a:t/>
            </a:r>
            <a:endParaRPr/>
          </a:p>
        </p:txBody>
      </p:sp>
      <p:sp>
        <p:nvSpPr>
          <p:cNvPr id="55" name="Google Shape;55;p13"/>
          <p:cNvSpPr txBox="1"/>
          <p:nvPr/>
        </p:nvSpPr>
        <p:spPr>
          <a:xfrm>
            <a:off x="5994775" y="3163575"/>
            <a:ext cx="3241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Group 5</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Ansar P A</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Ayisha Ban</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Jins Mathew Koshy</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Muhammed Nazarudheen</a:t>
            </a:r>
            <a:endParaRPr>
              <a:latin typeface="Times New Roman"/>
              <a:ea typeface="Times New Roman"/>
              <a:cs typeface="Times New Roman"/>
              <a:sym typeface="Times New Roman"/>
            </a:endParaRPr>
          </a:p>
        </p:txBody>
      </p:sp>
      <p:sp>
        <p:nvSpPr>
          <p:cNvPr id="56" name="Google Shape;56;p13"/>
          <p:cNvSpPr txBox="1"/>
          <p:nvPr/>
        </p:nvSpPr>
        <p:spPr>
          <a:xfrm>
            <a:off x="3279000" y="2356200"/>
            <a:ext cx="2586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Zeroth phase presentation</a:t>
            </a:r>
            <a:endParaRPr sz="1600">
              <a:latin typeface="Times New Roman"/>
              <a:ea typeface="Times New Roman"/>
              <a:cs typeface="Times New Roman"/>
              <a:sym typeface="Times New Roman"/>
            </a:endParaRPr>
          </a:p>
        </p:txBody>
      </p:sp>
      <p:sp>
        <p:nvSpPr>
          <p:cNvPr id="57" name="Google Shape;57;p13"/>
          <p:cNvSpPr txBox="1"/>
          <p:nvPr/>
        </p:nvSpPr>
        <p:spPr>
          <a:xfrm>
            <a:off x="859250" y="3293750"/>
            <a:ext cx="176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Guide</a:t>
            </a:r>
            <a:endParaRPr/>
          </a:p>
          <a:p>
            <a:pPr indent="0" lvl="0" marL="0" rtl="0" algn="l">
              <a:spcBef>
                <a:spcPts val="0"/>
              </a:spcBef>
              <a:spcAft>
                <a:spcPts val="0"/>
              </a:spcAft>
              <a:buNone/>
            </a:pPr>
            <a:r>
              <a:rPr lang="en"/>
              <a:t>Sharija PM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426450" y="298425"/>
            <a:ext cx="2291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20">
                <a:latin typeface="Times New Roman"/>
                <a:ea typeface="Times New Roman"/>
                <a:cs typeface="Times New Roman"/>
                <a:sym typeface="Times New Roman"/>
              </a:rPr>
              <a:t>User Interface</a:t>
            </a:r>
            <a:endParaRPr b="1" sz="2320">
              <a:latin typeface="Times New Roman"/>
              <a:ea typeface="Times New Roman"/>
              <a:cs typeface="Times New Roman"/>
              <a:sym typeface="Times New Roman"/>
            </a:endParaRPr>
          </a:p>
        </p:txBody>
      </p:sp>
      <p:pic>
        <p:nvPicPr>
          <p:cNvPr id="116" name="Google Shape;116;p22"/>
          <p:cNvPicPr preferRelativeResize="0"/>
          <p:nvPr/>
        </p:nvPicPr>
        <p:blipFill rotWithShape="1">
          <a:blip r:embed="rId3">
            <a:alphaModFix/>
          </a:blip>
          <a:srcRect b="35878" l="0" r="72381" t="9001"/>
          <a:stretch/>
        </p:blipFill>
        <p:spPr>
          <a:xfrm>
            <a:off x="763250" y="1642513"/>
            <a:ext cx="1948975" cy="2186924"/>
          </a:xfrm>
          <a:prstGeom prst="rect">
            <a:avLst/>
          </a:prstGeom>
          <a:noFill/>
          <a:ln>
            <a:noFill/>
          </a:ln>
        </p:spPr>
      </p:pic>
      <p:pic>
        <p:nvPicPr>
          <p:cNvPr id="117" name="Google Shape;117;p22"/>
          <p:cNvPicPr preferRelativeResize="0"/>
          <p:nvPr/>
        </p:nvPicPr>
        <p:blipFill rotWithShape="1">
          <a:blip r:embed="rId4">
            <a:alphaModFix/>
          </a:blip>
          <a:srcRect b="42746" l="0" r="72130" t="6261"/>
          <a:stretch/>
        </p:blipFill>
        <p:spPr>
          <a:xfrm>
            <a:off x="6541825" y="1626225"/>
            <a:ext cx="1838366" cy="1891050"/>
          </a:xfrm>
          <a:prstGeom prst="rect">
            <a:avLst/>
          </a:prstGeom>
          <a:noFill/>
          <a:ln>
            <a:noFill/>
          </a:ln>
        </p:spPr>
      </p:pic>
      <p:pic>
        <p:nvPicPr>
          <p:cNvPr id="118" name="Google Shape;118;p22"/>
          <p:cNvPicPr preferRelativeResize="0"/>
          <p:nvPr/>
        </p:nvPicPr>
        <p:blipFill rotWithShape="1">
          <a:blip r:embed="rId5">
            <a:alphaModFix/>
          </a:blip>
          <a:srcRect b="51775" l="0" r="68275" t="8767"/>
          <a:stretch/>
        </p:blipFill>
        <p:spPr>
          <a:xfrm>
            <a:off x="3304450" y="1626225"/>
            <a:ext cx="2229998" cy="1559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nvSpPr>
        <p:spPr>
          <a:xfrm>
            <a:off x="4034400" y="1099575"/>
            <a:ext cx="1231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Times New Roman"/>
                <a:ea typeface="Times New Roman"/>
                <a:cs typeface="Times New Roman"/>
                <a:sym typeface="Times New Roman"/>
              </a:rPr>
              <a:t>Dataset</a:t>
            </a:r>
            <a:endParaRPr b="1" sz="2200">
              <a:latin typeface="Times New Roman"/>
              <a:ea typeface="Times New Roman"/>
              <a:cs typeface="Times New Roman"/>
              <a:sym typeface="Times New Roman"/>
            </a:endParaRPr>
          </a:p>
        </p:txBody>
      </p:sp>
      <p:sp>
        <p:nvSpPr>
          <p:cNvPr id="124" name="Google Shape;124;p23"/>
          <p:cNvSpPr txBox="1"/>
          <p:nvPr/>
        </p:nvSpPr>
        <p:spPr>
          <a:xfrm>
            <a:off x="1823100" y="2156100"/>
            <a:ext cx="5497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u="sng">
                <a:solidFill>
                  <a:schemeClr val="hlink"/>
                </a:solidFill>
                <a:latin typeface="Times New Roman"/>
                <a:ea typeface="Times New Roman"/>
                <a:cs typeface="Times New Roman"/>
                <a:sym typeface="Times New Roman"/>
                <a:hlinkClick r:id="rId3"/>
              </a:rPr>
              <a:t>Zomato Restaurants Database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u="sng">
                <a:solidFill>
                  <a:schemeClr val="hlink"/>
                </a:solidFill>
                <a:latin typeface="Times New Roman"/>
                <a:ea typeface="Times New Roman"/>
                <a:cs typeface="Times New Roman"/>
                <a:sym typeface="Times New Roman"/>
                <a:hlinkClick r:id="rId4"/>
              </a:rPr>
              <a:t>District Administrator Ernakulam</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u="sng">
                <a:solidFill>
                  <a:schemeClr val="hlink"/>
                </a:solidFill>
                <a:latin typeface="Times New Roman"/>
                <a:ea typeface="Times New Roman"/>
                <a:cs typeface="Times New Roman"/>
                <a:sym typeface="Times New Roman"/>
                <a:hlinkClick r:id="rId5"/>
              </a:rPr>
              <a:t>Dataset Search by Google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Database that stores user data</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nvSpPr>
        <p:spPr>
          <a:xfrm>
            <a:off x="3867900" y="859225"/>
            <a:ext cx="1408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Conclusion</a:t>
            </a:r>
            <a:endParaRPr b="1" sz="1900">
              <a:latin typeface="Times New Roman"/>
              <a:ea typeface="Times New Roman"/>
              <a:cs typeface="Times New Roman"/>
              <a:sym typeface="Times New Roman"/>
            </a:endParaRPr>
          </a:p>
        </p:txBody>
      </p:sp>
      <p:sp>
        <p:nvSpPr>
          <p:cNvPr id="130" name="Google Shape;130;p24"/>
          <p:cNvSpPr txBox="1"/>
          <p:nvPr/>
        </p:nvSpPr>
        <p:spPr>
          <a:xfrm>
            <a:off x="1594500" y="2088425"/>
            <a:ext cx="5955000" cy="2001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aim of </a:t>
            </a:r>
            <a:r>
              <a:rPr lang="en">
                <a:latin typeface="Times New Roman"/>
                <a:ea typeface="Times New Roman"/>
                <a:cs typeface="Times New Roman"/>
                <a:sym typeface="Times New Roman"/>
              </a:rPr>
              <a:t>the</a:t>
            </a:r>
            <a:r>
              <a:rPr lang="en">
                <a:latin typeface="Times New Roman"/>
                <a:ea typeface="Times New Roman"/>
                <a:cs typeface="Times New Roman"/>
                <a:sym typeface="Times New Roman"/>
              </a:rPr>
              <a:t> project is </a:t>
            </a:r>
            <a:r>
              <a:rPr lang="en" sz="1300">
                <a:solidFill>
                  <a:schemeClr val="dk1"/>
                </a:solidFill>
                <a:latin typeface="Times New Roman"/>
                <a:ea typeface="Times New Roman"/>
                <a:cs typeface="Times New Roman"/>
                <a:sym typeface="Times New Roman"/>
              </a:rPr>
              <a:t>use</a:t>
            </a:r>
            <a:r>
              <a:rPr lang="en" sz="1300">
                <a:solidFill>
                  <a:schemeClr val="dk1"/>
                </a:solidFill>
                <a:latin typeface="Times New Roman"/>
                <a:ea typeface="Times New Roman"/>
                <a:cs typeface="Times New Roman"/>
                <a:sym typeface="Times New Roman"/>
              </a:rPr>
              <a:t> K-Means Clustering to find the best accommodation for students in Ernakulam by classifying accommodation for incoming students on the basis of their preferences on amenities, budget and proximity to the location.</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As a result of this project we will be able to assist students in finding optimal residence options in a city like Ernakulam</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With the help of datasets and the implement of K mean clustering algorithm we can plot our data in map and help in achieving the result.</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nvSpPr>
        <p:spPr>
          <a:xfrm>
            <a:off x="1271425" y="1410125"/>
            <a:ext cx="6519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0202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CIKM '11: Proceedings of the 20th ACM international conference on Information and knowledge management</a:t>
            </a:r>
            <a:r>
              <a:rPr lang="en">
                <a:solidFill>
                  <a:srgbClr val="202020"/>
                </a:solidFill>
                <a:highlight>
                  <a:srgbClr val="FFFFFF"/>
                </a:highlight>
                <a:latin typeface="Times New Roman"/>
                <a:ea typeface="Times New Roman"/>
                <a:cs typeface="Times New Roman"/>
                <a:sym typeface="Times New Roman"/>
              </a:rPr>
              <a:t> October 2011 Pages 2541–2544</a:t>
            </a:r>
            <a:endParaRPr>
              <a:solidFill>
                <a:srgbClr val="20202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20202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202020"/>
                </a:solidFill>
                <a:highlight>
                  <a:srgbClr val="FFFFFF"/>
                </a:highlight>
                <a:latin typeface="Times New Roman"/>
                <a:ea typeface="Times New Roman"/>
                <a:cs typeface="Times New Roman"/>
                <a:sym typeface="Times New Roman"/>
              </a:rPr>
              <a:t>Modeling future spread of infections via mobile geolocation data and population dynamics. An application to COVID-19 in Brazil Pedro S. Peixoto, Diego Marcondes, </a:t>
            </a:r>
            <a:endParaRPr>
              <a:solidFill>
                <a:srgbClr val="20202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202020"/>
                </a:solidFill>
                <a:highlight>
                  <a:srgbClr val="FFFFFF"/>
                </a:highlight>
                <a:latin typeface="Times New Roman"/>
                <a:ea typeface="Times New Roman"/>
                <a:cs typeface="Times New Roman"/>
                <a:sym typeface="Times New Roman"/>
              </a:rPr>
              <a:t>Cláudia Peixoto, Sérgio M. Oliva</a:t>
            </a:r>
            <a:endParaRPr>
              <a:solidFill>
                <a:srgbClr val="20202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20202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202020"/>
                </a:solidFill>
                <a:highlight>
                  <a:srgbClr val="FFFFFF"/>
                </a:highlight>
                <a:latin typeface="Times New Roman"/>
                <a:ea typeface="Times New Roman"/>
                <a:cs typeface="Times New Roman"/>
                <a:sym typeface="Times New Roman"/>
              </a:rPr>
              <a:t>Chen S, Yang J, Yang W, Wang C, Bärnighausen T. COVID-19 control in China during mass population movements at New Year. Lancet 2020; 395:764–766.</a:t>
            </a:r>
            <a:endParaRPr>
              <a:solidFill>
                <a:srgbClr val="20202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20202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202020"/>
                </a:solidFill>
                <a:highlight>
                  <a:srgbClr val="FFFFFF"/>
                </a:highlight>
                <a:latin typeface="Times New Roman"/>
                <a:ea typeface="Times New Roman"/>
                <a:cs typeface="Times New Roman"/>
                <a:sym typeface="Times New Roman"/>
              </a:rPr>
              <a:t>https://www.crio.do/projects/python-geolocational-data-analysis</a:t>
            </a:r>
            <a:endParaRPr>
              <a:solidFill>
                <a:srgbClr val="202020"/>
              </a:solidFill>
              <a:highlight>
                <a:srgbClr val="FFFFFF"/>
              </a:highlight>
              <a:latin typeface="Times New Roman"/>
              <a:ea typeface="Times New Roman"/>
              <a:cs typeface="Times New Roman"/>
              <a:sym typeface="Times New Roman"/>
            </a:endParaRPr>
          </a:p>
        </p:txBody>
      </p:sp>
      <p:sp>
        <p:nvSpPr>
          <p:cNvPr id="136" name="Google Shape;136;p25"/>
          <p:cNvSpPr txBox="1"/>
          <p:nvPr/>
        </p:nvSpPr>
        <p:spPr>
          <a:xfrm>
            <a:off x="3516450" y="559800"/>
            <a:ext cx="2111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Times New Roman"/>
                <a:ea typeface="Times New Roman"/>
                <a:cs typeface="Times New Roman"/>
                <a:sym typeface="Times New Roman"/>
              </a:rPr>
              <a:t>Reference</a:t>
            </a:r>
            <a:endParaRPr b="1" sz="2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nvSpPr>
        <p:spPr>
          <a:xfrm>
            <a:off x="3223500" y="2248500"/>
            <a:ext cx="2697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990000"/>
                </a:solidFill>
              </a:rPr>
              <a:t>THANK YOU</a:t>
            </a:r>
            <a:endParaRPr b="1" sz="3000">
              <a:solidFill>
                <a:srgbClr val="990000"/>
              </a:solidFill>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3874200" y="670250"/>
            <a:ext cx="139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Abstract</a:t>
            </a:r>
            <a:endParaRPr b="1" sz="1600">
              <a:latin typeface="Times New Roman"/>
              <a:ea typeface="Times New Roman"/>
              <a:cs typeface="Times New Roman"/>
              <a:sym typeface="Times New Roman"/>
            </a:endParaRPr>
          </a:p>
        </p:txBody>
      </p:sp>
      <p:sp>
        <p:nvSpPr>
          <p:cNvPr id="63" name="Google Shape;63;p14"/>
          <p:cNvSpPr txBox="1"/>
          <p:nvPr/>
        </p:nvSpPr>
        <p:spPr>
          <a:xfrm>
            <a:off x="466950" y="1223900"/>
            <a:ext cx="82101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latin typeface="Times New Roman"/>
                <a:ea typeface="Times New Roman"/>
                <a:cs typeface="Times New Roman"/>
                <a:sym typeface="Times New Roman"/>
              </a:rPr>
              <a:t>This project involves the use of K-Means Clustering to find the best accommodation for students in Ernakulam by classifying accommodation for incoming students on the basis of their preferences on amenities, budget and proximity to the location.</a:t>
            </a:r>
            <a:r>
              <a:rPr lang="en" sz="1600">
                <a:solidFill>
                  <a:schemeClr val="dk1"/>
                </a:solidFill>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
        <p:nvSpPr>
          <p:cNvPr id="64" name="Google Shape;64;p14"/>
          <p:cNvSpPr txBox="1"/>
          <p:nvPr/>
        </p:nvSpPr>
        <p:spPr>
          <a:xfrm>
            <a:off x="466950" y="2116650"/>
            <a:ext cx="8210100" cy="1954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  Overview</a:t>
            </a:r>
            <a:endParaRPr sz="16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Students may have to move to new city in order to achieve a good and high quality education. So we have designed a website to find what they need in the new city based on their preferences. We will provide a overview about all the places they prefer to know about, near their college or education institution. This project will involve the collection of data cleaning them and running KMean clustering and get geolocational data plotting results in map. We will use PHP for server side programing, Python for K-Mean Clustering and HTML, CSS and JavaScript for frontend website designing and will also use bootstrap framework for our website.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304500" y="614700"/>
            <a:ext cx="25350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1600">
                <a:latin typeface="Times New Roman"/>
                <a:ea typeface="Times New Roman"/>
                <a:cs typeface="Times New Roman"/>
                <a:sym typeface="Times New Roman"/>
              </a:rPr>
              <a:t>Proposed Modules</a:t>
            </a:r>
            <a:endParaRPr b="1" sz="3320"/>
          </a:p>
        </p:txBody>
      </p:sp>
      <p:sp>
        <p:nvSpPr>
          <p:cNvPr id="70" name="Google Shape;70;p15"/>
          <p:cNvSpPr txBox="1"/>
          <p:nvPr>
            <p:ph idx="1" type="body"/>
          </p:nvPr>
        </p:nvSpPr>
        <p:spPr>
          <a:xfrm>
            <a:off x="600900" y="1469875"/>
            <a:ext cx="8543100" cy="428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Sign-up Module</a:t>
            </a:r>
            <a:endParaRPr sz="13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rPr lang="en" sz="1300">
                <a:solidFill>
                  <a:srgbClr val="000000"/>
                </a:solidFill>
                <a:latin typeface="Times New Roman"/>
                <a:ea typeface="Times New Roman"/>
                <a:cs typeface="Times New Roman"/>
                <a:sym typeface="Times New Roman"/>
              </a:rPr>
              <a:t>collect some basic details of the user register new user</a:t>
            </a:r>
            <a:endParaRPr sz="1300">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Login Module</a:t>
            </a:r>
            <a:endParaRPr sz="13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 sz="1300">
                <a:solidFill>
                  <a:srgbClr val="000000"/>
                </a:solidFill>
                <a:latin typeface="Times New Roman"/>
                <a:ea typeface="Times New Roman"/>
                <a:cs typeface="Times New Roman"/>
                <a:sym typeface="Times New Roman"/>
              </a:rPr>
              <a:t>This module will verify the user using </a:t>
            </a:r>
            <a:r>
              <a:rPr lang="en" sz="1300">
                <a:solidFill>
                  <a:srgbClr val="000000"/>
                </a:solidFill>
                <a:latin typeface="Times New Roman"/>
                <a:ea typeface="Times New Roman"/>
                <a:cs typeface="Times New Roman"/>
                <a:sym typeface="Times New Roman"/>
              </a:rPr>
              <a:t>username</a:t>
            </a:r>
            <a:r>
              <a:rPr lang="en" sz="1300">
                <a:solidFill>
                  <a:srgbClr val="000000"/>
                </a:solidFill>
                <a:latin typeface="Times New Roman"/>
                <a:ea typeface="Times New Roman"/>
                <a:cs typeface="Times New Roman"/>
                <a:sym typeface="Times New Roman"/>
              </a:rPr>
              <a:t> and password.</a:t>
            </a:r>
            <a:endParaRPr sz="1300">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User input Module</a:t>
            </a:r>
            <a:endParaRPr sz="13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 sz="1300">
                <a:solidFill>
                  <a:srgbClr val="000000"/>
                </a:solidFill>
                <a:latin typeface="Times New Roman"/>
                <a:ea typeface="Times New Roman"/>
                <a:cs typeface="Times New Roman"/>
                <a:sym typeface="Times New Roman"/>
              </a:rPr>
              <a:t>Adding preference desired by the user.</a:t>
            </a:r>
            <a:endParaRPr sz="1300">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Result(Map View) Module</a:t>
            </a:r>
            <a:endParaRPr sz="13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 sz="1300">
                <a:solidFill>
                  <a:srgbClr val="000000"/>
                </a:solidFill>
                <a:latin typeface="Times New Roman"/>
                <a:ea typeface="Times New Roman"/>
                <a:cs typeface="Times New Roman"/>
                <a:sym typeface="Times New Roman"/>
              </a:rPr>
              <a:t>Plot the output results in a map</a:t>
            </a:r>
            <a:endParaRPr sz="1300">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Snippet View Module</a:t>
            </a:r>
            <a:endParaRPr sz="13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 sz="1300">
                <a:solidFill>
                  <a:srgbClr val="000000"/>
                </a:solidFill>
                <a:latin typeface="Times New Roman"/>
                <a:ea typeface="Times New Roman"/>
                <a:cs typeface="Times New Roman"/>
                <a:sym typeface="Times New Roman"/>
              </a:rPr>
              <a:t>The user will get snippet information about </a:t>
            </a:r>
            <a:r>
              <a:rPr lang="en" sz="1300">
                <a:solidFill>
                  <a:srgbClr val="000000"/>
                </a:solidFill>
                <a:latin typeface="Times New Roman"/>
                <a:ea typeface="Times New Roman"/>
                <a:cs typeface="Times New Roman"/>
                <a:sym typeface="Times New Roman"/>
              </a:rPr>
              <a:t>the</a:t>
            </a:r>
            <a:r>
              <a:rPr lang="en" sz="1300">
                <a:solidFill>
                  <a:srgbClr val="000000"/>
                </a:solidFill>
                <a:latin typeface="Times New Roman"/>
                <a:ea typeface="Times New Roman"/>
                <a:cs typeface="Times New Roman"/>
                <a:sym typeface="Times New Roman"/>
              </a:rPr>
              <a:t> the all the  locations.</a:t>
            </a:r>
            <a:endParaRPr sz="1300">
              <a:solidFill>
                <a:srgbClr val="000000"/>
              </a:solidFill>
              <a:latin typeface="Times New Roman"/>
              <a:ea typeface="Times New Roman"/>
              <a:cs typeface="Times New Roman"/>
              <a:sym typeface="Times New Roman"/>
            </a:endParaRPr>
          </a:p>
          <a:p>
            <a:pPr indent="-311150" lvl="0" marL="457200" rtl="0" algn="just">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Rating and Review Module</a:t>
            </a:r>
            <a:endParaRPr sz="13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 sz="1300">
                <a:solidFill>
                  <a:srgbClr val="000000"/>
                </a:solidFill>
                <a:latin typeface="Times New Roman"/>
                <a:ea typeface="Times New Roman"/>
                <a:cs typeface="Times New Roman"/>
                <a:sym typeface="Times New Roman"/>
              </a:rPr>
              <a:t>rating and recommendations from the user to improve our services.</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311700" y="210500"/>
            <a:ext cx="8520600" cy="4832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b="1" lang="en" sz="1600">
                <a:solidFill>
                  <a:schemeClr val="dk1"/>
                </a:solidFill>
                <a:latin typeface="Times New Roman"/>
                <a:ea typeface="Times New Roman"/>
                <a:cs typeface="Times New Roman"/>
                <a:sym typeface="Times New Roman"/>
              </a:rPr>
              <a:t>Software </a:t>
            </a:r>
            <a:r>
              <a:rPr b="1" lang="en" sz="1600">
                <a:solidFill>
                  <a:schemeClr val="dk1"/>
                </a:solidFill>
                <a:latin typeface="Times New Roman"/>
                <a:ea typeface="Times New Roman"/>
                <a:cs typeface="Times New Roman"/>
                <a:sym typeface="Times New Roman"/>
              </a:rPr>
              <a:t>Req</a:t>
            </a:r>
            <a:r>
              <a:rPr b="1" lang="en" sz="1600">
                <a:solidFill>
                  <a:schemeClr val="dk1"/>
                </a:solidFill>
                <a:latin typeface="Times New Roman"/>
                <a:ea typeface="Times New Roman"/>
                <a:cs typeface="Times New Roman"/>
                <a:sym typeface="Times New Roman"/>
              </a:rPr>
              <a:t>uirements</a:t>
            </a:r>
            <a:endParaRPr b="1" sz="16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440"/>
              <a:buNone/>
            </a:pPr>
            <a:r>
              <a:rPr lang="en" sz="1400">
                <a:solidFill>
                  <a:schemeClr val="dk1"/>
                </a:solidFill>
                <a:latin typeface="Times New Roman"/>
                <a:ea typeface="Times New Roman"/>
                <a:cs typeface="Times New Roman"/>
                <a:sym typeface="Times New Roman"/>
              </a:rPr>
              <a:t>→XAMPP </a:t>
            </a:r>
            <a:endParaRPr sz="14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440"/>
              <a:buNone/>
            </a:pPr>
            <a:r>
              <a:rPr lang="en" sz="1400">
                <a:solidFill>
                  <a:schemeClr val="dk1"/>
                </a:solidFill>
                <a:latin typeface="Times New Roman"/>
                <a:ea typeface="Times New Roman"/>
                <a:cs typeface="Times New Roman"/>
                <a:sym typeface="Times New Roman"/>
              </a:rPr>
              <a:t>→Anaconda</a:t>
            </a:r>
            <a:endParaRPr sz="14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440"/>
              <a:buNone/>
            </a:pPr>
            <a:r>
              <a:rPr lang="en" sz="1400">
                <a:solidFill>
                  <a:schemeClr val="dk1"/>
                </a:solidFill>
                <a:latin typeface="Times New Roman"/>
                <a:ea typeface="Times New Roman"/>
                <a:cs typeface="Times New Roman"/>
                <a:sym typeface="Times New Roman"/>
              </a:rPr>
              <a:t>→VS Code</a:t>
            </a:r>
            <a:endParaRPr sz="14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440"/>
              <a:buNone/>
            </a:pPr>
            <a:r>
              <a:rPr lang="en" sz="1400">
                <a:solidFill>
                  <a:schemeClr val="dk1"/>
                </a:solidFill>
                <a:latin typeface="Times New Roman"/>
                <a:ea typeface="Times New Roman"/>
                <a:cs typeface="Times New Roman"/>
                <a:sym typeface="Times New Roman"/>
              </a:rPr>
              <a:t>→LucidChart</a:t>
            </a:r>
            <a:endParaRPr sz="14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440"/>
              <a:buNone/>
            </a:pPr>
            <a:r>
              <a:rPr b="1" lang="en" sz="1600">
                <a:solidFill>
                  <a:schemeClr val="dk1"/>
                </a:solidFill>
                <a:latin typeface="Times New Roman"/>
                <a:ea typeface="Times New Roman"/>
                <a:cs typeface="Times New Roman"/>
                <a:sym typeface="Times New Roman"/>
              </a:rPr>
              <a:t>Hardware Requirements</a:t>
            </a:r>
            <a:endParaRPr b="1" sz="16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440"/>
              <a:buNone/>
            </a:pPr>
            <a:r>
              <a:rPr lang="en" sz="1400">
                <a:solidFill>
                  <a:schemeClr val="dk1"/>
                </a:solidFill>
                <a:latin typeface="Times New Roman"/>
                <a:ea typeface="Times New Roman"/>
                <a:cs typeface="Times New Roman"/>
                <a:sym typeface="Times New Roman"/>
              </a:rPr>
              <a:t>The minimum hardware requirements:</a:t>
            </a:r>
            <a:endParaRPr sz="14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440"/>
              <a:buNone/>
            </a:pPr>
            <a:r>
              <a:rPr lang="en" sz="1400">
                <a:solidFill>
                  <a:schemeClr val="dk1"/>
                </a:solidFill>
                <a:latin typeface="Times New Roman"/>
                <a:ea typeface="Times New Roman"/>
                <a:cs typeface="Times New Roman"/>
                <a:sym typeface="Times New Roman"/>
              </a:rPr>
              <a:t>CPU:      2 x 64-bit 2.8 GHz 8.00 GT/s CPUs.</a:t>
            </a:r>
            <a:endParaRPr sz="14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440"/>
              <a:buNone/>
            </a:pPr>
            <a:r>
              <a:rPr lang="en" sz="1400">
                <a:solidFill>
                  <a:schemeClr val="dk1"/>
                </a:solidFill>
                <a:latin typeface="Times New Roman"/>
                <a:ea typeface="Times New Roman"/>
                <a:cs typeface="Times New Roman"/>
                <a:sym typeface="Times New Roman"/>
              </a:rPr>
              <a:t>RAM:     8 GB or 4 GB of 1600 MHz DDR4 RAM.</a:t>
            </a:r>
            <a:endParaRPr sz="14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440"/>
              <a:buNone/>
            </a:pPr>
            <a:r>
              <a:rPr lang="en" sz="1400">
                <a:solidFill>
                  <a:schemeClr val="dk1"/>
                </a:solidFill>
                <a:latin typeface="Times New Roman"/>
                <a:ea typeface="Times New Roman"/>
                <a:cs typeface="Times New Roman"/>
                <a:sym typeface="Times New Roman"/>
              </a:rPr>
              <a:t>Storage:  150GB of free memory space.</a:t>
            </a:r>
            <a:endParaRPr sz="14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440"/>
              <a:buNone/>
            </a:pPr>
            <a:r>
              <a:t/>
            </a:r>
            <a:endParaRPr sz="14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Clr>
                <a:schemeClr val="dk1"/>
              </a:buClr>
              <a:buSzPts val="440"/>
              <a:buFont typeface="Arial"/>
              <a:buNone/>
            </a:pPr>
            <a:r>
              <a:t/>
            </a:r>
            <a:endParaRPr sz="1400">
              <a:latin typeface="Times New Roman"/>
              <a:ea typeface="Times New Roman"/>
              <a:cs typeface="Times New Roman"/>
              <a:sym typeface="Times New Roman"/>
            </a:endParaRPr>
          </a:p>
          <a:p>
            <a:pPr indent="0" lvl="0" marL="0" rtl="0" algn="l">
              <a:lnSpc>
                <a:spcPct val="105000"/>
              </a:lnSpc>
              <a:spcBef>
                <a:spcPts val="1200"/>
              </a:spcBef>
              <a:spcAft>
                <a:spcPts val="0"/>
              </a:spcAft>
              <a:buClr>
                <a:schemeClr val="dk1"/>
              </a:buClr>
              <a:buSzPts val="440"/>
              <a:buFont typeface="Arial"/>
              <a:buNone/>
            </a:pPr>
            <a:r>
              <a:t/>
            </a:r>
            <a:endParaRPr b="1" sz="1400">
              <a:latin typeface="Times New Roman"/>
              <a:ea typeface="Times New Roman"/>
              <a:cs typeface="Times New Roman"/>
              <a:sym typeface="Times New Roman"/>
            </a:endParaRPr>
          </a:p>
          <a:p>
            <a:pPr indent="0" lvl="0" marL="0" rtl="0" algn="l">
              <a:lnSpc>
                <a:spcPct val="105000"/>
              </a:lnSpc>
              <a:spcBef>
                <a:spcPts val="1200"/>
              </a:spcBef>
              <a:spcAft>
                <a:spcPts val="1200"/>
              </a:spcAft>
              <a:buSzPts val="440"/>
              <a:buNone/>
            </a:pPr>
            <a:r>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696375" y="1527150"/>
            <a:ext cx="7037100" cy="1215300"/>
          </a:xfrm>
          <a:prstGeom prst="rect">
            <a:avLst/>
          </a:prstGeom>
          <a:noFill/>
          <a:ln>
            <a:noFill/>
          </a:ln>
        </p:spPr>
        <p:txBody>
          <a:bodyPr anchorCtr="0" anchor="t" bIns="91425" lIns="91425" spcFirstLastPara="1" rIns="91425" wrap="square" tIns="91425">
            <a:spAutoFit/>
          </a:bodyPr>
          <a:lstStyle/>
          <a:p>
            <a:pPr indent="-323850" lvl="0" marL="457200" rtl="0" algn="l">
              <a:lnSpc>
                <a:spcPct val="114130"/>
              </a:lnSpc>
              <a:spcBef>
                <a:spcPts val="0"/>
              </a:spcBef>
              <a:spcAft>
                <a:spcPts val="0"/>
              </a:spcAft>
              <a:buClr>
                <a:schemeClr val="dk1"/>
              </a:buClr>
              <a:buSzPts val="1500"/>
              <a:buFont typeface="Times New Roman"/>
              <a:buAutoNum type="arabicPeriod"/>
            </a:pPr>
            <a:r>
              <a:rPr lang="en" sz="1500">
                <a:solidFill>
                  <a:schemeClr val="dk1"/>
                </a:solidFill>
                <a:highlight>
                  <a:srgbClr val="FFFFFF"/>
                </a:highlight>
                <a:latin typeface="Times New Roman"/>
                <a:ea typeface="Times New Roman"/>
                <a:cs typeface="Times New Roman"/>
                <a:sym typeface="Times New Roman"/>
              </a:rPr>
              <a:t>A real-time local-event detection system based on geolocation.</a:t>
            </a:r>
            <a:endParaRPr sz="1500">
              <a:solidFill>
                <a:schemeClr val="dk1"/>
              </a:solidFill>
              <a:highlight>
                <a:srgbClr val="FFFFFF"/>
              </a:highlight>
              <a:latin typeface="Times New Roman"/>
              <a:ea typeface="Times New Roman"/>
              <a:cs typeface="Times New Roman"/>
              <a:sym typeface="Times New Roman"/>
            </a:endParaRPr>
          </a:p>
          <a:p>
            <a:pPr indent="-323850" lvl="0" marL="457200" rtl="0" algn="l">
              <a:lnSpc>
                <a:spcPct val="88043"/>
              </a:lnSpc>
              <a:spcBef>
                <a:spcPts val="0"/>
              </a:spcBef>
              <a:spcAft>
                <a:spcPts val="0"/>
              </a:spcAft>
              <a:buClr>
                <a:schemeClr val="dk1"/>
              </a:buClr>
              <a:buSzPts val="1500"/>
              <a:buFont typeface="Times New Roman"/>
              <a:buAutoNum type="arabicPeriod"/>
            </a:pPr>
            <a:r>
              <a:rPr lang="en" sz="1500">
                <a:solidFill>
                  <a:schemeClr val="dk1"/>
                </a:solidFill>
                <a:highlight>
                  <a:srgbClr val="FFFFFF"/>
                </a:highlight>
                <a:latin typeface="Times New Roman"/>
                <a:ea typeface="Times New Roman"/>
                <a:cs typeface="Times New Roman"/>
                <a:sym typeface="Times New Roman"/>
              </a:rPr>
              <a:t>Modeling future spread of infections via mobile geolocation data and population dynamics. An application to COVID-19 in Brazil.</a:t>
            </a:r>
            <a:endParaRPr sz="1500">
              <a:solidFill>
                <a:schemeClr val="dk1"/>
              </a:solidFill>
              <a:highlight>
                <a:srgbClr val="FFFFFF"/>
              </a:highlight>
              <a:latin typeface="Times New Roman"/>
              <a:ea typeface="Times New Roman"/>
              <a:cs typeface="Times New Roman"/>
              <a:sym typeface="Times New Roman"/>
            </a:endParaRPr>
          </a:p>
          <a:p>
            <a:pPr indent="0" lvl="0" marL="0" rtl="0" algn="l">
              <a:spcBef>
                <a:spcPts val="700"/>
              </a:spcBef>
              <a:spcAft>
                <a:spcPts val="0"/>
              </a:spcAft>
              <a:buNone/>
            </a:pPr>
            <a:r>
              <a:t/>
            </a:r>
            <a:endParaRPr>
              <a:solidFill>
                <a:schemeClr val="dk1"/>
              </a:solidFill>
            </a:endParaRPr>
          </a:p>
        </p:txBody>
      </p:sp>
      <p:sp>
        <p:nvSpPr>
          <p:cNvPr id="81" name="Google Shape;81;p17"/>
          <p:cNvSpPr txBox="1"/>
          <p:nvPr/>
        </p:nvSpPr>
        <p:spPr>
          <a:xfrm>
            <a:off x="2620500" y="281975"/>
            <a:ext cx="3762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Review</a:t>
            </a:r>
            <a:r>
              <a:rPr b="1" lang="en" sz="2000">
                <a:latin typeface="Times New Roman"/>
                <a:ea typeface="Times New Roman"/>
                <a:cs typeface="Times New Roman"/>
                <a:sym typeface="Times New Roman"/>
              </a:rPr>
              <a:t> of </a:t>
            </a:r>
            <a:r>
              <a:rPr b="1" lang="en" sz="2000">
                <a:latin typeface="Times New Roman"/>
                <a:ea typeface="Times New Roman"/>
                <a:cs typeface="Times New Roman"/>
                <a:sym typeface="Times New Roman"/>
              </a:rPr>
              <a:t>Relevant</a:t>
            </a:r>
            <a:r>
              <a:rPr b="1" lang="en" sz="2000">
                <a:latin typeface="Times New Roman"/>
                <a:ea typeface="Times New Roman"/>
                <a:cs typeface="Times New Roman"/>
                <a:sym typeface="Times New Roman"/>
              </a:rPr>
              <a:t> Literature </a:t>
            </a:r>
            <a:endParaRPr b="1"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392700" y="701575"/>
            <a:ext cx="235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 sz="1858">
                <a:latin typeface="Times New Roman"/>
                <a:ea typeface="Times New Roman"/>
                <a:cs typeface="Times New Roman"/>
                <a:sym typeface="Times New Roman"/>
              </a:rPr>
              <a:t>Proposed System</a:t>
            </a:r>
            <a:endParaRPr b="1" sz="1858">
              <a:latin typeface="Times New Roman"/>
              <a:ea typeface="Times New Roman"/>
              <a:cs typeface="Times New Roman"/>
              <a:sym typeface="Times New Roman"/>
            </a:endParaRPr>
          </a:p>
        </p:txBody>
      </p:sp>
      <p:sp>
        <p:nvSpPr>
          <p:cNvPr id="87" name="Google Shape;87;p18"/>
          <p:cNvSpPr txBox="1"/>
          <p:nvPr/>
        </p:nvSpPr>
        <p:spPr>
          <a:xfrm>
            <a:off x="1026250" y="1111775"/>
            <a:ext cx="12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8" name="Google Shape;88;p18"/>
          <p:cNvSpPr txBox="1"/>
          <p:nvPr/>
        </p:nvSpPr>
        <p:spPr>
          <a:xfrm>
            <a:off x="2935825" y="1563600"/>
            <a:ext cx="34434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Registration </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LogIn</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Adding Preference</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Result</a:t>
            </a:r>
            <a:endParaRPr>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a:latin typeface="Times New Roman"/>
                <a:ea typeface="Times New Roman"/>
                <a:cs typeface="Times New Roman"/>
                <a:sym typeface="Times New Roman"/>
              </a:rPr>
              <a:t>		→Map View</a:t>
            </a:r>
            <a:endParaRPr>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a:latin typeface="Times New Roman"/>
                <a:ea typeface="Times New Roman"/>
                <a:cs typeface="Times New Roman"/>
                <a:sym typeface="Times New Roman"/>
              </a:rPr>
              <a:t>		→List View</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27350" y="359525"/>
            <a:ext cx="2889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Data Flow Diagram</a:t>
            </a:r>
            <a:endParaRPr b="1">
              <a:latin typeface="Times New Roman"/>
              <a:ea typeface="Times New Roman"/>
              <a:cs typeface="Times New Roman"/>
              <a:sym typeface="Times New Roman"/>
            </a:endParaRPr>
          </a:p>
        </p:txBody>
      </p:sp>
      <p:sp>
        <p:nvSpPr>
          <p:cNvPr id="94" name="Google Shape;94;p19"/>
          <p:cNvSpPr/>
          <p:nvPr/>
        </p:nvSpPr>
        <p:spPr>
          <a:xfrm>
            <a:off x="549775" y="2138100"/>
            <a:ext cx="1905900" cy="867300"/>
          </a:xfrm>
          <a:prstGeom prst="roundRect">
            <a:avLst>
              <a:gd fmla="val 29580"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 	   User</a:t>
            </a:r>
            <a:endParaRPr/>
          </a:p>
        </p:txBody>
      </p:sp>
      <p:cxnSp>
        <p:nvCxnSpPr>
          <p:cNvPr id="95" name="Google Shape;95;p19"/>
          <p:cNvCxnSpPr>
            <a:stCxn id="94" idx="3"/>
            <a:endCxn id="96" idx="1"/>
          </p:cNvCxnSpPr>
          <p:nvPr/>
        </p:nvCxnSpPr>
        <p:spPr>
          <a:xfrm>
            <a:off x="2455675" y="2571750"/>
            <a:ext cx="971100" cy="0"/>
          </a:xfrm>
          <a:prstGeom prst="straightConnector1">
            <a:avLst/>
          </a:prstGeom>
          <a:noFill/>
          <a:ln cap="flat" cmpd="sng" w="9525">
            <a:solidFill>
              <a:schemeClr val="dk2"/>
            </a:solidFill>
            <a:prstDash val="solid"/>
            <a:round/>
            <a:headEnd len="med" w="med" type="none"/>
            <a:tailEnd len="med" w="med" type="triangle"/>
          </a:ln>
        </p:spPr>
      </p:cxnSp>
      <p:sp>
        <p:nvSpPr>
          <p:cNvPr id="96" name="Google Shape;96;p19"/>
          <p:cNvSpPr/>
          <p:nvPr/>
        </p:nvSpPr>
        <p:spPr>
          <a:xfrm>
            <a:off x="3426750" y="2138100"/>
            <a:ext cx="2290500" cy="867300"/>
          </a:xfrm>
          <a:prstGeom prst="roundRect">
            <a:avLst>
              <a:gd fmla="val 29580"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Geolocational Analysis</a:t>
            </a:r>
            <a:endParaRPr/>
          </a:p>
        </p:txBody>
      </p:sp>
      <p:cxnSp>
        <p:nvCxnSpPr>
          <p:cNvPr id="97" name="Google Shape;97;p19"/>
          <p:cNvCxnSpPr/>
          <p:nvPr/>
        </p:nvCxnSpPr>
        <p:spPr>
          <a:xfrm flipH="1" rot="10800000">
            <a:off x="5717250" y="2568750"/>
            <a:ext cx="1050600" cy="6000"/>
          </a:xfrm>
          <a:prstGeom prst="straightConnector1">
            <a:avLst/>
          </a:prstGeom>
          <a:noFill/>
          <a:ln cap="flat" cmpd="sng" w="9525">
            <a:solidFill>
              <a:schemeClr val="dk2"/>
            </a:solidFill>
            <a:prstDash val="solid"/>
            <a:round/>
            <a:headEnd len="med" w="med" type="none"/>
            <a:tailEnd len="med" w="med" type="triangle"/>
          </a:ln>
        </p:spPr>
      </p:cxnSp>
      <p:sp>
        <p:nvSpPr>
          <p:cNvPr id="98" name="Google Shape;98;p19"/>
          <p:cNvSpPr/>
          <p:nvPr/>
        </p:nvSpPr>
        <p:spPr>
          <a:xfrm>
            <a:off x="6767850" y="2138100"/>
            <a:ext cx="1710300" cy="867300"/>
          </a:xfrm>
          <a:prstGeom prst="roundRect">
            <a:avLst>
              <a:gd fmla="val 29580"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      Views Map</a:t>
            </a:r>
            <a:endParaRPr/>
          </a:p>
        </p:txBody>
      </p:sp>
      <p:sp>
        <p:nvSpPr>
          <p:cNvPr id="99" name="Google Shape;99;p19"/>
          <p:cNvSpPr txBox="1"/>
          <p:nvPr/>
        </p:nvSpPr>
        <p:spPr>
          <a:xfrm>
            <a:off x="843000" y="1368350"/>
            <a:ext cx="196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Level 0</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152400" y="152400"/>
            <a:ext cx="8839200" cy="46925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1948350" y="0"/>
            <a:ext cx="6017352" cy="5206402"/>
          </a:xfrm>
          <a:prstGeom prst="rect">
            <a:avLst/>
          </a:prstGeom>
          <a:noFill/>
          <a:ln>
            <a:noFill/>
          </a:ln>
        </p:spPr>
      </p:pic>
      <p:sp>
        <p:nvSpPr>
          <p:cNvPr id="110" name="Google Shape;110;p21"/>
          <p:cNvSpPr txBox="1"/>
          <p:nvPr/>
        </p:nvSpPr>
        <p:spPr>
          <a:xfrm>
            <a:off x="326450" y="708625"/>
            <a:ext cx="2089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Use Case Diagram</a:t>
            </a:r>
            <a:endParaRPr b="1" sz="1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