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7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7AFA"/>
    <a:srgbClr val="4211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5688" autoAdjust="0"/>
  </p:normalViewPr>
  <p:slideViewPr>
    <p:cSldViewPr snapToGrid="0">
      <p:cViewPr varScale="1">
        <p:scale>
          <a:sx n="96" d="100"/>
          <a:sy n="96" d="100"/>
        </p:scale>
        <p:origin x="11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A4A85-D9D3-4BF0-8298-D5CAEF90ACD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307C4-48C1-474E-A447-B639A5F97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19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307C4-48C1-474E-A447-B639A5F97D4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73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5EB7-F3EF-9391-F53A-0A43898D5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FD689-1079-721D-8211-8196C7D45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A44CD-FF3F-EFDD-8E2C-ED9FFD02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DDD-197B-47A6-86E2-BBDA22A7C2B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28594-371C-851B-CF5B-B1AD87AC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856CE-5B57-85D6-31F1-899988194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DFB7-87B2-44D9-BE07-D2FAD7BD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10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55CD8-1E4F-5209-3E22-AC18795A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C7519-56BF-8A26-AF1E-8F8177766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88297-0381-8BE8-06B1-690371AE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DDD-197B-47A6-86E2-BBDA22A7C2B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D2D79-D644-4267-20AB-27790110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D59CE-4AB0-6332-7BA7-21660C77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DFB7-87B2-44D9-BE07-D2FAD7BD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14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61818-CC9D-F422-D00B-5B7241300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7A1DB-20AB-0DFA-A225-55126A93B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57A4-779E-B4BE-DA9E-EC060F1B9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DDD-197B-47A6-86E2-BBDA22A7C2B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F9337-FEF5-889B-ABF2-C84EE2CD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D293B-A832-1C9B-1AC7-F7879B22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DFB7-87B2-44D9-BE07-D2FAD7BD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2F03-657B-FDE0-3EA6-C61FC0DA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92DF3-63D7-2050-FE6F-EBCD9F34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0E70A-9FB8-D89D-8FBD-31665054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DDD-197B-47A6-86E2-BBDA22A7C2B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9450F-4F3B-22C1-1F05-91293C9E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FD63-0645-FB45-1314-3F0D12A7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DFB7-87B2-44D9-BE07-D2FAD7BD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60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BE93-5411-13F0-7092-A564D5D8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42416-9B53-87B5-F56C-91E65EB90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5B1CF-FA70-4207-01EC-A06ECCFC2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DDD-197B-47A6-86E2-BBDA22A7C2B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0E380-BDBA-D295-1C90-8D6F5365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9CED-DEEA-03D8-32BE-2C8449B0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DFB7-87B2-44D9-BE07-D2FAD7BD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087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8CF7-5C0D-0CDC-417F-82EF3207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DC59-8CA5-363E-4E77-6FE83F48E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C086A-AD28-5079-41EB-B5C20A1D5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19C8A-039D-A4C7-CED3-260E4F5B1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DDD-197B-47A6-86E2-BBDA22A7C2B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1FF09-8E19-3A33-A690-4297A254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E20BE-05F4-2956-5A49-26D4246A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DFB7-87B2-44D9-BE07-D2FAD7BD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713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4E29-E79A-0BF6-EBCA-333423E5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86C8D-02E7-229B-412B-078D5F238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1FBEC-A180-B987-4C5C-A7DD2F3D3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47082-1D0E-0F91-D524-8459212DF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5EC66-4170-0669-DD10-7F3CC9274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3E3DA-35CC-5858-D8E1-3937E4CE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DDD-197B-47A6-86E2-BBDA22A7C2B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0F19F-BC50-298F-D13B-1DE0F75E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1D7EFC-BC34-9ABA-831C-9D4D0112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DFB7-87B2-44D9-BE07-D2FAD7BD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75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5745-B267-87C4-09D1-FCC11B37B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947B7-70CE-5E45-175F-EF42652A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DDD-197B-47A6-86E2-BBDA22A7C2B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DF3E1-16D5-B6F4-58F2-586A2BCE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A8AC6-650F-6B4A-2A35-D259552B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DFB7-87B2-44D9-BE07-D2FAD7BD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38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24341-894D-A206-8334-1321BB7CB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DDD-197B-47A6-86E2-BBDA22A7C2B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7A7BA-D873-6808-2016-B8EEC14B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EA297-104A-7840-662F-3B91AA09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DFB7-87B2-44D9-BE07-D2FAD7BD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14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F52F-5E47-B439-079A-E82881C8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32F90-6FF3-EFF8-AD2F-E66CD4AFF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2BA85-E8FC-2A00-60C9-584E919C7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B99CD-C936-6207-37E6-B5C326CC6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DDD-197B-47A6-86E2-BBDA22A7C2B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2F4A3-B509-9E45-E374-7E60DF81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E4CD7-7D22-0387-21C0-72DB2EED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DFB7-87B2-44D9-BE07-D2FAD7BD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65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0CA4D-5CD7-A29D-3953-F9CC93BC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FF64E-0EB0-33E9-B3EA-26D97F1AD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15E37-8BF5-2D45-F76E-279334C1B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9E2AA-AE5F-49AC-573B-F0360608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BDDD-197B-47A6-86E2-BBDA22A7C2B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93408-D7C6-BC5D-4521-CA0275EE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C6E53-ADAD-1EB0-B884-AFB925B90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DFB7-87B2-44D9-BE07-D2FAD7BD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643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14EA0-EF84-840F-2B86-8996FA3D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B1FB3-73FC-6D1E-5042-1886F90A6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BE650-41A8-DCC6-3F76-A670BEB55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BDDD-197B-47A6-86E2-BBDA22A7C2B8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2A62F-C6F8-4408-DA17-2BF6591C8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803CF-08F6-247C-4670-B8A86ACDD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CDFB7-87B2-44D9-BE07-D2FAD7BD4E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921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14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13.png"/><Relationship Id="rId22" Type="http://schemas.openxmlformats.org/officeDocument/2006/relationships/image" Target="../media/image1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8.png"/><Relationship Id="rId3" Type="http://schemas.openxmlformats.org/officeDocument/2006/relationships/image" Target="../media/image15.png"/><Relationship Id="rId7" Type="http://schemas.openxmlformats.org/officeDocument/2006/relationships/image" Target="../media/image42.png"/><Relationship Id="rId12" Type="http://schemas.openxmlformats.org/officeDocument/2006/relationships/image" Target="../media/image38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29.png"/><Relationship Id="rId5" Type="http://schemas.openxmlformats.org/officeDocument/2006/relationships/image" Target="../media/image36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150.png"/><Relationship Id="rId9" Type="http://schemas.openxmlformats.org/officeDocument/2006/relationships/image" Target="../media/image40.png"/><Relationship Id="rId1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53996E-1FEB-339B-E096-04622F64507F}"/>
              </a:ext>
            </a:extLst>
          </p:cNvPr>
          <p:cNvSpPr txBox="1"/>
          <p:nvPr/>
        </p:nvSpPr>
        <p:spPr>
          <a:xfrm>
            <a:off x="5384838" y="2891590"/>
            <a:ext cx="3972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WavLM</a:t>
            </a:r>
          </a:p>
        </p:txBody>
      </p:sp>
    </p:spTree>
    <p:extLst>
      <p:ext uri="{BB962C8B-B14F-4D97-AF65-F5344CB8AC3E}">
        <p14:creationId xmlns:p14="http://schemas.microsoft.com/office/powerpoint/2010/main" val="21454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8B30A7-09D8-5C84-35C7-79C00B26593D}"/>
              </a:ext>
            </a:extLst>
          </p:cNvPr>
          <p:cNvSpPr txBox="1"/>
          <p:nvPr/>
        </p:nvSpPr>
        <p:spPr>
          <a:xfrm>
            <a:off x="0" y="268464"/>
            <a:ext cx="3142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763DB-8863-72C9-5A10-916D6B9B3EFE}"/>
              </a:ext>
            </a:extLst>
          </p:cNvPr>
          <p:cNvSpPr txBox="1"/>
          <p:nvPr/>
        </p:nvSpPr>
        <p:spPr>
          <a:xfrm>
            <a:off x="101169" y="881843"/>
            <a:ext cx="843048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cs typeface="Times New Roman" panose="02020603050405020304" pitchFamily="18" charset="0"/>
              </a:rPr>
              <a:t>Task 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– </a:t>
            </a:r>
            <a:r>
              <a:rPr lang="en-IN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cs typeface="Times New Roman" panose="02020603050405020304" pitchFamily="18" charset="0"/>
              </a:rPr>
              <a:t>Speaker Identification(SI), Voice activity detection(VAD), Speech recognition(ASR), Emotion recognition(AER)</a:t>
            </a:r>
          </a:p>
          <a:p>
            <a:endParaRPr lang="en-IN" sz="1600" dirty="0">
              <a:solidFill>
                <a:srgbClr val="000000"/>
              </a:solidFill>
              <a:highlight>
                <a:srgbClr val="FFFFFF"/>
              </a:highlight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454D3-C08A-B889-DBD7-488CF35ADE43}"/>
              </a:ext>
            </a:extLst>
          </p:cNvPr>
          <p:cNvSpPr txBox="1"/>
          <p:nvPr/>
        </p:nvSpPr>
        <p:spPr>
          <a:xfrm>
            <a:off x="261573" y="5033908"/>
            <a:ext cx="4580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Dataset</a:t>
            </a:r>
            <a:r>
              <a:rPr lang="en-US" sz="16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– </a:t>
            </a:r>
            <a:r>
              <a:rPr lang="en-IN" sz="1600" b="1" u="sng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IEMOCAP</a:t>
            </a:r>
            <a:endParaRPr lang="en-IN" sz="1600" dirty="0"/>
          </a:p>
          <a:p>
            <a:pPr marL="285750" indent="-285750">
              <a:buFontTx/>
              <a:buChar char="-"/>
            </a:pPr>
            <a:r>
              <a:rPr lang="en-IN" sz="1600" dirty="0"/>
              <a:t>12 hours of English audio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151 dialogues including 10,039 utterances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40% of frames in the segmented utterances are silent – so it can be used for VAD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Emotions – Happy, Angry, Neutral, Sad, Other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2D471-A6C8-B97F-4C6E-F86DAB81D6F8}"/>
              </a:ext>
            </a:extLst>
          </p:cNvPr>
          <p:cNvSpPr txBox="1"/>
          <p:nvPr/>
        </p:nvSpPr>
        <p:spPr>
          <a:xfrm>
            <a:off x="329770" y="1704024"/>
            <a:ext cx="333776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WavLM model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Used as a shared encoder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Takes raw waveform(.wav) as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Output is a frame sequence with frameshift of 20ms</a:t>
            </a:r>
            <a:endParaRPr lang="en-IN" sz="1600" dirty="0"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D3D93-7DF3-2026-D1C6-894E09FA0743}"/>
              </a:ext>
            </a:extLst>
          </p:cNvPr>
          <p:cNvSpPr txBox="1"/>
          <p:nvPr/>
        </p:nvSpPr>
        <p:spPr>
          <a:xfrm>
            <a:off x="6364357" y="4690137"/>
            <a:ext cx="3227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SI (</a:t>
            </a:r>
            <a:r>
              <a:rPr lang="en-IN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cs typeface="Times New Roman" panose="02020603050405020304" pitchFamily="18" charset="0"/>
              </a:rPr>
              <a:t>Speaker Identification</a:t>
            </a:r>
            <a:r>
              <a:rPr lang="en-IN" sz="1600" b="1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Takes features from WavLM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Perform Speaker classification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CA868-70B1-E823-0032-B2BBEF8C7CD1}"/>
              </a:ext>
            </a:extLst>
          </p:cNvPr>
          <p:cNvSpPr txBox="1"/>
          <p:nvPr/>
        </p:nvSpPr>
        <p:spPr>
          <a:xfrm>
            <a:off x="2367817" y="3525226"/>
            <a:ext cx="32273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VAD (Voice activity detection)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Takes features from WavLM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Perform frame-level speech/nonspeech detection</a:t>
            </a:r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484CB-FA02-1DF4-AA00-51A8D7D6E28A}"/>
              </a:ext>
            </a:extLst>
          </p:cNvPr>
          <p:cNvSpPr txBox="1"/>
          <p:nvPr/>
        </p:nvSpPr>
        <p:spPr>
          <a:xfrm>
            <a:off x="7736330" y="1458694"/>
            <a:ext cx="3227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AER (Voice activity detection)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Takes features from WavLM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Perform emotion classification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E009F-2DE6-9A60-B086-30434F89FC53}"/>
              </a:ext>
            </a:extLst>
          </p:cNvPr>
          <p:cNvSpPr txBox="1"/>
          <p:nvPr/>
        </p:nvSpPr>
        <p:spPr>
          <a:xfrm>
            <a:off x="8123786" y="3059027"/>
            <a:ext cx="32273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ASR (</a:t>
            </a:r>
            <a:r>
              <a:rPr lang="en-IN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cs typeface="Times New Roman" panose="02020603050405020304" pitchFamily="18" charset="0"/>
              </a:rPr>
              <a:t>Speech recognition</a:t>
            </a:r>
            <a:r>
              <a:rPr lang="en-IN" sz="1600" b="1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Takes features from WavLM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  <a:highlight>
                  <a:srgbClr val="FFFFFF"/>
                </a:highlight>
                <a:cs typeface="Times New Roman" panose="02020603050405020304" pitchFamily="18" charset="0"/>
              </a:rPr>
              <a:t>Perform speech </a:t>
            </a:r>
            <a:r>
              <a:rPr lang="en-IN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cs typeface="Times New Roman" panose="02020603050405020304" pitchFamily="18" charset="0"/>
              </a:rPr>
              <a:t>recognition</a:t>
            </a:r>
            <a:endParaRPr lang="en-IN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0C084F1-F8D7-913A-3CAD-0414EFA76592}"/>
              </a:ext>
            </a:extLst>
          </p:cNvPr>
          <p:cNvCxnSpPr>
            <a:cxnSpLocks/>
          </p:cNvCxnSpPr>
          <p:nvPr/>
        </p:nvCxnSpPr>
        <p:spPr>
          <a:xfrm>
            <a:off x="3220278" y="3059027"/>
            <a:ext cx="481917" cy="4485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D8B7D2-C308-C2CA-EBFE-EF5E16584E9D}"/>
              </a:ext>
            </a:extLst>
          </p:cNvPr>
          <p:cNvCxnSpPr>
            <a:cxnSpLocks/>
          </p:cNvCxnSpPr>
          <p:nvPr/>
        </p:nvCxnSpPr>
        <p:spPr>
          <a:xfrm>
            <a:off x="3461846" y="2679233"/>
            <a:ext cx="4113340" cy="19232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664F38-FE4E-F2F6-2F4A-E16F69B58082}"/>
              </a:ext>
            </a:extLst>
          </p:cNvPr>
          <p:cNvCxnSpPr>
            <a:cxnSpLocks/>
          </p:cNvCxnSpPr>
          <p:nvPr/>
        </p:nvCxnSpPr>
        <p:spPr>
          <a:xfrm>
            <a:off x="3538330" y="2472265"/>
            <a:ext cx="4439720" cy="905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8F87F2-FB50-D0DD-A845-3590EE6457C5}"/>
              </a:ext>
            </a:extLst>
          </p:cNvPr>
          <p:cNvCxnSpPr>
            <a:cxnSpLocks/>
          </p:cNvCxnSpPr>
          <p:nvPr/>
        </p:nvCxnSpPr>
        <p:spPr>
          <a:xfrm flipV="1">
            <a:off x="3299791" y="1874192"/>
            <a:ext cx="4342114" cy="3735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19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8B30A7-09D8-5C84-35C7-79C00B26593D}"/>
              </a:ext>
            </a:extLst>
          </p:cNvPr>
          <p:cNvSpPr txBox="1"/>
          <p:nvPr/>
        </p:nvSpPr>
        <p:spPr>
          <a:xfrm>
            <a:off x="0" y="385401"/>
            <a:ext cx="2727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0D0670-26F3-54F4-571A-EC0C1B39C570}"/>
              </a:ext>
            </a:extLst>
          </p:cNvPr>
          <p:cNvSpPr/>
          <p:nvPr/>
        </p:nvSpPr>
        <p:spPr>
          <a:xfrm>
            <a:off x="1531065" y="1107492"/>
            <a:ext cx="2102069" cy="819807"/>
          </a:xfrm>
          <a:prstGeom prst="rect">
            <a:avLst/>
          </a:prstGeom>
          <a:solidFill>
            <a:srgbClr val="00B0F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</a:rPr>
              <a:t>Convert the stereo channel to a single channel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90D52-F53C-9E88-168D-26E8DAD07C1B}"/>
              </a:ext>
            </a:extLst>
          </p:cNvPr>
          <p:cNvSpPr txBox="1"/>
          <p:nvPr/>
        </p:nvSpPr>
        <p:spPr>
          <a:xfrm>
            <a:off x="1440602" y="2047349"/>
            <a:ext cx="211795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cs typeface="Helvetica" panose="020B0604020202020204" pitchFamily="34" charset="0"/>
              </a:rPr>
              <a:t>- For compatibility reasons</a:t>
            </a:r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cs typeface="Helvetica" panose="020B0604020202020204" pitchFamily="34" charset="0"/>
              </a:rPr>
              <a:t>- To reduce file size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8F9157-0BC9-9648-F119-089DFA9CB1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6477"/>
            <a:ext cx="901982" cy="10818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343A6C-0D80-181C-6FA1-B87A0312D014}"/>
              </a:ext>
            </a:extLst>
          </p:cNvPr>
          <p:cNvSpPr txBox="1"/>
          <p:nvPr/>
        </p:nvSpPr>
        <p:spPr>
          <a:xfrm>
            <a:off x="0" y="2058315"/>
            <a:ext cx="106154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  <a:cs typeface="Helvetica" panose="020B0604020202020204" pitchFamily="34" charset="0"/>
              </a:rPr>
              <a:t>IEMOCAP dataset</a:t>
            </a:r>
          </a:p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38EE8B-65B3-9076-BB35-0EFCF62565D8}"/>
              </a:ext>
            </a:extLst>
          </p:cNvPr>
          <p:cNvSpPr/>
          <p:nvPr/>
        </p:nvSpPr>
        <p:spPr>
          <a:xfrm>
            <a:off x="4138141" y="1146835"/>
            <a:ext cx="2102069" cy="819807"/>
          </a:xfrm>
          <a:prstGeom prst="rect">
            <a:avLst/>
          </a:prstGeom>
          <a:solidFill>
            <a:srgbClr val="00B0F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Organize raw transcriptions from the IEMOCAP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334070-C809-49A8-1FF8-0928BC7F7DDC}"/>
              </a:ext>
            </a:extLst>
          </p:cNvPr>
          <p:cNvSpPr/>
          <p:nvPr/>
        </p:nvSpPr>
        <p:spPr>
          <a:xfrm>
            <a:off x="6745217" y="1184679"/>
            <a:ext cx="2102069" cy="819807"/>
          </a:xfrm>
          <a:prstGeom prst="rect">
            <a:avLst/>
          </a:prstGeom>
          <a:solidFill>
            <a:srgbClr val="00B0F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Remove punctuation and special marker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AD14E-18B6-701B-D5CE-B72818AE5504}"/>
              </a:ext>
            </a:extLst>
          </p:cNvPr>
          <p:cNvSpPr txBox="1"/>
          <p:nvPr/>
        </p:nvSpPr>
        <p:spPr>
          <a:xfrm>
            <a:off x="6440949" y="2161166"/>
            <a:ext cx="27607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</a:rPr>
              <a:t>Converting all text to Uppercase</a:t>
            </a:r>
            <a:endParaRPr lang="en-US" sz="1400" dirty="0">
              <a:solidFill>
                <a:srgbClr val="000000"/>
              </a:solidFill>
              <a:highlight>
                <a:srgbClr val="FBFBFB"/>
              </a:highlight>
            </a:endParaRPr>
          </a:p>
          <a:p>
            <a:pPr marL="285750" indent="-285750" algn="l">
              <a:buFontTx/>
              <a:buChar char="-"/>
            </a:pPr>
            <a:r>
              <a:rPr lang="en-US" sz="1400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</a:rPr>
              <a:t>Remove extra whitespace and multiple spaces, special symbols, and punctuation</a:t>
            </a:r>
          </a:p>
          <a:p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E092F4-16F2-7122-58A3-CE67EDD3BD19}"/>
              </a:ext>
            </a:extLst>
          </p:cNvPr>
          <p:cNvCxnSpPr>
            <a:cxnSpLocks/>
          </p:cNvCxnSpPr>
          <p:nvPr/>
        </p:nvCxnSpPr>
        <p:spPr>
          <a:xfrm>
            <a:off x="3710152" y="1556739"/>
            <a:ext cx="34684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90157D-461E-F633-5339-67E2B313FBBF}"/>
              </a:ext>
            </a:extLst>
          </p:cNvPr>
          <p:cNvSpPr/>
          <p:nvPr/>
        </p:nvSpPr>
        <p:spPr>
          <a:xfrm>
            <a:off x="9358779" y="1225809"/>
            <a:ext cx="2320514" cy="819807"/>
          </a:xfrm>
          <a:prstGeom prst="rect">
            <a:avLst/>
          </a:prstGeom>
          <a:solidFill>
            <a:srgbClr val="00B0F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Preparing Emotion labels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B82CD-B9C6-BF04-66D5-E349CAA0DA00}"/>
              </a:ext>
            </a:extLst>
          </p:cNvPr>
          <p:cNvSpPr txBox="1"/>
          <p:nvPr/>
        </p:nvSpPr>
        <p:spPr>
          <a:xfrm>
            <a:off x="9019162" y="2066642"/>
            <a:ext cx="266013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1400" dirty="0">
                <a:effectLst/>
              </a:rPr>
              <a:t>5 emotion classes are used: “happy”, “sad”, “angry”, “neutral”, “other”</a:t>
            </a:r>
            <a:endParaRPr lang="en-US" sz="1400" dirty="0"/>
          </a:p>
          <a:p>
            <a:pPr marL="285750" indent="-285750" algn="l">
              <a:buFontTx/>
              <a:buChar char="-"/>
            </a:pPr>
            <a:r>
              <a:rPr lang="en-US" sz="1400" dirty="0">
                <a:effectLst/>
              </a:rPr>
              <a:t> “Happy” and “excited” is taken as </a:t>
            </a:r>
            <a:r>
              <a:rPr lang="en-US" sz="1400" dirty="0"/>
              <a:t>“</a:t>
            </a:r>
            <a:r>
              <a:rPr lang="en-US" sz="1400" dirty="0">
                <a:effectLst/>
              </a:rPr>
              <a:t>happy”</a:t>
            </a:r>
          </a:p>
          <a:p>
            <a:pPr marL="285750" indent="-285750" algn="l">
              <a:buFontTx/>
              <a:buChar char="-"/>
            </a:pPr>
            <a:r>
              <a:rPr lang="en-US" sz="1400" dirty="0"/>
              <a:t>Store in .</a:t>
            </a:r>
            <a:r>
              <a:rPr lang="en-US" sz="1400" dirty="0" err="1"/>
              <a:t>npy</a:t>
            </a:r>
            <a:r>
              <a:rPr lang="en-US" sz="1400" dirty="0"/>
              <a:t> file</a:t>
            </a:r>
            <a:endParaRPr lang="en-US" sz="1400" dirty="0">
              <a:effectLst/>
            </a:endParaRPr>
          </a:p>
          <a:p>
            <a:pPr marL="285750" indent="-285750" algn="l">
              <a:buFontTx/>
              <a:buChar char="-"/>
            </a:pPr>
            <a:endParaRPr lang="en-US" sz="1400" dirty="0">
              <a:effectLst/>
            </a:endParaRPr>
          </a:p>
          <a:p>
            <a:br>
              <a:rPr lang="en-US" sz="1400" dirty="0">
                <a:effectLst/>
              </a:rPr>
            </a:b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724774-57E6-21DD-2F36-8DC8F0F47FC7}"/>
              </a:ext>
            </a:extLst>
          </p:cNvPr>
          <p:cNvCxnSpPr>
            <a:cxnSpLocks/>
          </p:cNvCxnSpPr>
          <p:nvPr/>
        </p:nvCxnSpPr>
        <p:spPr>
          <a:xfrm>
            <a:off x="6355366" y="1564459"/>
            <a:ext cx="34684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F26AB3-F8EA-69B4-6654-D54C1FE567CE}"/>
              </a:ext>
            </a:extLst>
          </p:cNvPr>
          <p:cNvCxnSpPr>
            <a:cxnSpLocks/>
          </p:cNvCxnSpPr>
          <p:nvPr/>
        </p:nvCxnSpPr>
        <p:spPr>
          <a:xfrm>
            <a:off x="8929497" y="1602558"/>
            <a:ext cx="34684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676ECF-B138-1AFE-6639-981ABF9DF186}"/>
              </a:ext>
            </a:extLst>
          </p:cNvPr>
          <p:cNvCxnSpPr>
            <a:cxnSpLocks/>
          </p:cNvCxnSpPr>
          <p:nvPr/>
        </p:nvCxnSpPr>
        <p:spPr>
          <a:xfrm>
            <a:off x="11546252" y="2096534"/>
            <a:ext cx="0" cy="22291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C313184-5FEC-A170-2883-EB092DF6534E}"/>
              </a:ext>
            </a:extLst>
          </p:cNvPr>
          <p:cNvSpPr/>
          <p:nvPr/>
        </p:nvSpPr>
        <p:spPr>
          <a:xfrm>
            <a:off x="9977502" y="4325696"/>
            <a:ext cx="2102069" cy="819807"/>
          </a:xfrm>
          <a:prstGeom prst="rect">
            <a:avLst/>
          </a:prstGeom>
          <a:solidFill>
            <a:srgbClr val="00B0F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Preparing VAD labels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E08539-84A0-8EC3-3A1E-ECF27171C1BE}"/>
              </a:ext>
            </a:extLst>
          </p:cNvPr>
          <p:cNvSpPr txBox="1"/>
          <p:nvPr/>
        </p:nvSpPr>
        <p:spPr>
          <a:xfrm>
            <a:off x="9977502" y="5155137"/>
            <a:ext cx="2183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- </a:t>
            </a:r>
            <a:r>
              <a:rPr lang="en-US" sz="1400" dirty="0"/>
              <a:t> For speech, it is taken as "1" else as "0"(For every frame within each utterance)</a:t>
            </a:r>
            <a:endParaRPr lang="en-IN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A2E5F4-06F2-9EB4-20D4-9012876B3669}"/>
              </a:ext>
            </a:extLst>
          </p:cNvPr>
          <p:cNvSpPr txBox="1"/>
          <p:nvPr/>
        </p:nvSpPr>
        <p:spPr>
          <a:xfrm>
            <a:off x="3558554" y="2045616"/>
            <a:ext cx="3003951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sz="1400" dirty="0">
                <a:solidFill>
                  <a:srgbClr val="000000"/>
                </a:solidFill>
                <a:highlight>
                  <a:srgbClr val="FBFBFB"/>
                </a:highlight>
              </a:rPr>
              <a:t>Creates a CSV files which contains the transcriptions.</a:t>
            </a:r>
          </a:p>
          <a:p>
            <a:pPr marL="285750" indent="-285750" algn="l">
              <a:buFontTx/>
              <a:buChar char="-"/>
            </a:pPr>
            <a:r>
              <a:rPr lang="en-IN" sz="1400" dirty="0"/>
              <a:t>[Utterance ID]\t[Sentence]</a:t>
            </a:r>
          </a:p>
          <a:p>
            <a:pPr marL="285750" indent="-285750" algn="l">
              <a:buFontTx/>
              <a:buChar char="-"/>
            </a:pPr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</a:rPr>
              <a:t>Ses01F_impro01_F000	Excuse me.</a:t>
            </a:r>
          </a:p>
          <a:p>
            <a:pPr marL="285750" indent="-285750" algn="l">
              <a:buFontTx/>
              <a:buChar char="-"/>
            </a:pPr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</a:rPr>
              <a:t>Ses01F_impro01_M000	Do you have your forms?</a:t>
            </a:r>
          </a:p>
          <a:p>
            <a:pPr marL="285750" indent="-285750" algn="l">
              <a:buFontTx/>
              <a:buChar char="-"/>
            </a:pPr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</a:rPr>
              <a:t>Ses01F_impro01_F001	Yeah.</a:t>
            </a:r>
          </a:p>
          <a:p>
            <a:pPr marL="285750" indent="-285750" algn="l">
              <a:buFontTx/>
              <a:buChar char="-"/>
            </a:pPr>
            <a:r>
              <a:rPr lang="en-US" sz="1100" b="0" i="0" dirty="0">
                <a:solidFill>
                  <a:srgbClr val="000000"/>
                </a:solidFill>
                <a:effectLst/>
                <a:highlight>
                  <a:srgbClr val="FBFBFB"/>
                </a:highlight>
              </a:rPr>
              <a:t>Ses01F_impro01_M001	Let me see them.</a:t>
            </a:r>
          </a:p>
          <a:p>
            <a:pPr marL="285750" indent="-285750" algn="l">
              <a:buFontTx/>
              <a:buChar char="-"/>
            </a:pPr>
            <a:endParaRPr lang="en-US" sz="1400" b="0" i="0" dirty="0">
              <a:solidFill>
                <a:srgbClr val="000000"/>
              </a:solidFill>
              <a:effectLst/>
              <a:highlight>
                <a:srgbClr val="FBFBFB"/>
              </a:highlight>
            </a:endParaRPr>
          </a:p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E25F2D-A57A-FCA0-0121-1DAC1ECA58C0}"/>
              </a:ext>
            </a:extLst>
          </p:cNvPr>
          <p:cNvSpPr txBox="1"/>
          <p:nvPr/>
        </p:nvSpPr>
        <p:spPr>
          <a:xfrm>
            <a:off x="9330869" y="394812"/>
            <a:ext cx="26601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# Neutral emotion</a:t>
            </a:r>
          </a:p>
          <a:p>
            <a:r>
              <a:rPr lang="en-IN" sz="1200" dirty="0"/>
              <a:t>'Ses01F_impro01_F000': 'neu’,</a:t>
            </a:r>
          </a:p>
          <a:p>
            <a:r>
              <a:rPr lang="en-IN" sz="1200" dirty="0"/>
              <a:t># Sad emotion  </a:t>
            </a:r>
          </a:p>
          <a:p>
            <a:r>
              <a:rPr lang="en-IN" sz="1200" dirty="0"/>
              <a:t>'Ses01F_impro01_F001': 'sad',  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04376DF-AF2A-798C-0CCB-76F326AE7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046" y="3456977"/>
            <a:ext cx="2916201" cy="137219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967217C-8CB8-855E-18AB-DFBD7C0E2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9613" y="5229556"/>
            <a:ext cx="2183304" cy="13905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3BE8B2-8B16-A29C-C784-1C681638E8E9}"/>
              </a:ext>
            </a:extLst>
          </p:cNvPr>
          <p:cNvCxnSpPr>
            <a:cxnSpLocks/>
          </p:cNvCxnSpPr>
          <p:nvPr/>
        </p:nvCxnSpPr>
        <p:spPr>
          <a:xfrm flipH="1">
            <a:off x="6197420" y="4969542"/>
            <a:ext cx="362769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438200F8-AF34-FBAC-42E1-909809DC0DF8}"/>
              </a:ext>
            </a:extLst>
          </p:cNvPr>
          <p:cNvSpPr/>
          <p:nvPr/>
        </p:nvSpPr>
        <p:spPr>
          <a:xfrm>
            <a:off x="3971833" y="4407238"/>
            <a:ext cx="2102069" cy="819807"/>
          </a:xfrm>
          <a:prstGeom prst="rect">
            <a:avLst/>
          </a:prstGeom>
          <a:solidFill>
            <a:srgbClr val="00B0F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Preparing training, validation and testing data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6FB1BF-5E04-936D-E957-DD0F0D83FE65}"/>
              </a:ext>
            </a:extLst>
          </p:cNvPr>
          <p:cNvSpPr txBox="1"/>
          <p:nvPr/>
        </p:nvSpPr>
        <p:spPr>
          <a:xfrm>
            <a:off x="1788529" y="4366267"/>
            <a:ext cx="21833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Create JSON files that contain(for each utterance)</a:t>
            </a:r>
          </a:p>
          <a:p>
            <a:pPr marL="342900" indent="-342900">
              <a:buAutoNum type="arabicPeriod"/>
            </a:pPr>
            <a:r>
              <a:rPr lang="en-IN" sz="1400" dirty="0"/>
              <a:t>Wav file location</a:t>
            </a:r>
          </a:p>
          <a:p>
            <a:pPr marL="342900" indent="-342900">
              <a:buAutoNum type="arabicPeriod"/>
            </a:pPr>
            <a:r>
              <a:rPr lang="en-IN" sz="1400" dirty="0"/>
              <a:t>Duration </a:t>
            </a:r>
          </a:p>
          <a:p>
            <a:pPr marL="342900" indent="-342900">
              <a:buAutoNum type="arabicPeriod"/>
            </a:pPr>
            <a:r>
              <a:rPr lang="en-IN" sz="1400" dirty="0"/>
              <a:t>Speaker id</a:t>
            </a:r>
          </a:p>
          <a:p>
            <a:pPr marL="342900" indent="-342900">
              <a:buAutoNum type="arabicPeriod"/>
            </a:pPr>
            <a:r>
              <a:rPr lang="en-IN" sz="1400" dirty="0"/>
              <a:t>Start time</a:t>
            </a:r>
          </a:p>
          <a:p>
            <a:pPr marL="342900" indent="-342900">
              <a:buAutoNum type="arabicPeriod"/>
            </a:pPr>
            <a:r>
              <a:rPr lang="en-IN" sz="1400" dirty="0"/>
              <a:t>Stop</a:t>
            </a:r>
          </a:p>
          <a:p>
            <a:pPr marL="342900" indent="-342900">
              <a:buAutoNum type="arabicPeriod"/>
            </a:pPr>
            <a:r>
              <a:rPr lang="en-IN" sz="1400" dirty="0"/>
              <a:t>Words/sentence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093CD-91BD-AEA9-27C3-7D0E92F17D97}"/>
              </a:ext>
            </a:extLst>
          </p:cNvPr>
          <p:cNvSpPr txBox="1"/>
          <p:nvPr/>
        </p:nvSpPr>
        <p:spPr>
          <a:xfrm>
            <a:off x="3943558" y="5213271"/>
            <a:ext cx="10242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Train – 75%</a:t>
            </a:r>
          </a:p>
          <a:p>
            <a:r>
              <a:rPr lang="en-IN" sz="1400" dirty="0"/>
              <a:t>Valid – 10%</a:t>
            </a:r>
          </a:p>
          <a:p>
            <a:r>
              <a:rPr lang="en-IN" sz="1400" dirty="0"/>
              <a:t>Test – 15%</a:t>
            </a:r>
          </a:p>
        </p:txBody>
      </p:sp>
    </p:spTree>
    <p:extLst>
      <p:ext uri="{BB962C8B-B14F-4D97-AF65-F5344CB8AC3E}">
        <p14:creationId xmlns:p14="http://schemas.microsoft.com/office/powerpoint/2010/main" val="314493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F9F82947-B7BF-33F8-3113-869D0E462947}"/>
              </a:ext>
            </a:extLst>
          </p:cNvPr>
          <p:cNvSpPr txBox="1"/>
          <p:nvPr/>
        </p:nvSpPr>
        <p:spPr>
          <a:xfrm>
            <a:off x="143602" y="367917"/>
            <a:ext cx="2276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cs typeface="Times New Roman" panose="02020603050405020304" pitchFamily="18" charset="0"/>
              </a:rPr>
              <a:t>Overall model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E99C792-0E86-5AF2-55F1-FFF0881DFCE4}"/>
              </a:ext>
            </a:extLst>
          </p:cNvPr>
          <p:cNvGrpSpPr/>
          <p:nvPr/>
        </p:nvGrpSpPr>
        <p:grpSpPr>
          <a:xfrm>
            <a:off x="5179554" y="1276065"/>
            <a:ext cx="5405620" cy="4778536"/>
            <a:chOff x="4660025" y="850352"/>
            <a:chExt cx="5245975" cy="52146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A3E6083-2105-9CAD-865D-96391AE9C01C}"/>
                </a:ext>
              </a:extLst>
            </p:cNvPr>
            <p:cNvGrpSpPr/>
            <p:nvPr/>
          </p:nvGrpSpPr>
          <p:grpSpPr>
            <a:xfrm>
              <a:off x="4660025" y="850352"/>
              <a:ext cx="5245975" cy="5157296"/>
              <a:chOff x="4393325" y="578590"/>
              <a:chExt cx="5628046" cy="581170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6465A882-FF77-61D1-2953-500A0CA9AA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98428" y="578590"/>
                <a:ext cx="5056877" cy="2595534"/>
              </a:xfrm>
              <a:prstGeom prst="rect">
                <a:avLst/>
              </a:prstGeom>
            </p:spPr>
          </p:pic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FA2F58E-9DBE-1E44-73C7-5BAED5535244}"/>
                  </a:ext>
                </a:extLst>
              </p:cNvPr>
              <p:cNvGrpSpPr/>
              <p:nvPr/>
            </p:nvGrpSpPr>
            <p:grpSpPr>
              <a:xfrm>
                <a:off x="4393325" y="3237185"/>
                <a:ext cx="5628046" cy="3153105"/>
                <a:chOff x="4393325" y="3237185"/>
                <a:chExt cx="5628046" cy="3153105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6F64F428-2F49-3448-480A-7A34B4661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7007" y="3237186"/>
                  <a:ext cx="0" cy="725213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ECF2A62-7E7F-94A3-A189-23D63E026349}"/>
                    </a:ext>
                  </a:extLst>
                </p:cNvPr>
                <p:cNvSpPr/>
                <p:nvPr/>
              </p:nvSpPr>
              <p:spPr>
                <a:xfrm>
                  <a:off x="4393325" y="3962398"/>
                  <a:ext cx="1300657" cy="2427892"/>
                </a:xfrm>
                <a:prstGeom prst="rect">
                  <a:avLst/>
                </a:prstGeom>
                <a:solidFill>
                  <a:srgbClr val="957AF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  <a:p>
                  <a:pPr algn="ctr"/>
                  <a:endParaRPr lang="en-IN" dirty="0"/>
                </a:p>
                <a:p>
                  <a:pPr algn="ctr"/>
                  <a:endParaRPr lang="en-IN" dirty="0"/>
                </a:p>
                <a:p>
                  <a:pPr algn="ctr"/>
                  <a:endParaRPr lang="en-IN" dirty="0"/>
                </a:p>
                <a:p>
                  <a:endParaRPr lang="en-IN" dirty="0"/>
                </a:p>
                <a:p>
                  <a:endParaRPr lang="en-IN" sz="1600" b="1" dirty="0">
                    <a:solidFill>
                      <a:schemeClr val="tx1"/>
                    </a:solidFill>
                  </a:endParaRPr>
                </a:p>
                <a:p>
                  <a:endParaRPr lang="en-I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Rectangle: Rounded Corners 23">
                  <a:extLst>
                    <a:ext uri="{FF2B5EF4-FFF2-40B4-BE49-F238E27FC236}">
                      <a16:creationId xmlns:a16="http://schemas.microsoft.com/office/drawing/2014/main" id="{9B37C907-88D0-BF79-4E4B-72A19B6DC10A}"/>
                    </a:ext>
                  </a:extLst>
                </p:cNvPr>
                <p:cNvSpPr/>
                <p:nvPr/>
              </p:nvSpPr>
              <p:spPr>
                <a:xfrm>
                  <a:off x="4456384" y="4183116"/>
                  <a:ext cx="1187667" cy="72521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tx1"/>
                      </a:solidFill>
                    </a:rPr>
                    <a:t>LSTM *4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15227B88-0317-C3AC-34EC-28AE780AC0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87007" y="4908329"/>
                  <a:ext cx="0" cy="441436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7CC44546-2580-AA40-7673-FD16CA25C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2168" y="3237186"/>
                  <a:ext cx="0" cy="725213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864871A-AFCD-ECA8-D015-9D2176855073}"/>
                    </a:ext>
                  </a:extLst>
                </p:cNvPr>
                <p:cNvSpPr/>
                <p:nvPr/>
              </p:nvSpPr>
              <p:spPr>
                <a:xfrm>
                  <a:off x="5838486" y="3962398"/>
                  <a:ext cx="1303283" cy="242789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  <a:p>
                  <a:pPr algn="ctr"/>
                  <a:endParaRPr lang="en-IN" dirty="0"/>
                </a:p>
                <a:p>
                  <a:pPr algn="ctr"/>
                  <a:endParaRPr lang="en-IN" dirty="0"/>
                </a:p>
                <a:p>
                  <a:pPr algn="ctr"/>
                  <a:endParaRPr lang="en-IN" dirty="0"/>
                </a:p>
                <a:p>
                  <a:endParaRPr lang="en-IN" dirty="0"/>
                </a:p>
                <a:p>
                  <a:endParaRPr lang="en-IN" sz="1600" b="1" dirty="0">
                    <a:solidFill>
                      <a:schemeClr val="tx1"/>
                    </a:solidFill>
                  </a:endParaRPr>
                </a:p>
                <a:p>
                  <a:endParaRPr lang="en-I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EB9A8D4E-6969-5B91-3BD5-3F5A7E995ABF}"/>
                    </a:ext>
                  </a:extLst>
                </p:cNvPr>
                <p:cNvSpPr/>
                <p:nvPr/>
              </p:nvSpPr>
              <p:spPr>
                <a:xfrm>
                  <a:off x="5901544" y="4183116"/>
                  <a:ext cx="1187667" cy="72521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tx1"/>
                      </a:solidFill>
                    </a:rPr>
                    <a:t>ECAPA-</a:t>
                  </a:r>
                </a:p>
                <a:p>
                  <a:pPr algn="ctr"/>
                  <a:r>
                    <a:rPr lang="en-IN" sz="1200" dirty="0">
                      <a:solidFill>
                        <a:schemeClr val="tx1"/>
                      </a:solidFill>
                    </a:rPr>
                    <a:t>TDNN</a:t>
                  </a:r>
                </a:p>
              </p:txBody>
            </p: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25D01DC4-B14B-3080-F2A1-7B060EDB2E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32168" y="4908329"/>
                  <a:ext cx="0" cy="441436"/>
                </a:xfrm>
                <a:prstGeom prst="straightConnector1">
                  <a:avLst/>
                </a:prstGeom>
                <a:ln w="28575">
                  <a:solidFill>
                    <a:schemeClr val="accent1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06FB33F7-65A4-5C48-4F95-CF6FEFB140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4763" y="3237186"/>
                  <a:ext cx="0" cy="725213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21C67EB-8780-0B78-08F6-1867C3661DEB}"/>
                    </a:ext>
                  </a:extLst>
                </p:cNvPr>
                <p:cNvSpPr/>
                <p:nvPr/>
              </p:nvSpPr>
              <p:spPr>
                <a:xfrm>
                  <a:off x="7231081" y="3962398"/>
                  <a:ext cx="1303284" cy="242789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  <a:p>
                  <a:pPr algn="ctr"/>
                  <a:endParaRPr lang="en-IN" dirty="0"/>
                </a:p>
                <a:p>
                  <a:pPr algn="ctr"/>
                  <a:endParaRPr lang="en-IN" dirty="0"/>
                </a:p>
                <a:p>
                  <a:pPr algn="ctr"/>
                  <a:endParaRPr lang="en-IN" dirty="0"/>
                </a:p>
                <a:p>
                  <a:endParaRPr lang="en-IN" dirty="0"/>
                </a:p>
                <a:p>
                  <a:endParaRPr lang="en-IN" sz="1600" dirty="0"/>
                </a:p>
                <a:p>
                  <a:endParaRPr lang="en-IN" sz="1600" b="1" dirty="0">
                    <a:solidFill>
                      <a:schemeClr val="tx1"/>
                    </a:solidFill>
                  </a:endParaRPr>
                </a:p>
                <a:p>
                  <a:endParaRPr lang="en-IN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5DF3F7FA-37CB-A651-8A69-F2EFDAC2D990}"/>
                    </a:ext>
                  </a:extLst>
                </p:cNvPr>
                <p:cNvSpPr/>
                <p:nvPr/>
              </p:nvSpPr>
              <p:spPr>
                <a:xfrm>
                  <a:off x="7294139" y="4183116"/>
                  <a:ext cx="1187667" cy="72521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tx1"/>
                      </a:solidFill>
                    </a:rPr>
                    <a:t>BiLSTM *4</a:t>
                  </a:r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9B087EC0-48ED-AB65-F32B-9F198A5896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4763" y="4908329"/>
                  <a:ext cx="0" cy="220718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EDD13B3B-4FA7-DB42-E3EE-4E8195AF6D57}"/>
                    </a:ext>
                  </a:extLst>
                </p:cNvPr>
                <p:cNvSpPr/>
                <p:nvPr/>
              </p:nvSpPr>
              <p:spPr>
                <a:xfrm>
                  <a:off x="7522722" y="5129046"/>
                  <a:ext cx="804082" cy="43618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tx1"/>
                      </a:solidFill>
                    </a:rPr>
                    <a:t>FC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30DE4163-A3DC-AC0E-42B5-09E12B573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24763" y="5565227"/>
                  <a:ext cx="0" cy="220718"/>
                </a:xfrm>
                <a:prstGeom prst="straightConnector1">
                  <a:avLst/>
                </a:prstGeom>
                <a:ln w="28575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3AEF414E-C50A-AA07-C97B-317D37F7B2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7357" y="3237185"/>
                  <a:ext cx="0" cy="725213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1096D85-2C33-9067-B8E9-23817B6BDF95}"/>
                    </a:ext>
                  </a:extLst>
                </p:cNvPr>
                <p:cNvSpPr/>
                <p:nvPr/>
              </p:nvSpPr>
              <p:spPr>
                <a:xfrm>
                  <a:off x="8623674" y="3962397"/>
                  <a:ext cx="1397697" cy="242789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  <a:p>
                  <a:pPr algn="ctr"/>
                  <a:endParaRPr lang="en-IN" dirty="0"/>
                </a:p>
                <a:p>
                  <a:pPr algn="ctr"/>
                  <a:endParaRPr lang="en-IN" dirty="0"/>
                </a:p>
                <a:p>
                  <a:pPr algn="ctr"/>
                  <a:endParaRPr lang="en-IN" dirty="0"/>
                </a:p>
                <a:p>
                  <a:endParaRPr lang="en-IN" dirty="0"/>
                </a:p>
                <a:p>
                  <a:endParaRPr lang="en-IN" sz="1600" dirty="0"/>
                </a:p>
                <a:p>
                  <a:endParaRPr lang="en-IN" sz="1600" dirty="0"/>
                </a:p>
                <a:p>
                  <a:endParaRPr lang="en-IN" sz="1600" dirty="0"/>
                </a:p>
              </p:txBody>
            </p: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9231DA33-326D-B989-8258-D8C5B725679B}"/>
                    </a:ext>
                  </a:extLst>
                </p:cNvPr>
                <p:cNvSpPr/>
                <p:nvPr/>
              </p:nvSpPr>
              <p:spPr>
                <a:xfrm>
                  <a:off x="8623674" y="4183116"/>
                  <a:ext cx="1324298" cy="567556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tx1"/>
                      </a:solidFill>
                    </a:rPr>
                    <a:t>Transformer encoder *2</a:t>
                  </a:r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5F5863FA-E78E-C143-353A-6E3E52B83D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2038" y="4797970"/>
                  <a:ext cx="0" cy="220718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E9080A52-6691-DAB4-9E93-7E713A99CDBC}"/>
                    </a:ext>
                  </a:extLst>
                </p:cNvPr>
                <p:cNvSpPr/>
                <p:nvPr/>
              </p:nvSpPr>
              <p:spPr>
                <a:xfrm>
                  <a:off x="8723584" y="5018688"/>
                  <a:ext cx="1224387" cy="43618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tx1"/>
                      </a:solidFill>
                    </a:rPr>
                    <a:t>Avg. pooling</a:t>
                  </a:r>
                </a:p>
              </p:txBody>
            </p: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A86A943C-A72A-95F5-0AD1-8420CCCA68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17229" y="5454869"/>
                  <a:ext cx="0" cy="220718"/>
                </a:xfrm>
                <a:prstGeom prst="straightConnector1">
                  <a:avLst/>
                </a:prstGeom>
                <a:ln w="28575">
                  <a:solidFill>
                    <a:schemeClr val="accent6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: Rounded Corners 44">
                  <a:extLst>
                    <a:ext uri="{FF2B5EF4-FFF2-40B4-BE49-F238E27FC236}">
                      <a16:creationId xmlns:a16="http://schemas.microsoft.com/office/drawing/2014/main" id="{D797723F-6369-4694-1266-482772013ED6}"/>
                    </a:ext>
                  </a:extLst>
                </p:cNvPr>
                <p:cNvSpPr/>
                <p:nvPr/>
              </p:nvSpPr>
              <p:spPr>
                <a:xfrm>
                  <a:off x="8933736" y="5675586"/>
                  <a:ext cx="804082" cy="352097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dirty="0">
                      <a:solidFill>
                        <a:schemeClr val="tx1"/>
                      </a:solidFill>
                    </a:rPr>
                    <a:t>FC</a:t>
                  </a:r>
                </a:p>
              </p:txBody>
            </p: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5826B55-B3EC-CA9E-15B3-06BC142E63D0}"/>
                </a:ext>
              </a:extLst>
            </p:cNvPr>
            <p:cNvSpPr txBox="1"/>
            <p:nvPr/>
          </p:nvSpPr>
          <p:spPr>
            <a:xfrm>
              <a:off x="4675337" y="5177556"/>
              <a:ext cx="11817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Speech/</a:t>
              </a:r>
            </a:p>
            <a:p>
              <a:r>
                <a:rPr lang="en-IN" sz="1400" b="1" dirty="0"/>
                <a:t>Non speech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BEC3688-2753-318D-7C6E-5267ECC39A25}"/>
                </a:ext>
              </a:extLst>
            </p:cNvPr>
            <p:cNvSpPr txBox="1"/>
            <p:nvPr/>
          </p:nvSpPr>
          <p:spPr>
            <a:xfrm>
              <a:off x="6035763" y="5177555"/>
              <a:ext cx="1157856" cy="5796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Speaker </a:t>
              </a:r>
            </a:p>
            <a:p>
              <a:r>
                <a:rPr lang="en-IN" sz="1400" b="1" dirty="0"/>
                <a:t>embedding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B0258D3-42B6-CDE4-9E91-78A134FAF5C2}"/>
                </a:ext>
              </a:extLst>
            </p:cNvPr>
            <p:cNvSpPr txBox="1"/>
            <p:nvPr/>
          </p:nvSpPr>
          <p:spPr>
            <a:xfrm>
              <a:off x="7268606" y="5373420"/>
              <a:ext cx="12989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Transcription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949679-0C93-D9FE-F208-550E8F5C5F6D}"/>
                </a:ext>
              </a:extLst>
            </p:cNvPr>
            <p:cNvSpPr txBox="1"/>
            <p:nvPr/>
          </p:nvSpPr>
          <p:spPr>
            <a:xfrm>
              <a:off x="8793415" y="5723971"/>
              <a:ext cx="920563" cy="340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 dirty="0"/>
                <a:t>Emotion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32244B-A0D5-1F65-85C4-D6472D67B137}"/>
              </a:ext>
            </a:extLst>
          </p:cNvPr>
          <p:cNvCxnSpPr>
            <a:cxnSpLocks/>
          </p:cNvCxnSpPr>
          <p:nvPr/>
        </p:nvCxnSpPr>
        <p:spPr>
          <a:xfrm flipH="1">
            <a:off x="3615019" y="2176670"/>
            <a:ext cx="1522087" cy="262029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EA44FDAF-8CC4-A114-0D61-CC4B88A96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82" y="4565885"/>
            <a:ext cx="3019075" cy="148871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F198E1-330D-408A-30A9-037DDD28E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399" y="1137496"/>
            <a:ext cx="2407165" cy="259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5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58E514-22E5-4259-44F7-7D74657A8351}"/>
              </a:ext>
            </a:extLst>
          </p:cNvPr>
          <p:cNvSpPr txBox="1"/>
          <p:nvPr/>
        </p:nvSpPr>
        <p:spPr>
          <a:xfrm>
            <a:off x="143602" y="367917"/>
            <a:ext cx="1905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cs typeface="Times New Roman" panose="02020603050405020304" pitchFamily="18" charset="0"/>
              </a:rPr>
              <a:t>Training log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9B4FD-E847-1EFE-F8E3-CD992345B7A1}"/>
              </a:ext>
            </a:extLst>
          </p:cNvPr>
          <p:cNvSpPr txBox="1"/>
          <p:nvPr/>
        </p:nvSpPr>
        <p:spPr>
          <a:xfrm>
            <a:off x="5934075" y="1063110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Train.log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188574-C89C-B80C-B01D-1356746B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76" y="1247776"/>
            <a:ext cx="4396250" cy="1524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58085A-AA35-D51E-D03F-8B98859809AA}"/>
              </a:ext>
            </a:extLst>
          </p:cNvPr>
          <p:cNvSpPr txBox="1"/>
          <p:nvPr/>
        </p:nvSpPr>
        <p:spPr>
          <a:xfrm>
            <a:off x="0" y="3059668"/>
            <a:ext cx="48570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400" dirty="0"/>
              <a:t>WavLM Base + downstream head were fine tunned while CNN was kept fixed</a:t>
            </a:r>
          </a:p>
          <a:p>
            <a:pPr marL="285750" indent="-285750">
              <a:buFontTx/>
              <a:buChar char="-"/>
            </a:pPr>
            <a:r>
              <a:rPr lang="en-IN" sz="1400" dirty="0"/>
              <a:t>Speed perturbation was applied to </a:t>
            </a:r>
            <a:r>
              <a:rPr lang="en-IN" sz="1400" b="1" dirty="0"/>
              <a:t>ASR and SI heads</a:t>
            </a:r>
          </a:p>
          <a:p>
            <a:pPr marL="285750" indent="-285750">
              <a:buFontTx/>
              <a:buChar char="-"/>
            </a:pPr>
            <a:r>
              <a:rPr lang="en-IN" sz="1400" dirty="0"/>
              <a:t>Speed perturbation is not given to AER model</a:t>
            </a:r>
          </a:p>
          <a:p>
            <a:pPr marL="285750" indent="-285750">
              <a:buFontTx/>
              <a:buChar char="-"/>
            </a:pPr>
            <a:r>
              <a:rPr lang="en-IN" sz="1400" dirty="0"/>
              <a:t>ASR head is trained using CTC loss</a:t>
            </a:r>
          </a:p>
          <a:p>
            <a:pPr marL="285750" indent="-285750">
              <a:buFontTx/>
              <a:buChar char="-"/>
            </a:pPr>
            <a:r>
              <a:rPr lang="en-IN" sz="1400" dirty="0"/>
              <a:t>Other 3 head using cross-entropy loss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674EF5-8955-90D3-FC92-931A34915BC1}"/>
              </a:ext>
            </a:extLst>
          </p:cNvPr>
          <p:cNvGrpSpPr/>
          <p:nvPr/>
        </p:nvGrpSpPr>
        <p:grpSpPr>
          <a:xfrm>
            <a:off x="143602" y="4471181"/>
            <a:ext cx="4477466" cy="1043868"/>
            <a:chOff x="84837" y="3798332"/>
            <a:chExt cx="4477466" cy="104386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E42D629-8B6D-8836-4B37-6139A218B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719" y="3798332"/>
              <a:ext cx="4267584" cy="420852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389C6F5-E667-F97C-A044-F02E639D0FFE}"/>
                </a:ext>
              </a:extLst>
            </p:cNvPr>
            <p:cNvGrpSpPr/>
            <p:nvPr/>
          </p:nvGrpSpPr>
          <p:grpSpPr>
            <a:xfrm>
              <a:off x="1304561" y="4253749"/>
              <a:ext cx="2247070" cy="588451"/>
              <a:chOff x="1000126" y="4288988"/>
              <a:chExt cx="2247070" cy="588451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641A7EC-F060-6CE9-34E3-2F3E1A62E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0126" y="4288988"/>
                <a:ext cx="819149" cy="27305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C87143-5E11-F85D-1FD9-13903DB41DB4}"/>
                  </a:ext>
                </a:extLst>
              </p:cNvPr>
              <p:cNvSpPr txBox="1"/>
              <p:nvPr/>
            </p:nvSpPr>
            <p:spPr>
              <a:xfrm>
                <a:off x="1818447" y="4354219"/>
                <a:ext cx="14287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Tx/>
                  <a:buChar char="-"/>
                </a:pPr>
                <a:r>
                  <a:rPr lang="en-IN" sz="1400" dirty="0"/>
                  <a:t>Taken as 1.2</a:t>
                </a:r>
              </a:p>
              <a:p>
                <a:pPr marL="285750" indent="-285750">
                  <a:buFontTx/>
                  <a:buChar char="-"/>
                </a:pPr>
                <a:r>
                  <a:rPr lang="en-IN" sz="1400" dirty="0"/>
                  <a:t>Taken as 1</a:t>
                </a:r>
                <a:endParaRPr lang="en-IN" sz="1400" b="1" dirty="0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D78B1E6-1212-460D-F809-D5535759A3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0126" y="4615829"/>
                <a:ext cx="819149" cy="239653"/>
              </a:xfrm>
              <a:prstGeom prst="rect">
                <a:avLst/>
              </a:prstGeom>
            </p:spPr>
          </p:pic>
        </p:grp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2A467C48-05D8-1116-F019-10F57BB05C78}"/>
                </a:ext>
              </a:extLst>
            </p:cNvPr>
            <p:cNvSpPr/>
            <p:nvPr/>
          </p:nvSpPr>
          <p:spPr>
            <a:xfrm rot="10800000">
              <a:off x="1017233" y="4279565"/>
              <a:ext cx="191552" cy="540678"/>
            </a:xfrm>
            <a:prstGeom prst="rightBrace">
              <a:avLst>
                <a:gd name="adj1" fmla="val 20372"/>
                <a:gd name="adj2" fmla="val 5104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060752-85F9-7FC1-1964-473C321DCF96}"/>
                </a:ext>
              </a:extLst>
            </p:cNvPr>
            <p:cNvSpPr txBox="1"/>
            <p:nvPr/>
          </p:nvSpPr>
          <p:spPr>
            <a:xfrm>
              <a:off x="84837" y="4278627"/>
              <a:ext cx="112394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Scaling coefficients</a:t>
              </a:r>
              <a:endParaRPr lang="en-IN" sz="1400" b="1" dirty="0"/>
            </a:p>
          </p:txBody>
        </p:sp>
      </p:grpSp>
      <p:pic>
        <p:nvPicPr>
          <p:cNvPr id="1032" name="Picture 8">
            <a:extLst>
              <a:ext uri="{FF2B5EF4-FFF2-40B4-BE49-F238E27FC236}">
                <a16:creationId xmlns:a16="http://schemas.microsoft.com/office/drawing/2014/main" id="{B01B2631-0A3C-BD9E-EF4E-2AF435DDA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398" y="1432442"/>
            <a:ext cx="6306872" cy="446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751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58E514-22E5-4259-44F7-7D74657A8351}"/>
              </a:ext>
            </a:extLst>
          </p:cNvPr>
          <p:cNvSpPr txBox="1"/>
          <p:nvPr/>
        </p:nvSpPr>
        <p:spPr>
          <a:xfrm>
            <a:off x="143602" y="367917"/>
            <a:ext cx="4336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cs typeface="Times New Roman" panose="02020603050405020304" pitchFamily="18" charset="0"/>
              </a:rPr>
              <a:t>Evaluation metrics(formula)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8572CD-13C6-B51C-0029-CDEF295F101A}"/>
              </a:ext>
            </a:extLst>
          </p:cNvPr>
          <p:cNvGrpSpPr/>
          <p:nvPr/>
        </p:nvGrpSpPr>
        <p:grpSpPr>
          <a:xfrm>
            <a:off x="300199" y="1602512"/>
            <a:ext cx="2950976" cy="902837"/>
            <a:chOff x="-1762125" y="2618351"/>
            <a:chExt cx="2950976" cy="9028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8F5461-5751-97CD-B1D3-D56723848FBC}"/>
                    </a:ext>
                  </a:extLst>
                </p:cNvPr>
                <p:cNvSpPr txBox="1"/>
                <p:nvPr/>
              </p:nvSpPr>
              <p:spPr>
                <a:xfrm>
                  <a:off x="467180" y="2618351"/>
                  <a:ext cx="721671" cy="4069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𝐹𝑃</m:t>
                            </m:r>
                          </m:num>
                          <m:den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IN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8F5461-5751-97CD-B1D3-D56723848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180" y="2618351"/>
                  <a:ext cx="721671" cy="406906"/>
                </a:xfrm>
                <a:prstGeom prst="rect">
                  <a:avLst/>
                </a:prstGeom>
                <a:blipFill>
                  <a:blip r:embed="rId2"/>
                  <a:stretch>
                    <a:fillRect l="-5085" r="-5085" b="-1194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B2C70C9-3563-E0D8-7F66-8CB7E3EDD49A}"/>
                    </a:ext>
                  </a:extLst>
                </p:cNvPr>
                <p:cNvSpPr txBox="1"/>
                <p:nvPr/>
              </p:nvSpPr>
              <p:spPr>
                <a:xfrm>
                  <a:off x="106344" y="3114282"/>
                  <a:ext cx="721671" cy="40690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𝑇𝑃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𝐹𝑁</m:t>
                            </m:r>
                          </m:den>
                        </m:f>
                      </m:oMath>
                    </m:oMathPara>
                  </a14:m>
                  <a:endParaRPr lang="en-IN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B2C70C9-3563-E0D8-7F66-8CB7E3EDD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44" y="3114282"/>
                  <a:ext cx="721671" cy="406906"/>
                </a:xfrm>
                <a:prstGeom prst="rect">
                  <a:avLst/>
                </a:prstGeom>
                <a:blipFill>
                  <a:blip r:embed="rId3"/>
                  <a:stretch>
                    <a:fillRect l="-5085" r="-5085" b="-134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B1FA751-8B93-EC1F-6350-0EB5703E8FE8}"/>
                    </a:ext>
                  </a:extLst>
                </p:cNvPr>
                <p:cNvSpPr txBox="1"/>
                <p:nvPr/>
              </p:nvSpPr>
              <p:spPr>
                <a:xfrm>
                  <a:off x="-1762125" y="2714082"/>
                  <a:ext cx="211801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𝑎𝑙𝑎𝑟𝑚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𝐹𝐴𝑅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14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B1FA751-8B93-EC1F-6350-0EB5703E8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762125" y="2714082"/>
                  <a:ext cx="2118016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437" r="-575" b="-314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4D056C8-07F6-5E9F-3AC2-4E09DC9FEF10}"/>
                    </a:ext>
                  </a:extLst>
                </p:cNvPr>
                <p:cNvSpPr txBox="1"/>
                <p:nvPr/>
              </p:nvSpPr>
              <p:spPr>
                <a:xfrm>
                  <a:off x="-1762125" y="3210013"/>
                  <a:ext cx="177042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𝑀𝑖𝑠𝑠𝑒𝑑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𝑅𝑎𝑡𝑒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𝑀𝑆𝑅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4D056C8-07F6-5E9F-3AC2-4E09DC9FEF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762125" y="3210013"/>
                  <a:ext cx="1770420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718" r="-687" b="-314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4FFDC38-3EBC-AF7A-718E-0597CD4BD181}"/>
              </a:ext>
            </a:extLst>
          </p:cNvPr>
          <p:cNvSpPr txBox="1"/>
          <p:nvPr/>
        </p:nvSpPr>
        <p:spPr>
          <a:xfrm>
            <a:off x="300199" y="1202402"/>
            <a:ext cx="640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cs typeface="Times New Roman" panose="02020603050405020304" pitchFamily="18" charset="0"/>
              </a:rPr>
              <a:t>VAD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98AAA3-F725-EC53-EAB9-98C5FB089E39}"/>
              </a:ext>
            </a:extLst>
          </p:cNvPr>
          <p:cNvSpPr txBox="1"/>
          <p:nvPr/>
        </p:nvSpPr>
        <p:spPr>
          <a:xfrm>
            <a:off x="249097" y="3128356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cs typeface="Times New Roman" panose="02020603050405020304" pitchFamily="18" charset="0"/>
              </a:rPr>
              <a:t>SI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CF9539-D26E-88EA-2E28-E9E63CB46974}"/>
              </a:ext>
            </a:extLst>
          </p:cNvPr>
          <p:cNvGrpSpPr/>
          <p:nvPr/>
        </p:nvGrpSpPr>
        <p:grpSpPr>
          <a:xfrm>
            <a:off x="238883" y="3484543"/>
            <a:ext cx="4984531" cy="446789"/>
            <a:chOff x="238883" y="3381538"/>
            <a:chExt cx="4984531" cy="4467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CDB1962-B967-214A-C12D-867B13B5D877}"/>
                    </a:ext>
                  </a:extLst>
                </p:cNvPr>
                <p:cNvSpPr txBox="1"/>
                <p:nvPr/>
              </p:nvSpPr>
              <p:spPr>
                <a:xfrm>
                  <a:off x="238883" y="3497211"/>
                  <a:ext cx="262937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𝐷𝑖𝑎𝑟𝑖𝑧𝑎𝑡𝑖𝑜𝑛</m:t>
                        </m:r>
                        <m: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𝑅𝑎𝑡𝑒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𝐷𝐸𝑅</m:t>
                        </m:r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14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CDB1962-B967-214A-C12D-867B13B5D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883" y="3497211"/>
                  <a:ext cx="2629374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1157" r="-231" b="-314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BF79847-2476-EDBB-29E6-08D86A5FBEB9}"/>
                    </a:ext>
                  </a:extLst>
                </p:cNvPr>
                <p:cNvSpPr txBox="1"/>
                <p:nvPr/>
              </p:nvSpPr>
              <p:spPr>
                <a:xfrm>
                  <a:off x="2890339" y="3381538"/>
                  <a:ext cx="2333075" cy="4467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𝐸𝑟𝑟𝑜𝑟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num>
                          <m:den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𝑇𝑜𝑡𝑎𝑙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𝑟𝑒𝑓𝑒𝑟𝑒𝑛𝑐𝑒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𝑠𝑝𝑒𝑒𝑐h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𝑡𝑖𝑚𝑒</m:t>
                            </m:r>
                          </m:den>
                        </m:f>
                      </m:oMath>
                    </m:oMathPara>
                  </a14:m>
                  <a:endParaRPr lang="en-IN" sz="1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BF79847-2476-EDBB-29E6-08D86A5FB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0339" y="3381538"/>
                  <a:ext cx="2333075" cy="446789"/>
                </a:xfrm>
                <a:prstGeom prst="rect">
                  <a:avLst/>
                </a:prstGeom>
                <a:blipFill>
                  <a:blip r:embed="rId7"/>
                  <a:stretch>
                    <a:fillRect l="-1305" t="-1370" r="-1044" b="-16438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8CD6019E-9E46-F68E-8DFC-BD748220B7DD}"/>
              </a:ext>
            </a:extLst>
          </p:cNvPr>
          <p:cNvSpPr txBox="1"/>
          <p:nvPr/>
        </p:nvSpPr>
        <p:spPr>
          <a:xfrm>
            <a:off x="6178796" y="1142121"/>
            <a:ext cx="606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cs typeface="Times New Roman" panose="02020603050405020304" pitchFamily="18" charset="0"/>
              </a:rPr>
              <a:t>ASR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2FE1EA-732E-0EDD-8382-89D73C405BB1}"/>
                  </a:ext>
                </a:extLst>
              </p:cNvPr>
              <p:cNvSpPr txBox="1"/>
              <p:nvPr/>
            </p:nvSpPr>
            <p:spPr>
              <a:xfrm>
                <a:off x="6175982" y="1650778"/>
                <a:ext cx="219919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𝑊𝑜𝑟𝑑</m:t>
                      </m:r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𝑅𝑎𝑡𝑒</m:t>
                      </m:r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𝑊𝐸𝑅</m:t>
                      </m:r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IN" sz="14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2FE1EA-732E-0EDD-8382-89D73C405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982" y="1650778"/>
                <a:ext cx="2199192" cy="215444"/>
              </a:xfrm>
              <a:prstGeom prst="rect">
                <a:avLst/>
              </a:prstGeom>
              <a:blipFill>
                <a:blip r:embed="rId8"/>
                <a:stretch>
                  <a:fillRect l="-1385" r="-554" b="-31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ED377E-AD87-8C79-CC11-1CC64417B82E}"/>
                  </a:ext>
                </a:extLst>
              </p:cNvPr>
              <p:cNvSpPr txBox="1"/>
              <p:nvPr/>
            </p:nvSpPr>
            <p:spPr>
              <a:xfrm>
                <a:off x="8555657" y="1611295"/>
                <a:ext cx="770339" cy="4083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I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I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IN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ED377E-AD87-8C79-CC11-1CC64417B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657" y="1611295"/>
                <a:ext cx="770339" cy="408317"/>
              </a:xfrm>
              <a:prstGeom prst="rect">
                <a:avLst/>
              </a:prstGeom>
              <a:blipFill>
                <a:blip r:embed="rId9"/>
                <a:stretch>
                  <a:fillRect l="-4724" r="-3937" b="-119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6B0329A-5F05-203B-2132-79A177A6B978}"/>
              </a:ext>
            </a:extLst>
          </p:cNvPr>
          <p:cNvGrpSpPr/>
          <p:nvPr/>
        </p:nvGrpSpPr>
        <p:grpSpPr>
          <a:xfrm>
            <a:off x="238883" y="4814090"/>
            <a:ext cx="5289397" cy="408317"/>
            <a:chOff x="238883" y="4574716"/>
            <a:chExt cx="5289397" cy="4083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DC1A86-EF7C-1840-FC43-B40EDC2FB565}"/>
                    </a:ext>
                  </a:extLst>
                </p:cNvPr>
                <p:cNvSpPr txBox="1"/>
                <p:nvPr/>
              </p:nvSpPr>
              <p:spPr>
                <a:xfrm>
                  <a:off x="3870198" y="4574716"/>
                  <a:ext cx="1658082" cy="4083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𝑀𝑆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𝐹𝐴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</a:rPr>
                                  <m:t>𝑂𝑁𝐹</m:t>
                                </m:r>
                              </m:e>
                              <m:sub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</a:rPr>
                                  <m:t>𝑒𝑚𝑜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𝑂𝑇𝐴𝐿</m:t>
                            </m:r>
                          </m:den>
                        </m:f>
                      </m:oMath>
                    </m:oMathPara>
                  </a14:m>
                  <a:endParaRPr lang="en-IN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CDC1A86-EF7C-1840-FC43-B40EDC2FB5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0198" y="4574716"/>
                  <a:ext cx="1658082" cy="408317"/>
                </a:xfrm>
                <a:prstGeom prst="rect">
                  <a:avLst/>
                </a:prstGeom>
                <a:blipFill>
                  <a:blip r:embed="rId10"/>
                  <a:stretch>
                    <a:fillRect l="-1838" t="-1493" b="-1194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4968050-E9EC-55A8-B8D5-198F4FA43532}"/>
                    </a:ext>
                  </a:extLst>
                </p:cNvPr>
                <p:cNvSpPr txBox="1"/>
                <p:nvPr/>
              </p:nvSpPr>
              <p:spPr>
                <a:xfrm>
                  <a:off x="238883" y="4671153"/>
                  <a:ext cx="363131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𝑇𝑖𝑚𝑒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𝑤𝑒𝑖𝑔h𝑡𝑒𝑑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𝐸𝑚𝑜𝑡𝑖𝑜𝑛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𝑒𝑟𝑟𝑜𝑟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𝑇𝐸𝐸𝑅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14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4968050-E9EC-55A8-B8D5-198F4FA43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883" y="4671153"/>
                  <a:ext cx="3631315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671" r="-168" b="-314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4AA82D-1514-C084-C07F-F2AA4428FC00}"/>
              </a:ext>
            </a:extLst>
          </p:cNvPr>
          <p:cNvGrpSpPr/>
          <p:nvPr/>
        </p:nvGrpSpPr>
        <p:grpSpPr>
          <a:xfrm>
            <a:off x="238883" y="5423275"/>
            <a:ext cx="5188520" cy="410241"/>
            <a:chOff x="508909" y="5554583"/>
            <a:chExt cx="5188520" cy="410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014BB67-3A5A-6FAC-C9B1-AD6593E2C80F}"/>
                    </a:ext>
                  </a:extLst>
                </p:cNvPr>
                <p:cNvSpPr txBox="1"/>
                <p:nvPr/>
              </p:nvSpPr>
              <p:spPr>
                <a:xfrm>
                  <a:off x="3701049" y="5554583"/>
                  <a:ext cx="1996380" cy="4102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𝑀𝑆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𝐹𝐴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</a:rPr>
                                  <m:t>𝑂𝑁𝐹</m:t>
                                </m:r>
                              </m:e>
                              <m:sub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</a:rPr>
                                  <m:t>𝑒𝑚𝑜</m:t>
                                </m:r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sz="1400" b="0" i="1" smtClean="0">
                                    <a:latin typeface="Cambria Math" panose="02040503050406030204" pitchFamily="18" charset="0"/>
                                  </a:rPr>
                                  <m:t>𝑠𝑝𝑘</m:t>
                                </m:r>
                              </m:sub>
                            </m:sSub>
                          </m:num>
                          <m:den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𝑂𝑇𝐴𝐿</m:t>
                            </m:r>
                          </m:den>
                        </m:f>
                      </m:oMath>
                    </m:oMathPara>
                  </a14:m>
                  <a:endParaRPr lang="en-IN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014BB67-3A5A-6FAC-C9B1-AD6593E2C8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1049" y="5554583"/>
                  <a:ext cx="1996380" cy="410241"/>
                </a:xfrm>
                <a:prstGeom prst="rect">
                  <a:avLst/>
                </a:prstGeom>
                <a:blipFill>
                  <a:blip r:embed="rId12"/>
                  <a:stretch>
                    <a:fillRect l="-1529" t="-1493" r="-612" b="-134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1083D4A-E156-0A2E-B427-1730E241B65D}"/>
                    </a:ext>
                  </a:extLst>
                </p:cNvPr>
                <p:cNvSpPr txBox="1"/>
                <p:nvPr/>
              </p:nvSpPr>
              <p:spPr>
                <a:xfrm>
                  <a:off x="508909" y="5655598"/>
                  <a:ext cx="31234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𝑆𝑝𝑒𝑎𝑘𝑒𝑟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𝑎𝑡𝑡𝑟𝑖𝑏𝑢𝑡𝑒𝑑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𝑇𝐸𝐸𝑅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𝑠𝑇𝐸𝐸𝑅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IN" sz="14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1083D4A-E156-0A2E-B427-1730E241B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09" y="5655598"/>
                  <a:ext cx="3123419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1365" r="-195" b="-3055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FA2A0EE-FF7D-A607-B479-30A3C5511DA8}"/>
              </a:ext>
            </a:extLst>
          </p:cNvPr>
          <p:cNvSpPr txBox="1"/>
          <p:nvPr/>
        </p:nvSpPr>
        <p:spPr>
          <a:xfrm>
            <a:off x="238883" y="4366916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cs typeface="Times New Roman" panose="02020603050405020304" pitchFamily="18" charset="0"/>
              </a:rPr>
              <a:t>AER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C431A3-2F97-07CA-2133-2593AB33366E}"/>
              </a:ext>
            </a:extLst>
          </p:cNvPr>
          <p:cNvGrpSpPr/>
          <p:nvPr/>
        </p:nvGrpSpPr>
        <p:grpSpPr>
          <a:xfrm>
            <a:off x="5632077" y="4844156"/>
            <a:ext cx="6024261" cy="931292"/>
            <a:chOff x="6000750" y="4778875"/>
            <a:chExt cx="6024261" cy="9312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F7B3469-1639-CC2F-5FCA-43198E2FC089}"/>
                    </a:ext>
                  </a:extLst>
                </p:cNvPr>
                <p:cNvSpPr txBox="1"/>
                <p:nvPr/>
              </p:nvSpPr>
              <p:spPr>
                <a:xfrm>
                  <a:off x="6096000" y="4778875"/>
                  <a:ext cx="310399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𝐹𝐴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𝐷𝑢𝑟𝑎𝑡𝑖𝑜𝑛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𝑎𝑙𝑎𝑟𝑚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𝑠𝑝𝑒𝑒𝑐h</m:t>
                        </m:r>
                      </m:oMath>
                    </m:oMathPara>
                  </a14:m>
                  <a:endParaRPr lang="en-IN" sz="1400" b="0" dirty="0">
                    <a:solidFill>
                      <a:schemeClr val="tx1"/>
                    </a:solidFill>
                    <a:latin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F7B3469-1639-CC2F-5FCA-43198E2FC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778875"/>
                  <a:ext cx="3103990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786" r="-1179" b="-314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A875410-21D3-2C1A-C6DF-3F5BF2D14854}"/>
                    </a:ext>
                  </a:extLst>
                </p:cNvPr>
                <p:cNvSpPr txBox="1"/>
                <p:nvPr/>
              </p:nvSpPr>
              <p:spPr>
                <a:xfrm>
                  <a:off x="6096000" y="5013289"/>
                  <a:ext cx="272933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𝑀𝑆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𝐷𝑢𝑟𝑎𝑡𝑖𝑜𝑛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𝑀𝑖𝑠𝑠𝑒𝑑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𝑠𝑝𝑒𝑒𝑐h</m:t>
                        </m:r>
                      </m:oMath>
                    </m:oMathPara>
                  </a14:m>
                  <a:endParaRPr lang="en-IN" sz="1400" b="0" dirty="0">
                    <a:solidFill>
                      <a:schemeClr val="tx1"/>
                    </a:solidFill>
                    <a:latin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A875410-21D3-2C1A-C6DF-3F5BF2D14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5013289"/>
                  <a:ext cx="2729337" cy="215444"/>
                </a:xfrm>
                <a:prstGeom prst="rect">
                  <a:avLst/>
                </a:prstGeom>
                <a:blipFill>
                  <a:blip r:embed="rId15"/>
                  <a:stretch>
                    <a:fillRect l="-1119" r="-1566" b="-3428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C610399-3FEC-877B-503B-3C4DDAF10F43}"/>
                    </a:ext>
                  </a:extLst>
                </p:cNvPr>
                <p:cNvSpPr txBox="1"/>
                <p:nvPr/>
              </p:nvSpPr>
              <p:spPr>
                <a:xfrm>
                  <a:off x="6000750" y="5236701"/>
                  <a:ext cx="481503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𝐶𝑂𝑁𝐹</m:t>
                            </m:r>
                          </m:e>
                          <m:sub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𝑒𝑚𝑜</m:t>
                            </m:r>
                          </m:sub>
                        </m:s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𝐷𝑢𝑟𝑎𝑡𝑖𝑜𝑛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𝑤h𝑒𝑟𝑒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𝑒𝑚𝑜𝑡𝑖𝑜𝑛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𝑤𝑟𝑜𝑛𝑔𝑙𝑦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𝑐𝑙𝑎𝑠𝑠𝑖𝑓𝑖𝑒𝑑</m:t>
                        </m:r>
                      </m:oMath>
                    </m:oMathPara>
                  </a14:m>
                  <a:endParaRPr lang="en-IN" sz="1400" b="0" dirty="0">
                    <a:solidFill>
                      <a:schemeClr val="tx1"/>
                    </a:solidFill>
                    <a:latin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C610399-3FEC-877B-503B-3C4DDAF10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750" y="5236701"/>
                  <a:ext cx="4815036" cy="215444"/>
                </a:xfrm>
                <a:prstGeom prst="rect">
                  <a:avLst/>
                </a:prstGeom>
                <a:blipFill>
                  <a:blip r:embed="rId16"/>
                  <a:stretch>
                    <a:fillRect b="-314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0C73C25-DBD5-991E-1CE5-D2081665D2AB}"/>
                    </a:ext>
                  </a:extLst>
                </p:cNvPr>
                <p:cNvSpPr txBox="1"/>
                <p:nvPr/>
              </p:nvSpPr>
              <p:spPr>
                <a:xfrm>
                  <a:off x="6048375" y="5478116"/>
                  <a:ext cx="5976636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1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𝐶𝑂𝑁𝐹</m:t>
                            </m:r>
                          </m:e>
                          <m:sub>
                            <m:r>
                              <a:rPr lang="en-IN" sz="1400" i="1">
                                <a:latin typeface="Cambria Math" panose="02040503050406030204" pitchFamily="18" charset="0"/>
                              </a:rPr>
                              <m:t>𝑒𝑚𝑜</m:t>
                            </m:r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sz="1400" b="0" i="1" smtClean="0">
                                <a:latin typeface="Cambria Math" panose="02040503050406030204" pitchFamily="18" charset="0"/>
                              </a:rPr>
                              <m:t>𝑠𝑝𝑘</m:t>
                            </m:r>
                          </m:sub>
                        </m:sSub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𝐷𝑢𝑟𝑎𝑡𝑖𝑜𝑛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𝑤h𝑒𝑟𝑒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𝑒𝑚𝑜𝑡𝑖𝑜𝑛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𝑠𝑝𝑒𝑎𝑘𝑒𝑟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𝑤𝑟𝑜𝑛𝑔𝑙𝑦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𝑐𝑙𝑎𝑠𝑠𝑖𝑓𝑖𝑒𝑑</m:t>
                        </m:r>
                      </m:oMath>
                    </m:oMathPara>
                  </a14:m>
                  <a:endParaRPr lang="en-IN" sz="1400" b="0" dirty="0">
                    <a:solidFill>
                      <a:schemeClr val="tx1"/>
                    </a:solidFill>
                    <a:latin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0C73C25-DBD5-991E-1CE5-D2081665D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375" y="5478116"/>
                  <a:ext cx="5976636" cy="232051"/>
                </a:xfrm>
                <a:prstGeom prst="rect">
                  <a:avLst/>
                </a:prstGeom>
                <a:blipFill>
                  <a:blip r:embed="rId17"/>
                  <a:stretch>
                    <a:fillRect l="-204" r="-306" b="-2631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F511BD3-8ED5-67B2-67F5-7F250FAC3C6F}"/>
              </a:ext>
            </a:extLst>
          </p:cNvPr>
          <p:cNvGrpSpPr/>
          <p:nvPr/>
        </p:nvGrpSpPr>
        <p:grpSpPr>
          <a:xfrm>
            <a:off x="6526512" y="2005315"/>
            <a:ext cx="4058290" cy="1040519"/>
            <a:chOff x="6453349" y="2324156"/>
            <a:chExt cx="4058290" cy="10405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AE90DB4-21FA-D113-F1BF-D9FE0634789B}"/>
                    </a:ext>
                  </a:extLst>
                </p:cNvPr>
                <p:cNvSpPr txBox="1"/>
                <p:nvPr/>
              </p:nvSpPr>
              <p:spPr>
                <a:xfrm>
                  <a:off x="6481924" y="2324156"/>
                  <a:ext cx="241091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𝑠𝑢𝑏𝑠𝑡𝑖𝑡𝑢𝑡𝑖𝑜𝑛𝑠</m:t>
                        </m:r>
                      </m:oMath>
                    </m:oMathPara>
                  </a14:m>
                  <a:endParaRPr lang="en-IN" sz="1400" b="0" dirty="0">
                    <a:solidFill>
                      <a:schemeClr val="tx1"/>
                    </a:solidFill>
                    <a:latin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AE90DB4-21FA-D113-F1BF-D9FE063478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1924" y="2324156"/>
                  <a:ext cx="2410916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1263" r="-1010" b="-3142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A096EF-A3F2-004E-3765-2221372A0F69}"/>
                    </a:ext>
                  </a:extLst>
                </p:cNvPr>
                <p:cNvSpPr txBox="1"/>
                <p:nvPr/>
              </p:nvSpPr>
              <p:spPr>
                <a:xfrm>
                  <a:off x="6453349" y="2594291"/>
                  <a:ext cx="211769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𝑑𝑒𝑙𝑒𝑡𝑖𝑜𝑛𝑠</m:t>
                        </m:r>
                      </m:oMath>
                    </m:oMathPara>
                  </a14:m>
                  <a:endParaRPr lang="en-IN" sz="1400" b="0" dirty="0">
                    <a:solidFill>
                      <a:schemeClr val="tx1"/>
                    </a:solidFill>
                    <a:latin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FA096EF-A3F2-004E-3765-2221372A0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3349" y="2594291"/>
                  <a:ext cx="2117696" cy="215444"/>
                </a:xfrm>
                <a:prstGeom prst="rect">
                  <a:avLst/>
                </a:prstGeom>
                <a:blipFill>
                  <a:blip r:embed="rId19"/>
                  <a:stretch>
                    <a:fillRect l="-1441" r="-1153" b="-3055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ECB8F06-8289-470B-7F17-0FA4F76D5C03}"/>
                    </a:ext>
                  </a:extLst>
                </p:cNvPr>
                <p:cNvSpPr txBox="1"/>
                <p:nvPr/>
              </p:nvSpPr>
              <p:spPr>
                <a:xfrm>
                  <a:off x="6471765" y="2857494"/>
                  <a:ext cx="213738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𝑖𝑛𝑠𝑒𝑟𝑡𝑖𝑜𝑛𝑠</m:t>
                        </m:r>
                      </m:oMath>
                    </m:oMathPara>
                  </a14:m>
                  <a:endParaRPr lang="en-IN" sz="1400" b="0" dirty="0">
                    <a:solidFill>
                      <a:schemeClr val="tx1"/>
                    </a:solidFill>
                    <a:latin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ECB8F06-8289-470B-7F17-0FA4F76D5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765" y="2857494"/>
                  <a:ext cx="2137380" cy="215444"/>
                </a:xfrm>
                <a:prstGeom prst="rect">
                  <a:avLst/>
                </a:prstGeom>
                <a:blipFill>
                  <a:blip r:embed="rId20"/>
                  <a:stretch>
                    <a:fillRect l="-1429" r="-1143" b="-3055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D2D6DC-FDB2-51AC-D840-373A4AA53F44}"/>
                    </a:ext>
                  </a:extLst>
                </p:cNvPr>
                <p:cNvSpPr txBox="1"/>
                <p:nvPr/>
              </p:nvSpPr>
              <p:spPr>
                <a:xfrm>
                  <a:off x="6453349" y="3149231"/>
                  <a:ext cx="405829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𝑤𝑜𝑟𝑑𝑠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𝑟𝑒𝑓𝑒𝑟𝑒𝑛𝑐𝑒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𝑡𝑒𝑥𝑡</m:t>
                        </m:r>
                      </m:oMath>
                    </m:oMathPara>
                  </a14:m>
                  <a:endParaRPr lang="en-IN" sz="1400" b="0" dirty="0">
                    <a:solidFill>
                      <a:schemeClr val="tx1"/>
                    </a:solidFill>
                    <a:latin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FD2D6DC-FDB2-51AC-D840-373A4AA53F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3349" y="3149231"/>
                  <a:ext cx="4058290" cy="215444"/>
                </a:xfrm>
                <a:prstGeom prst="rect">
                  <a:avLst/>
                </a:prstGeom>
                <a:blipFill>
                  <a:blip r:embed="rId21"/>
                  <a:stretch>
                    <a:fillRect l="-602" r="-150" b="-3055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E78700-DBD8-4042-DD66-E4FC905BEA49}"/>
                  </a:ext>
                </a:extLst>
              </p:cNvPr>
              <p:cNvSpPr txBox="1"/>
              <p:nvPr/>
            </p:nvSpPr>
            <p:spPr>
              <a:xfrm>
                <a:off x="5632077" y="3559005"/>
                <a:ext cx="4290149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𝐷𝑢𝑟𝑎𝑡𝑖𝑜𝑛</m:t>
                      </m:r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𝑀𝑖𝑠𝑠𝑒𝑑</m:t>
                      </m:r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𝑠𝑝𝑒𝑒𝑐h</m:t>
                      </m:r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𝐷𝑢𝑟𝑎𝑡𝑖𝑜𝑛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𝑜𝑓𝐹𝑎𝑙𝑠𝑒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𝐴𝑙𝑎𝑟𝑚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I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𝐷𝑢𝑟𝑎𝑡𝑖𝑜𝑛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𝑜𝑓𝑆𝑝𝑒𝑎𝑘𝑒𝑟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1400" i="1">
                          <a:latin typeface="Cambria Math" panose="02040503050406030204" pitchFamily="18" charset="0"/>
                        </a:rPr>
                        <m:t>𝐶𝑜𝑛𝑓𝑢𝑠𝑖𝑜𝑛</m:t>
                      </m:r>
                    </m:oMath>
                  </m:oMathPara>
                </a14:m>
                <a:endParaRPr lang="en-IN" sz="1400" b="0" dirty="0">
                  <a:solidFill>
                    <a:schemeClr val="tx1"/>
                  </a:solidFill>
                  <a:latin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5E78700-DBD8-4042-DD66-E4FC905BE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077" y="3559005"/>
                <a:ext cx="4290149" cy="646331"/>
              </a:xfrm>
              <a:prstGeom prst="rect">
                <a:avLst/>
              </a:prstGeom>
              <a:blipFill>
                <a:blip r:embed="rId22"/>
                <a:stretch>
                  <a:fillRect r="-710" b="-94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41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D8D278-FC7D-08F0-872D-67DCAF43B184}"/>
              </a:ext>
            </a:extLst>
          </p:cNvPr>
          <p:cNvSpPr txBox="1"/>
          <p:nvPr/>
        </p:nvSpPr>
        <p:spPr>
          <a:xfrm>
            <a:off x="115024" y="266407"/>
            <a:ext cx="4225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cs typeface="Times New Roman" panose="02020603050405020304" pitchFamily="18" charset="0"/>
              </a:rPr>
              <a:t>Evaluation metrics(Results)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D5FC60E-DD1A-CEDC-1C54-78AAF5D10906}"/>
              </a:ext>
            </a:extLst>
          </p:cNvPr>
          <p:cNvGrpSpPr/>
          <p:nvPr/>
        </p:nvGrpSpPr>
        <p:grpSpPr>
          <a:xfrm>
            <a:off x="149053" y="795789"/>
            <a:ext cx="4488480" cy="2828925"/>
            <a:chOff x="266348" y="1055865"/>
            <a:chExt cx="4488480" cy="28289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F535EF-AA32-4375-3115-3DA9D0EE79DD}"/>
                </a:ext>
              </a:extLst>
            </p:cNvPr>
            <p:cNvSpPr/>
            <p:nvPr/>
          </p:nvSpPr>
          <p:spPr>
            <a:xfrm>
              <a:off x="266348" y="1055865"/>
              <a:ext cx="3845665" cy="2828925"/>
            </a:xfrm>
            <a:prstGeom prst="rect">
              <a:avLst/>
            </a:prstGeom>
            <a:solidFill>
              <a:schemeClr val="bg1"/>
            </a:solidFill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E6891C3-3E8A-8CE7-1026-8DAC030FD2CA}"/>
                </a:ext>
              </a:extLst>
            </p:cNvPr>
            <p:cNvGrpSpPr/>
            <p:nvPr/>
          </p:nvGrpSpPr>
          <p:grpSpPr>
            <a:xfrm>
              <a:off x="278659" y="2656235"/>
              <a:ext cx="4476169" cy="1228555"/>
              <a:chOff x="307235" y="1911663"/>
              <a:chExt cx="4476169" cy="122855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44999733-B7E3-6571-EAB3-0D2386A8872E}"/>
                  </a:ext>
                </a:extLst>
              </p:cNvPr>
              <p:cNvGrpSpPr/>
              <p:nvPr/>
            </p:nvGrpSpPr>
            <p:grpSpPr>
              <a:xfrm>
                <a:off x="307235" y="1911663"/>
                <a:ext cx="2605457" cy="476334"/>
                <a:chOff x="347823" y="1447413"/>
                <a:chExt cx="2605457" cy="4763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54BD3617-6FA6-4240-33E3-B3ED51EEB1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7823" y="1447413"/>
                      <a:ext cx="260545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𝐹𝑎𝑙𝑠𝑒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𝑎𝑙𝑎𝑟𝑚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𝑟𝑎𝑡𝑒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I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𝐹𝐴𝑅</m:t>
                                </m:r>
                              </m:e>
                            </m:d>
                            <m:r>
                              <a:rPr lang="en-IN" sz="1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1.8 %</m:t>
                            </m:r>
                          </m:oMath>
                        </m:oMathPara>
                      </a14:m>
                      <a:endParaRPr lang="en-IN" sz="140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54BD3617-6FA6-4240-33E3-B3ED51EEB1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7823" y="1447413"/>
                      <a:ext cx="2605457" cy="215444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168" r="-1168" b="-1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6DD042C1-A964-817E-A3B3-15AA4911539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7823" y="1708303"/>
                      <a:ext cx="2317173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𝑀𝑖𝑠𝑠𝑒𝑑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𝑅𝑎𝑡𝑒</m:t>
                            </m:r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I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𝑀𝑆𝑅</m:t>
                                </m:r>
                              </m:e>
                            </m:d>
                            <m:r>
                              <a:rPr lang="en-IN" sz="14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14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2.45%</m:t>
                            </m:r>
                          </m:oMath>
                        </m:oMathPara>
                      </a14:m>
                      <a:endParaRPr lang="en-IN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6DD042C1-A964-817E-A3B3-15AA4911539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7823" y="1708303"/>
                      <a:ext cx="2317173" cy="21544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312" r="-1312" b="-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10C26F-B31F-D01F-FAC2-B72ABB91E47A}"/>
                  </a:ext>
                </a:extLst>
              </p:cNvPr>
              <p:cNvSpPr txBox="1"/>
              <p:nvPr/>
            </p:nvSpPr>
            <p:spPr>
              <a:xfrm flipH="1">
                <a:off x="2820395" y="2028209"/>
                <a:ext cx="18707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/>
                  <a:t>(With 4*LSTM)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3874EA9-F9FB-7F9C-3008-49A9B105825C}"/>
                      </a:ext>
                    </a:extLst>
                  </p:cNvPr>
                  <p:cNvSpPr txBox="1"/>
                  <p:nvPr/>
                </p:nvSpPr>
                <p:spPr>
                  <a:xfrm>
                    <a:off x="307235" y="2924774"/>
                    <a:ext cx="2317173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I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𝑅𝑎𝑡𝑒</m:t>
                          </m:r>
                          <m:r>
                            <a:rPr lang="en-I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I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𝑀𝑆𝑅</m:t>
                              </m:r>
                            </m:e>
                          </m:d>
                          <m:r>
                            <a:rPr lang="en-IN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3.95%</m:t>
                          </m:r>
                        </m:oMath>
                      </m:oMathPara>
                    </a14:m>
                    <a:endParaRPr lang="en-IN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23874EA9-F9FB-7F9C-3008-49A9B10582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235" y="2924774"/>
                    <a:ext cx="2317173" cy="21544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12" r="-1312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738CEAF-F7D1-D456-CF02-6B94B362F1B4}"/>
                      </a:ext>
                    </a:extLst>
                  </p:cNvPr>
                  <p:cNvSpPr txBox="1"/>
                  <p:nvPr/>
                </p:nvSpPr>
                <p:spPr>
                  <a:xfrm>
                    <a:off x="307235" y="2658645"/>
                    <a:ext cx="2605457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I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𝑎𝑙𝑎𝑟𝑚</m:t>
                          </m:r>
                          <m:r>
                            <a:rPr lang="en-I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I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I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𝐹𝐴𝑅</m:t>
                              </m:r>
                            </m:e>
                          </m:d>
                          <m:r>
                            <a:rPr lang="en-IN" sz="1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IN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3.3 %</m:t>
                          </m:r>
                        </m:oMath>
                      </m:oMathPara>
                    </a14:m>
                    <a:endParaRPr lang="en-IN" sz="1400" dirty="0">
                      <a:solidFill>
                        <a:schemeClr val="tx1"/>
                      </a:solidFill>
                      <a:latin typeface="Calibri Light" panose="020F0302020204030204" pitchFamily="34" charset="0"/>
                      <a:ea typeface="Calibri Light" panose="020F0302020204030204" pitchFamily="34" charset="0"/>
                      <a:cs typeface="Calibri Light" panose="020F03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4738CEAF-F7D1-D456-CF02-6B94B362F1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235" y="2658645"/>
                    <a:ext cx="2605457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68" r="-1168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B5C4A2-FCC8-C828-D9A2-769CE66DBE46}"/>
                  </a:ext>
                </a:extLst>
              </p:cNvPr>
              <p:cNvSpPr txBox="1"/>
              <p:nvPr/>
            </p:nvSpPr>
            <p:spPr>
              <a:xfrm flipH="1">
                <a:off x="2912692" y="2745543"/>
                <a:ext cx="18707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/>
                  <a:t>(With 4*FC)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726466-FC28-78A9-0B8B-7153F3596727}"/>
                </a:ext>
              </a:extLst>
            </p:cNvPr>
            <p:cNvSpPr txBox="1"/>
            <p:nvPr/>
          </p:nvSpPr>
          <p:spPr>
            <a:xfrm>
              <a:off x="278659" y="1116822"/>
              <a:ext cx="6406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u="sng" dirty="0">
                  <a:cs typeface="Times New Roman" panose="02020603050405020304" pitchFamily="18" charset="0"/>
                </a:rPr>
                <a:t>VAD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D290626-2950-C442-B2B2-FE3182FAD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3433" y="1512511"/>
              <a:ext cx="3343742" cy="914528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6C8C2AB-C337-6474-A65E-B6F86347C3CB}"/>
              </a:ext>
            </a:extLst>
          </p:cNvPr>
          <p:cNvGrpSpPr/>
          <p:nvPr/>
        </p:nvGrpSpPr>
        <p:grpSpPr>
          <a:xfrm>
            <a:off x="4661278" y="789627"/>
            <a:ext cx="4185312" cy="2828925"/>
            <a:chOff x="4575620" y="1085850"/>
            <a:chExt cx="4185312" cy="282892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4ACC425-DB28-839C-854F-FC459739D23D}"/>
                </a:ext>
              </a:extLst>
            </p:cNvPr>
            <p:cNvSpPr/>
            <p:nvPr/>
          </p:nvSpPr>
          <p:spPr>
            <a:xfrm>
              <a:off x="4575620" y="1085850"/>
              <a:ext cx="3845665" cy="2828925"/>
            </a:xfrm>
            <a:prstGeom prst="rect">
              <a:avLst/>
            </a:prstGeom>
            <a:solidFill>
              <a:schemeClr val="bg1"/>
            </a:solidFill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A91939-213C-2ED0-596F-2E70A26ED7C9}"/>
                </a:ext>
              </a:extLst>
            </p:cNvPr>
            <p:cNvSpPr txBox="1"/>
            <p:nvPr/>
          </p:nvSpPr>
          <p:spPr>
            <a:xfrm>
              <a:off x="4612535" y="1116822"/>
              <a:ext cx="3754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u="sng" dirty="0">
                  <a:cs typeface="Times New Roman" panose="02020603050405020304" pitchFamily="18" charset="0"/>
                </a:rPr>
                <a:t>SI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E4ADEDE-0138-26DE-EA26-F128104F51EF}"/>
                    </a:ext>
                  </a:extLst>
                </p:cNvPr>
                <p:cNvSpPr txBox="1"/>
                <p:nvPr/>
              </p:nvSpPr>
              <p:spPr>
                <a:xfrm>
                  <a:off x="4612535" y="2763957"/>
                  <a:ext cx="317612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𝐷𝑖𝑎𝑟𝑖𝑧𝑎𝑡𝑖𝑜𝑛</m:t>
                        </m:r>
                        <m: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𝑅𝑎𝑡𝑒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𝐷𝐸𝑅</m:t>
                            </m:r>
                          </m:e>
                        </m:d>
                        <m:r>
                          <a:rPr lang="en-IN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7.08%</m:t>
                        </m:r>
                      </m:oMath>
                    </m:oMathPara>
                  </a14:m>
                  <a:endParaRPr lang="en-IN" sz="14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E4ADEDE-0138-26DE-EA26-F128104F5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2535" y="2763957"/>
                  <a:ext cx="3176126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960" r="-768" b="-857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135F7B3-D910-765F-A7D9-CAD9F0DC6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62531" y="1472916"/>
              <a:ext cx="3671844" cy="93210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4CEE18B-0A74-FE66-1639-7C4159307492}"/>
                    </a:ext>
                  </a:extLst>
                </p:cNvPr>
                <p:cNvSpPr txBox="1"/>
                <p:nvPr/>
              </p:nvSpPr>
              <p:spPr>
                <a:xfrm>
                  <a:off x="4607191" y="3274671"/>
                  <a:ext cx="317612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𝐷𝑖𝑎𝑟𝑖𝑧𝑎𝑡𝑖𝑜𝑛</m:t>
                        </m:r>
                        <m: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𝑅𝑎𝑡𝑒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𝐷𝐸𝑅</m:t>
                            </m:r>
                          </m:e>
                        </m:d>
                        <m:r>
                          <a:rPr lang="en-IN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10.7%</m:t>
                        </m:r>
                      </m:oMath>
                    </m:oMathPara>
                  </a14:m>
                  <a:endParaRPr lang="en-IN" sz="14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4CEE18B-0A74-FE66-1639-7C4159307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7191" y="3274671"/>
                  <a:ext cx="3176126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960" r="-768" b="-857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0D1E7D3-A1DD-468E-8974-7C268A113C87}"/>
                </a:ext>
              </a:extLst>
            </p:cNvPr>
            <p:cNvSpPr txBox="1"/>
            <p:nvPr/>
          </p:nvSpPr>
          <p:spPr>
            <a:xfrm flipH="1">
              <a:off x="6716820" y="2917283"/>
              <a:ext cx="1870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(With ECAPD-TDNN)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D0B1FB-052C-FE37-C691-2CBE3166EB37}"/>
                </a:ext>
              </a:extLst>
            </p:cNvPr>
            <p:cNvSpPr txBox="1"/>
            <p:nvPr/>
          </p:nvSpPr>
          <p:spPr>
            <a:xfrm flipH="1">
              <a:off x="6890220" y="3477608"/>
              <a:ext cx="1870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dirty="0"/>
                <a:t>(With </a:t>
              </a:r>
              <a:r>
                <a:rPr lang="en-IN" sz="1400" dirty="0" err="1"/>
                <a:t>XVector</a:t>
              </a:r>
              <a:r>
                <a:rPr lang="en-IN" sz="1400" dirty="0"/>
                <a:t>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854E305-D6D5-C5B9-4CA0-4CC8CA634C3E}"/>
              </a:ext>
            </a:extLst>
          </p:cNvPr>
          <p:cNvGrpSpPr/>
          <p:nvPr/>
        </p:nvGrpSpPr>
        <p:grpSpPr>
          <a:xfrm>
            <a:off x="266138" y="3853910"/>
            <a:ext cx="3845665" cy="2828925"/>
            <a:chOff x="2478537" y="3847748"/>
            <a:chExt cx="3845665" cy="282892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E988237-2947-F231-592F-8B192C0DE4DC}"/>
                </a:ext>
              </a:extLst>
            </p:cNvPr>
            <p:cNvSpPr/>
            <p:nvPr/>
          </p:nvSpPr>
          <p:spPr>
            <a:xfrm>
              <a:off x="2478537" y="3847748"/>
              <a:ext cx="3845665" cy="2828925"/>
            </a:xfrm>
            <a:prstGeom prst="rect">
              <a:avLst/>
            </a:prstGeom>
            <a:solidFill>
              <a:schemeClr val="bg1"/>
            </a:solidFill>
            <a:ln w="28575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91E1D1-3D3E-924F-762C-FDCC5B980460}"/>
                </a:ext>
              </a:extLst>
            </p:cNvPr>
            <p:cNvSpPr txBox="1"/>
            <p:nvPr/>
          </p:nvSpPr>
          <p:spPr>
            <a:xfrm>
              <a:off x="2486812" y="3881305"/>
              <a:ext cx="606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u="sng" dirty="0">
                  <a:cs typeface="Times New Roman" panose="02020603050405020304" pitchFamily="18" charset="0"/>
                </a:rPr>
                <a:t>ASR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ECC0E77-2031-1B87-FE69-BB9EB88597EC}"/>
                    </a:ext>
                  </a:extLst>
                </p:cNvPr>
                <p:cNvSpPr txBox="1"/>
                <p:nvPr/>
              </p:nvSpPr>
              <p:spPr>
                <a:xfrm>
                  <a:off x="2548997" y="5423561"/>
                  <a:ext cx="284533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𝑊𝑜𝑟𝑑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𝐸𝑟𝑟𝑜𝑟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𝑅𝑎𝑡𝑒</m:t>
                        </m:r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𝑊𝐸𝑅</m:t>
                            </m:r>
                          </m:e>
                        </m:d>
                        <m:r>
                          <a:rPr lang="en-IN" sz="1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31.60%</m:t>
                        </m:r>
                      </m:oMath>
                    </m:oMathPara>
                  </a14:m>
                  <a:endParaRPr lang="en-IN" sz="1400" dirty="0">
                    <a:solidFill>
                      <a:schemeClr val="tx1"/>
                    </a:solidFill>
                    <a:latin typeface="Calibri Light" panose="020F0302020204030204" pitchFamily="34" charset="0"/>
                    <a:ea typeface="Calibri Light" panose="020F0302020204030204" pitchFamily="34" charset="0"/>
                    <a:cs typeface="Calibri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ECC0E77-2031-1B87-FE69-BB9EB88597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8997" y="5423561"/>
                  <a:ext cx="2845331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071" r="-1071" b="-8571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5672181A-A4A7-6C27-8B87-D9E1011E7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38619" y="4307775"/>
              <a:ext cx="3668498" cy="799692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A220851-71FD-C71D-6298-BB4B045A2B96}"/>
              </a:ext>
            </a:extLst>
          </p:cNvPr>
          <p:cNvGrpSpPr/>
          <p:nvPr/>
        </p:nvGrpSpPr>
        <p:grpSpPr>
          <a:xfrm>
            <a:off x="4248928" y="4686418"/>
            <a:ext cx="3686712" cy="1862475"/>
            <a:chOff x="4828180" y="4801339"/>
            <a:chExt cx="3686712" cy="1862475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0EDC6259-2817-EC6C-580E-3D0CAB6FC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828180" y="4801339"/>
              <a:ext cx="3686712" cy="1862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23043DA-9E2D-558F-C790-2B4D11167E77}"/>
                </a:ext>
              </a:extLst>
            </p:cNvPr>
            <p:cNvSpPr/>
            <p:nvPr/>
          </p:nvSpPr>
          <p:spPr>
            <a:xfrm>
              <a:off x="5874544" y="4888706"/>
              <a:ext cx="496751" cy="14910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0441BC5-9D86-2709-4A02-D2D57E28AE8C}"/>
                </a:ext>
              </a:extLst>
            </p:cNvPr>
            <p:cNvSpPr/>
            <p:nvPr/>
          </p:nvSpPr>
          <p:spPr>
            <a:xfrm>
              <a:off x="5874544" y="5470091"/>
              <a:ext cx="515801" cy="14910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264B05D-3345-DBD4-5564-E7ED776523A6}"/>
                </a:ext>
              </a:extLst>
            </p:cNvPr>
            <p:cNvSpPr/>
            <p:nvPr/>
          </p:nvSpPr>
          <p:spPr>
            <a:xfrm>
              <a:off x="5874544" y="6051476"/>
              <a:ext cx="496751" cy="14910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A69D654-DFF9-63B9-EA82-4DD2DDFE8D29}"/>
              </a:ext>
            </a:extLst>
          </p:cNvPr>
          <p:cNvSpPr/>
          <p:nvPr/>
        </p:nvSpPr>
        <p:spPr>
          <a:xfrm>
            <a:off x="8260755" y="3821489"/>
            <a:ext cx="3845665" cy="2828925"/>
          </a:xfrm>
          <a:prstGeom prst="rect">
            <a:avLst/>
          </a:prstGeom>
          <a:solidFill>
            <a:schemeClr val="bg1"/>
          </a:solidFill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E82C92-05CB-2767-AECB-65B18733A4F6}"/>
              </a:ext>
            </a:extLst>
          </p:cNvPr>
          <p:cNvSpPr txBox="1"/>
          <p:nvPr/>
        </p:nvSpPr>
        <p:spPr>
          <a:xfrm>
            <a:off x="8260755" y="3865841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>
                <a:cs typeface="Times New Roman" panose="02020603050405020304" pitchFamily="18" charset="0"/>
              </a:rPr>
              <a:t>AER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39457D0-A1AA-A567-C518-D36FC6D879B0}"/>
                  </a:ext>
                </a:extLst>
              </p:cNvPr>
              <p:cNvSpPr txBox="1"/>
              <p:nvPr/>
            </p:nvSpPr>
            <p:spPr>
              <a:xfrm>
                <a:off x="8294547" y="4390824"/>
                <a:ext cx="12138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𝑇𝐸𝐸</m:t>
                      </m:r>
                      <m:r>
                        <m:rPr>
                          <m:sty m:val="p"/>
                        </m:rPr>
                        <a:rPr lang="en-I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IN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72.5%</m:t>
                      </m:r>
                    </m:oMath>
                  </m:oMathPara>
                </a14:m>
                <a:endParaRPr lang="en-IN" sz="14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39457D0-A1AA-A567-C518-D36FC6D87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547" y="4390824"/>
                <a:ext cx="1213858" cy="215444"/>
              </a:xfrm>
              <a:prstGeom prst="rect">
                <a:avLst/>
              </a:prstGeom>
              <a:blipFill>
                <a:blip r:embed="rId13"/>
                <a:stretch>
                  <a:fillRect l="-3015" r="-3518"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D52EE94-A0CF-99DA-DE8D-DFB5468B6038}"/>
                  </a:ext>
                </a:extLst>
              </p:cNvPr>
              <p:cNvSpPr txBox="1"/>
              <p:nvPr/>
            </p:nvSpPr>
            <p:spPr>
              <a:xfrm>
                <a:off x="8278685" y="4653498"/>
                <a:ext cx="13966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𝑠𝑇𝐸𝐸</m:t>
                      </m:r>
                      <m:r>
                        <m:rPr>
                          <m:sty m:val="p"/>
                        </m:rPr>
                        <a:rPr lang="en-I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IN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70.37%</m:t>
                      </m:r>
                    </m:oMath>
                  </m:oMathPara>
                </a14:m>
                <a:endParaRPr lang="en-IN" sz="14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D52EE94-A0CF-99DA-DE8D-DFB5468B6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685" y="4653498"/>
                <a:ext cx="1396601" cy="215444"/>
              </a:xfrm>
              <a:prstGeom prst="rect">
                <a:avLst/>
              </a:prstGeom>
              <a:blipFill>
                <a:blip r:embed="rId14"/>
                <a:stretch>
                  <a:fillRect l="-2620" r="-2620"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A0530AD8-532C-4AC9-A670-8690D54DB95F}"/>
              </a:ext>
            </a:extLst>
          </p:cNvPr>
          <p:cNvSpPr txBox="1"/>
          <p:nvPr/>
        </p:nvSpPr>
        <p:spPr>
          <a:xfrm flipH="1">
            <a:off x="9654121" y="4498546"/>
            <a:ext cx="1870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(With WavLM-base)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11FD57A-24C4-125D-9A0E-B50D5E1233BA}"/>
                  </a:ext>
                </a:extLst>
              </p:cNvPr>
              <p:cNvSpPr txBox="1"/>
              <p:nvPr/>
            </p:nvSpPr>
            <p:spPr>
              <a:xfrm>
                <a:off x="8290492" y="5679567"/>
                <a:ext cx="139660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𝑠𝑇𝐸𝐸</m:t>
                      </m:r>
                      <m:r>
                        <m:rPr>
                          <m:sty m:val="p"/>
                        </m:rPr>
                        <a:rPr lang="en-I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IN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65.17%</m:t>
                      </m:r>
                    </m:oMath>
                  </m:oMathPara>
                </a14:m>
                <a:endParaRPr lang="en-IN" sz="14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11FD57A-24C4-125D-9A0E-B50D5E123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492" y="5679567"/>
                <a:ext cx="1396601" cy="215444"/>
              </a:xfrm>
              <a:prstGeom prst="rect">
                <a:avLst/>
              </a:prstGeom>
              <a:blipFill>
                <a:blip r:embed="rId15"/>
                <a:stretch>
                  <a:fillRect l="-2620" r="-2183" b="-8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1679C7-0D61-37DF-5716-E430F3729BCD}"/>
                  </a:ext>
                </a:extLst>
              </p:cNvPr>
              <p:cNvSpPr txBox="1"/>
              <p:nvPr/>
            </p:nvSpPr>
            <p:spPr>
              <a:xfrm>
                <a:off x="8312301" y="5402211"/>
                <a:ext cx="131324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𝑇𝐸𝐸</m:t>
                      </m:r>
                      <m:r>
                        <m:rPr>
                          <m:sty m:val="p"/>
                        </m:rPr>
                        <a:rPr lang="en-I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IN" sz="1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66.03%</m:t>
                      </m:r>
                    </m:oMath>
                  </m:oMathPara>
                </a14:m>
                <a:endParaRPr lang="en-IN" sz="1400" dirty="0">
                  <a:solidFill>
                    <a:schemeClr val="tx1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1679C7-0D61-37DF-5716-E430F3729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301" y="5402211"/>
                <a:ext cx="1313245" cy="215444"/>
              </a:xfrm>
              <a:prstGeom prst="rect">
                <a:avLst/>
              </a:prstGeom>
              <a:blipFill>
                <a:blip r:embed="rId16"/>
                <a:stretch>
                  <a:fillRect l="-2791" r="-2791" b="-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FF8C1924-7F04-2C4D-A566-B0110BC4394B}"/>
              </a:ext>
            </a:extLst>
          </p:cNvPr>
          <p:cNvSpPr txBox="1"/>
          <p:nvPr/>
        </p:nvSpPr>
        <p:spPr>
          <a:xfrm flipH="1">
            <a:off x="9720067" y="5479512"/>
            <a:ext cx="2043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(With WavLM-base-plus)</a:t>
            </a:r>
          </a:p>
        </p:txBody>
      </p:sp>
    </p:spTree>
    <p:extLst>
      <p:ext uri="{BB962C8B-B14F-4D97-AF65-F5344CB8AC3E}">
        <p14:creationId xmlns:p14="http://schemas.microsoft.com/office/powerpoint/2010/main" val="183570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DCA63-9F67-15AA-85A3-1E6C04C8143B}"/>
              </a:ext>
            </a:extLst>
          </p:cNvPr>
          <p:cNvSpPr txBox="1"/>
          <p:nvPr/>
        </p:nvSpPr>
        <p:spPr>
          <a:xfrm>
            <a:off x="4215634" y="3044279"/>
            <a:ext cx="30519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b="1" i="0" dirty="0">
                <a:solidFill>
                  <a:srgbClr val="1D212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5424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977</TotalTime>
  <Words>712</Words>
  <Application>Microsoft Office PowerPoint</Application>
  <PresentationFormat>Widescreen</PresentationFormat>
  <Paragraphs>161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Mathew Cigi</dc:creator>
  <cp:lastModifiedBy>Mathew Cigi</cp:lastModifiedBy>
  <cp:revision>94</cp:revision>
  <dcterms:created xsi:type="dcterms:W3CDTF">2024-05-21T17:32:10Z</dcterms:created>
  <dcterms:modified xsi:type="dcterms:W3CDTF">2025-08-11T05:30:39Z</dcterms:modified>
</cp:coreProperties>
</file>