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67171"/>
    <a:srgbClr val="B9B6B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6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9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5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F9D24-D19A-4691-9F9A-992ECA31C496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5265F-1A1C-4A96-A818-CA1E13F1078F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588B7-CC9D-4D72-803F-894533BFBF5B}"/>
              </a:ext>
            </a:extLst>
          </p:cNvPr>
          <p:cNvSpPr txBox="1"/>
          <p:nvPr/>
        </p:nvSpPr>
        <p:spPr>
          <a:xfrm>
            <a:off x="103234" y="1038570"/>
            <a:ext cx="66515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Monotype Corsiva" panose="03010101010201010101" pitchFamily="66" charset="0"/>
              </a:rPr>
              <a:t>To Start …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200" dirty="0">
                <a:latin typeface="+mj-lt"/>
              </a:rPr>
              <a:t>Soup of the day……………………………………………….........£4.25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Served piping hot with rustic bread and butter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200" dirty="0">
                <a:latin typeface="+mj-lt"/>
              </a:rPr>
              <a:t>Butterfly King Prawn…………………………………..……........£4.95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King prawn in a crispy bread crumb, served with a sweet chilli dip sauce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200" dirty="0">
                <a:latin typeface="+mj-lt"/>
              </a:rPr>
              <a:t>Southern Fried Chicken Dippers………………………………£4.25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Served with a sweet &amp; smoky BBQ sauce and salad garnish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200" dirty="0">
                <a:latin typeface="+mj-lt"/>
              </a:rPr>
              <a:t>Garlic Breaded Mushrooms Dippers(v)……………………£4.25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Crispy coated field mushroom slices, served with a garlic mayo dip</a:t>
            </a:r>
          </a:p>
          <a:p>
            <a:endParaRPr lang="en-GB" sz="16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GB" sz="2200" dirty="0">
                <a:latin typeface="+mj-lt"/>
              </a:rPr>
              <a:t>Baked Camembert………………………………………………..…£7.95</a:t>
            </a:r>
            <a:br>
              <a:rPr lang="en-GB" sz="1600" dirty="0">
                <a:solidFill>
                  <a:srgbClr val="B9B6B6"/>
                </a:solidFill>
                <a:latin typeface="+mj-lt"/>
              </a:rPr>
            </a:br>
            <a:r>
              <a:rPr lang="en-GB" sz="1600" dirty="0">
                <a:solidFill>
                  <a:srgbClr val="767171"/>
                </a:solidFill>
                <a:latin typeface="+mj-lt"/>
              </a:rPr>
              <a:t>W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ith rosemary and garlic, served with rustic bread</a:t>
            </a:r>
          </a:p>
          <a:p>
            <a:br>
              <a:rPr lang="en-GB" sz="1600" i="1" dirty="0">
                <a:solidFill>
                  <a:srgbClr val="B9B6B6"/>
                </a:solidFill>
                <a:latin typeface="+mj-lt"/>
              </a:rPr>
            </a:br>
            <a:r>
              <a:rPr lang="en-GB" sz="2200" dirty="0">
                <a:latin typeface="+mj-lt"/>
              </a:rPr>
              <a:t>Pate……………………………………………………………………..…£4.95</a:t>
            </a:r>
            <a:br>
              <a:rPr lang="en-GB" sz="1600" dirty="0">
                <a:solidFill>
                  <a:srgbClr val="B9B6B6"/>
                </a:solidFill>
              </a:rPr>
            </a:br>
            <a:r>
              <a:rPr lang="en-GB" sz="1600" dirty="0">
                <a:solidFill>
                  <a:srgbClr val="767171"/>
                </a:solidFill>
              </a:rPr>
              <a:t>With onion jam &amp; rustic bread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1600" i="1" dirty="0">
              <a:solidFill>
                <a:srgbClr val="B9B6B6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D2305D-BB9C-4F5E-A12C-F1F79D7D2D0D}"/>
              </a:ext>
            </a:extLst>
          </p:cNvPr>
          <p:cNvCxnSpPr/>
          <p:nvPr/>
        </p:nvCxnSpPr>
        <p:spPr>
          <a:xfrm>
            <a:off x="103236" y="6800509"/>
            <a:ext cx="66515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9AF95-B470-4C26-8C7E-27F2B0775B15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D1635-4072-4874-A73F-B742CE0CCEE6}"/>
              </a:ext>
            </a:extLst>
          </p:cNvPr>
          <p:cNvSpPr txBox="1"/>
          <p:nvPr/>
        </p:nvSpPr>
        <p:spPr>
          <a:xfrm>
            <a:off x="103231" y="6691448"/>
            <a:ext cx="332577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Monotype Corsiva" panose="03010101010201010101" pitchFamily="66" charset="0"/>
              </a:rPr>
              <a:t>Burger Bar… 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100" dirty="0">
                <a:latin typeface="+mj-lt"/>
              </a:rPr>
              <a:t>6oz Gourmet Beef Burger………......…………..£8.00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Succulent beef burger in a brioche bun with lettuce, served with chips, onion rings &amp; burger relish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100" dirty="0">
                <a:latin typeface="+mj-lt"/>
              </a:rPr>
              <a:t>Chicken &amp; Bacon Burger………………………..£8.00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Chicken fillet in a crispy batter, topped with grilled bacon &amp; BBQ sauce, served in a brioche bun on a bed of lettuce with chips and onion rings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100" dirty="0">
                <a:latin typeface="+mj-lt"/>
              </a:rPr>
              <a:t>Spicy Bean Burger.........£7.50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 a crispy crumb, served in a brioche bun on a bed of lettuce with chips, onion rings and mayo</a:t>
            </a: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2A97C-1B7E-4090-BDAE-270B9436AB76}"/>
              </a:ext>
            </a:extLst>
          </p:cNvPr>
          <p:cNvSpPr txBox="1"/>
          <p:nvPr/>
        </p:nvSpPr>
        <p:spPr>
          <a:xfrm>
            <a:off x="3652689" y="7606129"/>
            <a:ext cx="27726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Monotype Corsiva" panose="03010101010201010101" pitchFamily="66" charset="0"/>
              </a:rPr>
              <a:t>Build Your Burger! 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000" dirty="0">
                <a:latin typeface="+mj-lt"/>
              </a:rPr>
              <a:t>Add extra toppings, 75p each</a:t>
            </a:r>
            <a:r>
              <a:rPr lang="en-GB" sz="2200" dirty="0">
                <a:latin typeface="+mj-lt"/>
              </a:rPr>
              <a:t>:</a:t>
            </a:r>
            <a:br>
              <a:rPr lang="en-GB" sz="22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Cheddar Cheese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Bacon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Jalapenos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Mushrooms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dirty="0">
                <a:solidFill>
                  <a:srgbClr val="767171"/>
                </a:solidFill>
                <a:latin typeface="+mj-lt"/>
              </a:rPr>
              <a:t>Double up your burger patty for £2.00!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22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06908EB-B799-49CD-BCE2-1A6180B37CC2}"/>
              </a:ext>
            </a:extLst>
          </p:cNvPr>
          <p:cNvSpPr/>
          <p:nvPr/>
        </p:nvSpPr>
        <p:spPr>
          <a:xfrm>
            <a:off x="3428995" y="6800509"/>
            <a:ext cx="2667000" cy="2088179"/>
          </a:xfrm>
          <a:prstGeom prst="halfFrame">
            <a:avLst>
              <a:gd name="adj1" fmla="val 5964"/>
              <a:gd name="adj2" fmla="val 474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81AE70A-1311-4CB5-8AE4-5BD179AE2F64}"/>
              </a:ext>
            </a:extLst>
          </p:cNvPr>
          <p:cNvSpPr/>
          <p:nvPr/>
        </p:nvSpPr>
        <p:spPr>
          <a:xfrm rot="10800000">
            <a:off x="4087757" y="9961589"/>
            <a:ext cx="2667000" cy="2088179"/>
          </a:xfrm>
          <a:prstGeom prst="halfFrame">
            <a:avLst>
              <a:gd name="adj1" fmla="val 5964"/>
              <a:gd name="adj2" fmla="val 474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3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7A2F1B-6B50-4C43-B90E-69837202D3EE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F929D-E69E-4839-99B6-BC79AC5D964D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2B16D-0B5C-40CC-9844-38DBCAC2FA61}"/>
              </a:ext>
            </a:extLst>
          </p:cNvPr>
          <p:cNvSpPr txBox="1"/>
          <p:nvPr/>
        </p:nvSpPr>
        <p:spPr>
          <a:xfrm>
            <a:off x="103237" y="1253069"/>
            <a:ext cx="6651523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Monotype Corsiva" panose="03010101010201010101" pitchFamily="66" charset="0"/>
              </a:rPr>
              <a:t>New Inn Classics…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Fish ‘n’ Chips…..…………………………………………..…………...........£8.95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Beer battered fillet of cod served with chips, peas, tartare sauce and a wedge of lemon</a:t>
            </a:r>
            <a:b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000" dirty="0">
                <a:latin typeface="+mj-lt"/>
              </a:rPr>
              <a:t>Hunters Chicken…………………………………….…………………………£8.45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Succulent chicken breast topped with bacon &amp; melting cheddar cheese then smothered in a warm BBQ sauce, served with chips and salad garnish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000" dirty="0">
                <a:latin typeface="+mj-lt"/>
              </a:rPr>
              <a:t>Chicken Curry &amp; Rice………………………………………….…………….£7.95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Curry of the day, on a bed of rice, served with naan bread and mango chutney. Please check out board for the curry of the day or ask a member of staff</a:t>
            </a:r>
          </a:p>
          <a:p>
            <a:endParaRPr lang="en-GB" sz="16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GB" sz="2000" dirty="0">
                <a:latin typeface="+mj-lt"/>
              </a:rPr>
              <a:t>Classic Mac &amp; Cheese(v)……………………..…….........................£6.95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Served with garlic bread and side salad garnish</a:t>
            </a:r>
            <a:br>
              <a:rPr lang="en-GB" sz="2400" dirty="0"/>
            </a:br>
            <a:br>
              <a:rPr lang="en-GB" sz="2400" dirty="0"/>
            </a:br>
            <a:r>
              <a:rPr lang="en-GB" sz="2000" dirty="0">
                <a:latin typeface="+mj-lt"/>
              </a:rPr>
              <a:t>Steak &amp; Ale Pie………………………………………………….……………..£8.95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Slow cooked pieces of steak in a rich ale gravy, encased in a delicious pastry, served with a choice of chips or creamy mashed potato, onion gravy and peas</a:t>
            </a:r>
            <a:br>
              <a:rPr lang="en-GB" sz="2400" dirty="0"/>
            </a:br>
            <a:br>
              <a:rPr lang="en-GB" sz="2400" dirty="0"/>
            </a:br>
            <a:r>
              <a:rPr lang="en-GB" sz="2000" dirty="0">
                <a:latin typeface="+mj-lt"/>
              </a:rPr>
              <a:t>Scampi &amp; Chips………………………………………………………………..£8.95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Pieces of scampi in a crispy fried crumb, served with chips &amp; peas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BBQ Pork Ribs………………………………………………………………....£9.50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Succulent pork ribs in a delicious smoky BBQ marinade, served with sweetcorn, coleslaw &amp; chips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Super Food Salad (V)………………………………………………………..£9.50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A generous bowl of delicious super quinoa, broccoli, avocado &amp; new potatoes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Beef Lasagne……………………………………………………………………£7.95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Layers of </a:t>
            </a:r>
            <a:r>
              <a:rPr lang="en-GB" sz="1600" dirty="0" err="1">
                <a:solidFill>
                  <a:schemeClr val="bg2">
                    <a:lumMod val="50000"/>
                  </a:schemeClr>
                </a:solidFill>
              </a:rPr>
              <a:t>bolognese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 &amp; béchamel sauce, topped with melted cheese, served with fresh salad &amp; garlic bread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Chicken Caesar Salad..……………………………………………..………£7.95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Lettuce topped with anchovies, croutons and parmesan cheese, served with a Caesar dressing</a:t>
            </a: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E1A9B0-C08B-433E-80CA-1218E206F4C3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45EDC-21FB-4040-9EED-3B54D173C42F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F0CEB-ACA5-484A-9745-0F730F565A80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7603B-0D69-4E3E-A5F0-000DAA987873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D0BC26-8003-40C7-A574-6DE502294201}"/>
              </a:ext>
            </a:extLst>
          </p:cNvPr>
          <p:cNvSpPr txBox="1"/>
          <p:nvPr/>
        </p:nvSpPr>
        <p:spPr>
          <a:xfrm>
            <a:off x="66552" y="5500337"/>
            <a:ext cx="6688209" cy="40934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GB" sz="36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Hot Off The Grill…</a:t>
            </a:r>
            <a:br>
              <a:rPr lang="en-GB" sz="3200" i="1" dirty="0">
                <a:solidFill>
                  <a:schemeClr val="bg1"/>
                </a:solidFill>
                <a:latin typeface="Monotype Corsiva" panose="03010101010201010101" pitchFamily="66" charset="0"/>
              </a:rPr>
            </a:br>
            <a:r>
              <a:rPr lang="en-GB" sz="2200" i="1" dirty="0">
                <a:solidFill>
                  <a:schemeClr val="bg1"/>
                </a:solidFill>
                <a:latin typeface="+mj-lt"/>
              </a:rPr>
              <a:t>8</a:t>
            </a:r>
            <a:r>
              <a:rPr lang="en-GB" sz="2200" dirty="0">
                <a:solidFill>
                  <a:schemeClr val="bg1"/>
                </a:solidFill>
                <a:latin typeface="+mj-lt"/>
              </a:rPr>
              <a:t>oz Sirloin Steak…………..………………………………..........£14.95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2200" dirty="0">
                <a:solidFill>
                  <a:schemeClr val="bg1"/>
                </a:solidFill>
                <a:latin typeface="+mj-lt"/>
              </a:rPr>
              <a:t>8oz Rump Steak……………………………………………..........£12.95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Cooked to your liking, served with chips, mushrooms, onion rings and peas</a:t>
            </a: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r>
              <a:rPr lang="en-GB" sz="2200" dirty="0">
                <a:solidFill>
                  <a:schemeClr val="bg1"/>
                </a:solidFill>
                <a:latin typeface="+mj-lt"/>
              </a:rPr>
              <a:t>Mixed Grill………………………………................................£16.00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Chicken fillet, rump steak, local butcher sausage, gammon and fried egg, served with chips, mushrooms and grilled tomato</a:t>
            </a: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r>
              <a:rPr lang="en-GB" sz="2200" dirty="0">
                <a:solidFill>
                  <a:schemeClr val="bg1"/>
                </a:solidFill>
                <a:latin typeface="+mj-lt"/>
              </a:rPr>
              <a:t>12oz Gammon Steak………………………………..……..........£9.95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Grilled gammon steak, topped with a fried egg or pineapple ring, served with chips, grilled tomato and peas</a:t>
            </a: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E502-10C5-40A2-A97D-116D97E6D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" y="1258383"/>
            <a:ext cx="3348027" cy="4082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C5BD7-6DFA-4747-ABAD-B13B9398E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62" y="1258383"/>
            <a:ext cx="3348027" cy="40984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C1558-D02D-42F7-AF3F-E376360BC618}"/>
              </a:ext>
            </a:extLst>
          </p:cNvPr>
          <p:cNvSpPr txBox="1"/>
          <p:nvPr/>
        </p:nvSpPr>
        <p:spPr>
          <a:xfrm>
            <a:off x="103239" y="9913658"/>
            <a:ext cx="6651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Monotype Corsiva" panose="03010101010201010101" pitchFamily="66" charset="0"/>
              </a:rPr>
              <a:t>Just Desserts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000" dirty="0">
                <a:latin typeface="+mj-lt"/>
              </a:rPr>
              <a:t>For a mouth watering dessert, see our board inside for our extremely tasty delicacies, the perfect way to end any meal.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3EA0CC-B9CA-4ED9-B56D-0471067C3714}"/>
              </a:ext>
            </a:extLst>
          </p:cNvPr>
          <p:cNvSpPr txBox="1"/>
          <p:nvPr/>
        </p:nvSpPr>
        <p:spPr>
          <a:xfrm>
            <a:off x="125755" y="6544990"/>
            <a:ext cx="3177819" cy="5478423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404040"/>
                </a:solidFill>
                <a:latin typeface="Monotype Corsiva" panose="03010101010201010101" pitchFamily="66" charset="0"/>
              </a:rPr>
              <a:t>Hot Drinks</a:t>
            </a:r>
            <a:br>
              <a:rPr lang="en-GB" sz="3200" b="1" dirty="0">
                <a:solidFill>
                  <a:srgbClr val="404040"/>
                </a:solidFill>
                <a:latin typeface="Trebuchet MS" panose="020B0603020202020204" pitchFamily="34" charset="0"/>
              </a:rPr>
            </a:br>
            <a:endParaRPr lang="en-GB" sz="3200" b="1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Try one of our delicious full bean coffees, hot chocolate or tea</a:t>
            </a: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Espresso………………………£2.25</a:t>
            </a:r>
          </a:p>
          <a:p>
            <a:pPr algn="ctr"/>
            <a:b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Americano………………….£2.25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Cappuccino or Latte……£2.60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Hot Chocolate…………….£2.60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English Tea………………….£2.25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Speciality Tea……………..£2.25</a:t>
            </a:r>
            <a:b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</a:br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endParaRPr lang="en-GB" sz="1600" i="1" dirty="0">
              <a:solidFill>
                <a:srgbClr val="40404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CA681-53C0-4E19-B386-7A99C3C5377E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9A084-18B2-4DF6-A6D4-32E57448309C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295D-89F5-41EE-B254-A3C6D204B140}"/>
              </a:ext>
            </a:extLst>
          </p:cNvPr>
          <p:cNvSpPr txBox="1"/>
          <p:nvPr/>
        </p:nvSpPr>
        <p:spPr>
          <a:xfrm>
            <a:off x="103236" y="1010538"/>
            <a:ext cx="665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i="1" dirty="0">
                <a:latin typeface="Monotype Corsiva" panose="03010101010201010101" pitchFamily="66" charset="0"/>
              </a:rPr>
              <a:t>Lighter Bites…</a:t>
            </a: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CD95A-361A-4345-8832-BE3A8BF2BDDC}"/>
              </a:ext>
            </a:extLst>
          </p:cNvPr>
          <p:cNvCxnSpPr/>
          <p:nvPr/>
        </p:nvCxnSpPr>
        <p:spPr>
          <a:xfrm>
            <a:off x="103236" y="6365081"/>
            <a:ext cx="66515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078B1-91AD-498E-9FA4-996BE262C0F3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7C22D9-3832-4D8A-A7A5-5A7DFFC1F40A}"/>
              </a:ext>
            </a:extLst>
          </p:cNvPr>
          <p:cNvSpPr txBox="1"/>
          <p:nvPr/>
        </p:nvSpPr>
        <p:spPr>
          <a:xfrm>
            <a:off x="3296589" y="6544990"/>
            <a:ext cx="3428669" cy="5324535"/>
          </a:xfrm>
          <a:prstGeom prst="rect">
            <a:avLst/>
          </a:prstGeom>
          <a:solidFill>
            <a:srgbClr val="404040"/>
          </a:solidFill>
          <a:ln w="571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Kids Corner</a:t>
            </a:r>
            <a:br>
              <a:rPr lang="en-GB" sz="32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GB" sz="3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 £4.95 Each</a:t>
            </a:r>
            <a:br>
              <a:rPr lang="en-GB" sz="2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All served with a choice of chips or mashed potatoes and baked beans or peas</a:t>
            </a: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GB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Sausages</a:t>
            </a: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Fish Fingers</a:t>
            </a: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Chicken Nuggets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Kids Beef Burger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Cheese &amp; Tomato Pizza (v)</a:t>
            </a:r>
          </a:p>
          <a:p>
            <a:pPr algn="ctr"/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0CA0-C8E0-4D7D-8955-9BA3796B6A30}"/>
              </a:ext>
            </a:extLst>
          </p:cNvPr>
          <p:cNvSpPr txBox="1"/>
          <p:nvPr/>
        </p:nvSpPr>
        <p:spPr>
          <a:xfrm>
            <a:off x="103234" y="1555274"/>
            <a:ext cx="33257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Monotype Corsiva" panose="03010101010201010101" pitchFamily="66" charset="0"/>
              </a:rPr>
              <a:t>Baguettes…</a:t>
            </a:r>
            <a:br>
              <a:rPr lang="en-GB" dirty="0"/>
            </a:br>
            <a:r>
              <a:rPr lang="en-GB" dirty="0">
                <a:solidFill>
                  <a:srgbClr val="767171"/>
                </a:solidFill>
                <a:latin typeface="+mj-lt"/>
              </a:rPr>
              <a:t>Freshly made to order and served with a few crisps &amp; salad garnish</a:t>
            </a:r>
            <a:br>
              <a:rPr lang="en-GB" dirty="0">
                <a:solidFill>
                  <a:srgbClr val="767171"/>
                </a:solidFill>
                <a:latin typeface="+mj-lt"/>
              </a:rPr>
            </a:br>
            <a:br>
              <a:rPr lang="en-GB" dirty="0">
                <a:solidFill>
                  <a:srgbClr val="767171"/>
                </a:solidFill>
                <a:latin typeface="+mj-lt"/>
              </a:rPr>
            </a:br>
            <a:br>
              <a:rPr lang="en-GB" dirty="0"/>
            </a:br>
            <a:r>
              <a:rPr lang="en-GB" dirty="0">
                <a:latin typeface="+mj-lt"/>
              </a:rPr>
              <a:t>Steak &amp; Onion…………………….£6.50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Fish Fingers, Mixed Leaves &amp; Tartare Sauce……………….…….£4.75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Farmhouse Cheddar with Onion or Chutney(v)……………….…….£4.75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Tuna Mayonnaise………….…...£4.95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8A322-8B63-46AD-8330-9CF7B01CD984}"/>
              </a:ext>
            </a:extLst>
          </p:cNvPr>
          <p:cNvSpPr txBox="1"/>
          <p:nvPr/>
        </p:nvSpPr>
        <p:spPr>
          <a:xfrm>
            <a:off x="3428995" y="1523870"/>
            <a:ext cx="33257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Monotype Corsiva" panose="03010101010201010101" pitchFamily="66" charset="0"/>
              </a:rPr>
              <a:t>Jacket Potatoes…</a:t>
            </a:r>
            <a:br>
              <a:rPr lang="en-GB" dirty="0"/>
            </a:br>
            <a:r>
              <a:rPr lang="en-GB" dirty="0">
                <a:solidFill>
                  <a:srgbClr val="767171"/>
                </a:solidFill>
                <a:latin typeface="+mj-lt"/>
              </a:rPr>
              <a:t>Hot &amp; fluffy jacket potatoes served with a fresh salad garnish and your choice of filling from:</a:t>
            </a:r>
            <a:br>
              <a:rPr lang="en-GB" dirty="0">
                <a:solidFill>
                  <a:srgbClr val="767171"/>
                </a:solidFill>
                <a:latin typeface="+mj-lt"/>
              </a:rPr>
            </a:br>
            <a:br>
              <a:rPr lang="en-GB" dirty="0"/>
            </a:br>
            <a:r>
              <a:rPr lang="en-GB" dirty="0">
                <a:latin typeface="+mj-lt"/>
              </a:rPr>
              <a:t>Cheddar Cheese(v)…………….£4.50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Baked Beans(v)…………………..£4.50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Tuna Mayonnaise……………….£4.95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Chicken Curry……………..........£6.95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	Add Extra Cheese for 75p!</a:t>
            </a:r>
          </a:p>
        </p:txBody>
      </p:sp>
      <p:pic>
        <p:nvPicPr>
          <p:cNvPr id="15" name="Graphic 14" descr="Fork and knife">
            <a:extLst>
              <a:ext uri="{FF2B5EF4-FFF2-40B4-BE49-F238E27FC236}">
                <a16:creationId xmlns:a16="http://schemas.microsoft.com/office/drawing/2014/main" id="{3547960B-B52D-4DBE-8C43-AAF78EBA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6070" y="7227481"/>
            <a:ext cx="766875" cy="766875"/>
          </a:xfrm>
          <a:prstGeom prst="rect">
            <a:avLst/>
          </a:prstGeom>
        </p:spPr>
      </p:pic>
      <p:pic>
        <p:nvPicPr>
          <p:cNvPr id="19" name="Graphic 18" descr="Pizza">
            <a:extLst>
              <a:ext uri="{FF2B5EF4-FFF2-40B4-BE49-F238E27FC236}">
                <a16:creationId xmlns:a16="http://schemas.microsoft.com/office/drawing/2014/main" id="{C2ADCCBA-ABF2-4268-A476-B6F573A71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21" y="7227481"/>
            <a:ext cx="766876" cy="766876"/>
          </a:xfrm>
          <a:prstGeom prst="rect">
            <a:avLst/>
          </a:prstGeom>
        </p:spPr>
      </p:pic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88C673BE-284B-4075-91EA-1688638E7697}"/>
              </a:ext>
            </a:extLst>
          </p:cNvPr>
          <p:cNvSpPr/>
          <p:nvPr/>
        </p:nvSpPr>
        <p:spPr>
          <a:xfrm rot="20220035">
            <a:off x="3395541" y="9575575"/>
            <a:ext cx="446319" cy="446319"/>
          </a:xfrm>
          <a:prstGeom prst="star5">
            <a:avLst/>
          </a:prstGeom>
          <a:solidFill>
            <a:srgbClr val="FFE699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9828900-1346-46D8-A6DD-B01142A7EADC}"/>
              </a:ext>
            </a:extLst>
          </p:cNvPr>
          <p:cNvSpPr/>
          <p:nvPr/>
        </p:nvSpPr>
        <p:spPr>
          <a:xfrm rot="20220035">
            <a:off x="6216470" y="11272397"/>
            <a:ext cx="446319" cy="446319"/>
          </a:xfrm>
          <a:prstGeom prst="star5">
            <a:avLst/>
          </a:prstGeom>
          <a:solidFill>
            <a:srgbClr val="FFE699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C2056267-9439-493B-B200-90FE093E576E}"/>
              </a:ext>
            </a:extLst>
          </p:cNvPr>
          <p:cNvSpPr/>
          <p:nvPr/>
        </p:nvSpPr>
        <p:spPr>
          <a:xfrm rot="1666480">
            <a:off x="3404367" y="11259742"/>
            <a:ext cx="446319" cy="446319"/>
          </a:xfrm>
          <a:prstGeom prst="star5">
            <a:avLst/>
          </a:prstGeom>
          <a:solidFill>
            <a:schemeClr val="bg1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1E143E34-6A0D-47E1-A360-8234E8DE76CB}"/>
              </a:ext>
            </a:extLst>
          </p:cNvPr>
          <p:cNvSpPr/>
          <p:nvPr/>
        </p:nvSpPr>
        <p:spPr>
          <a:xfrm rot="1666480">
            <a:off x="6225296" y="9584401"/>
            <a:ext cx="446319" cy="446319"/>
          </a:xfrm>
          <a:prstGeom prst="star5">
            <a:avLst/>
          </a:prstGeom>
          <a:solidFill>
            <a:schemeClr val="bg1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Tea">
            <a:extLst>
              <a:ext uri="{FF2B5EF4-FFF2-40B4-BE49-F238E27FC236}">
                <a16:creationId xmlns:a16="http://schemas.microsoft.com/office/drawing/2014/main" id="{9CAE4835-948F-4BA7-85B0-5CB348C85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801" y="6452640"/>
            <a:ext cx="687282" cy="687282"/>
          </a:xfrm>
          <a:prstGeom prst="rect">
            <a:avLst/>
          </a:prstGeom>
        </p:spPr>
      </p:pic>
      <p:pic>
        <p:nvPicPr>
          <p:cNvPr id="29" name="Graphic 28" descr="Tea">
            <a:extLst>
              <a:ext uri="{FF2B5EF4-FFF2-40B4-BE49-F238E27FC236}">
                <a16:creationId xmlns:a16="http://schemas.microsoft.com/office/drawing/2014/main" id="{30465628-6941-4A64-9D06-E8DAB026B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748" y="6452640"/>
            <a:ext cx="687282" cy="6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Monotype Corsiva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</dc:creator>
  <cp:lastModifiedBy>Mat</cp:lastModifiedBy>
  <cp:revision>14</cp:revision>
  <dcterms:created xsi:type="dcterms:W3CDTF">2018-06-12T13:41:49Z</dcterms:created>
  <dcterms:modified xsi:type="dcterms:W3CDTF">2018-08-05T19:33:19Z</dcterms:modified>
</cp:coreProperties>
</file>