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1" r:id="rId5"/>
    <p:sldId id="262" r:id="rId6"/>
    <p:sldId id="260" r:id="rId7"/>
    <p:sldId id="263" r:id="rId8"/>
    <p:sldId id="264" r:id="rId9"/>
    <p:sldId id="267" r:id="rId10"/>
    <p:sldId id="266" r:id="rId11"/>
    <p:sldId id="268" r:id="rId12"/>
    <p:sldId id="257" r:id="rId13"/>
    <p:sldId id="269" r:id="rId14"/>
  </p:sldIdLst>
  <p:sldSz cx="18288000" cy="10287000"/>
  <p:notesSz cx="6858000" cy="9144000"/>
  <p:embeddedFontLst>
    <p:embeddedFont>
      <p:font typeface="Georgia Pro Bold" charset="0"/>
      <p:regular r:id="rId15"/>
    </p:embeddedFont>
    <p:embeddedFont>
      <p:font typeface="Georgia Pro" charset="0"/>
      <p:regular r:id="rId16"/>
      <p:bold r:id="rId17"/>
      <p:italic r:id="rId18"/>
      <p:boldItalic r:id="rId19"/>
    </p:embeddedFont>
    <p:embeddedFont>
      <p:font typeface="Calibri" pitchFamily="34" charset="0"/>
      <p:regular r:id="rId20"/>
      <p:bold r:id="rId21"/>
      <p:italic r:id="rId22"/>
      <p:boldItalic r:id="rId23"/>
    </p:embeddedFont>
    <p:embeddedFont>
      <p:font typeface="Abril Fatface"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6" d="100"/>
          <a:sy n="46" d="100"/>
        </p:scale>
        <p:origin x="-75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RTP%20Stores/index.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6355761" y="2507813"/>
            <a:ext cx="11601861" cy="5246370"/>
            <a:chOff x="0" y="0"/>
            <a:chExt cx="4220230" cy="1913890"/>
          </a:xfrm>
        </p:grpSpPr>
        <p:sp>
          <p:nvSpPr>
            <p:cNvPr id="3" name="Freeform 3"/>
            <p:cNvSpPr/>
            <p:nvPr/>
          </p:nvSpPr>
          <p:spPr>
            <a:xfrm>
              <a:off x="0" y="0"/>
              <a:ext cx="4220230" cy="1913890"/>
            </a:xfrm>
            <a:custGeom>
              <a:avLst/>
              <a:gdLst/>
              <a:ahLst/>
              <a:cxnLst/>
              <a:rect l="l" t="t" r="r" b="b"/>
              <a:pathLst>
                <a:path w="4220230" h="1913890">
                  <a:moveTo>
                    <a:pt x="0" y="0"/>
                  </a:moveTo>
                  <a:lnTo>
                    <a:pt x="4220230" y="0"/>
                  </a:lnTo>
                  <a:lnTo>
                    <a:pt x="4220230" y="1913890"/>
                  </a:lnTo>
                  <a:lnTo>
                    <a:pt x="0" y="1913890"/>
                  </a:lnTo>
                  <a:close/>
                </a:path>
              </a:pathLst>
            </a:custGeom>
            <a:solidFill>
              <a:srgbClr val="56394E"/>
            </a:solidFill>
          </p:spPr>
        </p:sp>
      </p:grpSp>
      <p:grpSp>
        <p:nvGrpSpPr>
          <p:cNvPr id="4" name="Group 4"/>
          <p:cNvGrpSpPr>
            <a:grpSpLocks noChangeAspect="1"/>
          </p:cNvGrpSpPr>
          <p:nvPr/>
        </p:nvGrpSpPr>
        <p:grpSpPr>
          <a:xfrm>
            <a:off x="546054" y="1808048"/>
            <a:ext cx="6961959" cy="6961931"/>
            <a:chOff x="0" y="0"/>
            <a:chExt cx="6350000" cy="6349975"/>
          </a:xfrm>
        </p:grpSpPr>
        <p:sp>
          <p:nvSpPr>
            <p:cNvPr id="5" name="Freeform 5"/>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89890" t="-18513" r="-89890"/>
              </a:stretch>
            </a:blipFill>
          </p:spPr>
        </p:sp>
      </p:grpSp>
      <p:grpSp>
        <p:nvGrpSpPr>
          <p:cNvPr id="6" name="Group 6"/>
          <p:cNvGrpSpPr/>
          <p:nvPr/>
        </p:nvGrpSpPr>
        <p:grpSpPr>
          <a:xfrm>
            <a:off x="5318899" y="345843"/>
            <a:ext cx="7650202" cy="965213"/>
            <a:chOff x="0" y="0"/>
            <a:chExt cx="9799296" cy="1677454"/>
          </a:xfrm>
        </p:grpSpPr>
        <p:sp>
          <p:nvSpPr>
            <p:cNvPr id="7" name="Freeform 7"/>
            <p:cNvSpPr/>
            <p:nvPr/>
          </p:nvSpPr>
          <p:spPr>
            <a:xfrm>
              <a:off x="0" y="0"/>
              <a:ext cx="9799296" cy="1677454"/>
            </a:xfrm>
            <a:custGeom>
              <a:avLst/>
              <a:gdLst/>
              <a:ahLst/>
              <a:cxnLst/>
              <a:rect l="l" t="t" r="r" b="b"/>
              <a:pathLst>
                <a:path w="9799296" h="1677454">
                  <a:moveTo>
                    <a:pt x="0" y="0"/>
                  </a:moveTo>
                  <a:lnTo>
                    <a:pt x="9799296" y="0"/>
                  </a:lnTo>
                  <a:lnTo>
                    <a:pt x="9799296" y="1677454"/>
                  </a:lnTo>
                  <a:lnTo>
                    <a:pt x="0" y="1677454"/>
                  </a:lnTo>
                  <a:close/>
                </a:path>
              </a:pathLst>
            </a:custGeom>
            <a:solidFill>
              <a:srgbClr val="56394E"/>
            </a:solidFill>
          </p:spPr>
        </p:sp>
      </p:grpSp>
      <p:grpSp>
        <p:nvGrpSpPr>
          <p:cNvPr id="8" name="Group 8"/>
          <p:cNvGrpSpPr/>
          <p:nvPr/>
        </p:nvGrpSpPr>
        <p:grpSpPr>
          <a:xfrm>
            <a:off x="12837381" y="8803658"/>
            <a:ext cx="5120241" cy="1034008"/>
            <a:chOff x="0" y="0"/>
            <a:chExt cx="6314603" cy="1501526"/>
          </a:xfrm>
        </p:grpSpPr>
        <p:sp>
          <p:nvSpPr>
            <p:cNvPr id="9" name="Freeform 9"/>
            <p:cNvSpPr/>
            <p:nvPr/>
          </p:nvSpPr>
          <p:spPr>
            <a:xfrm>
              <a:off x="0" y="0"/>
              <a:ext cx="6314603" cy="1501526"/>
            </a:xfrm>
            <a:custGeom>
              <a:avLst/>
              <a:gdLst/>
              <a:ahLst/>
              <a:cxnLst/>
              <a:rect l="l" t="t" r="r" b="b"/>
              <a:pathLst>
                <a:path w="6314603" h="1501526">
                  <a:moveTo>
                    <a:pt x="0" y="0"/>
                  </a:moveTo>
                  <a:lnTo>
                    <a:pt x="6314603" y="0"/>
                  </a:lnTo>
                  <a:lnTo>
                    <a:pt x="6314603" y="1501526"/>
                  </a:lnTo>
                  <a:lnTo>
                    <a:pt x="0" y="1501526"/>
                  </a:lnTo>
                  <a:close/>
                </a:path>
              </a:pathLst>
            </a:custGeom>
            <a:solidFill>
              <a:srgbClr val="56394E"/>
            </a:solidFill>
          </p:spPr>
        </p:sp>
      </p:grpSp>
      <p:pic>
        <p:nvPicPr>
          <p:cNvPr id="10" name="Picture 10"/>
          <p:cNvPicPr>
            <a:picLocks noChangeAspect="1"/>
          </p:cNvPicPr>
          <p:nvPr/>
        </p:nvPicPr>
        <p:blipFill>
          <a:blip r:embed="rId3"/>
          <a:srcRect/>
          <a:stretch>
            <a:fillRect/>
          </a:stretch>
        </p:blipFill>
        <p:spPr>
          <a:xfrm>
            <a:off x="10756175" y="3584584"/>
            <a:ext cx="4425851" cy="1210194"/>
          </a:xfrm>
          <a:prstGeom prst="rect">
            <a:avLst/>
          </a:prstGeom>
        </p:spPr>
      </p:pic>
      <p:sp>
        <p:nvSpPr>
          <p:cNvPr id="11" name="TextBox 11"/>
          <p:cNvSpPr txBox="1"/>
          <p:nvPr/>
        </p:nvSpPr>
        <p:spPr>
          <a:xfrm>
            <a:off x="5225279" y="424346"/>
            <a:ext cx="7650202" cy="668453"/>
          </a:xfrm>
          <a:prstGeom prst="rect">
            <a:avLst/>
          </a:prstGeom>
        </p:spPr>
        <p:txBody>
          <a:bodyPr lIns="0" tIns="0" rIns="0" bIns="0" rtlCol="0" anchor="t">
            <a:spAutoFit/>
          </a:bodyPr>
          <a:lstStyle/>
          <a:p>
            <a:pPr algn="ctr">
              <a:lnSpc>
                <a:spcPts val="5669"/>
              </a:lnSpc>
            </a:pPr>
            <a:r>
              <a:rPr lang="en-US" sz="4049" dirty="0">
                <a:solidFill>
                  <a:srgbClr val="F1F0F0"/>
                </a:solidFill>
                <a:latin typeface="Georgia Pro Bold"/>
              </a:rPr>
              <a:t>CLASS PROJECT</a:t>
            </a:r>
          </a:p>
        </p:txBody>
      </p:sp>
      <p:sp>
        <p:nvSpPr>
          <p:cNvPr id="12" name="TextBox 12"/>
          <p:cNvSpPr txBox="1"/>
          <p:nvPr/>
        </p:nvSpPr>
        <p:spPr>
          <a:xfrm>
            <a:off x="7509500" y="5101138"/>
            <a:ext cx="10240483" cy="729585"/>
          </a:xfrm>
          <a:prstGeom prst="rect">
            <a:avLst/>
          </a:prstGeom>
        </p:spPr>
        <p:txBody>
          <a:bodyPr lIns="0" tIns="0" rIns="0" bIns="0" rtlCol="0" anchor="t">
            <a:spAutoFit/>
          </a:bodyPr>
          <a:lstStyle/>
          <a:p>
            <a:pPr algn="ctr">
              <a:lnSpc>
                <a:spcPts val="5986"/>
              </a:lnSpc>
              <a:spcBef>
                <a:spcPct val="0"/>
              </a:spcBef>
            </a:pPr>
            <a:r>
              <a:rPr lang="en-US" sz="4276" dirty="0">
                <a:solidFill>
                  <a:srgbClr val="F1F0F0"/>
                </a:solidFill>
                <a:latin typeface="Georgia Pro Bold"/>
              </a:rPr>
              <a:t>CUSTOMER RETENTION ANALYSIS</a:t>
            </a:r>
          </a:p>
        </p:txBody>
      </p:sp>
      <p:sp>
        <p:nvSpPr>
          <p:cNvPr id="13" name="TextBox 13"/>
          <p:cNvSpPr txBox="1"/>
          <p:nvPr/>
        </p:nvSpPr>
        <p:spPr>
          <a:xfrm>
            <a:off x="13610101" y="8971706"/>
            <a:ext cx="3838241" cy="680721"/>
          </a:xfrm>
          <a:prstGeom prst="rect">
            <a:avLst/>
          </a:prstGeom>
        </p:spPr>
        <p:txBody>
          <a:bodyPr lIns="0" tIns="0" rIns="0" bIns="0" rtlCol="0" anchor="t">
            <a:spAutoFit/>
          </a:bodyPr>
          <a:lstStyle/>
          <a:p>
            <a:pPr algn="r">
              <a:lnSpc>
                <a:spcPts val="5529"/>
              </a:lnSpc>
            </a:pPr>
            <a:r>
              <a:rPr lang="en-US" sz="3949" dirty="0">
                <a:solidFill>
                  <a:srgbClr val="F1F0F0"/>
                </a:solidFill>
                <a:latin typeface="Georgia Pro"/>
              </a:rPr>
              <a:t>DA/DS BATCH 4</a:t>
            </a:r>
          </a:p>
        </p:txBody>
      </p:sp>
      <p:sp>
        <p:nvSpPr>
          <p:cNvPr id="14" name="TextBox 14"/>
          <p:cNvSpPr txBox="1"/>
          <p:nvPr/>
        </p:nvSpPr>
        <p:spPr>
          <a:xfrm>
            <a:off x="12725400" y="8073474"/>
            <a:ext cx="3210643" cy="680721"/>
          </a:xfrm>
          <a:prstGeom prst="rect">
            <a:avLst/>
          </a:prstGeom>
        </p:spPr>
        <p:txBody>
          <a:bodyPr lIns="0" tIns="0" rIns="0" bIns="0" rtlCol="0" anchor="t">
            <a:spAutoFit/>
          </a:bodyPr>
          <a:lstStyle/>
          <a:p>
            <a:pPr algn="r">
              <a:lnSpc>
                <a:spcPts val="5529"/>
              </a:lnSpc>
            </a:pPr>
            <a:r>
              <a:rPr lang="en-US" sz="3949" dirty="0">
                <a:solidFill>
                  <a:srgbClr val="242427"/>
                </a:solidFill>
                <a:latin typeface="Georgia Pro"/>
              </a:rPr>
              <a:t>Presented By: </a:t>
            </a:r>
          </a:p>
        </p:txBody>
      </p:sp>
      <p:sp>
        <p:nvSpPr>
          <p:cNvPr id="15" name="Rectangle 14">
            <a:extLst>
              <a:ext uri="{FF2B5EF4-FFF2-40B4-BE49-F238E27FC236}">
                <a16:creationId xmlns="" xmlns:a16="http://schemas.microsoft.com/office/drawing/2014/main" id="{6BFAAA26-727E-D02F-9840-3B30352A8A38}"/>
              </a:ext>
            </a:extLst>
          </p:cNvPr>
          <p:cNvSpPr/>
          <p:nvPr/>
        </p:nvSpPr>
        <p:spPr>
          <a:xfrm>
            <a:off x="198658" y="114300"/>
            <a:ext cx="17890684" cy="99822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sp>
      </p:grpSp>
      <p:grpSp>
        <p:nvGrpSpPr>
          <p:cNvPr id="4" name="Group 4"/>
          <p:cNvGrpSpPr/>
          <p:nvPr/>
        </p:nvGrpSpPr>
        <p:grpSpPr>
          <a:xfrm>
            <a:off x="352689" y="1679212"/>
            <a:ext cx="17582621" cy="8431442"/>
            <a:chOff x="0" y="0"/>
            <a:chExt cx="22521930" cy="10800003"/>
          </a:xfrm>
        </p:grpSpPr>
        <p:sp>
          <p:nvSpPr>
            <p:cNvPr id="5" name="Freeform 5"/>
            <p:cNvSpPr/>
            <p:nvPr/>
          </p:nvSpPr>
          <p:spPr>
            <a:xfrm>
              <a:off x="0" y="0"/>
              <a:ext cx="22521931" cy="10800003"/>
            </a:xfrm>
            <a:custGeom>
              <a:avLst/>
              <a:gdLst/>
              <a:ahLst/>
              <a:cxnLst/>
              <a:rect l="l" t="t" r="r" b="b"/>
              <a:pathLst>
                <a:path w="22521931" h="10800003">
                  <a:moveTo>
                    <a:pt x="0" y="0"/>
                  </a:moveTo>
                  <a:lnTo>
                    <a:pt x="22521931" y="0"/>
                  </a:lnTo>
                  <a:lnTo>
                    <a:pt x="22521931" y="10800003"/>
                  </a:lnTo>
                  <a:lnTo>
                    <a:pt x="0" y="10800003"/>
                  </a:lnTo>
                  <a:close/>
                </a:path>
              </a:pathLst>
            </a:custGeom>
            <a:solidFill>
              <a:srgbClr val="56394E"/>
            </a:solidFill>
          </p:spPr>
        </p:sp>
      </p:grpSp>
      <p:sp>
        <p:nvSpPr>
          <p:cNvPr id="6" name="TextBox 6"/>
          <p:cNvSpPr txBox="1"/>
          <p:nvPr/>
        </p:nvSpPr>
        <p:spPr>
          <a:xfrm>
            <a:off x="550541" y="1844685"/>
            <a:ext cx="17286264" cy="8262262"/>
          </a:xfrm>
          <a:prstGeom prst="rect">
            <a:avLst/>
          </a:prstGeom>
        </p:spPr>
        <p:txBody>
          <a:bodyPr lIns="0" tIns="0" rIns="0" bIns="0" rtlCol="0" anchor="t">
            <a:spAutoFit/>
          </a:bodyPr>
          <a:lstStyle/>
          <a:p>
            <a:pPr marL="679253" lvl="1" indent="-339626">
              <a:lnSpc>
                <a:spcPts val="4404"/>
              </a:lnSpc>
              <a:buFont typeface="Arial"/>
              <a:buChar char="•"/>
            </a:pPr>
            <a:r>
              <a:rPr lang="en-US" sz="3146" dirty="0">
                <a:solidFill>
                  <a:srgbClr val="F1F0F0"/>
                </a:solidFill>
                <a:latin typeface="Georgia Pro"/>
              </a:rPr>
              <a:t> </a:t>
            </a:r>
            <a:r>
              <a:rPr lang="en-US" sz="3146" dirty="0">
                <a:solidFill>
                  <a:srgbClr val="F1F0F0"/>
                </a:solidFill>
                <a:latin typeface="Georgia Pro Bold"/>
              </a:rPr>
              <a:t>Personalization:</a:t>
            </a:r>
            <a:r>
              <a:rPr lang="en-US" sz="3146" dirty="0">
                <a:solidFill>
                  <a:srgbClr val="F1F0F0"/>
                </a:solidFill>
                <a:latin typeface="Georgia Pro"/>
              </a:rPr>
              <a:t> Personalizing the customer experience by tailoring product recommendations, offers, and marketing messages to individual customers based on their preferences and behavior.</a:t>
            </a:r>
          </a:p>
          <a:p>
            <a:pPr marL="679253" lvl="1" indent="-339626">
              <a:lnSpc>
                <a:spcPts val="4404"/>
              </a:lnSpc>
              <a:buFont typeface="Arial"/>
              <a:buChar char="•"/>
            </a:pPr>
            <a:r>
              <a:rPr lang="en-US" sz="3146" dirty="0">
                <a:solidFill>
                  <a:srgbClr val="F1F0F0"/>
                </a:solidFill>
                <a:latin typeface="Georgia Pro"/>
              </a:rPr>
              <a:t> </a:t>
            </a:r>
            <a:r>
              <a:rPr lang="en-US" sz="3146" dirty="0">
                <a:solidFill>
                  <a:srgbClr val="F1F0F0"/>
                </a:solidFill>
                <a:latin typeface="Georgia Pro Bold"/>
              </a:rPr>
              <a:t>Excellent customer service:</a:t>
            </a:r>
            <a:r>
              <a:rPr lang="en-US" sz="3146" dirty="0">
                <a:solidFill>
                  <a:srgbClr val="F1F0F0"/>
                </a:solidFill>
                <a:latin typeface="Georgia Pro"/>
              </a:rPr>
              <a:t> Providing prompt and helpful customer support, resolving issues quickly and effectively, and showing appreciation for customer loyalty.</a:t>
            </a:r>
          </a:p>
          <a:p>
            <a:pPr marL="679253" lvl="1" indent="-339626">
              <a:lnSpc>
                <a:spcPts val="4404"/>
              </a:lnSpc>
              <a:buFont typeface="Arial"/>
              <a:buChar char="•"/>
            </a:pPr>
            <a:r>
              <a:rPr lang="en-US" sz="3146" dirty="0">
                <a:solidFill>
                  <a:srgbClr val="F1F0F0"/>
                </a:solidFill>
                <a:latin typeface="Georgia Pro"/>
              </a:rPr>
              <a:t> </a:t>
            </a:r>
            <a:r>
              <a:rPr lang="en-US" sz="3146" b="1" dirty="0">
                <a:solidFill>
                  <a:srgbClr val="F1F0F0"/>
                </a:solidFill>
                <a:latin typeface="Georgia Pro"/>
              </a:rPr>
              <a:t>Rewards and loyalty programs</a:t>
            </a:r>
            <a:r>
              <a:rPr lang="en-US" sz="3146" dirty="0">
                <a:solidFill>
                  <a:srgbClr val="F1F0F0"/>
                </a:solidFill>
                <a:latin typeface="Georgia Pro"/>
              </a:rPr>
              <a:t>: Offering discounts, special offers, and other incentives to reward loyal customers and encourage repeat purchases.</a:t>
            </a:r>
          </a:p>
          <a:p>
            <a:pPr marL="679253" lvl="1" indent="-339626">
              <a:lnSpc>
                <a:spcPts val="4404"/>
              </a:lnSpc>
              <a:buFont typeface="Arial"/>
              <a:buChar char="•"/>
            </a:pPr>
            <a:r>
              <a:rPr lang="en-US" sz="3146" dirty="0">
                <a:solidFill>
                  <a:srgbClr val="F1F0F0"/>
                </a:solidFill>
                <a:latin typeface="Georgia Pro"/>
              </a:rPr>
              <a:t> </a:t>
            </a:r>
            <a:r>
              <a:rPr lang="en-US" sz="3146" dirty="0">
                <a:solidFill>
                  <a:srgbClr val="F1F0F0"/>
                </a:solidFill>
                <a:latin typeface="Georgia Pro Bold"/>
              </a:rPr>
              <a:t>Increasing customer engagement:</a:t>
            </a:r>
            <a:r>
              <a:rPr lang="en-US" sz="3146" dirty="0">
                <a:solidFill>
                  <a:srgbClr val="F1F0F0"/>
                </a:solidFill>
                <a:latin typeface="Georgia Pro"/>
              </a:rPr>
              <a:t> Building a sense of community among customers by creating social media groups, forums, or events where customers can connect and share their experiences. This also results in increasing customer engagement on website.</a:t>
            </a:r>
          </a:p>
          <a:p>
            <a:pPr marL="679253" lvl="1" indent="-339626">
              <a:lnSpc>
                <a:spcPts val="4404"/>
              </a:lnSpc>
              <a:buFont typeface="Arial"/>
              <a:buChar char="•"/>
            </a:pPr>
            <a:r>
              <a:rPr lang="en-US" sz="3146" dirty="0">
                <a:solidFill>
                  <a:srgbClr val="F1F0F0"/>
                </a:solidFill>
                <a:latin typeface="Georgia Pro"/>
              </a:rPr>
              <a:t> </a:t>
            </a:r>
            <a:r>
              <a:rPr lang="en-US" sz="3146" dirty="0">
                <a:solidFill>
                  <a:srgbClr val="F1F0F0"/>
                </a:solidFill>
                <a:latin typeface="Georgia Pro Bold"/>
              </a:rPr>
              <a:t>Continuous improvement</a:t>
            </a:r>
            <a:r>
              <a:rPr lang="en-US" sz="3146" dirty="0">
                <a:solidFill>
                  <a:srgbClr val="F1F0F0"/>
                </a:solidFill>
                <a:latin typeface="Georgia Pro"/>
              </a:rPr>
              <a:t>: Continuously improving the quality of products, services, and customer experiences based on customer feedback and market trends.</a:t>
            </a:r>
          </a:p>
          <a:p>
            <a:pPr marL="679253" lvl="1" indent="-339626">
              <a:lnSpc>
                <a:spcPts val="4404"/>
              </a:lnSpc>
              <a:buFont typeface="Arial"/>
              <a:buChar char="•"/>
            </a:pPr>
            <a:r>
              <a:rPr lang="en-US" sz="3146" dirty="0">
                <a:solidFill>
                  <a:srgbClr val="F1F0F0"/>
                </a:solidFill>
                <a:latin typeface="Georgia Pro"/>
              </a:rPr>
              <a:t> </a:t>
            </a:r>
            <a:r>
              <a:rPr lang="en-US" sz="3146" dirty="0">
                <a:solidFill>
                  <a:srgbClr val="F1F0F0"/>
                </a:solidFill>
                <a:latin typeface="Georgia Pro Bold"/>
              </a:rPr>
              <a:t>Quick delivery </a:t>
            </a:r>
            <a:r>
              <a:rPr lang="en-US" sz="3146" dirty="0">
                <a:solidFill>
                  <a:srgbClr val="F1F0F0"/>
                </a:solidFill>
                <a:latin typeface="Georgia Pro"/>
              </a:rPr>
              <a:t>: Advance supply chain, reduces delivery distance thus delivery time and cost.</a:t>
            </a:r>
          </a:p>
          <a:p>
            <a:pPr algn="r">
              <a:lnSpc>
                <a:spcPts val="3028"/>
              </a:lnSpc>
            </a:pPr>
            <a:r>
              <a:rPr lang="en-US" sz="2162" dirty="0">
                <a:solidFill>
                  <a:srgbClr val="F1F0F0"/>
                </a:solidFill>
                <a:latin typeface="Georgia Pro"/>
              </a:rPr>
              <a:t>(TABLEAU PRESENTATION)</a:t>
            </a:r>
          </a:p>
        </p:txBody>
      </p:sp>
      <p:sp>
        <p:nvSpPr>
          <p:cNvPr id="7" name="TextBox 7"/>
          <p:cNvSpPr txBox="1"/>
          <p:nvPr/>
        </p:nvSpPr>
        <p:spPr>
          <a:xfrm>
            <a:off x="1331936" y="354973"/>
            <a:ext cx="15624128" cy="829311"/>
          </a:xfrm>
          <a:prstGeom prst="rect">
            <a:avLst/>
          </a:prstGeom>
        </p:spPr>
        <p:txBody>
          <a:bodyPr lIns="0" tIns="0" rIns="0" bIns="0" rtlCol="0" anchor="t">
            <a:spAutoFit/>
          </a:bodyPr>
          <a:lstStyle/>
          <a:p>
            <a:pPr algn="ctr">
              <a:lnSpc>
                <a:spcPts val="6789"/>
              </a:lnSpc>
              <a:spcBef>
                <a:spcPct val="0"/>
              </a:spcBef>
            </a:pPr>
            <a:r>
              <a:rPr lang="en-US" sz="4849">
                <a:solidFill>
                  <a:srgbClr val="F1F0F0"/>
                </a:solidFill>
                <a:latin typeface="Georgia Pro Bold"/>
              </a:rPr>
              <a:t>APPLIED CUSTOMER RETENTION STRATEGIES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sp>
      </p:grpSp>
      <p:grpSp>
        <p:nvGrpSpPr>
          <p:cNvPr id="4" name="Group 4"/>
          <p:cNvGrpSpPr/>
          <p:nvPr/>
        </p:nvGrpSpPr>
        <p:grpSpPr>
          <a:xfrm>
            <a:off x="352689" y="1679212"/>
            <a:ext cx="17582621" cy="8194139"/>
            <a:chOff x="0" y="0"/>
            <a:chExt cx="22521930" cy="10496036"/>
          </a:xfrm>
        </p:grpSpPr>
        <p:sp>
          <p:nvSpPr>
            <p:cNvPr id="5" name="Freeform 5"/>
            <p:cNvSpPr/>
            <p:nvPr/>
          </p:nvSpPr>
          <p:spPr>
            <a:xfrm>
              <a:off x="0" y="0"/>
              <a:ext cx="22521931" cy="10496036"/>
            </a:xfrm>
            <a:custGeom>
              <a:avLst/>
              <a:gdLst/>
              <a:ahLst/>
              <a:cxnLst/>
              <a:rect l="l" t="t" r="r" b="b"/>
              <a:pathLst>
                <a:path w="22521931" h="10496036">
                  <a:moveTo>
                    <a:pt x="0" y="0"/>
                  </a:moveTo>
                  <a:lnTo>
                    <a:pt x="22521931" y="0"/>
                  </a:lnTo>
                  <a:lnTo>
                    <a:pt x="22521931" y="10496036"/>
                  </a:lnTo>
                  <a:lnTo>
                    <a:pt x="0" y="10496036"/>
                  </a:lnTo>
                  <a:close/>
                </a:path>
              </a:pathLst>
            </a:custGeom>
            <a:solidFill>
              <a:srgbClr val="56394E"/>
            </a:solidFill>
          </p:spPr>
        </p:sp>
      </p:grpSp>
      <p:sp>
        <p:nvSpPr>
          <p:cNvPr id="6" name="TextBox 6"/>
          <p:cNvSpPr txBox="1"/>
          <p:nvPr/>
        </p:nvSpPr>
        <p:spPr>
          <a:xfrm>
            <a:off x="352689" y="1762178"/>
            <a:ext cx="17375959" cy="8416745"/>
          </a:xfrm>
          <a:prstGeom prst="rect">
            <a:avLst/>
          </a:prstGeom>
        </p:spPr>
        <p:txBody>
          <a:bodyPr lIns="0" tIns="0" rIns="0" bIns="0" rtlCol="0" anchor="t">
            <a:spAutoFit/>
          </a:bodyPr>
          <a:lstStyle/>
          <a:p>
            <a:pPr marL="618333" lvl="1" indent="-309167">
              <a:lnSpc>
                <a:spcPts val="4009"/>
              </a:lnSpc>
              <a:buFont typeface="Arial"/>
              <a:buChar char="•"/>
            </a:pPr>
            <a:r>
              <a:rPr lang="en-US" sz="2863">
                <a:solidFill>
                  <a:srgbClr val="F1F0F0"/>
                </a:solidFill>
                <a:latin typeface="Georgia Pro"/>
              </a:rPr>
              <a:t>Customer retention is a crucial aspect of any business that can make the difference between success and failure. By focusing on retaining customers, businesses can reduce customer churn, improve brand loyalty, and drive long-term revenue growth. Throughout this project, we have conducted extensive research and analysis to understand the factors that contribute to customer retention and churn rates. Through this, we have identified various strategies that can be used to improve customer retention, such as personalized communication, excellent customer service, loyalty programs, and community building.</a:t>
            </a:r>
          </a:p>
          <a:p>
            <a:pPr marL="618333" lvl="1" indent="-309167">
              <a:lnSpc>
                <a:spcPts val="4009"/>
              </a:lnSpc>
              <a:buFont typeface="Arial"/>
              <a:buChar char="•"/>
            </a:pPr>
            <a:r>
              <a:rPr lang="en-US" sz="2863">
                <a:solidFill>
                  <a:srgbClr val="F1F0F0"/>
                </a:solidFill>
                <a:latin typeface="Georgia Pro"/>
              </a:rPr>
              <a:t>By leveraging the insights and strategies developed in this project, businesses can take a proactive approach to customer retention and implement tailored strategies to meet their specific needs. Through the use of data analysis, businesses can better understand their customers and personalize their experiences, leading to increased satisfaction and loyalty. By adopting customer-centric strategies, businesses can build strong relationships with their customers, which can drive repeat business and positive word-of-mouth referrals.</a:t>
            </a:r>
          </a:p>
          <a:p>
            <a:pPr marL="618333" lvl="1" indent="-309167">
              <a:lnSpc>
                <a:spcPts val="4009"/>
              </a:lnSpc>
              <a:buFont typeface="Arial"/>
              <a:buChar char="•"/>
            </a:pPr>
            <a:r>
              <a:rPr lang="en-US" sz="2863">
                <a:solidFill>
                  <a:srgbClr val="F1F0F0"/>
                </a:solidFill>
                <a:latin typeface="Georgia Pro"/>
              </a:rPr>
              <a:t>As the competitive landscape continues to evolve, businesses that prioritize customer retention will be better positioned to succeed. By investing in customer retention strategies, businesses can differentiate themselves from their competitors and build a loyal customer base that supports long-term growth and success.</a:t>
            </a:r>
          </a:p>
          <a:p>
            <a:pPr algn="r">
              <a:lnSpc>
                <a:spcPts val="2660"/>
              </a:lnSpc>
            </a:pPr>
            <a:endParaRPr lang="en-US" sz="2863">
              <a:solidFill>
                <a:srgbClr val="F1F0F0"/>
              </a:solidFill>
              <a:latin typeface="Georgia Pro"/>
            </a:endParaRPr>
          </a:p>
        </p:txBody>
      </p:sp>
      <p:sp>
        <p:nvSpPr>
          <p:cNvPr id="7" name="TextBox 7"/>
          <p:cNvSpPr txBox="1"/>
          <p:nvPr/>
        </p:nvSpPr>
        <p:spPr>
          <a:xfrm>
            <a:off x="1331936" y="354973"/>
            <a:ext cx="15624128" cy="829311"/>
          </a:xfrm>
          <a:prstGeom prst="rect">
            <a:avLst/>
          </a:prstGeom>
        </p:spPr>
        <p:txBody>
          <a:bodyPr lIns="0" tIns="0" rIns="0" bIns="0" rtlCol="0" anchor="t">
            <a:spAutoFit/>
          </a:bodyPr>
          <a:lstStyle/>
          <a:p>
            <a:pPr algn="ctr">
              <a:lnSpc>
                <a:spcPts val="6789"/>
              </a:lnSpc>
              <a:spcBef>
                <a:spcPct val="0"/>
              </a:spcBef>
            </a:pPr>
            <a:r>
              <a:rPr lang="en-US" sz="4849">
                <a:solidFill>
                  <a:srgbClr val="F1F0F0"/>
                </a:solidFill>
                <a:latin typeface="Georgia Pro Bold"/>
              </a:rPr>
              <a:t>CONCLUSION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txBody>
            <a:bodyPr/>
            <a:lstStyle/>
            <a:p>
              <a:endParaRPr lang="en-US" dirty="0"/>
            </a:p>
          </p:txBody>
        </p:sp>
      </p:grpSp>
      <p:grpSp>
        <p:nvGrpSpPr>
          <p:cNvPr id="4" name="Group 4"/>
          <p:cNvGrpSpPr/>
          <p:nvPr/>
        </p:nvGrpSpPr>
        <p:grpSpPr>
          <a:xfrm>
            <a:off x="352689" y="1640337"/>
            <a:ext cx="17582621" cy="8431442"/>
            <a:chOff x="0" y="0"/>
            <a:chExt cx="22521930" cy="10800003"/>
          </a:xfrm>
        </p:grpSpPr>
        <p:sp>
          <p:nvSpPr>
            <p:cNvPr id="5" name="Freeform 5"/>
            <p:cNvSpPr/>
            <p:nvPr/>
          </p:nvSpPr>
          <p:spPr>
            <a:xfrm>
              <a:off x="0" y="0"/>
              <a:ext cx="22521931" cy="10800003"/>
            </a:xfrm>
            <a:custGeom>
              <a:avLst/>
              <a:gdLst/>
              <a:ahLst/>
              <a:cxnLst/>
              <a:rect l="l" t="t" r="r" b="b"/>
              <a:pathLst>
                <a:path w="22521931" h="10800003">
                  <a:moveTo>
                    <a:pt x="0" y="0"/>
                  </a:moveTo>
                  <a:lnTo>
                    <a:pt x="22521931" y="0"/>
                  </a:lnTo>
                  <a:lnTo>
                    <a:pt x="22521931" y="10800003"/>
                  </a:lnTo>
                  <a:lnTo>
                    <a:pt x="0" y="10800003"/>
                  </a:lnTo>
                  <a:close/>
                </a:path>
              </a:pathLst>
            </a:custGeom>
            <a:solidFill>
              <a:srgbClr val="56394E"/>
            </a:solidFill>
          </p:spPr>
        </p:sp>
      </p:grpSp>
      <p:pic>
        <p:nvPicPr>
          <p:cNvPr id="6" name="Picture 6"/>
          <p:cNvPicPr>
            <a:picLocks noChangeAspect="1"/>
          </p:cNvPicPr>
          <p:nvPr/>
        </p:nvPicPr>
        <p:blipFill>
          <a:blip r:embed="rId2">
            <a:alphaModFix amt="29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5997753" y="2322068"/>
            <a:ext cx="6292495" cy="6685253"/>
          </a:xfrm>
          <a:prstGeom prst="rect">
            <a:avLst/>
          </a:prstGeom>
        </p:spPr>
      </p:pic>
      <p:sp>
        <p:nvSpPr>
          <p:cNvPr id="7" name="TextBox 7"/>
          <p:cNvSpPr txBox="1"/>
          <p:nvPr/>
        </p:nvSpPr>
        <p:spPr>
          <a:xfrm>
            <a:off x="5564481" y="416251"/>
            <a:ext cx="7786636" cy="829311"/>
          </a:xfrm>
          <a:prstGeom prst="rect">
            <a:avLst/>
          </a:prstGeom>
        </p:spPr>
        <p:txBody>
          <a:bodyPr lIns="0" tIns="0" rIns="0" bIns="0" rtlCol="0" anchor="t">
            <a:spAutoFit/>
          </a:bodyPr>
          <a:lstStyle/>
          <a:p>
            <a:pPr algn="ctr">
              <a:lnSpc>
                <a:spcPts val="6789"/>
              </a:lnSpc>
              <a:spcBef>
                <a:spcPct val="0"/>
              </a:spcBef>
            </a:pPr>
            <a:r>
              <a:rPr lang="en-US" sz="4849" dirty="0">
                <a:solidFill>
                  <a:srgbClr val="F1F0F0"/>
                </a:solidFill>
                <a:latin typeface="Georgia Pro Bold"/>
              </a:rPr>
              <a:t>VOTE OF THANKS</a:t>
            </a:r>
          </a:p>
        </p:txBody>
      </p:sp>
      <p:sp>
        <p:nvSpPr>
          <p:cNvPr id="8" name="TextBox 8"/>
          <p:cNvSpPr txBox="1"/>
          <p:nvPr/>
        </p:nvSpPr>
        <p:spPr>
          <a:xfrm>
            <a:off x="561662" y="1779358"/>
            <a:ext cx="17164676" cy="8077200"/>
          </a:xfrm>
          <a:prstGeom prst="rect">
            <a:avLst/>
          </a:prstGeom>
        </p:spPr>
        <p:txBody>
          <a:bodyPr lIns="0" tIns="0" rIns="0" bIns="0" rtlCol="0" anchor="t">
            <a:spAutoFit/>
          </a:bodyPr>
          <a:lstStyle/>
          <a:p>
            <a:pPr>
              <a:lnSpc>
                <a:spcPts val="4200"/>
              </a:lnSpc>
              <a:spcBef>
                <a:spcPct val="0"/>
              </a:spcBef>
            </a:pPr>
            <a:r>
              <a:rPr lang="en-US" sz="3000" dirty="0">
                <a:solidFill>
                  <a:srgbClr val="F1F0F0"/>
                </a:solidFill>
                <a:latin typeface="Georgia Pro"/>
              </a:rPr>
              <a:t>We would like to take this opportunity to extend our heartfelt thanks to everyone who has contributed to the successful completion of our group project on customer retention. </a:t>
            </a:r>
          </a:p>
          <a:p>
            <a:pPr>
              <a:lnSpc>
                <a:spcPts val="3330"/>
              </a:lnSpc>
            </a:pPr>
            <a:endParaRPr lang="en-US" sz="3000" dirty="0">
              <a:solidFill>
                <a:srgbClr val="F1F0F0"/>
              </a:solidFill>
              <a:latin typeface="Georgia Pro"/>
            </a:endParaRPr>
          </a:p>
          <a:p>
            <a:pPr>
              <a:lnSpc>
                <a:spcPts val="4200"/>
              </a:lnSpc>
              <a:spcBef>
                <a:spcPct val="0"/>
              </a:spcBef>
            </a:pPr>
            <a:r>
              <a:rPr lang="en-US" sz="3000" dirty="0">
                <a:solidFill>
                  <a:srgbClr val="F1F0F0"/>
                </a:solidFill>
                <a:latin typeface="Georgia Pro"/>
              </a:rPr>
              <a:t>First and foremost, we would like to express our deepest gratitude to our project supervisors Ms. Nidhi Sharma and Mr. Mario Thokchom , whose unwavering support and guidance have been invaluable throughout the project. We are grateful for their expertise, constructive criticism, and encouragement that have helped us to stay focused and motivated. </a:t>
            </a:r>
          </a:p>
          <a:p>
            <a:pPr>
              <a:lnSpc>
                <a:spcPts val="3000"/>
              </a:lnSpc>
            </a:pPr>
            <a:endParaRPr lang="en-US" sz="3000" dirty="0">
              <a:solidFill>
                <a:srgbClr val="F1F0F0"/>
              </a:solidFill>
              <a:latin typeface="Georgia Pro"/>
            </a:endParaRPr>
          </a:p>
          <a:p>
            <a:pPr>
              <a:lnSpc>
                <a:spcPts val="4200"/>
              </a:lnSpc>
              <a:spcBef>
                <a:spcPct val="0"/>
              </a:spcBef>
            </a:pPr>
            <a:r>
              <a:rPr lang="en-US" sz="3000" dirty="0">
                <a:solidFill>
                  <a:srgbClr val="F1F0F0"/>
                </a:solidFill>
                <a:latin typeface="Georgia Pro"/>
              </a:rPr>
              <a:t>We would also like to thank our whole batch who provided us with valuable insights and ideas during our discussions. Their suggestions and feedback were instrumental in shaping our research and analysis.</a:t>
            </a:r>
          </a:p>
          <a:p>
            <a:pPr>
              <a:lnSpc>
                <a:spcPts val="2700"/>
              </a:lnSpc>
            </a:pPr>
            <a:endParaRPr lang="en-US" sz="3000" dirty="0">
              <a:solidFill>
                <a:srgbClr val="F1F0F0"/>
              </a:solidFill>
              <a:latin typeface="Georgia Pro"/>
            </a:endParaRPr>
          </a:p>
          <a:p>
            <a:pPr>
              <a:lnSpc>
                <a:spcPts val="4200"/>
              </a:lnSpc>
              <a:spcBef>
                <a:spcPct val="0"/>
              </a:spcBef>
            </a:pPr>
            <a:r>
              <a:rPr lang="en-US" sz="3000" dirty="0">
                <a:solidFill>
                  <a:srgbClr val="F1F0F0"/>
                </a:solidFill>
                <a:latin typeface="Georgia Pro"/>
              </a:rPr>
              <a:t>Finally, we would like to express our heartfelt appreciation to our families and friends who stood by us throughout the project, offering us encouragement and support during challenging times. Thank you all for your contributions to our project, which would not have been possible without your support and assistance.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1640664" y="3967489"/>
            <a:ext cx="15006672" cy="3117994"/>
            <a:chOff x="0" y="0"/>
            <a:chExt cx="5474475" cy="1137453"/>
          </a:xfrm>
        </p:grpSpPr>
        <p:sp>
          <p:nvSpPr>
            <p:cNvPr id="3" name="Freeform 3"/>
            <p:cNvSpPr/>
            <p:nvPr/>
          </p:nvSpPr>
          <p:spPr>
            <a:xfrm>
              <a:off x="0" y="0"/>
              <a:ext cx="5474475" cy="1137453"/>
            </a:xfrm>
            <a:custGeom>
              <a:avLst/>
              <a:gdLst/>
              <a:ahLst/>
              <a:cxnLst/>
              <a:rect l="l" t="t" r="r" b="b"/>
              <a:pathLst>
                <a:path w="5474475" h="1137453">
                  <a:moveTo>
                    <a:pt x="0" y="0"/>
                  </a:moveTo>
                  <a:lnTo>
                    <a:pt x="5474475" y="0"/>
                  </a:lnTo>
                  <a:lnTo>
                    <a:pt x="5474475" y="1137453"/>
                  </a:lnTo>
                  <a:lnTo>
                    <a:pt x="0" y="1137453"/>
                  </a:lnTo>
                  <a:close/>
                </a:path>
              </a:pathLst>
            </a:custGeom>
            <a:solidFill>
              <a:srgbClr val="56394E"/>
            </a:solidFill>
          </p:spPr>
        </p:sp>
      </p:grpSp>
      <p:pic>
        <p:nvPicPr>
          <p:cNvPr id="4" name="Picture 4"/>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4501662" y="4112722"/>
            <a:ext cx="10033169" cy="2827529"/>
          </a:xfrm>
          <a:prstGeom prst="rect">
            <a:avLst/>
          </a:prstGeom>
        </p:spPr>
      </p:pic>
      <p:pic>
        <p:nvPicPr>
          <p:cNvPr id="5" name="Picture 5"/>
          <p:cNvPicPr>
            <a:picLocks noChangeAspect="1"/>
          </p:cNvPicPr>
          <p:nvPr/>
        </p:nvPicPr>
        <p:blipFill>
          <a:blip r:embed="rId4">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rot="298360">
            <a:off x="1891414" y="2361641"/>
            <a:ext cx="2481586" cy="5563718"/>
          </a:xfrm>
          <a:prstGeom prst="rect">
            <a:avLst/>
          </a:prstGeom>
        </p:spPr>
      </p:pic>
      <p:sp>
        <p:nvSpPr>
          <p:cNvPr id="6" name="Rectangle 5">
            <a:extLst>
              <a:ext uri="{FF2B5EF4-FFF2-40B4-BE49-F238E27FC236}">
                <a16:creationId xmlns="" xmlns:a16="http://schemas.microsoft.com/office/drawing/2014/main" id="{15E26085-FD67-AA90-86AE-425F9ADACBDF}"/>
              </a:ext>
            </a:extLst>
          </p:cNvPr>
          <p:cNvSpPr/>
          <p:nvPr/>
        </p:nvSpPr>
        <p:spPr>
          <a:xfrm>
            <a:off x="381000" y="342900"/>
            <a:ext cx="17526000" cy="96774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sp>
      </p:grpSp>
      <p:grpSp>
        <p:nvGrpSpPr>
          <p:cNvPr id="4" name="Group 4"/>
          <p:cNvGrpSpPr/>
          <p:nvPr/>
        </p:nvGrpSpPr>
        <p:grpSpPr>
          <a:xfrm>
            <a:off x="352689" y="1679212"/>
            <a:ext cx="17582621" cy="8431442"/>
            <a:chOff x="0" y="0"/>
            <a:chExt cx="22521930" cy="10800003"/>
          </a:xfrm>
        </p:grpSpPr>
        <p:sp>
          <p:nvSpPr>
            <p:cNvPr id="5" name="Freeform 5"/>
            <p:cNvSpPr/>
            <p:nvPr/>
          </p:nvSpPr>
          <p:spPr>
            <a:xfrm>
              <a:off x="0" y="0"/>
              <a:ext cx="22521931" cy="10800003"/>
            </a:xfrm>
            <a:custGeom>
              <a:avLst/>
              <a:gdLst/>
              <a:ahLst/>
              <a:cxnLst/>
              <a:rect l="l" t="t" r="r" b="b"/>
              <a:pathLst>
                <a:path w="22521931" h="10800003">
                  <a:moveTo>
                    <a:pt x="0" y="0"/>
                  </a:moveTo>
                  <a:lnTo>
                    <a:pt x="22521931" y="0"/>
                  </a:lnTo>
                  <a:lnTo>
                    <a:pt x="22521931" y="10800003"/>
                  </a:lnTo>
                  <a:lnTo>
                    <a:pt x="0" y="10800003"/>
                  </a:lnTo>
                  <a:close/>
                </a:path>
              </a:pathLst>
            </a:custGeom>
            <a:solidFill>
              <a:srgbClr val="56394E"/>
            </a:solidFill>
          </p:spPr>
        </p:sp>
      </p:grpSp>
      <p:sp>
        <p:nvSpPr>
          <p:cNvPr id="6" name="TextBox 6"/>
          <p:cNvSpPr txBox="1"/>
          <p:nvPr/>
        </p:nvSpPr>
        <p:spPr>
          <a:xfrm>
            <a:off x="5564481" y="416251"/>
            <a:ext cx="7786636" cy="829311"/>
          </a:xfrm>
          <a:prstGeom prst="rect">
            <a:avLst/>
          </a:prstGeom>
        </p:spPr>
        <p:txBody>
          <a:bodyPr lIns="0" tIns="0" rIns="0" bIns="0" rtlCol="0" anchor="t">
            <a:spAutoFit/>
          </a:bodyPr>
          <a:lstStyle/>
          <a:p>
            <a:pPr algn="ctr">
              <a:lnSpc>
                <a:spcPts val="6789"/>
              </a:lnSpc>
              <a:spcBef>
                <a:spcPct val="0"/>
              </a:spcBef>
            </a:pPr>
            <a:r>
              <a:rPr lang="en-US" sz="4849">
                <a:solidFill>
                  <a:srgbClr val="F1F0F0"/>
                </a:solidFill>
                <a:latin typeface="Georgia Pro Bold"/>
              </a:rPr>
              <a:t>ABSTRACT</a:t>
            </a:r>
          </a:p>
        </p:txBody>
      </p:sp>
      <p:sp>
        <p:nvSpPr>
          <p:cNvPr id="7" name="TextBox 7"/>
          <p:cNvSpPr txBox="1"/>
          <p:nvPr/>
        </p:nvSpPr>
        <p:spPr>
          <a:xfrm>
            <a:off x="576877" y="1800330"/>
            <a:ext cx="17046104" cy="8161825"/>
          </a:xfrm>
          <a:prstGeom prst="rect">
            <a:avLst/>
          </a:prstGeom>
        </p:spPr>
        <p:txBody>
          <a:bodyPr lIns="0" tIns="0" rIns="0" bIns="0" rtlCol="0" anchor="t">
            <a:spAutoFit/>
          </a:bodyPr>
          <a:lstStyle/>
          <a:p>
            <a:pPr>
              <a:lnSpc>
                <a:spcPts val="3996"/>
              </a:lnSpc>
            </a:pPr>
            <a:r>
              <a:rPr lang="en-US" sz="2854">
                <a:solidFill>
                  <a:srgbClr val="F1F0F0"/>
                </a:solidFill>
                <a:latin typeface="Georgia Pro"/>
              </a:rPr>
              <a:t>Customer retention is a crucial aspect of business success, with direct impacts on a company's profitability and long-term sustainability. This group project is aimed to investigate customer retention strategies and practices in the context of </a:t>
            </a:r>
            <a:r>
              <a:rPr lang="en-US" sz="2854">
                <a:solidFill>
                  <a:srgbClr val="F1F0F0"/>
                </a:solidFill>
                <a:latin typeface="Georgia Pro Bold"/>
              </a:rPr>
              <a:t>E-commerce website (RTP STORES)</a:t>
            </a:r>
            <a:r>
              <a:rPr lang="en-US" sz="2854">
                <a:solidFill>
                  <a:srgbClr val="F1F0F0"/>
                </a:solidFill>
                <a:latin typeface="Georgia Pro"/>
              </a:rPr>
              <a:t> . The project explored various approaches and techniques used by companies to retain their customers, including </a:t>
            </a:r>
            <a:r>
              <a:rPr lang="en-US" sz="2854">
                <a:solidFill>
                  <a:srgbClr val="F1F0F0"/>
                </a:solidFill>
                <a:latin typeface="Georgia Pro Bold"/>
              </a:rPr>
              <a:t>loyalty programs, personalized marketing, and exceptional customer service</a:t>
            </a:r>
            <a:r>
              <a:rPr lang="en-US" sz="2854">
                <a:solidFill>
                  <a:srgbClr val="F1F0F0"/>
                </a:solidFill>
                <a:latin typeface="Georgia Pro"/>
              </a:rPr>
              <a:t>.</a:t>
            </a:r>
          </a:p>
          <a:p>
            <a:pPr>
              <a:lnSpc>
                <a:spcPts val="2369"/>
              </a:lnSpc>
            </a:pPr>
            <a:endParaRPr lang="en-US" sz="2854">
              <a:solidFill>
                <a:srgbClr val="F1F0F0"/>
              </a:solidFill>
              <a:latin typeface="Georgia Pro"/>
            </a:endParaRPr>
          </a:p>
          <a:p>
            <a:pPr>
              <a:lnSpc>
                <a:spcPts val="3996"/>
              </a:lnSpc>
            </a:pPr>
            <a:r>
              <a:rPr lang="en-US" sz="2854">
                <a:solidFill>
                  <a:srgbClr val="F1F0F0"/>
                </a:solidFill>
                <a:latin typeface="Georgia Pro"/>
              </a:rPr>
              <a:t>The project utilized a combination of </a:t>
            </a:r>
            <a:r>
              <a:rPr lang="en-US" sz="2854">
                <a:solidFill>
                  <a:srgbClr val="F1F0F0"/>
                </a:solidFill>
                <a:latin typeface="Georgia Pro Bold"/>
              </a:rPr>
              <a:t>qualitative and quantitative research</a:t>
            </a:r>
            <a:r>
              <a:rPr lang="en-US" sz="2854">
                <a:solidFill>
                  <a:srgbClr val="F1F0F0"/>
                </a:solidFill>
                <a:latin typeface="Georgia Pro"/>
              </a:rPr>
              <a:t> methods, including </a:t>
            </a:r>
            <a:r>
              <a:rPr lang="en-US" sz="2854">
                <a:solidFill>
                  <a:srgbClr val="F1F0F0"/>
                </a:solidFill>
                <a:latin typeface="Georgia Pro Bold"/>
              </a:rPr>
              <a:t>literature review and data analysis</a:t>
            </a:r>
            <a:r>
              <a:rPr lang="en-US" sz="2854">
                <a:solidFill>
                  <a:srgbClr val="F1F0F0"/>
                </a:solidFill>
                <a:latin typeface="Georgia Pro"/>
              </a:rPr>
              <a:t>, to examine the effectiveness of different customer retention strategies. The findings revealed key factors influencing customer retention, such as </a:t>
            </a:r>
            <a:r>
              <a:rPr lang="en-US" sz="2854">
                <a:solidFill>
                  <a:srgbClr val="F1F0F0"/>
                </a:solidFill>
                <a:latin typeface="Georgia Pro Bold"/>
              </a:rPr>
              <a:t>customer satisfaction, trust, and loyalty</a:t>
            </a:r>
            <a:r>
              <a:rPr lang="en-US" sz="2854">
                <a:solidFill>
                  <a:srgbClr val="F1F0F0"/>
                </a:solidFill>
                <a:latin typeface="Georgia Pro"/>
              </a:rPr>
              <a:t>. The project also identified challenges and opportunities in implementing customer retention strategies, including resource allocation, data management, and customer segmentation.</a:t>
            </a:r>
          </a:p>
          <a:p>
            <a:pPr>
              <a:lnSpc>
                <a:spcPts val="2397"/>
              </a:lnSpc>
            </a:pPr>
            <a:endParaRPr lang="en-US" sz="2854">
              <a:solidFill>
                <a:srgbClr val="F1F0F0"/>
              </a:solidFill>
              <a:latin typeface="Georgia Pro"/>
            </a:endParaRPr>
          </a:p>
          <a:p>
            <a:pPr>
              <a:lnSpc>
                <a:spcPts val="3996"/>
              </a:lnSpc>
            </a:pPr>
            <a:r>
              <a:rPr lang="en-US" sz="2854">
                <a:solidFill>
                  <a:srgbClr val="F1F0F0"/>
                </a:solidFill>
                <a:latin typeface="Georgia Pro"/>
              </a:rPr>
              <a:t>To summarize, this group project contributes to the understanding of customer retention in the context of E-commerce website (RTP STORES) and provides practical recommendations for businesses to enhance their customer retention efforts and achieve sustainable business growth.</a:t>
            </a:r>
          </a:p>
          <a:p>
            <a:pPr>
              <a:lnSpc>
                <a:spcPts val="3772"/>
              </a:lnSpc>
              <a:spcBef>
                <a:spcPct val="0"/>
              </a:spcBef>
            </a:pPr>
            <a:endParaRPr lang="en-US" sz="2854">
              <a:solidFill>
                <a:srgbClr val="F1F0F0"/>
              </a:solidFill>
              <a:latin typeface="Georgia Pr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sp>
      </p:grpSp>
      <p:grpSp>
        <p:nvGrpSpPr>
          <p:cNvPr id="4" name="Group 4"/>
          <p:cNvGrpSpPr/>
          <p:nvPr/>
        </p:nvGrpSpPr>
        <p:grpSpPr>
          <a:xfrm>
            <a:off x="352689" y="1679212"/>
            <a:ext cx="17582622" cy="8431442"/>
            <a:chOff x="0" y="0"/>
            <a:chExt cx="22521930" cy="10800003"/>
          </a:xfrm>
        </p:grpSpPr>
        <p:sp>
          <p:nvSpPr>
            <p:cNvPr id="5" name="Freeform 5"/>
            <p:cNvSpPr/>
            <p:nvPr/>
          </p:nvSpPr>
          <p:spPr>
            <a:xfrm>
              <a:off x="0" y="0"/>
              <a:ext cx="22521931" cy="10800003"/>
            </a:xfrm>
            <a:custGeom>
              <a:avLst/>
              <a:gdLst/>
              <a:ahLst/>
              <a:cxnLst/>
              <a:rect l="l" t="t" r="r" b="b"/>
              <a:pathLst>
                <a:path w="22521931" h="10800003">
                  <a:moveTo>
                    <a:pt x="0" y="0"/>
                  </a:moveTo>
                  <a:lnTo>
                    <a:pt x="22521931" y="0"/>
                  </a:lnTo>
                  <a:lnTo>
                    <a:pt x="22521931" y="10800003"/>
                  </a:lnTo>
                  <a:lnTo>
                    <a:pt x="0" y="10800003"/>
                  </a:lnTo>
                  <a:close/>
                </a:path>
              </a:pathLst>
            </a:custGeom>
            <a:solidFill>
              <a:srgbClr val="56394E"/>
            </a:solidFill>
          </p:spPr>
        </p:sp>
      </p:grpSp>
      <p:sp>
        <p:nvSpPr>
          <p:cNvPr id="6" name="TextBox 6"/>
          <p:cNvSpPr txBox="1"/>
          <p:nvPr/>
        </p:nvSpPr>
        <p:spPr>
          <a:xfrm>
            <a:off x="533400" y="1958246"/>
            <a:ext cx="17221199" cy="7873374"/>
          </a:xfrm>
          <a:prstGeom prst="rect">
            <a:avLst/>
          </a:prstGeom>
        </p:spPr>
        <p:txBody>
          <a:bodyPr wrap="square" lIns="0" tIns="0" rIns="0" bIns="0" rtlCol="0" anchor="t">
            <a:spAutoFit/>
          </a:bodyPr>
          <a:lstStyle/>
          <a:p>
            <a:pPr>
              <a:lnSpc>
                <a:spcPts val="3570"/>
              </a:lnSpc>
            </a:pPr>
            <a:r>
              <a:rPr lang="en-US" sz="2400" dirty="0">
                <a:solidFill>
                  <a:srgbClr val="F1F0F0"/>
                </a:solidFill>
                <a:latin typeface="Georgia Pro"/>
              </a:rPr>
              <a:t>RTP Stores is a leading e-commerce company that specializes in providing high-quality products to customers worldwide. Our mission is to offer a seamless shopping experience through our user-friendly website and mobile app, with a wide range of products to meet the diverse needs of our customers.</a:t>
            </a:r>
          </a:p>
          <a:p>
            <a:pPr>
              <a:lnSpc>
                <a:spcPts val="2295"/>
              </a:lnSpc>
            </a:pPr>
            <a:endParaRPr lang="en-US" sz="2400" dirty="0">
              <a:solidFill>
                <a:srgbClr val="F1F0F0"/>
              </a:solidFill>
              <a:latin typeface="Georgia Pro"/>
            </a:endParaRPr>
          </a:p>
          <a:p>
            <a:pPr>
              <a:lnSpc>
                <a:spcPts val="3392"/>
              </a:lnSpc>
            </a:pPr>
            <a:r>
              <a:rPr lang="en-US" sz="2400" dirty="0">
                <a:solidFill>
                  <a:srgbClr val="F1F0F0"/>
                </a:solidFill>
                <a:latin typeface="Georgia Pro"/>
              </a:rPr>
              <a:t>At RTP Stores, we pride ourselves on our commitment to customer satisfaction. We understand that today's consumers have high expectations when it comes to online shopping, which is why we go above and beyond to provide a personalized and efficient service. Our team is dedicated to ensuring that every customer enjoys a hassle-free shopping experience, from browsing our products to placing an order and receiving their delivery.</a:t>
            </a:r>
          </a:p>
          <a:p>
            <a:pPr>
              <a:lnSpc>
                <a:spcPts val="1759"/>
              </a:lnSpc>
            </a:pPr>
            <a:endParaRPr lang="en-US" sz="2400" dirty="0">
              <a:solidFill>
                <a:srgbClr val="F1F0F0"/>
              </a:solidFill>
              <a:latin typeface="Georgia Pro"/>
            </a:endParaRPr>
          </a:p>
          <a:p>
            <a:pPr>
              <a:lnSpc>
                <a:spcPts val="3570"/>
              </a:lnSpc>
            </a:pPr>
            <a:r>
              <a:rPr lang="en-US" sz="2400" dirty="0">
                <a:solidFill>
                  <a:srgbClr val="F1F0F0"/>
                </a:solidFill>
                <a:latin typeface="Georgia Pro"/>
              </a:rPr>
              <a:t>With a vast selection of products, from electronics and gadgets to fashion and beauty items, RTP Stores is your one-stop shop for all your online shopping needs. Our product range is constantly evolving to keep up with the latest trends and consumer demands, ensuring that our customers always have access to the newest and most innovative products on the market.</a:t>
            </a:r>
          </a:p>
          <a:p>
            <a:pPr>
              <a:lnSpc>
                <a:spcPts val="1275"/>
              </a:lnSpc>
            </a:pPr>
            <a:endParaRPr lang="en-US" sz="2400" dirty="0">
              <a:solidFill>
                <a:srgbClr val="F1F0F0"/>
              </a:solidFill>
              <a:latin typeface="Georgia Pro"/>
            </a:endParaRPr>
          </a:p>
          <a:p>
            <a:pPr>
              <a:lnSpc>
                <a:spcPts val="3570"/>
              </a:lnSpc>
            </a:pPr>
            <a:r>
              <a:rPr lang="en-US" sz="2400" dirty="0">
                <a:solidFill>
                  <a:srgbClr val="F1F0F0"/>
                </a:solidFill>
                <a:latin typeface="Georgia Pro"/>
              </a:rPr>
              <a:t>In addition to our commitment to customer satisfaction, RTP Stores is also committed to sustainability and social responsibility. We strive to minimize our environmental impact by adopting sustainable practices throughout our operations, and we also support charitable initiatives that help to make a positive difference in the world.</a:t>
            </a:r>
          </a:p>
          <a:p>
            <a:pPr>
              <a:lnSpc>
                <a:spcPts val="3570"/>
              </a:lnSpc>
            </a:pPr>
            <a:r>
              <a:rPr lang="en-US" sz="2400" dirty="0">
                <a:solidFill>
                  <a:srgbClr val="F1F0F0"/>
                </a:solidFill>
                <a:latin typeface="Georgia Pro"/>
              </a:rPr>
              <a:t>We are proud to be a part of the e-commerce industry, and we are dedicated to delivering the best possible online shopping experience to our customers. Thank you for choosing RTP Stores for your online shopping needs.</a:t>
            </a:r>
          </a:p>
          <a:p>
            <a:pPr algn="r">
              <a:lnSpc>
                <a:spcPts val="3348"/>
              </a:lnSpc>
              <a:spcBef>
                <a:spcPct val="0"/>
              </a:spcBef>
            </a:pPr>
            <a:r>
              <a:rPr lang="en-US" sz="1300" b="1" dirty="0" smtClean="0">
                <a:solidFill>
                  <a:srgbClr val="F1F0F0"/>
                </a:solidFill>
                <a:latin typeface="Georgia Pro"/>
              </a:rPr>
              <a:t>WEBSITE</a:t>
            </a:r>
            <a:r>
              <a:rPr lang="en-US" sz="1300" b="1" dirty="0" smtClean="0">
                <a:solidFill>
                  <a:srgbClr val="F1F0F0"/>
                </a:solidFill>
                <a:latin typeface="Georgia Pro"/>
                <a:hlinkClick r:id="rId2" action="ppaction://hlinkfile"/>
              </a:rPr>
              <a:t>RTP Stores\index.html</a:t>
            </a:r>
            <a:endParaRPr lang="en-US" sz="1300" b="1" dirty="0">
              <a:solidFill>
                <a:srgbClr val="F1F0F0"/>
              </a:solidFill>
              <a:latin typeface="Georgia Pro"/>
            </a:endParaRPr>
          </a:p>
        </p:txBody>
      </p:sp>
      <p:sp>
        <p:nvSpPr>
          <p:cNvPr id="7" name="TextBox 7"/>
          <p:cNvSpPr txBox="1"/>
          <p:nvPr/>
        </p:nvSpPr>
        <p:spPr>
          <a:xfrm>
            <a:off x="3463392" y="354973"/>
            <a:ext cx="11361216" cy="829311"/>
          </a:xfrm>
          <a:prstGeom prst="rect">
            <a:avLst/>
          </a:prstGeom>
        </p:spPr>
        <p:txBody>
          <a:bodyPr lIns="0" tIns="0" rIns="0" bIns="0" rtlCol="0" anchor="t">
            <a:spAutoFit/>
          </a:bodyPr>
          <a:lstStyle/>
          <a:p>
            <a:pPr algn="ctr">
              <a:lnSpc>
                <a:spcPts val="6789"/>
              </a:lnSpc>
              <a:spcBef>
                <a:spcPct val="0"/>
              </a:spcBef>
            </a:pPr>
            <a:r>
              <a:rPr lang="en-US" sz="4849">
                <a:solidFill>
                  <a:srgbClr val="F1F0F0"/>
                </a:solidFill>
                <a:latin typeface="Georgia Pro Bold"/>
              </a:rPr>
              <a:t>INTRODUCTION TO RTP STORES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sp>
      </p:grpSp>
      <p:grpSp>
        <p:nvGrpSpPr>
          <p:cNvPr id="4" name="Group 4"/>
          <p:cNvGrpSpPr/>
          <p:nvPr/>
        </p:nvGrpSpPr>
        <p:grpSpPr>
          <a:xfrm>
            <a:off x="352689" y="1596806"/>
            <a:ext cx="17582621" cy="8431442"/>
            <a:chOff x="0" y="0"/>
            <a:chExt cx="22521930" cy="10800003"/>
          </a:xfrm>
        </p:grpSpPr>
        <p:sp>
          <p:nvSpPr>
            <p:cNvPr id="5" name="Freeform 5"/>
            <p:cNvSpPr/>
            <p:nvPr/>
          </p:nvSpPr>
          <p:spPr>
            <a:xfrm>
              <a:off x="0" y="0"/>
              <a:ext cx="22521931" cy="10800003"/>
            </a:xfrm>
            <a:custGeom>
              <a:avLst/>
              <a:gdLst/>
              <a:ahLst/>
              <a:cxnLst/>
              <a:rect l="l" t="t" r="r" b="b"/>
              <a:pathLst>
                <a:path w="22521931" h="10800003">
                  <a:moveTo>
                    <a:pt x="0" y="0"/>
                  </a:moveTo>
                  <a:lnTo>
                    <a:pt x="22521931" y="0"/>
                  </a:lnTo>
                  <a:lnTo>
                    <a:pt x="22521931" y="10800003"/>
                  </a:lnTo>
                  <a:lnTo>
                    <a:pt x="0" y="10800003"/>
                  </a:lnTo>
                  <a:close/>
                </a:path>
              </a:pathLst>
            </a:custGeom>
            <a:solidFill>
              <a:srgbClr val="56394E"/>
            </a:solidFill>
          </p:spPr>
        </p:sp>
      </p:grpSp>
      <p:pic>
        <p:nvPicPr>
          <p:cNvPr id="6" name="Picture 6"/>
          <p:cNvPicPr>
            <a:picLocks noChangeAspect="1"/>
          </p:cNvPicPr>
          <p:nvPr/>
        </p:nvPicPr>
        <p:blipFill>
          <a:blip r:embed="rId2">
            <a:alphaModFix amt="17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4353154" y="2185633"/>
            <a:ext cx="11202770" cy="6375395"/>
          </a:xfrm>
          <a:prstGeom prst="rect">
            <a:avLst/>
          </a:prstGeom>
        </p:spPr>
      </p:pic>
      <p:sp>
        <p:nvSpPr>
          <p:cNvPr id="7" name="TextBox 7"/>
          <p:cNvSpPr txBox="1"/>
          <p:nvPr/>
        </p:nvSpPr>
        <p:spPr>
          <a:xfrm>
            <a:off x="910610" y="2792961"/>
            <a:ext cx="16466781" cy="5203669"/>
          </a:xfrm>
          <a:prstGeom prst="rect">
            <a:avLst/>
          </a:prstGeom>
        </p:spPr>
        <p:txBody>
          <a:bodyPr lIns="0" tIns="0" rIns="0" bIns="0" rtlCol="0" anchor="t">
            <a:spAutoFit/>
          </a:bodyPr>
          <a:lstStyle/>
          <a:p>
            <a:pPr marL="809743" lvl="1" indent="-404872">
              <a:lnSpc>
                <a:spcPts val="5250"/>
              </a:lnSpc>
              <a:buFont typeface="Arial"/>
              <a:buChar char="•"/>
            </a:pPr>
            <a:r>
              <a:rPr lang="en-US" sz="3750" dirty="0">
                <a:solidFill>
                  <a:srgbClr val="F1F0F0"/>
                </a:solidFill>
                <a:latin typeface="Georgia Pro Bold"/>
              </a:rPr>
              <a:t>RTP stores </a:t>
            </a:r>
            <a:r>
              <a:rPr lang="en-US" sz="3750" dirty="0">
                <a:solidFill>
                  <a:srgbClr val="F1F0F0"/>
                </a:solidFill>
                <a:latin typeface="Georgia Pro"/>
              </a:rPr>
              <a:t>has noticed a decreasing trend in customer loyalty over the past year, which is affecting the company's revenue and market share. </a:t>
            </a:r>
          </a:p>
          <a:p>
            <a:pPr>
              <a:lnSpc>
                <a:spcPts val="5250"/>
              </a:lnSpc>
            </a:pPr>
            <a:endParaRPr lang="en-US" sz="3750" dirty="0">
              <a:solidFill>
                <a:srgbClr val="F1F0F0"/>
              </a:solidFill>
              <a:latin typeface="Georgia Pro"/>
            </a:endParaRPr>
          </a:p>
          <a:p>
            <a:pPr marL="809743" lvl="1" indent="-404872">
              <a:lnSpc>
                <a:spcPts val="5250"/>
              </a:lnSpc>
              <a:buFont typeface="Arial"/>
              <a:buChar char="•"/>
            </a:pPr>
            <a:r>
              <a:rPr lang="en-US" sz="3750" dirty="0">
                <a:solidFill>
                  <a:srgbClr val="F1F0F0"/>
                </a:solidFill>
                <a:latin typeface="Georgia Pro"/>
              </a:rPr>
              <a:t>The objective of this project is to analyze customer behavior and preferences, identify factors that contribute to customer disloyalty, and develop targeted retention strategies to improve customer satisfaction and loyalty. </a:t>
            </a:r>
          </a:p>
          <a:p>
            <a:pPr>
              <a:lnSpc>
                <a:spcPts val="3348"/>
              </a:lnSpc>
              <a:spcBef>
                <a:spcPct val="0"/>
              </a:spcBef>
            </a:pPr>
            <a:endParaRPr lang="en-US" sz="3750" dirty="0">
              <a:solidFill>
                <a:srgbClr val="F1F0F0"/>
              </a:solidFill>
              <a:latin typeface="Georgia Pro"/>
            </a:endParaRPr>
          </a:p>
        </p:txBody>
      </p:sp>
      <p:sp>
        <p:nvSpPr>
          <p:cNvPr id="8" name="TextBox 8"/>
          <p:cNvSpPr txBox="1"/>
          <p:nvPr/>
        </p:nvSpPr>
        <p:spPr>
          <a:xfrm>
            <a:off x="1331936" y="354973"/>
            <a:ext cx="15624128" cy="829311"/>
          </a:xfrm>
          <a:prstGeom prst="rect">
            <a:avLst/>
          </a:prstGeom>
        </p:spPr>
        <p:txBody>
          <a:bodyPr lIns="0" tIns="0" rIns="0" bIns="0" rtlCol="0" anchor="t">
            <a:spAutoFit/>
          </a:bodyPr>
          <a:lstStyle/>
          <a:p>
            <a:pPr algn="ctr">
              <a:lnSpc>
                <a:spcPts val="6789"/>
              </a:lnSpc>
              <a:spcBef>
                <a:spcPct val="0"/>
              </a:spcBef>
            </a:pPr>
            <a:r>
              <a:rPr lang="en-US" sz="4849">
                <a:solidFill>
                  <a:srgbClr val="F1F0F0"/>
                </a:solidFill>
                <a:latin typeface="Georgia Pro Bold"/>
              </a:rPr>
              <a:t>PROBLEM STATEMENT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sp>
      </p:grpSp>
      <p:grpSp>
        <p:nvGrpSpPr>
          <p:cNvPr id="4" name="Group 4"/>
          <p:cNvGrpSpPr/>
          <p:nvPr/>
        </p:nvGrpSpPr>
        <p:grpSpPr>
          <a:xfrm>
            <a:off x="352689" y="1679212"/>
            <a:ext cx="17582621" cy="8431442"/>
            <a:chOff x="0" y="0"/>
            <a:chExt cx="22521930" cy="10800003"/>
          </a:xfrm>
        </p:grpSpPr>
        <p:sp>
          <p:nvSpPr>
            <p:cNvPr id="5" name="Freeform 5"/>
            <p:cNvSpPr/>
            <p:nvPr/>
          </p:nvSpPr>
          <p:spPr>
            <a:xfrm>
              <a:off x="0" y="0"/>
              <a:ext cx="22521931" cy="10800003"/>
            </a:xfrm>
            <a:custGeom>
              <a:avLst/>
              <a:gdLst/>
              <a:ahLst/>
              <a:cxnLst/>
              <a:rect l="l" t="t" r="r" b="b"/>
              <a:pathLst>
                <a:path w="22521931" h="10800003">
                  <a:moveTo>
                    <a:pt x="0" y="0"/>
                  </a:moveTo>
                  <a:lnTo>
                    <a:pt x="22521931" y="0"/>
                  </a:lnTo>
                  <a:lnTo>
                    <a:pt x="22521931" y="10800003"/>
                  </a:lnTo>
                  <a:lnTo>
                    <a:pt x="0" y="10800003"/>
                  </a:lnTo>
                  <a:close/>
                </a:path>
              </a:pathLst>
            </a:custGeom>
            <a:solidFill>
              <a:srgbClr val="56394E"/>
            </a:solidFill>
          </p:spPr>
        </p:sp>
      </p:grpSp>
      <p:sp>
        <p:nvSpPr>
          <p:cNvPr id="6" name="TextBox 6"/>
          <p:cNvSpPr txBox="1"/>
          <p:nvPr/>
        </p:nvSpPr>
        <p:spPr>
          <a:xfrm>
            <a:off x="753827" y="2113280"/>
            <a:ext cx="17181483" cy="7145020"/>
          </a:xfrm>
          <a:prstGeom prst="rect">
            <a:avLst/>
          </a:prstGeom>
        </p:spPr>
        <p:txBody>
          <a:bodyPr lIns="0" tIns="0" rIns="0" bIns="0" rtlCol="0" anchor="t">
            <a:spAutoFit/>
          </a:bodyPr>
          <a:lstStyle/>
          <a:p>
            <a:pPr marL="798826" lvl="1" indent="-399413">
              <a:lnSpc>
                <a:spcPts val="5179"/>
              </a:lnSpc>
              <a:buFont typeface="Arial"/>
              <a:buChar char="•"/>
            </a:pPr>
            <a:r>
              <a:rPr lang="en-US" sz="3699">
                <a:solidFill>
                  <a:srgbClr val="F1F0F0"/>
                </a:solidFill>
                <a:latin typeface="Georgia Pro"/>
              </a:rPr>
              <a:t>To identify the factors contributing to the churn rate of the customers of electronics section of the company.</a:t>
            </a:r>
          </a:p>
          <a:p>
            <a:pPr>
              <a:lnSpc>
                <a:spcPts val="2922"/>
              </a:lnSpc>
            </a:pPr>
            <a:endParaRPr lang="en-US" sz="3699">
              <a:solidFill>
                <a:srgbClr val="F1F0F0"/>
              </a:solidFill>
              <a:latin typeface="Georgia Pro"/>
            </a:endParaRPr>
          </a:p>
          <a:p>
            <a:pPr marL="798826" lvl="1" indent="-399413">
              <a:lnSpc>
                <a:spcPts val="5179"/>
              </a:lnSpc>
              <a:buFont typeface="Arial"/>
              <a:buChar char="•"/>
            </a:pPr>
            <a:r>
              <a:rPr lang="en-US" sz="3699">
                <a:solidFill>
                  <a:srgbClr val="F1F0F0"/>
                </a:solidFill>
                <a:latin typeface="Georgia Pro"/>
              </a:rPr>
              <a:t>To identify key factors influencing customer retention, such as customer satisfaction.</a:t>
            </a:r>
          </a:p>
          <a:p>
            <a:pPr>
              <a:lnSpc>
                <a:spcPts val="3403"/>
              </a:lnSpc>
            </a:pPr>
            <a:endParaRPr lang="en-US" sz="3699">
              <a:solidFill>
                <a:srgbClr val="F1F0F0"/>
              </a:solidFill>
              <a:latin typeface="Georgia Pro"/>
            </a:endParaRPr>
          </a:p>
          <a:p>
            <a:pPr marL="798826" lvl="1" indent="-399413">
              <a:lnSpc>
                <a:spcPts val="5179"/>
              </a:lnSpc>
              <a:buFont typeface="Arial"/>
              <a:buChar char="•"/>
            </a:pPr>
            <a:r>
              <a:rPr lang="en-US" sz="3699">
                <a:solidFill>
                  <a:srgbClr val="F1F0F0"/>
                </a:solidFill>
                <a:latin typeface="Georgia Pro"/>
              </a:rPr>
              <a:t>To explore various approaches and techniques used by companies to retain their customers, including cashback loyalty programs, personalized marketing, and exceptional customer service.</a:t>
            </a:r>
          </a:p>
          <a:p>
            <a:pPr>
              <a:lnSpc>
                <a:spcPts val="3625"/>
              </a:lnSpc>
            </a:pPr>
            <a:endParaRPr lang="en-US" sz="3699">
              <a:solidFill>
                <a:srgbClr val="F1F0F0"/>
              </a:solidFill>
              <a:latin typeface="Georgia Pro"/>
            </a:endParaRPr>
          </a:p>
          <a:p>
            <a:pPr marL="798826" lvl="1" indent="-399413">
              <a:lnSpc>
                <a:spcPts val="5179"/>
              </a:lnSpc>
              <a:buFont typeface="Arial"/>
              <a:buChar char="•"/>
            </a:pPr>
            <a:r>
              <a:rPr lang="en-US" sz="3699">
                <a:solidFill>
                  <a:srgbClr val="F1F0F0"/>
                </a:solidFill>
                <a:latin typeface="Georgia Pro"/>
              </a:rPr>
              <a:t>To provide practical recommendations for businesses seeking to enhance their customer retention efforts and achieve sustainable business growth</a:t>
            </a:r>
          </a:p>
        </p:txBody>
      </p:sp>
      <p:sp>
        <p:nvSpPr>
          <p:cNvPr id="7" name="TextBox 7"/>
          <p:cNvSpPr txBox="1"/>
          <p:nvPr/>
        </p:nvSpPr>
        <p:spPr>
          <a:xfrm>
            <a:off x="1331936" y="354973"/>
            <a:ext cx="15624128" cy="829311"/>
          </a:xfrm>
          <a:prstGeom prst="rect">
            <a:avLst/>
          </a:prstGeom>
        </p:spPr>
        <p:txBody>
          <a:bodyPr lIns="0" tIns="0" rIns="0" bIns="0" rtlCol="0" anchor="t">
            <a:spAutoFit/>
          </a:bodyPr>
          <a:lstStyle/>
          <a:p>
            <a:pPr algn="ctr">
              <a:lnSpc>
                <a:spcPts val="6789"/>
              </a:lnSpc>
              <a:spcBef>
                <a:spcPct val="0"/>
              </a:spcBef>
            </a:pPr>
            <a:r>
              <a:rPr lang="en-US" sz="4849">
                <a:solidFill>
                  <a:srgbClr val="F1F0F0"/>
                </a:solidFill>
                <a:latin typeface="Georgia Pro Bold"/>
              </a:rPr>
              <a:t>OBJECTIVES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sp>
      </p:grpSp>
      <p:grpSp>
        <p:nvGrpSpPr>
          <p:cNvPr id="4" name="Group 4"/>
          <p:cNvGrpSpPr/>
          <p:nvPr/>
        </p:nvGrpSpPr>
        <p:grpSpPr>
          <a:xfrm>
            <a:off x="352689" y="1679212"/>
            <a:ext cx="17582621" cy="8431442"/>
            <a:chOff x="0" y="0"/>
            <a:chExt cx="22521930" cy="10800003"/>
          </a:xfrm>
        </p:grpSpPr>
        <p:sp>
          <p:nvSpPr>
            <p:cNvPr id="5" name="Freeform 5"/>
            <p:cNvSpPr/>
            <p:nvPr/>
          </p:nvSpPr>
          <p:spPr>
            <a:xfrm>
              <a:off x="0" y="0"/>
              <a:ext cx="22521931" cy="10800003"/>
            </a:xfrm>
            <a:custGeom>
              <a:avLst/>
              <a:gdLst/>
              <a:ahLst/>
              <a:cxnLst/>
              <a:rect l="l" t="t" r="r" b="b"/>
              <a:pathLst>
                <a:path w="22521931" h="10800003">
                  <a:moveTo>
                    <a:pt x="0" y="0"/>
                  </a:moveTo>
                  <a:lnTo>
                    <a:pt x="22521931" y="0"/>
                  </a:lnTo>
                  <a:lnTo>
                    <a:pt x="22521931" y="10800003"/>
                  </a:lnTo>
                  <a:lnTo>
                    <a:pt x="0" y="10800003"/>
                  </a:lnTo>
                  <a:close/>
                </a:path>
              </a:pathLst>
            </a:custGeom>
            <a:solidFill>
              <a:srgbClr val="56394E"/>
            </a:solidFill>
          </p:spPr>
        </p:sp>
      </p:grpSp>
      <p:pic>
        <p:nvPicPr>
          <p:cNvPr id="6" name="Picture 6"/>
          <p:cNvPicPr>
            <a:picLocks noChangeAspect="1"/>
          </p:cNvPicPr>
          <p:nvPr/>
        </p:nvPicPr>
        <p:blipFill>
          <a:blip r:embed="rId2">
            <a:alphaModFix amt="18999"/>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4605581" y="1853923"/>
            <a:ext cx="9262819" cy="7404377"/>
          </a:xfrm>
          <a:prstGeom prst="rect">
            <a:avLst/>
          </a:prstGeom>
        </p:spPr>
      </p:pic>
      <p:sp>
        <p:nvSpPr>
          <p:cNvPr id="7" name="TextBox 7"/>
          <p:cNvSpPr txBox="1"/>
          <p:nvPr/>
        </p:nvSpPr>
        <p:spPr>
          <a:xfrm>
            <a:off x="646248" y="2056725"/>
            <a:ext cx="17181483" cy="7760714"/>
          </a:xfrm>
          <a:prstGeom prst="rect">
            <a:avLst/>
          </a:prstGeom>
        </p:spPr>
        <p:txBody>
          <a:bodyPr lIns="0" tIns="0" rIns="0" bIns="0" rtlCol="0" anchor="t">
            <a:spAutoFit/>
          </a:bodyPr>
          <a:lstStyle/>
          <a:p>
            <a:pPr>
              <a:lnSpc>
                <a:spcPts val="4410"/>
              </a:lnSpc>
            </a:pPr>
            <a:r>
              <a:rPr lang="en-US" sz="3150" dirty="0">
                <a:solidFill>
                  <a:srgbClr val="F1F0F0"/>
                </a:solidFill>
                <a:latin typeface="Georgia Pro"/>
              </a:rPr>
              <a:t>Customer retention is a critical aspect of business success, and in today's competitive landscape, companies are constantly seeking ways to retain their existing customers and build long-term relationships with them. This group project on customer retention aims to investigate effective strategies and practices in the context of E-commerce website (RTP STORES). The project involved a multidisciplinary team of experts, including those responsible for data collection, data processing, visualization, and front-end development.</a:t>
            </a:r>
          </a:p>
          <a:p>
            <a:pPr>
              <a:lnSpc>
                <a:spcPts val="4410"/>
              </a:lnSpc>
            </a:pPr>
            <a:endParaRPr lang="en-US" sz="3150" dirty="0">
              <a:solidFill>
                <a:srgbClr val="F1F0F0"/>
              </a:solidFill>
              <a:latin typeface="Georgia Pro"/>
            </a:endParaRPr>
          </a:p>
          <a:p>
            <a:pPr>
              <a:lnSpc>
                <a:spcPts val="4410"/>
              </a:lnSpc>
            </a:pPr>
            <a:r>
              <a:rPr lang="en-US" sz="3150" dirty="0">
                <a:solidFill>
                  <a:srgbClr val="F1F0F0"/>
                </a:solidFill>
                <a:latin typeface="Georgia Pro"/>
              </a:rPr>
              <a:t>Acquiring a new customer can cost five times more than retaining an existing customer. Increasing customer retention by 5% can increase profits from 25-95%. The success rate of selling to a customer you already have is 60-70%, while the success rate of selling to a new customer is 5-20%. They also have a higher average order value than first-time consumers. By contributing to the understanding of customer retention, this project aims to assist businesses in developing effective strategies to retain customers and build lasting relationships with them.</a:t>
            </a:r>
          </a:p>
          <a:p>
            <a:pPr>
              <a:lnSpc>
                <a:spcPts val="3348"/>
              </a:lnSpc>
              <a:spcBef>
                <a:spcPct val="0"/>
              </a:spcBef>
            </a:pPr>
            <a:endParaRPr lang="en-US" sz="3150" dirty="0">
              <a:solidFill>
                <a:srgbClr val="F1F0F0"/>
              </a:solidFill>
              <a:latin typeface="Georgia Pro"/>
            </a:endParaRPr>
          </a:p>
        </p:txBody>
      </p:sp>
      <p:sp>
        <p:nvSpPr>
          <p:cNvPr id="8" name="TextBox 8"/>
          <p:cNvSpPr txBox="1"/>
          <p:nvPr/>
        </p:nvSpPr>
        <p:spPr>
          <a:xfrm>
            <a:off x="1331936" y="354973"/>
            <a:ext cx="15624128" cy="829311"/>
          </a:xfrm>
          <a:prstGeom prst="rect">
            <a:avLst/>
          </a:prstGeom>
        </p:spPr>
        <p:txBody>
          <a:bodyPr lIns="0" tIns="0" rIns="0" bIns="0" rtlCol="0" anchor="t">
            <a:spAutoFit/>
          </a:bodyPr>
          <a:lstStyle/>
          <a:p>
            <a:pPr algn="ctr">
              <a:lnSpc>
                <a:spcPts val="6789"/>
              </a:lnSpc>
              <a:spcBef>
                <a:spcPct val="0"/>
              </a:spcBef>
            </a:pPr>
            <a:r>
              <a:rPr lang="en-US" sz="4849">
                <a:solidFill>
                  <a:srgbClr val="F1F0F0"/>
                </a:solidFill>
                <a:latin typeface="Georgia Pro Bold"/>
              </a:rPr>
              <a:t>INTRODUCTION TO CUSTOMER RETENTION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sp>
      </p:grpSp>
      <p:grpSp>
        <p:nvGrpSpPr>
          <p:cNvPr id="4" name="Group 4"/>
          <p:cNvGrpSpPr/>
          <p:nvPr/>
        </p:nvGrpSpPr>
        <p:grpSpPr>
          <a:xfrm>
            <a:off x="352689" y="1679212"/>
            <a:ext cx="17582621" cy="8431442"/>
            <a:chOff x="0" y="0"/>
            <a:chExt cx="22521930" cy="10800003"/>
          </a:xfrm>
        </p:grpSpPr>
        <p:sp>
          <p:nvSpPr>
            <p:cNvPr id="5" name="Freeform 5"/>
            <p:cNvSpPr/>
            <p:nvPr/>
          </p:nvSpPr>
          <p:spPr>
            <a:xfrm>
              <a:off x="0" y="0"/>
              <a:ext cx="22521931" cy="10800003"/>
            </a:xfrm>
            <a:custGeom>
              <a:avLst/>
              <a:gdLst/>
              <a:ahLst/>
              <a:cxnLst/>
              <a:rect l="l" t="t" r="r" b="b"/>
              <a:pathLst>
                <a:path w="22521931" h="10800003">
                  <a:moveTo>
                    <a:pt x="0" y="0"/>
                  </a:moveTo>
                  <a:lnTo>
                    <a:pt x="22521931" y="0"/>
                  </a:lnTo>
                  <a:lnTo>
                    <a:pt x="22521931" y="10800003"/>
                  </a:lnTo>
                  <a:lnTo>
                    <a:pt x="0" y="10800003"/>
                  </a:lnTo>
                  <a:close/>
                </a:path>
              </a:pathLst>
            </a:custGeom>
            <a:solidFill>
              <a:srgbClr val="56394E"/>
            </a:solidFill>
          </p:spPr>
        </p:sp>
      </p:grpSp>
      <p:sp>
        <p:nvSpPr>
          <p:cNvPr id="6" name="TextBox 6"/>
          <p:cNvSpPr txBox="1"/>
          <p:nvPr/>
        </p:nvSpPr>
        <p:spPr>
          <a:xfrm>
            <a:off x="553258" y="1912693"/>
            <a:ext cx="17181483" cy="7536180"/>
          </a:xfrm>
          <a:prstGeom prst="rect">
            <a:avLst/>
          </a:prstGeom>
        </p:spPr>
        <p:txBody>
          <a:bodyPr lIns="0" tIns="0" rIns="0" bIns="0" rtlCol="0" anchor="t">
            <a:spAutoFit/>
          </a:bodyPr>
          <a:lstStyle/>
          <a:p>
            <a:pPr marL="712468" lvl="1" indent="-356234">
              <a:lnSpc>
                <a:spcPts val="4619"/>
              </a:lnSpc>
              <a:buFont typeface="Arial"/>
              <a:buChar char="•"/>
            </a:pPr>
            <a:r>
              <a:rPr lang="en-US" sz="3299">
                <a:solidFill>
                  <a:srgbClr val="F1F0F0"/>
                </a:solidFill>
                <a:latin typeface="Georgia Pro Bold"/>
              </a:rPr>
              <a:t>Customer retention </a:t>
            </a:r>
            <a:r>
              <a:rPr lang="en-US" sz="3299">
                <a:solidFill>
                  <a:srgbClr val="F1F0F0"/>
                </a:solidFill>
                <a:latin typeface="Georgia Pro"/>
              </a:rPr>
              <a:t>refers to the ability of a business to retain its existing customers over a period of time. It involves building long-term relationships with customers by providing high-quality products or services, excellent customer service, and personalized experiences that meet their needs and expectations. Customer retention is important for businesses because it can lead to increased customer loyalty, repeat purchases, positive word-of-mouth referrals, and ultimately, sustained revenue growth.</a:t>
            </a:r>
          </a:p>
          <a:p>
            <a:pPr marL="712468" lvl="1" indent="-356234">
              <a:lnSpc>
                <a:spcPts val="4619"/>
              </a:lnSpc>
              <a:buFont typeface="Arial"/>
              <a:buChar char="•"/>
            </a:pPr>
            <a:r>
              <a:rPr lang="en-US" sz="3299">
                <a:solidFill>
                  <a:srgbClr val="F1F0F0"/>
                </a:solidFill>
                <a:latin typeface="Georgia Pro"/>
              </a:rPr>
              <a:t>On the other hand, </a:t>
            </a:r>
            <a:r>
              <a:rPr lang="en-US" sz="3299">
                <a:solidFill>
                  <a:srgbClr val="F1F0F0"/>
                </a:solidFill>
                <a:latin typeface="Georgia Pro Bold"/>
              </a:rPr>
              <a:t>Customer churn</a:t>
            </a:r>
            <a:r>
              <a:rPr lang="en-US" sz="3299">
                <a:solidFill>
                  <a:srgbClr val="F1F0F0"/>
                </a:solidFill>
                <a:latin typeface="Georgia Pro"/>
              </a:rPr>
              <a:t> refers to the rate at which customers discontinue using a product or service. It reflects the number of customers who cancel their subscriptions, switch to a competitor, or simply stop using a product or service over a given time period. High churn rates can be a cause for concern for businesses because they indicate a lack of customer loyalty or satisfaction, and can lead to a decline in revenue and market share. Therefore, reducing churn and retaining more customers is a key objective for businesses that want to achieve sustainable growth.</a:t>
            </a:r>
          </a:p>
        </p:txBody>
      </p:sp>
      <p:sp>
        <p:nvSpPr>
          <p:cNvPr id="7" name="TextBox 7"/>
          <p:cNvSpPr txBox="1"/>
          <p:nvPr/>
        </p:nvSpPr>
        <p:spPr>
          <a:xfrm>
            <a:off x="553258" y="417264"/>
            <a:ext cx="17181483" cy="714255"/>
          </a:xfrm>
          <a:prstGeom prst="rect">
            <a:avLst/>
          </a:prstGeom>
        </p:spPr>
        <p:txBody>
          <a:bodyPr lIns="0" tIns="0" rIns="0" bIns="0" rtlCol="0" anchor="t">
            <a:spAutoFit/>
          </a:bodyPr>
          <a:lstStyle/>
          <a:p>
            <a:pPr algn="ctr">
              <a:lnSpc>
                <a:spcPts val="5781"/>
              </a:lnSpc>
              <a:spcBef>
                <a:spcPct val="0"/>
              </a:spcBef>
            </a:pPr>
            <a:r>
              <a:rPr lang="en-US" sz="4129" dirty="0">
                <a:solidFill>
                  <a:srgbClr val="F1F0F0"/>
                </a:solidFill>
                <a:latin typeface="Georgia Pro Bold"/>
              </a:rPr>
              <a:t>WHAT IS CUSTOMER RETENTION AND CUSTOMER CHURN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sp>
      </p:grpSp>
      <p:grpSp>
        <p:nvGrpSpPr>
          <p:cNvPr id="4" name="Group 4"/>
          <p:cNvGrpSpPr/>
          <p:nvPr/>
        </p:nvGrpSpPr>
        <p:grpSpPr>
          <a:xfrm>
            <a:off x="352689" y="1679212"/>
            <a:ext cx="17582621" cy="8431442"/>
            <a:chOff x="0" y="0"/>
            <a:chExt cx="22521930" cy="10800003"/>
          </a:xfrm>
        </p:grpSpPr>
        <p:sp>
          <p:nvSpPr>
            <p:cNvPr id="5" name="Freeform 5"/>
            <p:cNvSpPr/>
            <p:nvPr/>
          </p:nvSpPr>
          <p:spPr>
            <a:xfrm>
              <a:off x="0" y="0"/>
              <a:ext cx="22521931" cy="10800003"/>
            </a:xfrm>
            <a:custGeom>
              <a:avLst/>
              <a:gdLst/>
              <a:ahLst/>
              <a:cxnLst/>
              <a:rect l="l" t="t" r="r" b="b"/>
              <a:pathLst>
                <a:path w="22521931" h="10800003">
                  <a:moveTo>
                    <a:pt x="0" y="0"/>
                  </a:moveTo>
                  <a:lnTo>
                    <a:pt x="22521931" y="0"/>
                  </a:lnTo>
                  <a:lnTo>
                    <a:pt x="22521931" y="10800003"/>
                  </a:lnTo>
                  <a:lnTo>
                    <a:pt x="0" y="10800003"/>
                  </a:lnTo>
                  <a:close/>
                </a:path>
              </a:pathLst>
            </a:custGeom>
            <a:solidFill>
              <a:srgbClr val="56394E"/>
            </a:solidFill>
          </p:spPr>
        </p:sp>
      </p:grpSp>
      <p:sp>
        <p:nvSpPr>
          <p:cNvPr id="6" name="TextBox 6"/>
          <p:cNvSpPr txBox="1"/>
          <p:nvPr/>
        </p:nvSpPr>
        <p:spPr>
          <a:xfrm>
            <a:off x="553258" y="1760855"/>
            <a:ext cx="17181483" cy="8278495"/>
          </a:xfrm>
          <a:prstGeom prst="rect">
            <a:avLst/>
          </a:prstGeom>
        </p:spPr>
        <p:txBody>
          <a:bodyPr lIns="0" tIns="0" rIns="0" bIns="0" rtlCol="0" anchor="t">
            <a:spAutoFit/>
          </a:bodyPr>
          <a:lstStyle/>
          <a:p>
            <a:pPr marL="798826" lvl="1" indent="-399413">
              <a:lnSpc>
                <a:spcPts val="5179"/>
              </a:lnSpc>
              <a:buFont typeface="Arial"/>
              <a:buChar char="•"/>
            </a:pPr>
            <a:r>
              <a:rPr lang="en-US" sz="3699">
                <a:solidFill>
                  <a:srgbClr val="F1F0F0"/>
                </a:solidFill>
                <a:latin typeface="Georgia Pro"/>
              </a:rPr>
              <a:t>Exploratory Data Analysis (EDA) is a critical first step in any data analysis project. EDA involves examining and visualizing the data to identify patterns, trends, and relationships between variables. The team conducted EDA on the customer retention data set using Python programming language.</a:t>
            </a:r>
          </a:p>
          <a:p>
            <a:pPr marL="798826" lvl="1" indent="-399413">
              <a:lnSpc>
                <a:spcPts val="5179"/>
              </a:lnSpc>
              <a:buFont typeface="Arial"/>
              <a:buChar char="•"/>
            </a:pPr>
            <a:r>
              <a:rPr lang="en-US" sz="3699">
                <a:solidFill>
                  <a:srgbClr val="F1F0F0"/>
                </a:solidFill>
                <a:latin typeface="Georgia Pro"/>
              </a:rPr>
              <a:t>The EDA included the following steps:</a:t>
            </a:r>
          </a:p>
          <a:p>
            <a:pPr marL="1597652" lvl="2" indent="-532551">
              <a:lnSpc>
                <a:spcPts val="5179"/>
              </a:lnSpc>
              <a:buFont typeface="Arial"/>
              <a:buChar char="⚬"/>
            </a:pPr>
            <a:r>
              <a:rPr lang="en-US" sz="3699">
                <a:solidFill>
                  <a:srgbClr val="F1F0F0"/>
                </a:solidFill>
                <a:latin typeface="Georgia Pro"/>
              </a:rPr>
              <a:t> Data cleaning: The team removed any missing or duplicate data points and corrected any inconsistencies in the data.</a:t>
            </a:r>
          </a:p>
          <a:p>
            <a:pPr marL="1597652" lvl="2" indent="-532551">
              <a:lnSpc>
                <a:spcPts val="5179"/>
              </a:lnSpc>
              <a:buFont typeface="Arial"/>
              <a:buChar char="⚬"/>
            </a:pPr>
            <a:r>
              <a:rPr lang="en-US" sz="3699">
                <a:solidFill>
                  <a:srgbClr val="F1F0F0"/>
                </a:solidFill>
                <a:latin typeface="Georgia Pro"/>
              </a:rPr>
              <a:t> Descriptive statistics: The team calculated summary statistics, such as mean, median, and standard deviation, for key variables to gain a better understanding of the data distribution.</a:t>
            </a:r>
          </a:p>
          <a:p>
            <a:pPr marL="1597652" lvl="2" indent="-532551">
              <a:lnSpc>
                <a:spcPts val="5179"/>
              </a:lnSpc>
              <a:buFont typeface="Arial"/>
              <a:buChar char="⚬"/>
            </a:pPr>
            <a:r>
              <a:rPr lang="en-US" sz="3699">
                <a:solidFill>
                  <a:srgbClr val="F1F0F0"/>
                </a:solidFill>
                <a:latin typeface="Georgia Pro"/>
              </a:rPr>
              <a:t> Data visualization: The team created a range of visualizations to get the insights from the data set. </a:t>
            </a:r>
          </a:p>
          <a:p>
            <a:pPr algn="r">
              <a:lnSpc>
                <a:spcPts val="3080"/>
              </a:lnSpc>
            </a:pPr>
            <a:r>
              <a:rPr lang="en-US" sz="2200">
                <a:solidFill>
                  <a:srgbClr val="F1F0F0"/>
                </a:solidFill>
                <a:latin typeface="Georgia Pro"/>
              </a:rPr>
              <a:t>(PYTHON PRESENTATION)</a:t>
            </a:r>
          </a:p>
        </p:txBody>
      </p:sp>
      <p:sp>
        <p:nvSpPr>
          <p:cNvPr id="7" name="TextBox 7"/>
          <p:cNvSpPr txBox="1"/>
          <p:nvPr/>
        </p:nvSpPr>
        <p:spPr>
          <a:xfrm>
            <a:off x="1331936" y="354973"/>
            <a:ext cx="15624128" cy="829311"/>
          </a:xfrm>
          <a:prstGeom prst="rect">
            <a:avLst/>
          </a:prstGeom>
        </p:spPr>
        <p:txBody>
          <a:bodyPr lIns="0" tIns="0" rIns="0" bIns="0" rtlCol="0" anchor="t">
            <a:spAutoFit/>
          </a:bodyPr>
          <a:lstStyle/>
          <a:p>
            <a:pPr algn="ctr">
              <a:lnSpc>
                <a:spcPts val="6789"/>
              </a:lnSpc>
              <a:spcBef>
                <a:spcPct val="0"/>
              </a:spcBef>
            </a:pPr>
            <a:r>
              <a:rPr lang="en-US" sz="4849">
                <a:solidFill>
                  <a:srgbClr val="F1F0F0"/>
                </a:solidFill>
                <a:latin typeface="Georgia Pro Bold"/>
              </a:rPr>
              <a:t>EXPLORATORY DATA ANALYSIS (EDA)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789647"/>
            <a:ext cx="17582621" cy="8238181"/>
            <a:chOff x="0" y="0"/>
            <a:chExt cx="22521930" cy="10552451"/>
          </a:xfrm>
        </p:grpSpPr>
        <p:sp>
          <p:nvSpPr>
            <p:cNvPr id="3" name="Freeform 3"/>
            <p:cNvSpPr/>
            <p:nvPr/>
          </p:nvSpPr>
          <p:spPr>
            <a:xfrm>
              <a:off x="0" y="0"/>
              <a:ext cx="22521931" cy="10552450"/>
            </a:xfrm>
            <a:custGeom>
              <a:avLst/>
              <a:gdLst/>
              <a:ahLst/>
              <a:cxnLst/>
              <a:rect l="l" t="t" r="r" b="b"/>
              <a:pathLst>
                <a:path w="22521931" h="10552450">
                  <a:moveTo>
                    <a:pt x="0" y="0"/>
                  </a:moveTo>
                  <a:lnTo>
                    <a:pt x="22521931" y="0"/>
                  </a:lnTo>
                  <a:lnTo>
                    <a:pt x="22521931" y="10552450"/>
                  </a:lnTo>
                  <a:lnTo>
                    <a:pt x="0" y="10552450"/>
                  </a:lnTo>
                  <a:close/>
                </a:path>
              </a:pathLst>
            </a:custGeom>
            <a:solidFill>
              <a:srgbClr val="56394E"/>
            </a:solidFill>
          </p:spPr>
        </p:sp>
      </p:grpSp>
      <p:grpSp>
        <p:nvGrpSpPr>
          <p:cNvPr id="4" name="Group 4"/>
          <p:cNvGrpSpPr/>
          <p:nvPr/>
        </p:nvGrpSpPr>
        <p:grpSpPr>
          <a:xfrm>
            <a:off x="352689" y="220870"/>
            <a:ext cx="17582621" cy="1391225"/>
            <a:chOff x="0" y="0"/>
            <a:chExt cx="22521930" cy="1782048"/>
          </a:xfrm>
        </p:grpSpPr>
        <p:sp>
          <p:nvSpPr>
            <p:cNvPr id="5" name="Freeform 5"/>
            <p:cNvSpPr/>
            <p:nvPr/>
          </p:nvSpPr>
          <p:spPr>
            <a:xfrm>
              <a:off x="0" y="0"/>
              <a:ext cx="22521931" cy="1782048"/>
            </a:xfrm>
            <a:custGeom>
              <a:avLst/>
              <a:gdLst/>
              <a:ahLst/>
              <a:cxnLst/>
              <a:rect l="l" t="t" r="r" b="b"/>
              <a:pathLst>
                <a:path w="22521931" h="1782048">
                  <a:moveTo>
                    <a:pt x="0" y="0"/>
                  </a:moveTo>
                  <a:lnTo>
                    <a:pt x="22521931" y="0"/>
                  </a:lnTo>
                  <a:lnTo>
                    <a:pt x="22521931" y="1782048"/>
                  </a:lnTo>
                  <a:lnTo>
                    <a:pt x="0" y="1782048"/>
                  </a:lnTo>
                  <a:close/>
                </a:path>
              </a:pathLst>
            </a:custGeom>
            <a:solidFill>
              <a:srgbClr val="56394E"/>
            </a:solidFill>
          </p:spPr>
        </p:sp>
      </p:grpSp>
      <p:sp>
        <p:nvSpPr>
          <p:cNvPr id="7" name="TextBox 7"/>
          <p:cNvSpPr txBox="1"/>
          <p:nvPr/>
        </p:nvSpPr>
        <p:spPr>
          <a:xfrm>
            <a:off x="352689" y="463727"/>
            <a:ext cx="17582621" cy="819785"/>
          </a:xfrm>
          <a:prstGeom prst="rect">
            <a:avLst/>
          </a:prstGeom>
        </p:spPr>
        <p:txBody>
          <a:bodyPr lIns="0" tIns="0" rIns="0" bIns="0" rtlCol="0" anchor="t">
            <a:spAutoFit/>
          </a:bodyPr>
          <a:lstStyle/>
          <a:p>
            <a:pPr algn="ctr">
              <a:lnSpc>
                <a:spcPts val="6790"/>
              </a:lnSpc>
            </a:pPr>
            <a:r>
              <a:rPr lang="en-US" sz="4850">
                <a:solidFill>
                  <a:srgbClr val="F1F2EB"/>
                </a:solidFill>
                <a:latin typeface="Abril Fatface"/>
              </a:rPr>
              <a:t>DASHBOARD</a:t>
            </a:r>
          </a:p>
        </p:txBody>
      </p:sp>
      <p:pic>
        <p:nvPicPr>
          <p:cNvPr id="9" name="Picture 8">
            <a:extLst>
              <a:ext uri="{FF2B5EF4-FFF2-40B4-BE49-F238E27FC236}">
                <a16:creationId xmlns="" xmlns:a16="http://schemas.microsoft.com/office/drawing/2014/main" id="{DC32B94A-34FF-9ED9-F775-17273864E40C}"/>
              </a:ext>
            </a:extLst>
          </p:cNvPr>
          <p:cNvPicPr>
            <a:picLocks noChangeAspect="1"/>
          </p:cNvPicPr>
          <p:nvPr/>
        </p:nvPicPr>
        <p:blipFill rotWithShape="1">
          <a:blip r:embed="rId2"/>
          <a:srcRect t="10001" r="6250" b="15925"/>
          <a:stretch/>
        </p:blipFill>
        <p:spPr>
          <a:xfrm>
            <a:off x="571499" y="2098737"/>
            <a:ext cx="17145000" cy="7620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1703</Words>
  <Application>Microsoft Office PowerPoint</Application>
  <PresentationFormat>Custom</PresentationFormat>
  <Paragraphs>67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Georgia Pro Bold</vt:lpstr>
      <vt:lpstr>Georgia Pro</vt:lpstr>
      <vt:lpstr>Calibri</vt:lpstr>
      <vt:lpstr>Abril Fatface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DADS Project</dc:title>
  <dc:creator>mathews jacob</dc:creator>
  <cp:lastModifiedBy>RVL SYSTEMS</cp:lastModifiedBy>
  <cp:revision>10</cp:revision>
  <dcterms:created xsi:type="dcterms:W3CDTF">2006-08-16T00:00:00Z</dcterms:created>
  <dcterms:modified xsi:type="dcterms:W3CDTF">2023-04-26T10:29:32Z</dcterms:modified>
  <dc:identifier>DAFhE7CNKZc</dc:identifier>
</cp:coreProperties>
</file>