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1" r:id="rId16"/>
    <p:sldId id="289" r:id="rId17"/>
    <p:sldId id="293" r:id="rId18"/>
    <p:sldId id="274" r:id="rId19"/>
    <p:sldId id="275" r:id="rId20"/>
    <p:sldId id="276" r:id="rId21"/>
    <p:sldId id="277" r:id="rId22"/>
    <p:sldId id="294" r:id="rId23"/>
    <p:sldId id="295" r:id="rId24"/>
    <p:sldId id="279" r:id="rId25"/>
    <p:sldId id="280" r:id="rId26"/>
    <p:sldId id="282" r:id="rId27"/>
    <p:sldId id="278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cxnLst/>
            <a:rect l="0" t="0" r="r" b="b"/>
            <a:pathLst>
              <a:path w="19052" h="25401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-360" y="0"/>
            <a:ext cx="2970360" cy="4557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3885840" y="0"/>
            <a:ext cx="2970360" cy="45576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ftr"/>
          </p:nvPr>
        </p:nvSpPr>
        <p:spPr>
          <a:xfrm>
            <a:off x="-360" y="8686800"/>
            <a:ext cx="2970360" cy="4557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0360" cy="4557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1B9ED6D-1904-4535-BC33-29B7A36E4AD4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xi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252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70C9E24-7E48-4410-9F2C-1310A1B7BFAE}" type="slidenum"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14400" y="4343400"/>
            <a:ext cx="5029200" cy="4116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72D45C-AE86-4BD6-A660-185163CAF820}" type="slidenum">
              <a:rPr lang="en-GB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85800" y="22856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JavaScript Language 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371600" y="3930120"/>
            <a:ext cx="6400800" cy="175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Downloaded from multiple sources on the Web</a:t>
            </a:r>
          </a:p>
          <a:p>
            <a:pPr algn="ctr"/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Authors include Dave Hollinger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685800" y="607680"/>
            <a:ext cx="7772400" cy="765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program to make sure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685800" y="1447920"/>
            <a:ext cx="7772400" cy="4389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&lt;SCRIPT&gt;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add(x,y)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return(x+y);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document.write("add(3,4) is " + add(3,4)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document.write("add(\"3\",\"4\") is " + add("3","4")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document.write("add(\"Hi\",\"Dave\") is " + add("Hi","Dave")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document.write("add(3,\"Hi\") is " + add(3,"Hi") + "&lt;BR&gt;");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document.write("add(\"2.13blah\",3.14) is " + add("2.13blah",3.14));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&lt;/SCRIPT&gt;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26496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Recursion is supported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685800" y="1219320"/>
            <a:ext cx="7772400" cy="4876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factorial(x)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// use &lt;= 0 instead of &lt; 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// to avoid problems with neg numbers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if (x&lt;=0)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return(1);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else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return( x * factorial(x-1));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document.write("&lt;H3&gt;11! = " + factorial(11) + "&lt;/H3&gt;");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 have attributes and methods.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Many pre-defined objects and object types.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objects follows the syntax of C++/Java: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objectname.attributename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objectname.methodname()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 literals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1523520"/>
            <a:ext cx="8458200" cy="497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don’t declare the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variables in JavaScript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has object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literals,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written with this syntax: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{ </a:t>
            </a:r>
            <a:r>
              <a:rPr lang="en-GB" sz="2400" b="0" i="1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name1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: </a:t>
            </a:r>
            <a:r>
              <a:rPr lang="en-GB" sz="2400" b="0" i="1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value1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, ... , </a:t>
            </a:r>
            <a:r>
              <a:rPr lang="en-GB" sz="2400" b="0" i="1" strike="noStrike" spc="-1" dirty="0" err="1">
                <a:uFill>
                  <a:solidFill>
                    <a:srgbClr val="FFFFFF"/>
                  </a:solidFill>
                </a:uFill>
                <a:latin typeface="Times New Roman"/>
              </a:rPr>
              <a:t>nameN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: </a:t>
            </a:r>
            <a:r>
              <a:rPr lang="en-GB" sz="2400" b="0" i="1" strike="noStrike" spc="-1" dirty="0" err="1">
                <a:uFill>
                  <a:solidFill>
                    <a:srgbClr val="FFFFFF"/>
                  </a:solidFill>
                </a:uFill>
                <a:latin typeface="Times New Roman"/>
              </a:rPr>
              <a:t>valueN</a:t>
            </a:r>
            <a:r>
              <a:rPr lang="en-GB" sz="2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 }</a:t>
            </a:r>
            <a:endParaRPr lang="en-US" sz="28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 = {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"Saturn",  7: "Mazda",
          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CarTypes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("Honda"), special: Sales}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b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endParaRPr lang="en-US" sz="28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fields are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(a legal field name!) , </a:t>
            </a:r>
            <a:b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special</a:t>
            </a:r>
            <a:endParaRPr lang="en-US" sz="24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"Saturn"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"Mazda"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are Strings</a:t>
            </a:r>
            <a:endParaRPr lang="en-US" sz="24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CarTypes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a function call</a:t>
            </a:r>
            <a:endParaRPr lang="en-US" sz="24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Sales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 variable you defined earlier</a:t>
            </a:r>
            <a:b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endParaRPr lang="en-US" sz="24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 use: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document.write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("I own a " +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car.myCar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Three ways to create an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use an object literal: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course = { number: "CIT597", teacher="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Dave" }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use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new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create a “blank” object, and add fields to it later: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course = new Object();
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course.number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"CIT597";
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course.teacher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"</a:t>
            </a:r>
            <a:r>
              <a:rPr lang="en-GB" sz="1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1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Dave";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write and use a constructor: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 Course(n, t) {  // best placed in &lt;head&gt;
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this.number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n;
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this.teacher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t;
}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course = new Course("CIT597", "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Dave");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Creating Array Objects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85800" y="1980720"/>
            <a:ext cx="7772400" cy="4604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the </a:t>
            </a: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operator and a size: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 = new Array(10);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the new operator and an initial set of element values: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y = new Array(18,”hi”,22);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Assignment of an </a:t>
            </a:r>
            <a:r>
              <a:rPr lang="en-GB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literal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 = [1,0,2];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437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38948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85800" y="1636210"/>
            <a:ext cx="7772400" cy="492354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 similarity to C++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indexes start at 0.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Syntax for accessing an element is the same: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a[3]++;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blah[</a:t>
            </a:r>
            <a:r>
              <a:rPr lang="en-GB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 = </a:t>
            </a:r>
            <a:r>
              <a:rPr lang="en-GB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*72;</a:t>
            </a:r>
          </a:p>
          <a:p>
            <a:pPr marL="341280" indent="-341280">
              <a:buClr>
                <a:srgbClr val="000000"/>
              </a:buClr>
              <a:buFont typeface="Times New Roman"/>
              <a:buChar char="•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Many differences:</a:t>
            </a: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can grow dynamically – just add new elements at the end.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can have </a:t>
            </a:r>
            <a:r>
              <a:rPr lang="en-GB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holes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elements can be anything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numbers, strings, or arrays!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 algn="ctr">
              <a:lnSpc>
                <a:spcPct val="100000"/>
              </a:lnSpc>
            </a:pP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58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Another Example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colors = [ “blue”,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“green”,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“yellow];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 = window.prompt(“enter a number”);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window.bgColor = colors[x];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773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length of an array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85440" y="1676160"/>
            <a:ext cx="7924680" cy="46479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lang="en-GB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array, its length is given by </a:t>
            </a:r>
            <a:r>
              <a:rPr lang="en-GB" sz="24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myArray.length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length can be changed by assignment beyond the current length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9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new Array(5);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[10] = 3;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are sparse, that is, space is only allocated for elements that have been assigned a value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9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[50000] = 3;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pe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rfectly OK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9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indices must be between 0 and 2</a:t>
            </a:r>
            <a:r>
              <a:rPr lang="en-GB" sz="20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 in C and Java, there are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two-dimensional arrays; but you can have an array of arrays: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[5][3]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85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62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0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85">
                                            <p:txEl>
                                              <p:pRg st="130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8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85">
                                            <p:txEl>
                                              <p:pRg st="184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81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85">
                                            <p:txEl>
                                              <p:pRg st="281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26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85">
                                            <p:txEl>
                                              <p:pRg st="326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66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85">
                                            <p:txEl>
                                              <p:pRg st="366" end="4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and objects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1523520"/>
            <a:ext cx="7772400" cy="5751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are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objects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  <a:buClr>
                <a:srgbClr val="FFFF7F"/>
              </a:buClr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car = { </a:t>
            </a:r>
            <a:r>
              <a:rPr lang="en-GB" sz="32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 "Saturn",  7: "Mazda" }</a:t>
            </a:r>
            <a:r>
              <a:rPr lang="en-US" sz="32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br>
              <a:rPr lang="en-US" sz="32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br>
            <a:r>
              <a:rPr lang="en-US" sz="32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car[7]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the same as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car.7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car.myCar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the same as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car["</a:t>
            </a: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myCar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"]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name of a property, you can use dot notation: </a:t>
            </a:r>
            <a:r>
              <a:rPr lang="en-GB" sz="32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car.myCar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don’t know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name of a property, but you have it in a variable (or can compute it), you </a:t>
            </a:r>
            <a:r>
              <a:rPr lang="en-GB" sz="32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must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use array notation: 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car["my" + "Car"]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Language Elements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895120" y="1905120"/>
            <a:ext cx="4419720" cy="4115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Operators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Control Structures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functions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33298" y="1523520"/>
            <a:ext cx="8683884" cy="4999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lang="en-GB" sz="32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</a:t>
            </a:r>
            <a:r>
              <a:rPr lang="en-GB" sz="32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array,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myArray.sort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sorts the array alphabetically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myArray.sort</a:t>
            </a:r>
            <a:r>
              <a:rPr lang="en-GB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(function(a, b) { return a - b; }) 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sorts numerically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myArray.reverse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</a:t>
            </a:r>
            <a:b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myArray.push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(…)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7F"/>
              </a:buClr>
              <a:buFont typeface="Trebuchet MS"/>
              <a:buChar char="–"/>
            </a:pP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myArray.pop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</a:t>
            </a:r>
            <a:b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en-GB" sz="28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myArray.toString</a:t>
            </a:r>
            <a:r>
              <a:rPr lang="en-GB" sz="28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fill="hold">
                      <p:stCondLst>
                        <p:cond delay="indefinite"/>
                      </p:stCondLst>
                      <p:childTnLst>
                        <p:par>
                          <p:cTn id="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 fill="hold"/>
                                        <p:tgtEl>
                                          <p:spTgt spid="89">
                                            <p:txEl>
                                              <p:pRg st="2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dur="indefinite" fill="hold">
                      <p:stCondLst>
                        <p:cond delay="indefinite"/>
                      </p:stCondLst>
                      <p:childTnLst>
                        <p:par>
                          <p:cTn id="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 fill="hold"/>
                                        <p:tgtEl>
                                          <p:spTgt spid="89">
                                            <p:txEl>
                                              <p:pRg st="6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dur="indefinite" fill="hold">
                      <p:stCondLst>
                        <p:cond delay="indefinite"/>
                      </p:stCondLst>
                      <p:childTnLst>
                        <p:par>
                          <p:cTn id="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 fill="hold"/>
                                        <p:tgtEl>
                                          <p:spTgt spid="89">
                                            <p:txEl>
                                              <p:pRg st="121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61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 fill="hold"/>
                                        <p:tgtEl>
                                          <p:spTgt spid="89">
                                            <p:txEl>
                                              <p:pRg st="161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dur="indefinite" fill="hold">
                      <p:stCondLst>
                        <p:cond delay="indefinite"/>
                      </p:stCondLst>
                      <p:childTnLst>
                        <p:par>
                          <p:cTn id="2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61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500" fill="hold"/>
                                        <p:tgtEl>
                                          <p:spTgt spid="89">
                                            <p:txEl>
                                              <p:pRg st="261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dur="indefinite" fill="hold">
                      <p:stCondLst>
                        <p:cond delay="indefinite"/>
                      </p:stCondLst>
                      <p:childTnLst>
                        <p:par>
                          <p:cTn id="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54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 fill="hold"/>
                                        <p:tgtEl>
                                          <p:spTgt spid="89">
                                            <p:txEl>
                                              <p:pRg st="354" end="4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4400" b="0" strike="noStrike" spc="-1" dirty="0">
                <a:uFill>
                  <a:solidFill>
                    <a:srgbClr val="FFFFFF"/>
                  </a:solidFill>
                </a:uFill>
                <a:latin typeface="Trebuchet MS"/>
              </a:rPr>
              <a:t>for…in </a:t>
            </a:r>
            <a:r>
              <a:rPr lang="en-GB" sz="4400" b="0" strike="noStrike" spc="-1" dirty="0">
                <a:uFill>
                  <a:solidFill>
                    <a:srgbClr val="FFFFFF"/>
                  </a:solidFill>
                </a:uFill>
                <a:latin typeface="Times New Roman"/>
              </a:rPr>
              <a:t>statement</a:t>
            </a:r>
            <a:endParaRPr lang="en-US" sz="4400" b="0" strike="noStrike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1676520"/>
            <a:ext cx="7772400" cy="5537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loop through all the properties of an object with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(</a:t>
            </a:r>
            <a:r>
              <a:rPr lang="en-GB" sz="24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statement</a:t>
            </a:r>
            <a:r>
              <a:rPr lang="en-GB" sz="24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  <a:endParaRPr lang="en-US" sz="32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Example: 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(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prop in course) {
                     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document.write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(prop + ": " + course[prop]);
                  }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Possible output: 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teacher: </a:t>
            </a:r>
            <a:r>
              <a:rPr lang="en-GB" sz="2000" b="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Dr.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Dave
                       number: CIT597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properties are accessed in an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undefined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order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add or delete properties of the object within the loop, it is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undefined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whether the loop will visit those properties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 </a:t>
            </a:r>
            <a:r>
              <a:rPr lang="en-GB" sz="2000" b="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are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objects; applied to an array,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for…in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will visit the “properties”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lang="en-GB" sz="2000" b="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…</a:t>
            </a:r>
            <a:endParaRPr lang="en-US" sz="28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FFFFFF"/>
              </a:buClr>
              <a:buFont typeface="Times New Roman"/>
              <a:buChar char="–"/>
            </a:pPr>
            <a:endParaRPr lang="en-US" sz="2400" b="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Document Object Model (DOM) Tree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12" r="-1312"/>
          <a:stretch/>
        </p:blipFill>
        <p:spPr>
          <a:xfrm>
            <a:off x="251235" y="1737489"/>
            <a:ext cx="8686800" cy="4632960"/>
          </a:xfrm>
        </p:spPr>
      </p:pic>
    </p:spTree>
    <p:extLst>
      <p:ext uri="{BB962C8B-B14F-4D97-AF65-F5344CB8AC3E}">
        <p14:creationId xmlns:p14="http://schemas.microsoft.com/office/powerpoint/2010/main" val="230871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998" r="2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354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23129" y="1752120"/>
            <a:ext cx="8633377" cy="453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Many attributes of the current document are available via the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Title		Referrer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URL		Images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Forms		Links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GB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Colors</a:t>
            </a:r>
            <a:endParaRPr lang="en-GB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57200" indent="-457200">
              <a:buFont typeface="Arial"/>
              <a:buChar char="•"/>
            </a:pP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e.g. </a:t>
            </a:r>
            <a:b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GB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x = </a:t>
            </a:r>
            <a:r>
              <a:rPr lang="en-GB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document.getElementById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(“id”)</a:t>
            </a:r>
            <a:b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Note: many DOM details are browser specific.  Better to use library such as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jQuery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that hides details</a:t>
            </a:r>
          </a:p>
          <a:p>
            <a:pPr marL="741240" lvl="1" indent="-284040"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Methods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79835" y="1586375"/>
            <a:ext cx="8545412" cy="491767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Courier New"/>
              <a:buChar char="•"/>
            </a:pPr>
            <a:r>
              <a:rPr lang="en-GB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like a print statement – the output goes into the HTML document.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Courier New"/>
              <a:buChar char="•"/>
            </a:pPr>
            <a:r>
              <a:rPr lang="en-GB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document.writeln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adds a newline after printing.</a:t>
            </a:r>
          </a:p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Courier New"/>
              <a:buChar char="•"/>
            </a:pPr>
            <a:r>
              <a:rPr lang="en-GB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STKaiti" panose="020B0503020204020204" pitchFamily="2" charset="-122"/>
                <a:cs typeface="Courier New" panose="02070309020205020404" pitchFamily="49" charset="0"/>
              </a:rPr>
              <a:t>document.getElementById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STKaiti" panose="020B0503020204020204" pitchFamily="2" charset="-122"/>
                <a:cs typeface="Courier New" panose="02070309020205020404" pitchFamily="49" charset="0"/>
              </a:rPr>
              <a:t>(“id”).</a:t>
            </a:r>
            <a:r>
              <a:rPr lang="en-GB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STKaiti" panose="020B0503020204020204" pitchFamily="2" charset="-122"/>
                <a:cs typeface="Courier New" panose="02070309020205020404" pitchFamily="49" charset="0"/>
              </a:rPr>
              <a:t>innerHTML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STKaiti" panose="020B0503020204020204" pitchFamily="2" charset="-122"/>
                <a:cs typeface="Courier New" panose="02070309020205020404" pitchFamily="49" charset="0"/>
              </a:rPr>
              <a:t>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 …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&lt;HEAD&gt;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&lt;TITLE&gt;JavaScript is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Javalicious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&lt;/TITLE&gt;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&lt;/HEAD&gt;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&lt;BODY&gt;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&lt;H3&gt;I am a web page and here is my name:&lt;/H3&gt;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&lt;SCRIPT&gt;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("My title is" +  </a:t>
            </a:r>
            <a:b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document.title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</a:p>
          <a:p>
            <a:pPr marL="341280" indent="-341280">
              <a:lnSpc>
                <a:spcPct val="9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&lt;/SCRIPT&gt;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56D7C-4492-48BA-8145-2528024ED643}"/>
              </a:ext>
            </a:extLst>
          </p:cNvPr>
          <p:cNvSpPr txBox="1"/>
          <p:nvPr/>
        </p:nvSpPr>
        <p:spPr>
          <a:xfrm>
            <a:off x="978335" y="5917509"/>
            <a:ext cx="726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lack of static typing in </a:t>
            </a:r>
            <a:r>
              <a:rPr lang="en-US" dirty="0" err="1"/>
              <a:t>Javascript</a:t>
            </a:r>
            <a:r>
              <a:rPr lang="en-US" dirty="0"/>
              <a:t> can lead to hard-to-find errors. 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Variables     </a:t>
            </a:r>
            <a:r>
              <a:rPr lang="en-US" b="1" dirty="0">
                <a:solidFill>
                  <a:schemeClr val="tx2"/>
                </a:solidFill>
                <a:latin typeface="American Typewriter"/>
                <a:cs typeface="American Typewriter"/>
              </a:rPr>
              <a:t>N0 </a:t>
            </a:r>
            <a:r>
              <a:rPr lang="en-US" b="1" dirty="0" err="1">
                <a:solidFill>
                  <a:schemeClr val="tx2"/>
                </a:solidFill>
                <a:latin typeface="American Typewriter"/>
                <a:cs typeface="American Typewriter"/>
              </a:rPr>
              <a:t>vs</a:t>
            </a:r>
            <a:r>
              <a:rPr lang="en-US" b="1" dirty="0">
                <a:solidFill>
                  <a:schemeClr val="tx2"/>
                </a:solidFill>
                <a:latin typeface="American Typewriter"/>
                <a:cs typeface="American Typewriter"/>
              </a:rPr>
              <a:t>  NO, N1 </a:t>
            </a:r>
            <a:r>
              <a:rPr lang="en-US" b="1" dirty="0" err="1">
                <a:solidFill>
                  <a:schemeClr val="tx2"/>
                </a:solidFill>
                <a:latin typeface="American Typewriter"/>
                <a:cs typeface="American Typewriter"/>
              </a:rPr>
              <a:t>vs</a:t>
            </a:r>
            <a:r>
              <a:rPr lang="en-US" b="1" dirty="0">
                <a:solidFill>
                  <a:schemeClr val="tx2"/>
                </a:solidFill>
                <a:latin typeface="American Typewriter"/>
                <a:cs typeface="American Typewriter"/>
              </a:rPr>
              <a:t>  </a:t>
            </a:r>
            <a:r>
              <a:rPr lang="en-US" b="1" dirty="0" err="1">
                <a:solidFill>
                  <a:schemeClr val="tx2"/>
                </a:solidFill>
                <a:latin typeface="American Typewriter"/>
                <a:cs typeface="American Typewriter"/>
              </a:rPr>
              <a:t>Nl</a:t>
            </a:r>
            <a:r>
              <a:rPr lang="en-US" b="1" dirty="0">
                <a:solidFill>
                  <a:schemeClr val="tx2"/>
                </a:solidFill>
                <a:latin typeface="American Typewriter"/>
                <a:cs typeface="American Typewriter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43750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Other Objects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Navigator object: Represents the browser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Attributes include: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(e.g. chrome, edge, ..)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, </a:t>
            </a:r>
            <a:r>
              <a:rPr lang="en-GB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appName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appVersion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platform</a:t>
            </a:r>
          </a:p>
          <a:p>
            <a:pPr marL="341280" indent="-341280">
              <a:buClr>
                <a:srgbClr val="000000"/>
              </a:buClr>
              <a:buFont typeface="Times New Roman"/>
              <a:buChar char="•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Window object:  represents the window</a:t>
            </a:r>
          </a:p>
          <a:p>
            <a:pPr marL="798480" lvl="1" indent="-341280">
              <a:buClr>
                <a:srgbClr val="000000"/>
              </a:buClr>
              <a:buFont typeface="Courier New"/>
              <a:buChar char="•"/>
            </a:pPr>
            <a:r>
              <a:rPr lang="en-GB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Attributes include: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document, name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status, parent</a:t>
            </a:r>
          </a:p>
          <a:p>
            <a:pPr marL="798480" lvl="1" indent="-341280">
              <a:buClr>
                <a:srgbClr val="000000"/>
              </a:buClr>
              <a:buFont typeface="Courier New"/>
              <a:buChar char="•"/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Some methods: 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alert(), close()</a:t>
            </a:r>
          </a:p>
          <a:p>
            <a:pPr marL="798480" lvl="1" indent="-341280">
              <a:buClr>
                <a:srgbClr val="000000"/>
              </a:buClr>
              <a:buFont typeface="Courier New"/>
              <a:buChar char="•"/>
            </a:pPr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553080" y="6245280"/>
            <a:ext cx="198144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/>
            <a:fld id="{A2F1BD9B-AC45-4D34-B60A-023F832B5C0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74200" y="304920"/>
            <a:ext cx="8001000" cy="121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3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with Dates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609120" y="1752480"/>
            <a:ext cx="8001000" cy="426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two ways to create a date object:
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 Date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(“month day, year,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hours:minutes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seconds”) 
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variable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 Date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(year, month, day, hours,  minutes, seconds”)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 date1 = new Date(“October 15, 2006”);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 date2 = new Date(2006, </a:t>
            </a:r>
            <a:r>
              <a:rPr lang="en-US" sz="2400" b="1" strike="noStrike" spc="-1" dirty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15);</a:t>
            </a:r>
          </a:p>
          <a:p>
            <a:pPr marL="469800" indent="-469800">
              <a:lnSpc>
                <a:spcPct val="95000"/>
              </a:lnSpc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 Today = new Date()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date =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Today.getDate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Month =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Today.getMonth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()+1; // months start at 0!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Year =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Today.getFullYear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();</a:t>
            </a:r>
          </a:p>
          <a:p>
            <a:pPr marL="469800" indent="-469800">
              <a:lnSpc>
                <a:spcPct val="95000"/>
              </a:lnSpc>
            </a:pPr>
            <a:endParaRPr lang="en-U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69800" indent="-469800">
              <a:lnSpc>
                <a:spcPct val="95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NOTE: </a:t>
            </a: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JSON dates are strings, not a Date type.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Access to mathematical functions and constants.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Constants: </a:t>
            </a: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Math.PI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Math.abs(), Math.sin(), Math.log(), Math.max(), Math.pow(), Math.random(), Math.sqrt(), …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09480" y="34128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Math</a:t>
            </a: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object in use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85800" y="1219320"/>
            <a:ext cx="777240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returns an integer between 1 and 6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roll()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var x = Math.random();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convert to range [0,6.0)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x = x * 6; 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add 1 and convert to int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return parseInt(1+x 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document.writeln("Roll is “ + roll() 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Variables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72044" y="1601069"/>
            <a:ext cx="7986156" cy="387345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Untyped!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be declared with var keyword: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foo;</a:t>
            </a: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 in a </a:t>
            </a:r>
            <a:r>
              <a:rPr lang="en-GB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local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variable (inside a function).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Created automatically by assigning a value: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foo=1;    blah="Hi Dave";</a:t>
            </a:r>
          </a:p>
          <a:p>
            <a:pPr marL="798480" lvl="1" indent="-341280">
              <a:buClr>
                <a:srgbClr val="000000"/>
              </a:buClr>
              <a:buFont typeface="Times New Roman"/>
              <a:buChar char="•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you don't use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– the variable is a global variable.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75C6E-A295-42BE-895F-B47A23AA6010}"/>
              </a:ext>
            </a:extLst>
          </p:cNvPr>
          <p:cNvSpPr txBox="1"/>
          <p:nvPr/>
        </p:nvSpPr>
        <p:spPr>
          <a:xfrm>
            <a:off x="574573" y="5105881"/>
            <a:ext cx="8201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Implicit variable declaration can lead to hard-to-find errors.  </a:t>
            </a:r>
            <a:br>
              <a:rPr lang="en-US" sz="2400" dirty="0"/>
            </a:br>
            <a:r>
              <a:rPr lang="en-US" sz="2400" dirty="0" err="1"/>
              <a:t>Eg</a:t>
            </a:r>
            <a:r>
              <a:rPr lang="en-US" sz="2400" dirty="0"/>
              <a:t>. Variables     </a:t>
            </a:r>
            <a:r>
              <a:rPr lang="en-US" sz="2400" b="1" dirty="0">
                <a:solidFill>
                  <a:schemeClr val="tx2"/>
                </a:solidFill>
                <a:latin typeface="American Typewriter"/>
                <a:cs typeface="American Typewriter"/>
              </a:rPr>
              <a:t>N0 </a:t>
            </a:r>
            <a:r>
              <a:rPr lang="en-US" sz="2400" b="1" dirty="0" err="1">
                <a:solidFill>
                  <a:schemeClr val="tx2"/>
                </a:solidFill>
                <a:latin typeface="American Typewriter"/>
                <a:cs typeface="American Typewriter"/>
              </a:rPr>
              <a:t>vs</a:t>
            </a:r>
            <a:r>
              <a:rPr lang="en-US" sz="2400" b="1" dirty="0">
                <a:solidFill>
                  <a:schemeClr val="tx2"/>
                </a:solidFill>
                <a:latin typeface="American Typewriter"/>
                <a:cs typeface="American Typewriter"/>
              </a:rPr>
              <a:t>  NO, N1 </a:t>
            </a:r>
            <a:r>
              <a:rPr lang="en-US" sz="2400" b="1" dirty="0" err="1">
                <a:solidFill>
                  <a:schemeClr val="tx2"/>
                </a:solidFill>
                <a:latin typeface="American Typewriter"/>
                <a:cs typeface="American Typewriter"/>
              </a:rPr>
              <a:t>vs</a:t>
            </a:r>
            <a:r>
              <a:rPr lang="en-US" sz="2400" b="1" dirty="0">
                <a:solidFill>
                  <a:schemeClr val="tx2"/>
                </a:solidFill>
                <a:latin typeface="American Typewriter"/>
                <a:cs typeface="American Typewriter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American Typewriter"/>
                <a:cs typeface="American Typewriter"/>
              </a:rPr>
              <a:t>Nl</a:t>
            </a:r>
            <a:r>
              <a:rPr lang="en-US" sz="2400" b="1" dirty="0">
                <a:solidFill>
                  <a:schemeClr val="tx2"/>
                </a:solidFill>
                <a:latin typeface="American Typewriter"/>
                <a:cs typeface="American Typewriter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Literals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typical bunch: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     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17   123.45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Strings	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"Hello Dave"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Boolean:     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   false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Arrays:	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[1,"Hi Dave",17.234]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670480" y="5307120"/>
            <a:ext cx="361872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91919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can hold anything!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Line 4"/>
          <p:cNvSpPr/>
          <p:nvPr/>
        </p:nvSpPr>
        <p:spPr>
          <a:xfrm flipV="1">
            <a:off x="3962520" y="4695840"/>
            <a:ext cx="228600" cy="612720"/>
          </a:xfrm>
          <a:prstGeom prst="line">
            <a:avLst/>
          </a:prstGeom>
          <a:ln w="38160">
            <a:solidFill>
              <a:srgbClr val="91919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Operators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Arithmetic, comparison, assignment, bitwise, boolean (pretty much just like C++).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 - * / % ++ -- == != &gt; &lt;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&amp;&amp; || ! &amp; | &lt;&lt; &gt;&gt;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 than C++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+ operator is used for addition (if both operands are numbers)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-or-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+ operator means string concatenation (if either one of the operands is not a number)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607680"/>
            <a:ext cx="7772400" cy="765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Control Structures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85800" y="1523880"/>
            <a:ext cx="7772400" cy="44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Again – pretty much just like C: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 if-else  ?: switch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 while do-while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9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a few not in 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(var in object)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 algn="ctr">
              <a:lnSpc>
                <a:spcPct val="9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with (object)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Javascript Functions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keyword </a:t>
            </a: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used to define a function (subroutine):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add(x,y) {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41240" lvl="1" indent="-284040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return(x+y);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type is specified for arguments!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Quiz: What is the value of: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85800" y="1981080"/>
            <a:ext cx="4495680" cy="411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add(3,4)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add(“3”,”4”)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add(“Hi”,”Dave”)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add(3,”Hi”)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add(“2.13blah”,3.14)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257800" y="1981080"/>
            <a:ext cx="3352680" cy="35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“HiDave”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“3Hi”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1280" indent="-341280">
              <a:lnSpc>
                <a:spcPct val="150000"/>
              </a:lnSpc>
            </a:pPr>
            <a:r>
              <a:rPr lang="en-GB" sz="2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“2.13blah3.14”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3083</TotalTime>
  <Words>1307</Words>
  <Application>Microsoft Office PowerPoint</Application>
  <PresentationFormat>On-screen Show (4:3)</PresentationFormat>
  <Paragraphs>231</Paragraphs>
  <Slides>29</Slides>
  <Notes>27</Notes>
  <HiddenSlides>12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STKaiti</vt:lpstr>
      <vt:lpstr>American Typewriter</vt:lpstr>
      <vt:lpstr>Arial</vt:lpstr>
      <vt:lpstr>Courier</vt:lpstr>
      <vt:lpstr>Courier New</vt:lpstr>
      <vt:lpstr>DejaVu Sans</vt:lpstr>
      <vt:lpstr>Luxi Sans</vt:lpstr>
      <vt:lpstr>Times New Roman</vt:lpstr>
      <vt:lpstr>Trebuchet MS</vt:lpstr>
      <vt:lpstr>Verdana</vt:lpstr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Document Object Model (DOM) Tree</vt:lpstr>
      <vt:lpstr>DOM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JavaScript Language </dc:title>
  <dc:subject/>
  <dc:creator>Dave Hollinger</dc:creator>
  <dc:description/>
  <cp:lastModifiedBy>S Sudarshan</cp:lastModifiedBy>
  <cp:revision>31</cp:revision>
  <dcterms:modified xsi:type="dcterms:W3CDTF">2018-08-23T06:31:41Z</dcterms:modified>
  <dc:language>en-US</dc:language>
</cp:coreProperties>
</file>