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2" r:id="rId2"/>
    <p:sldId id="259" r:id="rId3"/>
    <p:sldId id="491" r:id="rId4"/>
    <p:sldId id="492" r:id="rId5"/>
    <p:sldId id="493" r:id="rId6"/>
    <p:sldId id="494" r:id="rId7"/>
    <p:sldId id="495" r:id="rId8"/>
    <p:sldId id="482" r:id="rId9"/>
    <p:sldId id="451" r:id="rId10"/>
    <p:sldId id="496" r:id="rId11"/>
    <p:sldId id="500" r:id="rId12"/>
    <p:sldId id="507" r:id="rId13"/>
    <p:sldId id="263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4F2"/>
    <a:srgbClr val="8000FF"/>
    <a:srgbClr val="FF0080"/>
    <a:srgbClr val="FFCC66"/>
    <a:srgbClr val="4F81BA"/>
    <a:srgbClr val="D0AD36"/>
    <a:srgbClr val="FFFF33"/>
    <a:srgbClr val="00FFFF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8235" autoAdjust="0"/>
  </p:normalViewPr>
  <p:slideViewPr>
    <p:cSldViewPr snapToObjects="1">
      <p:cViewPr varScale="1">
        <p:scale>
          <a:sx n="59" d="100"/>
          <a:sy n="59" d="100"/>
        </p:scale>
        <p:origin x="556" y="48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163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Spark is not, despite the hype, a replacement for Hadoop. Nor </a:t>
            </a:r>
            <a:r>
              <a:rPr lang="en-US" dirty="0" err="1"/>
              <a:t>mapreduce</a:t>
            </a:r>
            <a:r>
              <a:rPr lang="en-US" dirty="0"/>
              <a:t> is dead. Spark can run on top of Hadoop, benefiting from yarn….. And underlying storage HDFS…    spark can also run completely separately from Hadoop, integrating with alternative cluster managers like </a:t>
            </a:r>
            <a:r>
              <a:rPr lang="en-US" dirty="0" err="1"/>
              <a:t>mesos</a:t>
            </a:r>
            <a:r>
              <a:rPr lang="en-US" dirty="0"/>
              <a:t>, and alternative storage platforms such as </a:t>
            </a:r>
            <a:r>
              <a:rPr lang="en-US" dirty="0" err="1"/>
              <a:t>cassandra</a:t>
            </a:r>
            <a:endParaRPr dirty="0"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16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9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0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Point out that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Scala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a modern PL etc</a:t>
            </a: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Mention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DryadLINQ</a:t>
            </a:r>
            <a:r>
              <a:rPr lang="en-US" dirty="0">
                <a:ea typeface="ＭＳ Ｐゴシック" charset="-128"/>
                <a:cs typeface="ＭＳ Ｐゴシック" charset="-128"/>
              </a:rPr>
              <a:t> (but we go beyond it with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RDDs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Point out that interactive use and iterative use go hand in hand because both require small tasks and dataset reuse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C76D26-788B-F748-9D02-EE23F8DB6C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AB8-F1BD-8148-95DE-D13CEE04B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applies to Dryad,</a:t>
            </a:r>
            <a:r>
              <a:rPr lang="en-US" baseline="0" dirty="0"/>
              <a:t> SQL,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Benefits: easy to do fault tolerance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AB8-F1BD-8148-95DE-D13CEE04B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RDDs = first-class</a:t>
            </a:r>
            <a:r>
              <a:rPr lang="en-US" baseline="0" dirty="0"/>
              <a:t> way to manipulate and persist intermediate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>
              <a:ea typeface="ＭＳ Ｐゴシック" charset="-128"/>
              <a:cs typeface="ＭＳ Ｐゴシック" charset="-128"/>
            </a:endParaRPr>
          </a:p>
          <a:p>
            <a:r>
              <a:rPr lang="en-US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36864" y="3810000"/>
            <a:ext cx="8498279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Matei Zaharia, </a:t>
            </a:r>
            <a:r>
              <a:rPr lang="en-US" dirty="0" err="1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Mosharaf</a:t>
            </a:r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Chowdhury</a:t>
            </a:r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Tathagata</a:t>
            </a:r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Das,</a:t>
            </a:r>
          </a:p>
          <a:p>
            <a:r>
              <a:rPr lang="en-US" dirty="0" err="1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Ankur</a:t>
            </a:r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Dave, Justin Ma, Murphy McCauley, Michael Franklin,</a:t>
            </a:r>
          </a:p>
          <a:p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Scott </a:t>
            </a:r>
            <a:r>
              <a:rPr lang="en-US" dirty="0" err="1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dirty="0" err="1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dirty="0">
              <a:solidFill>
                <a:srgbClr val="40404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533400" y="749042"/>
            <a:ext cx="7772400" cy="1066800"/>
          </a:xfrm>
        </p:spPr>
        <p:txBody>
          <a:bodyPr/>
          <a:lstStyle/>
          <a:p>
            <a:r>
              <a:rPr lang="en-US" sz="10000" dirty="0">
                <a:ea typeface="ＭＳ Ｐゴシック" charset="-128"/>
                <a:cs typeface="ＭＳ Ｐゴシック" charset="-128"/>
              </a:rPr>
              <a:t>Spark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536865" y="2425442"/>
            <a:ext cx="8191500" cy="682625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600" dirty="0">
                <a:solidFill>
                  <a:srgbClr val="3366FF"/>
                </a:solidFill>
                <a:ea typeface="Corbel" charset="0"/>
                <a:cs typeface="Corbel" charset="0"/>
              </a:rPr>
              <a:t>Fast, Interactive, Language-Integrated Cluster Computing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056986" y="5169647"/>
            <a:ext cx="3896702" cy="1307353"/>
            <a:chOff x="5105400" y="5181601"/>
            <a:chExt cx="3848288" cy="1291110"/>
          </a:xfrm>
        </p:grpSpPr>
        <p:pic>
          <p:nvPicPr>
            <p:cNvPr id="7" name="Picture 6" descr="amplab_hir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181601"/>
              <a:ext cx="3848288" cy="129111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04922" y="6132997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1BB609-B585-4ADE-B96B-28330ABEB95B}"/>
              </a:ext>
            </a:extLst>
          </p:cNvPr>
          <p:cNvSpPr txBox="1"/>
          <p:nvPr/>
        </p:nvSpPr>
        <p:spPr>
          <a:xfrm>
            <a:off x="536865" y="5715000"/>
            <a:ext cx="433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from a talk by </a:t>
            </a:r>
            <a:r>
              <a:rPr lang="en-IN" dirty="0" err="1"/>
              <a:t>Zaharia</a:t>
            </a:r>
            <a:r>
              <a:rPr lang="en-IN" dirty="0"/>
              <a:t> but with many edits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490"/>
            <a:ext cx="830580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maintain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information that can be used to reconstruct lost partitions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Ex: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958" y="3053200"/>
            <a:ext cx="77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startsWith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01611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4" y="501611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3521093" y="3866146"/>
            <a:ext cx="2063402" cy="63824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7975" y="5127845"/>
            <a:ext cx="24822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filter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_.contains(...))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4681" y="5127845"/>
            <a:ext cx="20325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map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_.split(...))</a:t>
            </a:r>
          </a:p>
        </p:txBody>
      </p:sp>
    </p:spTree>
    <p:extLst>
      <p:ext uri="{BB962C8B-B14F-4D97-AF65-F5344CB8AC3E}">
        <p14:creationId xmlns:p14="http://schemas.microsoft.com/office/powerpoint/2010/main" val="307311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/>
              <a:t>Operations on RDDs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9807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Transformations</a:t>
                      </a:r>
                    </a:p>
                    <a:p>
                      <a:pPr algn="ctr"/>
                      <a:r>
                        <a:rPr lang="en-US" sz="2400" dirty="0"/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</a:t>
                      </a:r>
                    </a:p>
                    <a:p>
                      <a:pPr algn="ctr"/>
                      <a:r>
                        <a:rPr lang="en-US" sz="2400" dirty="0"/>
                        <a:t>filter</a:t>
                      </a:r>
                    </a:p>
                    <a:p>
                      <a:pPr algn="ctr"/>
                      <a:r>
                        <a:rPr lang="en-US" sz="2400" dirty="0"/>
                        <a:t>sample</a:t>
                      </a:r>
                    </a:p>
                    <a:p>
                      <a:pPr algn="ctr"/>
                      <a:r>
                        <a:rPr lang="en-US" sz="2400" dirty="0" err="1"/>
                        <a:t>groupByKey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reduceByKey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sortByKey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flatMap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union</a:t>
                      </a:r>
                    </a:p>
                    <a:p>
                      <a:pPr algn="ctr"/>
                      <a:r>
                        <a:rPr lang="en-US" sz="2400" dirty="0"/>
                        <a:t>join</a:t>
                      </a:r>
                    </a:p>
                    <a:p>
                      <a:pPr algn="ctr"/>
                      <a:r>
                        <a:rPr lang="en-US" sz="2400" dirty="0" err="1"/>
                        <a:t>cogroup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cross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mapValues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Actions</a:t>
                      </a:r>
                    </a:p>
                    <a:p>
                      <a:pPr algn="ctr"/>
                      <a:r>
                        <a:rPr lang="en-US" sz="2400" dirty="0"/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collect</a:t>
                      </a:r>
                    </a:p>
                    <a:p>
                      <a:pPr algn="ctr"/>
                      <a:r>
                        <a:rPr lang="en-US" sz="2400" dirty="0"/>
                        <a:t>reduce</a:t>
                      </a:r>
                    </a:p>
                    <a:p>
                      <a:pPr algn="ctr"/>
                      <a:r>
                        <a:rPr lang="en-US" sz="2400" dirty="0"/>
                        <a:t>count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save</a:t>
                      </a:r>
                    </a:p>
                    <a:p>
                      <a:pPr algn="ctr"/>
                      <a:r>
                        <a:rPr lang="en-US" sz="2400" dirty="0" err="1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1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Spark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Cache-aware work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reuse &amp; locality</a:t>
            </a:r>
          </a:p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81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526950" y="1064518"/>
            <a:ext cx="8090100" cy="5103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ea typeface="Arial"/>
                <a:cs typeface="Arial"/>
                <a:sym typeface="Arial"/>
              </a:rPr>
              <a:t>Spark Ecosystem: A Unified Pipeline</a:t>
            </a:r>
            <a:endParaRPr i="0" u="none" strike="noStrike" cap="none" dirty="0">
              <a:solidFill>
                <a:srgbClr val="C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8128000" y="5710278"/>
            <a:ext cx="730350" cy="205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fld id="{00000000-1234-1234-1234-123412341234}" type="slidenum">
              <a:rPr lang="en-US"/>
              <a:pPr algn="l"/>
              <a:t>13</a:t>
            </a:fld>
            <a:endParaRPr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743200"/>
            <a:ext cx="6858000" cy="2988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12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35447" y="534848"/>
            <a:ext cx="8090100" cy="5966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00000"/>
              </a:buClr>
            </a:pPr>
            <a:r>
              <a:rPr lang="en-US" sz="4400" dirty="0">
                <a:ea typeface="Arial"/>
                <a:cs typeface="Arial"/>
                <a:sym typeface="Arial"/>
              </a:rPr>
              <a:t>Apache Hadoop &amp; Apache Spark</a:t>
            </a:r>
            <a:endParaRPr sz="4400" dirty="0">
              <a:solidFill>
                <a:srgbClr val="C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128000" y="6118950"/>
            <a:ext cx="730350" cy="205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fld id="{00000000-1234-1234-1234-123412341234}" type="slidenum">
              <a:rPr lang="en-US"/>
              <a:pPr algn="l"/>
              <a:t>14</a:t>
            </a:fld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89651" y="4322603"/>
            <a:ext cx="4145535" cy="932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650">
              <a:latin typeface="Questrial"/>
              <a:ea typeface="Questrial"/>
              <a:cs typeface="Questrial"/>
              <a:sym typeface="Questrial"/>
            </a:endParaRPr>
          </a:p>
          <a:p>
            <a:endParaRPr sz="1350"/>
          </a:p>
        </p:txBody>
      </p:sp>
      <p:sp>
        <p:nvSpPr>
          <p:cNvPr id="117" name="Shape 117"/>
          <p:cNvSpPr/>
          <p:nvPr/>
        </p:nvSpPr>
        <p:spPr>
          <a:xfrm>
            <a:off x="1121222" y="3359650"/>
            <a:ext cx="2323893" cy="6471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lang="en-US" sz="1650" dirty="0"/>
          </a:p>
          <a:p>
            <a:pPr algn="ctr"/>
            <a:r>
              <a:rPr lang="en-US" sz="1650" dirty="0"/>
              <a:t>Yet Another Resource Negotiator (YARN)</a:t>
            </a:r>
            <a:endParaRPr sz="1650" dirty="0"/>
          </a:p>
          <a:p>
            <a:endParaRPr sz="1350" dirty="0"/>
          </a:p>
        </p:txBody>
      </p:sp>
      <p:sp>
        <p:nvSpPr>
          <p:cNvPr id="118" name="Shape 118"/>
          <p:cNvSpPr/>
          <p:nvPr/>
        </p:nvSpPr>
        <p:spPr>
          <a:xfrm>
            <a:off x="889651" y="2451296"/>
            <a:ext cx="950915" cy="6471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/>
              <a:t>Map Reduce</a:t>
            </a:r>
            <a:endParaRPr sz="1500"/>
          </a:p>
          <a:p>
            <a:endParaRPr sz="1350"/>
          </a:p>
        </p:txBody>
      </p:sp>
      <p:sp>
        <p:nvSpPr>
          <p:cNvPr id="119" name="Shape 119"/>
          <p:cNvSpPr/>
          <p:nvPr/>
        </p:nvSpPr>
        <p:spPr>
          <a:xfrm>
            <a:off x="2115091" y="2476065"/>
            <a:ext cx="634856" cy="64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/>
              <a:t>Hive</a:t>
            </a:r>
            <a:endParaRPr sz="1500"/>
          </a:p>
          <a:p>
            <a:endParaRPr sz="1350"/>
          </a:p>
        </p:txBody>
      </p:sp>
      <p:sp>
        <p:nvSpPr>
          <p:cNvPr id="120" name="Shape 120"/>
          <p:cNvSpPr/>
          <p:nvPr/>
        </p:nvSpPr>
        <p:spPr>
          <a:xfrm>
            <a:off x="5289104" y="2461046"/>
            <a:ext cx="1034819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/>
              <a:t>Spark Stream</a:t>
            </a:r>
            <a:endParaRPr sz="1500"/>
          </a:p>
          <a:p>
            <a:endParaRPr sz="1350"/>
          </a:p>
        </p:txBody>
      </p:sp>
      <p:sp>
        <p:nvSpPr>
          <p:cNvPr id="121" name="Shape 121"/>
          <p:cNvSpPr/>
          <p:nvPr/>
        </p:nvSpPr>
        <p:spPr>
          <a:xfrm>
            <a:off x="6605382" y="2461046"/>
            <a:ext cx="950915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/>
              <a:t>Spark SQL</a:t>
            </a:r>
            <a:endParaRPr sz="1500"/>
          </a:p>
          <a:p>
            <a:endParaRPr sz="1350"/>
          </a:p>
        </p:txBody>
      </p:sp>
      <p:sp>
        <p:nvSpPr>
          <p:cNvPr id="122" name="Shape 122"/>
          <p:cNvSpPr/>
          <p:nvPr/>
        </p:nvSpPr>
        <p:spPr>
          <a:xfrm>
            <a:off x="3788645" y="2476056"/>
            <a:ext cx="1128382" cy="64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350" dirty="0"/>
              <a:t>Other Applications</a:t>
            </a:r>
            <a:endParaRPr sz="1350" dirty="0"/>
          </a:p>
          <a:p>
            <a:endParaRPr sz="1350" dirty="0"/>
          </a:p>
        </p:txBody>
      </p:sp>
      <p:sp>
        <p:nvSpPr>
          <p:cNvPr id="123" name="Shape 123"/>
          <p:cNvSpPr/>
          <p:nvPr/>
        </p:nvSpPr>
        <p:spPr>
          <a:xfrm>
            <a:off x="7823532" y="3569528"/>
            <a:ext cx="1034819" cy="1685475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/>
              <a:t>Data Ingestion Systems</a:t>
            </a:r>
            <a:endParaRPr sz="1350"/>
          </a:p>
          <a:p>
            <a:pPr algn="ctr"/>
            <a:r>
              <a:rPr lang="en-US" sz="1350"/>
              <a:t>e.g., Apache Kafka, Flume, etc</a:t>
            </a:r>
            <a:endParaRPr sz="1350"/>
          </a:p>
          <a:p>
            <a:endParaRPr sz="165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006378" y="4387001"/>
            <a:ext cx="2474119" cy="390028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lang="en-US"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 dirty="0">
                <a:latin typeface="Questrial"/>
                <a:ea typeface="Questrial"/>
                <a:cs typeface="Questrial"/>
                <a:sym typeface="Questrial"/>
              </a:rPr>
              <a:t>Hadoop Database (HBase)</a:t>
            </a:r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endParaRPr sz="1350" dirty="0"/>
          </a:p>
        </p:txBody>
      </p:sp>
      <p:sp>
        <p:nvSpPr>
          <p:cNvPr id="125" name="Shape 125"/>
          <p:cNvSpPr/>
          <p:nvPr/>
        </p:nvSpPr>
        <p:spPr>
          <a:xfrm>
            <a:off x="1387238" y="4799363"/>
            <a:ext cx="3433522" cy="318609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lang="en-US"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 dirty="0">
                <a:latin typeface="Questrial"/>
                <a:ea typeface="Questrial"/>
                <a:cs typeface="Questrial"/>
                <a:sym typeface="Questrial"/>
              </a:rPr>
              <a:t>Hadoop Distributed File System (HDFS)</a:t>
            </a:r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endParaRPr sz="1350" dirty="0"/>
          </a:p>
        </p:txBody>
      </p:sp>
      <p:sp>
        <p:nvSpPr>
          <p:cNvPr id="126" name="Shape 126"/>
          <p:cNvSpPr/>
          <p:nvPr/>
        </p:nvSpPr>
        <p:spPr>
          <a:xfrm>
            <a:off x="5922826" y="4282234"/>
            <a:ext cx="1526510" cy="98325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1650"/>
              <a:t>Cassandra etc., other storage systems</a:t>
            </a:r>
            <a:endParaRPr sz="1650"/>
          </a:p>
          <a:p>
            <a:endParaRPr sz="1350"/>
          </a:p>
        </p:txBody>
      </p:sp>
      <p:sp>
        <p:nvSpPr>
          <p:cNvPr id="127" name="Shape 127"/>
          <p:cNvSpPr/>
          <p:nvPr/>
        </p:nvSpPr>
        <p:spPr>
          <a:xfrm>
            <a:off x="4535832" y="3366006"/>
            <a:ext cx="1132805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650"/>
              <a:t>Mesos etc.</a:t>
            </a:r>
            <a:endParaRPr sz="1650"/>
          </a:p>
          <a:p>
            <a:endParaRPr sz="1350"/>
          </a:p>
        </p:txBody>
      </p:sp>
      <p:sp>
        <p:nvSpPr>
          <p:cNvPr id="128" name="Shape 128"/>
          <p:cNvSpPr/>
          <p:nvPr/>
        </p:nvSpPr>
        <p:spPr>
          <a:xfrm>
            <a:off x="5969194" y="3379150"/>
            <a:ext cx="1276166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650"/>
              <a:t>Spark Core</a:t>
            </a:r>
            <a:endParaRPr sz="1650"/>
          </a:p>
          <a:p>
            <a:endParaRPr sz="1350"/>
          </a:p>
        </p:txBody>
      </p:sp>
      <p:sp>
        <p:nvSpPr>
          <p:cNvPr id="129" name="Shape 129"/>
          <p:cNvSpPr/>
          <p:nvPr/>
        </p:nvSpPr>
        <p:spPr>
          <a:xfrm>
            <a:off x="2976934" y="2476065"/>
            <a:ext cx="634856" cy="6471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/>
              <a:t>Pig</a:t>
            </a:r>
            <a:endParaRPr sz="1500"/>
          </a:p>
          <a:p>
            <a:endParaRPr sz="1350"/>
          </a:p>
        </p:txBody>
      </p:sp>
      <p:sp>
        <p:nvSpPr>
          <p:cNvPr id="130" name="Shape 130"/>
          <p:cNvSpPr txBox="1"/>
          <p:nvPr/>
        </p:nvSpPr>
        <p:spPr>
          <a:xfrm>
            <a:off x="25988" y="4914710"/>
            <a:ext cx="814725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Data Storage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" y="3386950"/>
            <a:ext cx="838456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Resource manager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915619" y="5629373"/>
            <a:ext cx="396450" cy="32535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133" name="Shape 133"/>
          <p:cNvSpPr/>
          <p:nvPr/>
        </p:nvSpPr>
        <p:spPr>
          <a:xfrm>
            <a:off x="3247856" y="5629373"/>
            <a:ext cx="396450" cy="32535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134" name="Shape 134"/>
          <p:cNvSpPr txBox="1"/>
          <p:nvPr/>
        </p:nvSpPr>
        <p:spPr>
          <a:xfrm>
            <a:off x="1381594" y="5602487"/>
            <a:ext cx="1093950" cy="3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400" b="1">
                <a:solidFill>
                  <a:srgbClr val="6AA84F"/>
                </a:solidFill>
              </a:rPr>
              <a:t>Hadoop</a:t>
            </a:r>
            <a:endParaRPr sz="1400" b="1">
              <a:solidFill>
                <a:srgbClr val="6AA84F"/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707326" y="5602487"/>
            <a:ext cx="864675" cy="3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400" b="1">
                <a:solidFill>
                  <a:srgbClr val="6D9EEB"/>
                </a:solidFill>
              </a:rPr>
              <a:t>Spark</a:t>
            </a:r>
            <a:endParaRPr sz="1400" b="1">
              <a:solidFill>
                <a:srgbClr val="6D9EEB"/>
              </a:solidFill>
            </a:endParaRPr>
          </a:p>
        </p:txBody>
      </p:sp>
      <p:cxnSp>
        <p:nvCxnSpPr>
          <p:cNvPr id="137" name="Shape 137"/>
          <p:cNvCxnSpPr>
            <a:cxnSpLocks/>
          </p:cNvCxnSpPr>
          <p:nvPr/>
        </p:nvCxnSpPr>
        <p:spPr>
          <a:xfrm flipH="1">
            <a:off x="795693" y="2361540"/>
            <a:ext cx="20250" cy="2937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38" name="Shape 138"/>
          <p:cNvCxnSpPr>
            <a:cxnSpLocks/>
          </p:cNvCxnSpPr>
          <p:nvPr/>
        </p:nvCxnSpPr>
        <p:spPr>
          <a:xfrm flipV="1">
            <a:off x="851607" y="5330133"/>
            <a:ext cx="4254473" cy="29364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39" name="Shape 139"/>
          <p:cNvCxnSpPr>
            <a:cxnSpLocks/>
          </p:cNvCxnSpPr>
          <p:nvPr/>
        </p:nvCxnSpPr>
        <p:spPr>
          <a:xfrm>
            <a:off x="826988" y="2361540"/>
            <a:ext cx="3776278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40" name="Shape 140"/>
          <p:cNvCxnSpPr>
            <a:cxnSpLocks/>
          </p:cNvCxnSpPr>
          <p:nvPr/>
        </p:nvCxnSpPr>
        <p:spPr>
          <a:xfrm>
            <a:off x="5153176" y="2477790"/>
            <a:ext cx="10125" cy="7929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cxnSpLocks/>
          </p:cNvCxnSpPr>
          <p:nvPr/>
        </p:nvCxnSpPr>
        <p:spPr>
          <a:xfrm flipV="1">
            <a:off x="4038244" y="3240878"/>
            <a:ext cx="993747" cy="15189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42" name="Shape 142"/>
          <p:cNvCxnSpPr>
            <a:cxnSpLocks/>
          </p:cNvCxnSpPr>
          <p:nvPr/>
        </p:nvCxnSpPr>
        <p:spPr>
          <a:xfrm>
            <a:off x="4066979" y="3237691"/>
            <a:ext cx="11925" cy="912825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43" name="Shape 143"/>
          <p:cNvCxnSpPr>
            <a:cxnSpLocks/>
          </p:cNvCxnSpPr>
          <p:nvPr/>
        </p:nvCxnSpPr>
        <p:spPr>
          <a:xfrm>
            <a:off x="4038243" y="4108422"/>
            <a:ext cx="1067836" cy="42094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44" name="Shape 144"/>
          <p:cNvCxnSpPr>
            <a:cxnSpLocks/>
          </p:cNvCxnSpPr>
          <p:nvPr/>
        </p:nvCxnSpPr>
        <p:spPr>
          <a:xfrm>
            <a:off x="5234771" y="4215208"/>
            <a:ext cx="11925" cy="912825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45" name="Shape 145"/>
          <p:cNvCxnSpPr>
            <a:cxnSpLocks/>
            <a:stCxn id="128" idx="2"/>
          </p:cNvCxnSpPr>
          <p:nvPr/>
        </p:nvCxnSpPr>
        <p:spPr>
          <a:xfrm flipH="1">
            <a:off x="5289104" y="4026251"/>
            <a:ext cx="1318174" cy="38601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28" idx="2"/>
            <a:endCxn id="126" idx="0"/>
          </p:cNvCxnSpPr>
          <p:nvPr/>
        </p:nvCxnSpPr>
        <p:spPr>
          <a:xfrm>
            <a:off x="6607277" y="4026250"/>
            <a:ext cx="78804" cy="25598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Shape 147"/>
          <p:cNvSpPr txBox="1"/>
          <p:nvPr/>
        </p:nvSpPr>
        <p:spPr>
          <a:xfrm>
            <a:off x="18038" y="2982503"/>
            <a:ext cx="1015425" cy="3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Processing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48" name="Shape 148"/>
          <p:cNvCxnSpPr>
            <a:cxnSpLocks/>
          </p:cNvCxnSpPr>
          <p:nvPr/>
        </p:nvCxnSpPr>
        <p:spPr>
          <a:xfrm flipH="1">
            <a:off x="3788643" y="3113753"/>
            <a:ext cx="1514700" cy="3354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9978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98022" y="580539"/>
            <a:ext cx="8090100" cy="4565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ea typeface="Arial"/>
                <a:cs typeface="Arial"/>
                <a:sym typeface="Arial"/>
              </a:rPr>
              <a:t>Apache Spark</a:t>
            </a:r>
            <a:endParaRPr dirty="0">
              <a:solidFill>
                <a:srgbClr val="C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28000" y="6195150"/>
            <a:ext cx="730350" cy="205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fld id="{00000000-1234-1234-1234-123412341234}" type="slidenum">
              <a:rPr lang="en-US"/>
              <a:pPr algn="l"/>
              <a:t>15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548962" y="4570751"/>
            <a:ext cx="4027500" cy="834075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650">
              <a:latin typeface="Questrial"/>
              <a:ea typeface="Questrial"/>
              <a:cs typeface="Questrial"/>
              <a:sym typeface="Questrial"/>
            </a:endParaRPr>
          </a:p>
          <a:p>
            <a:endParaRPr sz="1350"/>
          </a:p>
        </p:txBody>
      </p:sp>
      <p:sp>
        <p:nvSpPr>
          <p:cNvPr id="157" name="Shape 157"/>
          <p:cNvSpPr/>
          <p:nvPr/>
        </p:nvSpPr>
        <p:spPr>
          <a:xfrm>
            <a:off x="4466794" y="3742320"/>
            <a:ext cx="2338425" cy="6021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/>
          </a:p>
          <a:p>
            <a:pPr algn="ctr"/>
            <a:r>
              <a:rPr lang="en-US" sz="1500"/>
              <a:t>Yet Another Resource Negotiator (YARN)</a:t>
            </a:r>
            <a:endParaRPr sz="1500"/>
          </a:p>
          <a:p>
            <a:endParaRPr sz="1350"/>
          </a:p>
        </p:txBody>
      </p:sp>
      <p:sp>
        <p:nvSpPr>
          <p:cNvPr id="158" name="Shape 158"/>
          <p:cNvSpPr/>
          <p:nvPr/>
        </p:nvSpPr>
        <p:spPr>
          <a:xfrm>
            <a:off x="1090472" y="2750632"/>
            <a:ext cx="1190475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762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/>
              <a:t>Spark Stream</a:t>
            </a:r>
            <a:endParaRPr sz="1500"/>
          </a:p>
          <a:p>
            <a:endParaRPr sz="1350"/>
          </a:p>
        </p:txBody>
      </p:sp>
      <p:sp>
        <p:nvSpPr>
          <p:cNvPr id="159" name="Shape 159"/>
          <p:cNvSpPr/>
          <p:nvPr/>
        </p:nvSpPr>
        <p:spPr>
          <a:xfrm>
            <a:off x="2455012" y="2750632"/>
            <a:ext cx="1093950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 dirty="0"/>
              <a:t>Spark SQL</a:t>
            </a:r>
            <a:endParaRPr sz="1500" dirty="0"/>
          </a:p>
          <a:p>
            <a:endParaRPr sz="1350" dirty="0"/>
          </a:p>
        </p:txBody>
      </p:sp>
      <p:sp>
        <p:nvSpPr>
          <p:cNvPr id="160" name="Shape 160"/>
          <p:cNvSpPr/>
          <p:nvPr/>
        </p:nvSpPr>
        <p:spPr>
          <a:xfrm>
            <a:off x="4884601" y="2747174"/>
            <a:ext cx="1190475" cy="64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350" dirty="0"/>
              <a:t>Other Applications</a:t>
            </a:r>
            <a:endParaRPr sz="1350" dirty="0"/>
          </a:p>
          <a:p>
            <a:endParaRPr sz="1350" dirty="0"/>
          </a:p>
        </p:txBody>
      </p:sp>
      <p:sp>
        <p:nvSpPr>
          <p:cNvPr id="161" name="Shape 161"/>
          <p:cNvSpPr/>
          <p:nvPr/>
        </p:nvSpPr>
        <p:spPr>
          <a:xfrm>
            <a:off x="7724888" y="3747290"/>
            <a:ext cx="1190475" cy="1685475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/>
              <a:t>Data Ingestion Systems</a:t>
            </a:r>
            <a:endParaRPr sz="1350"/>
          </a:p>
          <a:p>
            <a:pPr algn="ctr"/>
            <a:r>
              <a:rPr lang="en-US" sz="1350"/>
              <a:t>e.g., Apache Kafka, Flume, etc</a:t>
            </a:r>
            <a:endParaRPr sz="1350"/>
          </a:p>
          <a:p>
            <a:endParaRPr sz="165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987871" y="4638146"/>
            <a:ext cx="3296269" cy="348957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lang="en-US"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 dirty="0">
                <a:latin typeface="Questrial"/>
                <a:ea typeface="Questrial"/>
                <a:cs typeface="Questrial"/>
                <a:sym typeface="Questrial"/>
              </a:rPr>
              <a:t>Hadoop NoSQL Database (HBase)</a:t>
            </a:r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endParaRPr sz="1350" dirty="0"/>
          </a:p>
        </p:txBody>
      </p:sp>
      <p:sp>
        <p:nvSpPr>
          <p:cNvPr id="163" name="Shape 163"/>
          <p:cNvSpPr/>
          <p:nvPr/>
        </p:nvSpPr>
        <p:spPr>
          <a:xfrm>
            <a:off x="3669806" y="4995037"/>
            <a:ext cx="3845280" cy="328133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lang="en-US"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 dirty="0">
                <a:latin typeface="Questrial"/>
                <a:ea typeface="Questrial"/>
                <a:cs typeface="Questrial"/>
                <a:sym typeface="Questrial"/>
              </a:rPr>
              <a:t>Hadoop Distributed File System (HDFS)</a:t>
            </a:r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endParaRPr sz="1350" dirty="0"/>
          </a:p>
        </p:txBody>
      </p:sp>
      <p:sp>
        <p:nvSpPr>
          <p:cNvPr id="164" name="Shape 164"/>
          <p:cNvSpPr/>
          <p:nvPr/>
        </p:nvSpPr>
        <p:spPr>
          <a:xfrm>
            <a:off x="1114556" y="4664239"/>
            <a:ext cx="2338425" cy="647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1575"/>
              <a:t>S3, Cassandra etc., other storage systems</a:t>
            </a:r>
            <a:endParaRPr sz="1575"/>
          </a:p>
          <a:p>
            <a:endParaRPr sz="1350"/>
          </a:p>
        </p:txBody>
      </p:sp>
      <p:sp>
        <p:nvSpPr>
          <p:cNvPr id="165" name="Shape 165"/>
          <p:cNvSpPr/>
          <p:nvPr/>
        </p:nvSpPr>
        <p:spPr>
          <a:xfrm>
            <a:off x="2966439" y="3775915"/>
            <a:ext cx="1303200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650" dirty="0"/>
              <a:t>Mesos etc.</a:t>
            </a:r>
            <a:endParaRPr sz="1650" dirty="0"/>
          </a:p>
          <a:p>
            <a:endParaRPr sz="1350" dirty="0"/>
          </a:p>
        </p:txBody>
      </p:sp>
      <p:sp>
        <p:nvSpPr>
          <p:cNvPr id="166" name="Shape 166"/>
          <p:cNvSpPr/>
          <p:nvPr/>
        </p:nvSpPr>
        <p:spPr>
          <a:xfrm>
            <a:off x="1063894" y="3747280"/>
            <a:ext cx="1771125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650" dirty="0"/>
              <a:t>Spark Core</a:t>
            </a:r>
            <a:endParaRPr sz="1650" dirty="0"/>
          </a:p>
          <a:p>
            <a:r>
              <a:rPr lang="en-US" sz="1300" dirty="0"/>
              <a:t>(Standalone Scheduler)</a:t>
            </a:r>
            <a:endParaRPr sz="1300" dirty="0"/>
          </a:p>
        </p:txBody>
      </p:sp>
      <p:sp>
        <p:nvSpPr>
          <p:cNvPr id="167" name="Shape 167"/>
          <p:cNvSpPr txBox="1"/>
          <p:nvPr/>
        </p:nvSpPr>
        <p:spPr>
          <a:xfrm>
            <a:off x="83006" y="4764589"/>
            <a:ext cx="814725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Data Storage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00481" y="3686286"/>
            <a:ext cx="964575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Resource manager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066878" y="5758341"/>
            <a:ext cx="396450" cy="32535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170" name="Shape 170"/>
          <p:cNvSpPr/>
          <p:nvPr/>
        </p:nvSpPr>
        <p:spPr>
          <a:xfrm>
            <a:off x="3399115" y="5758341"/>
            <a:ext cx="396450" cy="32535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171" name="Shape 171"/>
          <p:cNvSpPr txBox="1"/>
          <p:nvPr/>
        </p:nvSpPr>
        <p:spPr>
          <a:xfrm>
            <a:off x="1532853" y="5731454"/>
            <a:ext cx="1093950" cy="3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400" b="1">
                <a:solidFill>
                  <a:srgbClr val="6AA84F"/>
                </a:solidFill>
              </a:rPr>
              <a:t>Hadoop</a:t>
            </a:r>
            <a:endParaRPr sz="1400" b="1">
              <a:solidFill>
                <a:srgbClr val="6AA84F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858584" y="5731454"/>
            <a:ext cx="864675" cy="3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400" b="1">
                <a:solidFill>
                  <a:srgbClr val="6D9EEB"/>
                </a:solidFill>
              </a:rPr>
              <a:t>Spark</a:t>
            </a:r>
            <a:endParaRPr sz="1400" b="1">
              <a:solidFill>
                <a:srgbClr val="6D9EEB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75056" y="2832383"/>
            <a:ext cx="1015425" cy="3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Processing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669806" y="1517676"/>
            <a:ext cx="5213148" cy="4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** Spark can connect to several types of </a:t>
            </a:r>
            <a:r>
              <a:rPr lang="en-US" sz="1500" i="1" dirty="0">
                <a:solidFill>
                  <a:srgbClr val="0000FF"/>
                </a:solidFill>
                <a:highlight>
                  <a:srgbClr val="FFFFFF"/>
                </a:highlight>
              </a:rPr>
              <a:t>cluster managers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 (either Spark’s own standalone cluster manager, Mesos or YARN)</a:t>
            </a:r>
            <a:endParaRPr sz="1500" dirty="0">
              <a:solidFill>
                <a:srgbClr val="0000FF"/>
              </a:solidFill>
            </a:endParaRPr>
          </a:p>
        </p:txBody>
      </p:sp>
      <p:sp>
        <p:nvSpPr>
          <p:cNvPr id="24" name="Shape 159">
            <a:extLst>
              <a:ext uri="{FF2B5EF4-FFF2-40B4-BE49-F238E27FC236}">
                <a16:creationId xmlns:a16="http://schemas.microsoft.com/office/drawing/2014/main" id="{4411DF59-CD76-41BD-870E-2D5DC113F49E}"/>
              </a:ext>
            </a:extLst>
          </p:cNvPr>
          <p:cNvSpPr/>
          <p:nvPr/>
        </p:nvSpPr>
        <p:spPr>
          <a:xfrm>
            <a:off x="3669806" y="2755795"/>
            <a:ext cx="1093950" cy="647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500" dirty="0">
              <a:latin typeface="Questrial"/>
              <a:ea typeface="Questrial"/>
              <a:cs typeface="Questrial"/>
              <a:sym typeface="Questrial"/>
            </a:endParaRPr>
          </a:p>
          <a:p>
            <a:pPr algn="ctr"/>
            <a:r>
              <a:rPr lang="en-US" sz="1500" dirty="0"/>
              <a:t>Spark ML</a:t>
            </a:r>
            <a:endParaRPr sz="1500" dirty="0"/>
          </a:p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8503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45763" y="1100472"/>
            <a:ext cx="8090100" cy="5966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ea typeface="Arial"/>
                <a:cs typeface="Arial"/>
                <a:sym typeface="Arial"/>
              </a:rPr>
              <a:t>History of Hadoop and Spark</a:t>
            </a:r>
            <a:endParaRPr dirty="0">
              <a:solidFill>
                <a:srgbClr val="C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128000" y="5710278"/>
            <a:ext cx="730350" cy="205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fld id="{00000000-1234-1234-1234-123412341234}" type="slidenum">
              <a:rPr lang="en-US"/>
              <a:pPr algn="l"/>
              <a:t>2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522C6E-10CD-4E51-AC5F-BEFF5FC6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0" y="2354291"/>
            <a:ext cx="8192163" cy="33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Project Goals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1" y="1951038"/>
            <a:ext cx="8229599" cy="4221162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Extend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MapReduce</a:t>
            </a:r>
            <a:r>
              <a:rPr lang="en-US" dirty="0">
                <a:ea typeface="ＭＳ Ｐゴシック" charset="-128"/>
                <a:cs typeface="ＭＳ Ｐゴシック" charset="-128"/>
              </a:rPr>
              <a:t> model to better support two common classes of analytics apps:</a:t>
            </a:r>
            <a:endParaRPr lang="en-US" dirty="0"/>
          </a:p>
          <a:p>
            <a:pPr lvl="1"/>
            <a:r>
              <a:rPr lang="en-US" sz="3000" b="1" dirty="0"/>
              <a:t>Iterative</a:t>
            </a:r>
            <a:r>
              <a:rPr lang="en-US" sz="3000" dirty="0"/>
              <a:t> algorithms (machine learning, graphs)</a:t>
            </a:r>
          </a:p>
          <a:p>
            <a:pPr lvl="1"/>
            <a:r>
              <a:rPr lang="en-US" sz="3000" b="1" dirty="0">
                <a:ea typeface="ＭＳ Ｐゴシック" charset="-128"/>
                <a:cs typeface="ＭＳ Ｐゴシック" charset="-128"/>
              </a:rPr>
              <a:t>Interactive</a:t>
            </a:r>
            <a:r>
              <a:rPr lang="en-US" sz="3000" dirty="0">
                <a:ea typeface="ＭＳ Ｐゴシック" charset="-128"/>
                <a:cs typeface="ＭＳ Ｐゴシック" charset="-128"/>
              </a:rPr>
              <a:t> data mining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Enhance programmability:</a:t>
            </a:r>
            <a:endParaRPr lang="en-US" dirty="0"/>
          </a:p>
          <a:p>
            <a:pPr lvl="1"/>
            <a:r>
              <a:rPr lang="en-US" sz="3000" dirty="0"/>
              <a:t>Integrate into </a:t>
            </a:r>
            <a:r>
              <a:rPr lang="en-US" sz="3000" dirty="0" err="1"/>
              <a:t>Scala</a:t>
            </a:r>
            <a:r>
              <a:rPr lang="en-US" sz="3000" dirty="0"/>
              <a:t> programming language</a:t>
            </a:r>
          </a:p>
          <a:p>
            <a:pPr lvl="1"/>
            <a:r>
              <a:rPr lang="en-US" sz="3000" dirty="0"/>
              <a:t>Allow interactive use from Scala interpreter</a:t>
            </a:r>
          </a:p>
          <a:p>
            <a:pPr lvl="1"/>
            <a:r>
              <a:rPr lang="en-US" sz="3000" dirty="0"/>
              <a:t>Also:  Java, Python, R</a:t>
            </a:r>
          </a:p>
        </p:txBody>
      </p:sp>
    </p:spTree>
    <p:extLst>
      <p:ext uri="{BB962C8B-B14F-4D97-AF65-F5344CB8AC3E}">
        <p14:creationId xmlns:p14="http://schemas.microsoft.com/office/powerpoint/2010/main" val="139792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457200" y="1867084"/>
            <a:ext cx="8229600" cy="226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current cluster programming models are based on </a:t>
            </a:r>
            <a:r>
              <a:rPr lang="en-US" i="1" dirty="0"/>
              <a:t>acyclic data flow</a:t>
            </a:r>
            <a:r>
              <a:rPr lang="en-US" dirty="0"/>
              <a:t> from stable storage to stable storage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19260" y="3962400"/>
            <a:ext cx="7010399" cy="2409790"/>
            <a:chOff x="195109" y="1484921"/>
            <a:chExt cx="8663829" cy="3698990"/>
          </a:xfrm>
        </p:grpSpPr>
        <p:grpSp>
          <p:nvGrpSpPr>
            <p:cNvPr id="40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44" name="Folded Corner 43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45" name="Straight Arrow Connector 454"/>
              <p:cNvCxnSpPr>
                <a:cxnSpLocks noChangeShapeType="1"/>
                <a:stCxn id="46" idx="2"/>
                <a:endCxn id="50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6" name="Right Bracket 45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8" name="Right Bracket 47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49" name="Straight Arrow Connector 124"/>
              <p:cNvCxnSpPr>
                <a:cxnSpLocks noChangeShapeType="1"/>
                <a:stCxn id="47" idx="2"/>
                <a:endCxn id="51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0" name="Rounded Rectangle 49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53" name="Straight Arrow Connector 135"/>
              <p:cNvCxnSpPr>
                <a:cxnSpLocks noChangeShapeType="1"/>
                <a:stCxn id="48" idx="2"/>
                <a:endCxn id="52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Rounded Rectangle 53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519622" y="5110723"/>
                <a:ext cx="1363025" cy="75194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56" name="Straight Arrow Connector 155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7" name="Straight Arrow Connector 158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" name="Straight Arrow Connector 161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9" name="Straight Arrow Connector 162"/>
              <p:cNvCxnSpPr>
                <a:cxnSpLocks noChangeShapeType="1"/>
                <a:stCxn id="51" idx="3"/>
                <a:endCxn id="55" idx="1"/>
              </p:cNvCxnSpPr>
              <p:nvPr/>
            </p:nvCxnSpPr>
            <p:spPr bwMode="auto">
              <a:xfrm>
                <a:off x="3504523" y="4395442"/>
                <a:ext cx="2015100" cy="109125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0" name="Straight Arrow Connector 163"/>
              <p:cNvCxnSpPr>
                <a:cxnSpLocks noChangeShapeType="1"/>
                <a:stCxn id="51" idx="3"/>
                <a:endCxn id="54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1" name="Straight Arrow Connector 164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2" name="Straight Arrow Connector 182"/>
              <p:cNvCxnSpPr>
                <a:cxnSpLocks noChangeShapeType="1"/>
                <a:stCxn id="54" idx="3"/>
                <a:endCxn id="65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3" name="Straight Arrow Connector 183"/>
              <p:cNvCxnSpPr>
                <a:cxnSpLocks noChangeShapeType="1"/>
                <a:stCxn id="55" idx="3"/>
                <a:endCxn id="66" idx="2"/>
              </p:cNvCxnSpPr>
              <p:nvPr/>
            </p:nvCxnSpPr>
            <p:spPr bwMode="auto">
              <a:xfrm>
                <a:off x="6882647" y="5486695"/>
                <a:ext cx="508753" cy="1099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4" name="Folded Corner 63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5" name="Right Bracket 64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6" name="Right Bracket 65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42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43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67" name="Can 66"/>
          <p:cNvSpPr/>
          <p:nvPr/>
        </p:nvSpPr>
        <p:spPr>
          <a:xfrm>
            <a:off x="7648721" y="5764322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68" name="Can 67"/>
          <p:cNvSpPr/>
          <p:nvPr/>
        </p:nvSpPr>
        <p:spPr>
          <a:xfrm>
            <a:off x="1741978" y="5758087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24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9260" y="3959698"/>
            <a:ext cx="7010399" cy="2409790"/>
            <a:chOff x="195109" y="1484921"/>
            <a:chExt cx="8663829" cy="3698990"/>
          </a:xfrm>
        </p:grpSpPr>
        <p:grpSp>
          <p:nvGrpSpPr>
            <p:cNvPr id="5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11" name="Folded Corner 10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2" name="Straight Arrow Connector 454"/>
              <p:cNvCxnSpPr>
                <a:cxnSpLocks noChangeShapeType="1"/>
                <a:stCxn id="16" idx="2"/>
                <a:endCxn id="20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6" name="Right Bracket 15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8" name="Right Bracket 17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9" name="Straight Arrow Connector 124"/>
              <p:cNvCxnSpPr>
                <a:cxnSpLocks noChangeShapeType="1"/>
                <a:stCxn id="17" idx="2"/>
                <a:endCxn id="21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0" name="Rounded Rectangle 19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23" name="Straight Arrow Connector 135"/>
              <p:cNvCxnSpPr>
                <a:cxnSpLocks noChangeShapeType="1"/>
                <a:stCxn id="18" idx="2"/>
                <a:endCxn id="22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4" name="Rounded Rectangle 23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519622" y="5118091"/>
                <a:ext cx="1363025" cy="7317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26" name="Straight Arrow Connector 155"/>
              <p:cNvCxnSpPr>
                <a:cxnSpLocks noChangeShapeType="1"/>
                <a:stCxn id="20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7" name="Straight Arrow Connector 158"/>
              <p:cNvCxnSpPr>
                <a:cxnSpLocks noChangeShapeType="1"/>
                <a:stCxn id="20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" name="Straight Arrow Connector 161"/>
              <p:cNvCxnSpPr>
                <a:cxnSpLocks noChangeShapeType="1"/>
                <a:stCxn id="22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" name="Straight Arrow Connector 162"/>
              <p:cNvCxnSpPr>
                <a:cxnSpLocks noChangeShapeType="1"/>
                <a:stCxn id="21" idx="3"/>
                <a:endCxn id="25" idx="1"/>
              </p:cNvCxnSpPr>
              <p:nvPr/>
            </p:nvCxnSpPr>
            <p:spPr bwMode="auto">
              <a:xfrm>
                <a:off x="3504523" y="4395442"/>
                <a:ext cx="2015100" cy="108854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0" name="Straight Arrow Connector 163"/>
              <p:cNvCxnSpPr>
                <a:cxnSpLocks noChangeShapeType="1"/>
                <a:stCxn id="21" idx="3"/>
                <a:endCxn id="24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" name="Straight Arrow Connector 164"/>
              <p:cNvCxnSpPr>
                <a:cxnSpLocks noChangeShapeType="1"/>
                <a:stCxn id="22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2" name="Straight Arrow Connector 182"/>
              <p:cNvCxnSpPr>
                <a:cxnSpLocks noChangeShapeType="1"/>
                <a:stCxn id="24" idx="3"/>
                <a:endCxn id="37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" name="Straight Arrow Connector 183"/>
              <p:cNvCxnSpPr>
                <a:cxnSpLocks noChangeShapeType="1"/>
                <a:stCxn id="25" idx="3"/>
                <a:endCxn id="38" idx="2"/>
              </p:cNvCxnSpPr>
              <p:nvPr/>
            </p:nvCxnSpPr>
            <p:spPr bwMode="auto">
              <a:xfrm>
                <a:off x="6882647" y="5483986"/>
                <a:ext cx="508753" cy="380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4" name="Folded Corner 33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7" name="Right Bracket 36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7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10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110" name="Can 109"/>
          <p:cNvSpPr/>
          <p:nvPr/>
        </p:nvSpPr>
        <p:spPr>
          <a:xfrm>
            <a:off x="7648721" y="5761620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111" name="Can 110"/>
          <p:cNvSpPr/>
          <p:nvPr/>
        </p:nvSpPr>
        <p:spPr>
          <a:xfrm>
            <a:off x="1741978" y="5755385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10000"/>
            <a:ext cx="9143999" cy="2895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0364" y="4366660"/>
            <a:ext cx="8077200" cy="1584998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b="1" dirty="0"/>
              <a:t>Benefits of data flow:</a:t>
            </a:r>
            <a:r>
              <a:rPr lang="en-US" sz="3200" dirty="0"/>
              <a:t> runtime can decide where to run tasks and can automatically recover from failures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867084"/>
            <a:ext cx="8229600" cy="2263391"/>
          </a:xfrm>
        </p:spPr>
        <p:txBody>
          <a:bodyPr>
            <a:normAutofit/>
          </a:bodyPr>
          <a:lstStyle/>
          <a:p>
            <a:r>
              <a:rPr lang="en-US" dirty="0"/>
              <a:t>Most current cluster programming models are based on </a:t>
            </a:r>
            <a:r>
              <a:rPr lang="en-US" i="1" dirty="0"/>
              <a:t>acyclic data flow</a:t>
            </a:r>
            <a:r>
              <a:rPr lang="en-US" dirty="0"/>
              <a:t> from stable storage to stable storage</a:t>
            </a:r>
          </a:p>
        </p:txBody>
      </p:sp>
    </p:spTree>
    <p:extLst>
      <p:ext uri="{BB962C8B-B14F-4D97-AF65-F5344CB8AC3E}">
        <p14:creationId xmlns:p14="http://schemas.microsoft.com/office/powerpoint/2010/main" val="20855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Acyclic data flow is inefficient for applications that repeatedly reuse a </a:t>
            </a:r>
            <a:r>
              <a:rPr lang="en-US" i="1" dirty="0"/>
              <a:t>working set</a:t>
            </a:r>
            <a:r>
              <a:rPr lang="en-US" dirty="0"/>
              <a:t> of data:</a:t>
            </a:r>
          </a:p>
          <a:p>
            <a:pPr lvl="1"/>
            <a:r>
              <a:rPr lang="en-US" sz="3000" b="1" dirty="0"/>
              <a:t>Iterative</a:t>
            </a:r>
            <a:r>
              <a:rPr lang="en-US" sz="3000" dirty="0"/>
              <a:t> algorithms (machine learning, graphs)</a:t>
            </a:r>
          </a:p>
          <a:p>
            <a:pPr lvl="1"/>
            <a:r>
              <a:rPr lang="en-US" sz="3000" b="1" dirty="0"/>
              <a:t>Interactive</a:t>
            </a:r>
            <a:r>
              <a:rPr lang="en-US" sz="3000" dirty="0"/>
              <a:t> data mining tools (R, Excel, Python)</a:t>
            </a:r>
          </a:p>
          <a:p>
            <a:r>
              <a:rPr lang="en-US" dirty="0"/>
              <a:t>With current frameworks, apps reload data from stable storage on each query</a:t>
            </a:r>
          </a:p>
        </p:txBody>
      </p:sp>
    </p:spTree>
    <p:extLst>
      <p:ext uri="{BB962C8B-B14F-4D97-AF65-F5344CB8AC3E}">
        <p14:creationId xmlns:p14="http://schemas.microsoft.com/office/powerpoint/2010/main" val="428603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Solution: Resilient</a:t>
            </a:r>
            <a:br>
              <a:rPr lang="en-US" sz="4800" dirty="0"/>
            </a:br>
            <a:r>
              <a:rPr lang="en-US" sz="4800" dirty="0"/>
              <a:t>Distributed Datasets (RDDs)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/>
              <a:t>Allow apps to keep working sets in memory for efficient reuse</a:t>
            </a:r>
          </a:p>
          <a:p>
            <a:r>
              <a:rPr lang="en-US" dirty="0"/>
              <a:t>Retain the attractive properties of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/>
              <a:t>Fault tolerance, data locality, scalability</a:t>
            </a:r>
          </a:p>
          <a:p>
            <a:r>
              <a:rPr lang="en-US" dirty="0"/>
              <a:t>Support a wide range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60343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Programming Model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46314" y="1556657"/>
            <a:ext cx="8229600" cy="42211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Resilient distributed datasets (</a:t>
            </a:r>
            <a:r>
              <a:rPr lang="en-US" sz="2800" dirty="0" err="1">
                <a:ea typeface="ＭＳ Ｐゴシック" charset="-128"/>
                <a:cs typeface="ＭＳ Ｐゴシック" charset="-128"/>
              </a:rPr>
              <a:t>RDDs</a:t>
            </a:r>
            <a:r>
              <a:rPr lang="en-US" sz="2800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sz="2400" dirty="0"/>
              <a:t>Immutable, partitioned collections of objects</a:t>
            </a:r>
          </a:p>
          <a:p>
            <a:pPr lvl="1"/>
            <a:r>
              <a:rPr lang="en-US" sz="2400" dirty="0"/>
              <a:t>Created through parallel </a:t>
            </a:r>
            <a:r>
              <a:rPr lang="en-US" sz="2400" i="1" dirty="0"/>
              <a:t>transformations</a:t>
            </a:r>
            <a:r>
              <a:rPr lang="en-US" sz="2400" dirty="0"/>
              <a:t> (map, filter, </a:t>
            </a:r>
            <a:r>
              <a:rPr lang="en-US" sz="2400" dirty="0" err="1"/>
              <a:t>groupBy</a:t>
            </a:r>
            <a:r>
              <a:rPr lang="en-US" sz="2400" dirty="0"/>
              <a:t>, join, …) on data in stable storage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2400" dirty="0"/>
              <a:t>Can be</a:t>
            </a:r>
            <a:r>
              <a:rPr lang="en-US" sz="2400" i="1" dirty="0"/>
              <a:t> cached</a:t>
            </a:r>
            <a:r>
              <a:rPr lang="en-US" sz="2400" dirty="0"/>
              <a:t> for efficient reuse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ea typeface="ＭＳ Ｐゴシック" charset="-128"/>
                <a:cs typeface="ＭＳ Ｐゴシック" charset="-128"/>
              </a:rPr>
              <a:t>Actions</a:t>
            </a:r>
            <a:r>
              <a:rPr lang="en-US" sz="2800" dirty="0">
                <a:ea typeface="ＭＳ Ｐゴシック" charset="-128"/>
                <a:cs typeface="ＭＳ Ｐゴシック" charset="-128"/>
              </a:rPr>
              <a:t> on RDDs</a:t>
            </a:r>
          </a:p>
          <a:p>
            <a:pPr lvl="1"/>
            <a:r>
              <a:rPr lang="en-US" sz="2400" dirty="0"/>
              <a:t>Count, reduce, collect, save,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recently: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DataSet</a:t>
            </a:r>
            <a:r>
              <a:rPr lang="en-US" sz="2400" dirty="0"/>
              <a:t> and </a:t>
            </a:r>
            <a:r>
              <a:rPr lang="en-US" sz="2400" dirty="0" err="1"/>
              <a:t>DataFrame</a:t>
            </a:r>
            <a:r>
              <a:rPr lang="en-US" sz="2400" dirty="0"/>
              <a:t> instead of RDD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Allows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2196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/>
              <a:t>Example: 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err="1">
                <a:latin typeface="Lucida Console"/>
                <a:cs typeface="Lucida Console"/>
              </a:rPr>
              <a:t>).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endParaRPr lang="en-US" sz="16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849835" y="4038600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9930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Result:</a:t>
            </a:r>
            <a:r>
              <a:rPr lang="en-US" dirty="0"/>
              <a:t> full-text search of Wikipedia in &lt;1 sec (</a:t>
            </a:r>
            <a:r>
              <a:rPr lang="en-US" dirty="0" err="1"/>
              <a:t>vs</a:t>
            </a:r>
            <a:r>
              <a:rPr lang="en-US" dirty="0"/>
              <a:t>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99302" y="5486400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Result:</a:t>
            </a:r>
            <a:r>
              <a:rPr lang="en-US" dirty="0"/>
              <a:t> scaled to 1 TB data in 5-7 sec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vs</a:t>
            </a:r>
            <a:r>
              <a:rPr lang="en-US" dirty="0"/>
              <a:t> 170 sec for on-disk data)</a:t>
            </a:r>
          </a:p>
        </p:txBody>
      </p:sp>
    </p:spTree>
    <p:extLst>
      <p:ext uri="{BB962C8B-B14F-4D97-AF65-F5344CB8AC3E}">
        <p14:creationId xmlns:p14="http://schemas.microsoft.com/office/powerpoint/2010/main" val="15702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46634</TotalTime>
  <Words>952</Words>
  <Application>Microsoft Office PowerPoint</Application>
  <PresentationFormat>On-screen Show (4:3)</PresentationFormat>
  <Paragraphs>216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Corbel</vt:lpstr>
      <vt:lpstr>Lucida Console</vt:lpstr>
      <vt:lpstr>Lucida Grande</vt:lpstr>
      <vt:lpstr>Questrial</vt:lpstr>
      <vt:lpstr>Wingdings</vt:lpstr>
      <vt:lpstr>Office Theme</vt:lpstr>
      <vt:lpstr>Spark</vt:lpstr>
      <vt:lpstr>History of Hadoop and Spark</vt:lpstr>
      <vt:lpstr>Project Goals</vt:lpstr>
      <vt:lpstr>Motivation</vt:lpstr>
      <vt:lpstr>Motivation</vt:lpstr>
      <vt:lpstr>Motivation</vt:lpstr>
      <vt:lpstr>Solution: Resilient Distributed Datasets (RDDs)</vt:lpstr>
      <vt:lpstr>Programming Model</vt:lpstr>
      <vt:lpstr>Example: Log Mining</vt:lpstr>
      <vt:lpstr>RDD Fault Tolerance</vt:lpstr>
      <vt:lpstr>Operations on RDDs</vt:lpstr>
      <vt:lpstr>Spark Scheduler</vt:lpstr>
      <vt:lpstr>Spark Ecosystem: A Unified Pipeline</vt:lpstr>
      <vt:lpstr>Apache Hadoop &amp; Apache Spark</vt:lpstr>
      <vt:lpstr>Apache Spark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S Sudarshan</cp:lastModifiedBy>
  <cp:revision>1966</cp:revision>
  <dcterms:created xsi:type="dcterms:W3CDTF">2010-06-28T20:28:41Z</dcterms:created>
  <dcterms:modified xsi:type="dcterms:W3CDTF">2018-08-30T07:43:57Z</dcterms:modified>
</cp:coreProperties>
</file>