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53" name="Shape 53"/>
        <p:cNvGrpSpPr/>
        <p:nvPr/>
      </p:nvGrpSpPr>
      <p:grpSpPr>
        <a:xfrm>
          <a:off x="0" y="0"/>
          <a:ext cx="0" cy="0"/>
          <a:chOff x="0" y="0"/>
          <a:chExt cx="0" cy="0"/>
        </a:xfrm>
      </p:grpSpPr>
      <p:sp>
        <p:nvSpPr>
          <p:cNvPr id="54" name="Shape 54"/>
          <p:cNvSpPr txBox="1"/>
          <p:nvPr>
            <p:ph idx="1" type="subTitle"/>
          </p:nvPr>
        </p:nvSpPr>
        <p:spPr>
          <a:xfrm>
            <a:off x="976100" y="2338525"/>
            <a:ext cx="7514400" cy="1428600"/>
          </a:xfrm>
          <a:prstGeom prst="rect">
            <a:avLst/>
          </a:prstGeom>
        </p:spPr>
        <p:txBody>
          <a:bodyPr anchorCtr="0" anchor="t" bIns="91425" lIns="91425" rIns="91425" tIns="91425">
            <a:noAutofit/>
          </a:bodyPr>
          <a:lstStyle/>
          <a:p>
            <a:pPr lvl="0">
              <a:spcBef>
                <a:spcPts val="0"/>
              </a:spcBef>
              <a:buNone/>
            </a:pPr>
            <a:r>
              <a:rPr b="1" lang="en">
                <a:solidFill>
                  <a:srgbClr val="FFFFFF"/>
                </a:solidFill>
              </a:rPr>
              <a:t>Group 11: Shalmi Patel, Diya Mathews, Mevin Mathew, Kshitij Mehta, Scott Williams</a:t>
            </a:r>
          </a:p>
        </p:txBody>
      </p:sp>
      <p:sp>
        <p:nvSpPr>
          <p:cNvPr id="55" name="Shape 55"/>
          <p:cNvSpPr/>
          <p:nvPr/>
        </p:nvSpPr>
        <p:spPr>
          <a:xfrm>
            <a:off x="1236300" y="1093149"/>
            <a:ext cx="6993974" cy="994549"/>
          </a:xfrm>
          <a:prstGeom prst="rect">
            <a:avLst/>
          </a:prstGeom>
        </p:spPr>
        <p:txBody>
          <a:bodyPr>
            <a:prstTxWarp prst="textPlain"/>
          </a:bodyPr>
          <a:lstStyle/>
          <a:p>
            <a:pPr lvl="0" algn="ctr"/>
            <a:r>
              <a:rPr b="1" i="0">
                <a:ln cap="flat" cmpd="sng" w="9525">
                  <a:solidFill>
                    <a:schemeClr val="dk2"/>
                  </a:solidFill>
                  <a:prstDash val="solid"/>
                  <a:round/>
                  <a:headEnd len="med" w="med" type="none"/>
                  <a:tailEnd len="med" w="med" type="none"/>
                </a:ln>
                <a:solidFill>
                  <a:schemeClr val="lt2"/>
                </a:solidFill>
                <a:latin typeface="Arial"/>
              </a:rPr>
              <a:t>Claim My Bag</a:t>
            </a:r>
          </a:p>
        </p:txBody>
      </p:sp>
      <p:sp>
        <p:nvSpPr>
          <p:cNvPr id="56" name="Shape 56"/>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 name="Shape 57"/>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61" name="Shape 61"/>
        <p:cNvGrpSpPr/>
        <p:nvPr/>
      </p:nvGrpSpPr>
      <p:grpSpPr>
        <a:xfrm>
          <a:off x="0" y="0"/>
          <a:ext cx="0" cy="0"/>
          <a:chOff x="0" y="0"/>
          <a:chExt cx="0" cy="0"/>
        </a:xfrm>
      </p:grpSpPr>
      <p:sp>
        <p:nvSpPr>
          <p:cNvPr id="62" name="Shape 62"/>
          <p:cNvSpPr txBox="1"/>
          <p:nvPr>
            <p:ph type="title"/>
          </p:nvPr>
        </p:nvSpPr>
        <p:spPr>
          <a:xfrm>
            <a:off x="861450" y="196675"/>
            <a:ext cx="7421100" cy="572700"/>
          </a:xfrm>
          <a:prstGeom prst="rect">
            <a:avLst/>
          </a:prstGeom>
        </p:spPr>
        <p:txBody>
          <a:bodyPr anchorCtr="0" anchor="t" bIns="91425" lIns="91425" rIns="91425" tIns="91425">
            <a:noAutofit/>
          </a:bodyPr>
          <a:lstStyle/>
          <a:p>
            <a:pPr lvl="0">
              <a:spcBef>
                <a:spcPts val="0"/>
              </a:spcBef>
              <a:buNone/>
            </a:pPr>
            <a:r>
              <a:rPr b="1" lang="en">
                <a:solidFill>
                  <a:srgbClr val="FFFFFF"/>
                </a:solidFill>
              </a:rPr>
              <a:t>Project Objective, Motivation and Scope</a:t>
            </a:r>
          </a:p>
        </p:txBody>
      </p:sp>
      <p:sp>
        <p:nvSpPr>
          <p:cNvPr id="63" name="Shape 63"/>
          <p:cNvSpPr txBox="1"/>
          <p:nvPr>
            <p:ph idx="1" type="body"/>
          </p:nvPr>
        </p:nvSpPr>
        <p:spPr>
          <a:xfrm>
            <a:off x="920250" y="769375"/>
            <a:ext cx="4407000" cy="4292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b="1" lang="en">
                <a:solidFill>
                  <a:srgbClr val="FFFFFF"/>
                </a:solidFill>
              </a:rPr>
              <a:t>Objectives: </a:t>
            </a:r>
            <a:r>
              <a:rPr lang="en">
                <a:solidFill>
                  <a:srgbClr val="FFFFFF"/>
                </a:solidFill>
              </a:rPr>
              <a:t>Create an application that can narrow down the location of a specific piece of luggage by claim number, and feed data involving incidents at airports to a graph to find safest route (providing real-time use). </a:t>
            </a:r>
          </a:p>
          <a:p>
            <a:pPr indent="-228600" lvl="0" marL="457200">
              <a:spcBef>
                <a:spcPts val="0"/>
              </a:spcBef>
              <a:buClr>
                <a:srgbClr val="FFFFFF"/>
              </a:buClr>
              <a:buChar char="●"/>
            </a:pPr>
            <a:r>
              <a:rPr b="1" lang="en">
                <a:solidFill>
                  <a:srgbClr val="FFFFFF"/>
                </a:solidFill>
              </a:rPr>
              <a:t>Motivation: </a:t>
            </a:r>
            <a:r>
              <a:rPr lang="en">
                <a:solidFill>
                  <a:srgbClr val="FFFFFF"/>
                </a:solidFill>
              </a:rPr>
              <a:t>Millions of cases of mishandling of luggage every year, so we have to find the safest route no matter what it is.</a:t>
            </a:r>
          </a:p>
        </p:txBody>
      </p:sp>
      <p:sp>
        <p:nvSpPr>
          <p:cNvPr id="64" name="Shape 64"/>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 name="Shape 65"/>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6D9EEB"/>
                </a:solidFill>
              </a:rPr>
              <a:t>Claim My Bag</a:t>
            </a:r>
          </a:p>
        </p:txBody>
      </p:sp>
      <p:pic>
        <p:nvPicPr>
          <p:cNvPr id="66" name="Shape 66"/>
          <p:cNvPicPr preferRelativeResize="0"/>
          <p:nvPr/>
        </p:nvPicPr>
        <p:blipFill>
          <a:blip r:embed="rId3">
            <a:alphaModFix/>
          </a:blip>
          <a:stretch>
            <a:fillRect/>
          </a:stretch>
        </p:blipFill>
        <p:spPr>
          <a:xfrm>
            <a:off x="5524074" y="1708462"/>
            <a:ext cx="3323575" cy="2414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861450" y="196675"/>
            <a:ext cx="7421100" cy="5727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Project Objective, Scope, Motivation</a:t>
            </a:r>
          </a:p>
        </p:txBody>
      </p:sp>
      <p:sp>
        <p:nvSpPr>
          <p:cNvPr id="72" name="Shape 72"/>
          <p:cNvSpPr txBox="1"/>
          <p:nvPr>
            <p:ph idx="1" type="body"/>
          </p:nvPr>
        </p:nvSpPr>
        <p:spPr>
          <a:xfrm>
            <a:off x="920250" y="769375"/>
            <a:ext cx="4407000" cy="4292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b="1" lang="en">
                <a:solidFill>
                  <a:schemeClr val="lt1"/>
                </a:solidFill>
              </a:rPr>
              <a:t>Scope: </a:t>
            </a:r>
            <a:r>
              <a:rPr lang="en">
                <a:solidFill>
                  <a:schemeClr val="lt1"/>
                </a:solidFill>
              </a:rPr>
              <a:t>This project will consist of creating a user interface that will allow the user to locate their lost luggage. The project will use data of lost luggage provided from TSA’s open dataset. An extension to the project that would be achieved is a service that will allow the user to input their origin and destination, and receive the best route to take based on lost baggage statistics as well as recorded routes.</a:t>
            </a:r>
          </a:p>
        </p:txBody>
      </p:sp>
      <p:sp>
        <p:nvSpPr>
          <p:cNvPr id="73" name="Shape 73"/>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 name="Shape 74"/>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pic>
        <p:nvPicPr>
          <p:cNvPr id="75" name="Shape 75"/>
          <p:cNvPicPr preferRelativeResize="0"/>
          <p:nvPr/>
        </p:nvPicPr>
        <p:blipFill>
          <a:blip r:embed="rId3">
            <a:alphaModFix/>
          </a:blip>
          <a:stretch>
            <a:fillRect/>
          </a:stretch>
        </p:blipFill>
        <p:spPr>
          <a:xfrm>
            <a:off x="5524074" y="1708462"/>
            <a:ext cx="3323575" cy="2414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861450" y="305075"/>
            <a:ext cx="3279000" cy="5727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Open Data Sets</a:t>
            </a:r>
          </a:p>
        </p:txBody>
      </p:sp>
      <p:sp>
        <p:nvSpPr>
          <p:cNvPr id="81" name="Shape 81"/>
          <p:cNvSpPr txBox="1"/>
          <p:nvPr>
            <p:ph idx="1" type="body"/>
          </p:nvPr>
        </p:nvSpPr>
        <p:spPr>
          <a:xfrm>
            <a:off x="781500" y="1131350"/>
            <a:ext cx="3873900" cy="3309300"/>
          </a:xfrm>
          <a:prstGeom prst="rect">
            <a:avLst/>
          </a:prstGeom>
        </p:spPr>
        <p:txBody>
          <a:bodyPr anchorCtr="0" anchor="t" bIns="91425" lIns="91425" rIns="91425" tIns="91425">
            <a:noAutofit/>
          </a:bodyPr>
          <a:lstStyle/>
          <a:p>
            <a:pPr indent="-355600" lvl="0" marL="457200" rtl="0">
              <a:spcBef>
                <a:spcPts val="0"/>
              </a:spcBef>
              <a:buClr>
                <a:srgbClr val="FFFFFF"/>
              </a:buClr>
              <a:buSzPct val="100000"/>
              <a:buChar char="●"/>
            </a:pPr>
            <a:r>
              <a:rPr lang="en" sz="2000">
                <a:solidFill>
                  <a:srgbClr val="FFFFFF"/>
                </a:solidFill>
              </a:rPr>
              <a:t>Open Data Set provided by the TSA involving lost luggage cases across United States airports.</a:t>
            </a:r>
          </a:p>
          <a:p>
            <a:pPr indent="-355600" lvl="0" marL="457200" rtl="0">
              <a:spcBef>
                <a:spcPts val="0"/>
              </a:spcBef>
              <a:buClr>
                <a:srgbClr val="FFFFFF"/>
              </a:buClr>
              <a:buSzPct val="100000"/>
              <a:buChar char="●"/>
            </a:pPr>
            <a:r>
              <a:rPr lang="en" sz="2000">
                <a:solidFill>
                  <a:srgbClr val="FFFFFF"/>
                </a:solidFill>
              </a:rPr>
              <a:t>Data set consisting of routes across the United States by airport code and city names for multiple airline companies. </a:t>
            </a:r>
          </a:p>
        </p:txBody>
      </p:sp>
      <p:sp>
        <p:nvSpPr>
          <p:cNvPr id="82" name="Shape 82"/>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3" name="Shape 83"/>
          <p:cNvPicPr preferRelativeResize="0"/>
          <p:nvPr/>
        </p:nvPicPr>
        <p:blipFill rotWithShape="1">
          <a:blip r:embed="rId3">
            <a:alphaModFix/>
          </a:blip>
          <a:srcRect b="16733" l="2722" r="53230" t="18808"/>
          <a:stretch/>
        </p:blipFill>
        <p:spPr>
          <a:xfrm>
            <a:off x="4789500" y="746450"/>
            <a:ext cx="4266776" cy="3942174"/>
          </a:xfrm>
          <a:prstGeom prst="rect">
            <a:avLst/>
          </a:prstGeom>
          <a:noFill/>
          <a:ln>
            <a:noFill/>
          </a:ln>
        </p:spPr>
      </p:pic>
      <p:sp>
        <p:nvSpPr>
          <p:cNvPr id="84" name="Shape 84"/>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861450" y="60150"/>
            <a:ext cx="7421100" cy="9873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Functional and Non-Functional Requirements</a:t>
            </a:r>
          </a:p>
        </p:txBody>
      </p:sp>
      <p:sp>
        <p:nvSpPr>
          <p:cNvPr id="90" name="Shape 90"/>
          <p:cNvSpPr txBox="1"/>
          <p:nvPr>
            <p:ph idx="1" type="body"/>
          </p:nvPr>
        </p:nvSpPr>
        <p:spPr>
          <a:xfrm>
            <a:off x="919750" y="1152400"/>
            <a:ext cx="6811500" cy="3839400"/>
          </a:xfrm>
          <a:prstGeom prst="rect">
            <a:avLst/>
          </a:prstGeom>
        </p:spPr>
        <p:txBody>
          <a:bodyPr anchorCtr="0" anchor="t" bIns="91425" lIns="91425" rIns="91425" tIns="91425">
            <a:noAutofit/>
          </a:bodyPr>
          <a:lstStyle/>
          <a:p>
            <a:pPr lvl="0">
              <a:spcBef>
                <a:spcPts val="0"/>
              </a:spcBef>
              <a:buNone/>
            </a:pPr>
            <a:r>
              <a:rPr lang="en" sz="1600">
                <a:solidFill>
                  <a:srgbClr val="FFFFFF"/>
                </a:solidFill>
              </a:rPr>
              <a:t>Functional:</a:t>
            </a:r>
          </a:p>
          <a:p>
            <a:pPr indent="-330200" lvl="0" marL="457200" rtl="0">
              <a:spcBef>
                <a:spcPts val="0"/>
              </a:spcBef>
              <a:buClr>
                <a:srgbClr val="FFFFFF"/>
              </a:buClr>
              <a:buSzPct val="100000"/>
            </a:pPr>
            <a:r>
              <a:rPr lang="en" sz="1600">
                <a:solidFill>
                  <a:srgbClr val="FFFFFF"/>
                </a:solidFill>
              </a:rPr>
              <a:t>Have a designated search by given claim number.</a:t>
            </a:r>
          </a:p>
          <a:p>
            <a:pPr indent="-330200" lvl="0" marL="457200" rtl="0">
              <a:spcBef>
                <a:spcPts val="0"/>
              </a:spcBef>
              <a:buClr>
                <a:srgbClr val="FFFFFF"/>
              </a:buClr>
              <a:buSzPct val="100000"/>
            </a:pPr>
            <a:r>
              <a:rPr lang="en" sz="1600">
                <a:solidFill>
                  <a:srgbClr val="FFFFFF"/>
                </a:solidFill>
              </a:rPr>
              <a:t>Receive input from user by airport codes and month to feed information to two different graphs. </a:t>
            </a:r>
          </a:p>
          <a:p>
            <a:pPr indent="-330200" lvl="0" marL="457200" rtl="0">
              <a:spcBef>
                <a:spcPts val="0"/>
              </a:spcBef>
              <a:buClr>
                <a:srgbClr val="FFFFFF"/>
              </a:buClr>
              <a:buSzPct val="100000"/>
            </a:pPr>
            <a:r>
              <a:rPr lang="en" sz="1600">
                <a:solidFill>
                  <a:srgbClr val="FFFFFF"/>
                </a:solidFill>
              </a:rPr>
              <a:t>Provide results pertaining to the task that is associated with the program in both results.</a:t>
            </a:r>
          </a:p>
          <a:p>
            <a:pPr lvl="0">
              <a:spcBef>
                <a:spcPts val="0"/>
              </a:spcBef>
              <a:buNone/>
            </a:pPr>
            <a:r>
              <a:rPr lang="en" sz="1600">
                <a:solidFill>
                  <a:srgbClr val="FFFFFF"/>
                </a:solidFill>
              </a:rPr>
              <a:t>Non-Functional Requirements:</a:t>
            </a:r>
          </a:p>
          <a:p>
            <a:pPr indent="-330200" lvl="0" marL="457200" rtl="0">
              <a:spcBef>
                <a:spcPts val="0"/>
              </a:spcBef>
              <a:buClr>
                <a:srgbClr val="FFFFFF"/>
              </a:buClr>
              <a:buSzPct val="100000"/>
              <a:buChar char="●"/>
            </a:pPr>
            <a:r>
              <a:rPr lang="en" sz="1600">
                <a:solidFill>
                  <a:srgbClr val="FFFFFF"/>
                </a:solidFill>
              </a:rPr>
              <a:t>Three key ones: </a:t>
            </a:r>
          </a:p>
          <a:p>
            <a:pPr indent="-330200" lvl="1" marL="914400" rtl="0">
              <a:spcBef>
                <a:spcPts val="0"/>
              </a:spcBef>
              <a:buClr>
                <a:srgbClr val="FFFFFF"/>
              </a:buClr>
              <a:buSzPct val="100000"/>
              <a:buChar char="○"/>
            </a:pPr>
            <a:r>
              <a:rPr lang="en" sz="1600">
                <a:solidFill>
                  <a:srgbClr val="FFFFFF"/>
                </a:solidFill>
              </a:rPr>
              <a:t>Performance</a:t>
            </a:r>
          </a:p>
          <a:p>
            <a:pPr indent="-330200" lvl="1" marL="914400" rtl="0">
              <a:spcBef>
                <a:spcPts val="0"/>
              </a:spcBef>
              <a:buClr>
                <a:srgbClr val="FFFFFF"/>
              </a:buClr>
              <a:buSzPct val="100000"/>
              <a:buChar char="○"/>
            </a:pPr>
            <a:r>
              <a:rPr lang="en" sz="1600">
                <a:solidFill>
                  <a:srgbClr val="FFFFFF"/>
                </a:solidFill>
              </a:rPr>
              <a:t>Accuracy</a:t>
            </a:r>
          </a:p>
          <a:p>
            <a:pPr indent="-330200" lvl="1" marL="914400" rtl="0">
              <a:spcBef>
                <a:spcPts val="0"/>
              </a:spcBef>
              <a:buClr>
                <a:srgbClr val="FFFFFF"/>
              </a:buClr>
              <a:buSzPct val="100000"/>
              <a:buChar char="○"/>
            </a:pPr>
            <a:r>
              <a:rPr lang="en" sz="1600">
                <a:solidFill>
                  <a:srgbClr val="FFFFFF"/>
                </a:solidFill>
              </a:rPr>
              <a:t>Reliability</a:t>
            </a:r>
          </a:p>
          <a:p>
            <a:pPr lvl="0">
              <a:spcBef>
                <a:spcPts val="0"/>
              </a:spcBef>
              <a:buNone/>
            </a:pPr>
            <a:r>
              <a:t/>
            </a:r>
            <a:endParaRPr/>
          </a:p>
          <a:p>
            <a:pPr lvl="0" rtl="0">
              <a:spcBef>
                <a:spcPts val="0"/>
              </a:spcBef>
              <a:buNone/>
            </a:pPr>
            <a:r>
              <a:t/>
            </a:r>
            <a:endParaRPr/>
          </a:p>
        </p:txBody>
      </p:sp>
      <p:sp>
        <p:nvSpPr>
          <p:cNvPr id="91" name="Shape 91"/>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96" name="Shape 96"/>
        <p:cNvGrpSpPr/>
        <p:nvPr/>
      </p:nvGrpSpPr>
      <p:grpSpPr>
        <a:xfrm>
          <a:off x="0" y="0"/>
          <a:ext cx="0" cy="0"/>
          <a:chOff x="0" y="0"/>
          <a:chExt cx="0" cy="0"/>
        </a:xfrm>
      </p:grpSpPr>
      <p:sp>
        <p:nvSpPr>
          <p:cNvPr id="97" name="Shape 97"/>
          <p:cNvSpPr txBox="1"/>
          <p:nvPr>
            <p:ph type="title"/>
          </p:nvPr>
        </p:nvSpPr>
        <p:spPr>
          <a:xfrm>
            <a:off x="849775" y="48475"/>
            <a:ext cx="4072200" cy="8613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Design Specifications</a:t>
            </a:r>
          </a:p>
        </p:txBody>
      </p:sp>
      <p:sp>
        <p:nvSpPr>
          <p:cNvPr id="98" name="Shape 98"/>
          <p:cNvSpPr txBox="1"/>
          <p:nvPr>
            <p:ph idx="1" type="body"/>
          </p:nvPr>
        </p:nvSpPr>
        <p:spPr>
          <a:xfrm>
            <a:off x="931425" y="652050"/>
            <a:ext cx="6811500" cy="4374900"/>
          </a:xfrm>
          <a:prstGeom prst="rect">
            <a:avLst/>
          </a:prstGeom>
        </p:spPr>
        <p:txBody>
          <a:bodyPr anchorCtr="0" anchor="t" bIns="91425" lIns="91425" rIns="91425" tIns="91425">
            <a:noAutofit/>
          </a:bodyPr>
          <a:lstStyle/>
          <a:p>
            <a:pPr indent="0" lvl="0" marL="0" rtl="0">
              <a:spcBef>
                <a:spcPts val="0"/>
              </a:spcBef>
              <a:buNone/>
            </a:pPr>
            <a:r>
              <a:rPr b="1" lang="en" sz="1600">
                <a:solidFill>
                  <a:srgbClr val="FFFFFF"/>
                </a:solidFill>
              </a:rPr>
              <a:t>Major Inputs:</a:t>
            </a:r>
          </a:p>
          <a:p>
            <a:pPr indent="-330200" lvl="0" marL="457200" rtl="0">
              <a:spcBef>
                <a:spcPts val="0"/>
              </a:spcBef>
              <a:buClr>
                <a:srgbClr val="FFFFFF"/>
              </a:buClr>
              <a:buSzPct val="100000"/>
            </a:pPr>
            <a:r>
              <a:rPr lang="en" sz="1600">
                <a:solidFill>
                  <a:srgbClr val="FFFFFF"/>
                </a:solidFill>
              </a:rPr>
              <a:t>Luggage Search:  Claim Number</a:t>
            </a:r>
          </a:p>
          <a:p>
            <a:pPr indent="-330200" lvl="0" marL="457200" rtl="0">
              <a:spcBef>
                <a:spcPts val="0"/>
              </a:spcBef>
              <a:buClr>
                <a:srgbClr val="FFFFFF"/>
              </a:buClr>
              <a:buSzPct val="100000"/>
            </a:pPr>
            <a:r>
              <a:rPr lang="en" sz="1600">
                <a:solidFill>
                  <a:srgbClr val="FFFFFF"/>
                </a:solidFill>
              </a:rPr>
              <a:t>Safe Path Calculation: Starting/Ending Airport Code, Month</a:t>
            </a:r>
          </a:p>
          <a:p>
            <a:pPr lvl="0">
              <a:spcBef>
                <a:spcPts val="0"/>
              </a:spcBef>
              <a:buNone/>
            </a:pPr>
            <a:r>
              <a:rPr b="1" lang="en" sz="1600">
                <a:solidFill>
                  <a:srgbClr val="FFFFFF"/>
                </a:solidFill>
              </a:rPr>
              <a:t>Major Outputs:</a:t>
            </a:r>
          </a:p>
          <a:p>
            <a:pPr indent="-330200" lvl="0" marL="457200" rtl="0">
              <a:spcBef>
                <a:spcPts val="0"/>
              </a:spcBef>
              <a:buClr>
                <a:srgbClr val="FFFFFF"/>
              </a:buClr>
              <a:buSzPct val="100000"/>
            </a:pPr>
            <a:r>
              <a:rPr lang="en" sz="1600">
                <a:solidFill>
                  <a:srgbClr val="FFFFFF"/>
                </a:solidFill>
              </a:rPr>
              <a:t>Luggage Search: Result of Finding or Not: Info Provided If Found</a:t>
            </a:r>
          </a:p>
          <a:p>
            <a:pPr indent="-330200" lvl="0" marL="457200" rtl="0">
              <a:spcBef>
                <a:spcPts val="0"/>
              </a:spcBef>
              <a:buClr>
                <a:srgbClr val="FFFFFF"/>
              </a:buClr>
              <a:buSzPct val="100000"/>
            </a:pPr>
            <a:r>
              <a:rPr lang="en" sz="1600">
                <a:solidFill>
                  <a:srgbClr val="FFFFFF"/>
                </a:solidFill>
              </a:rPr>
              <a:t>Safe Path Calculation:  Route from Location to Location in Airport Codes and by City Name, State</a:t>
            </a:r>
          </a:p>
          <a:p>
            <a:pPr lvl="0" rtl="0">
              <a:spcBef>
                <a:spcPts val="0"/>
              </a:spcBef>
              <a:buNone/>
            </a:pPr>
            <a:r>
              <a:rPr b="1" lang="en" sz="1600">
                <a:solidFill>
                  <a:srgbClr val="FFFFFF"/>
                </a:solidFill>
              </a:rPr>
              <a:t>Algorithmic Challenges:</a:t>
            </a:r>
          </a:p>
          <a:p>
            <a:pPr indent="-330200" lvl="0" marL="457200" rtl="0">
              <a:spcBef>
                <a:spcPts val="0"/>
              </a:spcBef>
              <a:buClr>
                <a:srgbClr val="FFFFFF"/>
              </a:buClr>
              <a:buSzPct val="100000"/>
            </a:pPr>
            <a:r>
              <a:rPr lang="en" sz="1600">
                <a:solidFill>
                  <a:srgbClr val="FFFFFF"/>
                </a:solidFill>
              </a:rPr>
              <a:t>Ensuring quick searching for luggage finding</a:t>
            </a:r>
          </a:p>
          <a:p>
            <a:pPr indent="-330200" lvl="0" marL="457200" rtl="0">
              <a:spcBef>
                <a:spcPts val="0"/>
              </a:spcBef>
              <a:buClr>
                <a:srgbClr val="FFFFFF"/>
              </a:buClr>
              <a:buSzPct val="100000"/>
            </a:pPr>
            <a:r>
              <a:rPr lang="en" sz="1600">
                <a:solidFill>
                  <a:srgbClr val="FFFFFF"/>
                </a:solidFill>
              </a:rPr>
              <a:t>Reading files three times to feed data from one graph to another for determining Dijkstra path. </a:t>
            </a:r>
          </a:p>
          <a:p>
            <a:pPr lvl="0" rtl="0">
              <a:spcBef>
                <a:spcPts val="0"/>
              </a:spcBef>
              <a:buNone/>
            </a:pPr>
            <a:r>
              <a:rPr lang="en" sz="1600">
                <a:solidFill>
                  <a:srgbClr val="FFFFFF"/>
                </a:solidFill>
              </a:rPr>
              <a:t> </a:t>
            </a:r>
          </a:p>
          <a:p>
            <a:pPr indent="0" lvl="0" marL="0" rtl="0">
              <a:spcBef>
                <a:spcPts val="0"/>
              </a:spcBef>
              <a:buNone/>
            </a:pPr>
            <a:r>
              <a:t/>
            </a:r>
            <a:endParaRPr sz="1600">
              <a:solidFill>
                <a:srgbClr val="FFFFFF"/>
              </a:solidFill>
            </a:endParaRPr>
          </a:p>
          <a:p>
            <a:pPr indent="0" lvl="0" marL="0" rtl="0">
              <a:spcBef>
                <a:spcPts val="0"/>
              </a:spcBef>
              <a:buNone/>
            </a:pPr>
            <a:r>
              <a:t/>
            </a:r>
            <a:endParaRPr sz="1600">
              <a:solidFill>
                <a:srgbClr val="FFFFFF"/>
              </a:solidFill>
            </a:endParaRPr>
          </a:p>
          <a:p>
            <a:pPr lvl="0" rtl="0">
              <a:spcBef>
                <a:spcPts val="0"/>
              </a:spcBef>
              <a:buNone/>
            </a:pPr>
            <a:r>
              <a:t/>
            </a:r>
            <a:endParaRPr/>
          </a:p>
          <a:p>
            <a:pPr lvl="0" rtl="0">
              <a:spcBef>
                <a:spcPts val="0"/>
              </a:spcBef>
              <a:buNone/>
            </a:pPr>
            <a:r>
              <a:t/>
            </a:r>
            <a:endParaRPr/>
          </a:p>
        </p:txBody>
      </p:sp>
      <p:sp>
        <p:nvSpPr>
          <p:cNvPr id="99" name="Shape 99"/>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861450" y="153450"/>
            <a:ext cx="7421100" cy="572700"/>
          </a:xfrm>
          <a:prstGeom prst="rect">
            <a:avLst/>
          </a:prstGeom>
        </p:spPr>
        <p:txBody>
          <a:bodyPr anchorCtr="0" anchor="t" bIns="91425" lIns="91425" rIns="91425" tIns="91425">
            <a:noAutofit/>
          </a:bodyPr>
          <a:lstStyle/>
          <a:p>
            <a:pPr lvl="0" rtl="0">
              <a:spcBef>
                <a:spcPts val="0"/>
              </a:spcBef>
              <a:buNone/>
            </a:pPr>
            <a:r>
              <a:rPr b="1" lang="en">
                <a:solidFill>
                  <a:srgbClr val="FFFFFF"/>
                </a:solidFill>
              </a:rPr>
              <a:t>Verification and Validation</a:t>
            </a:r>
          </a:p>
        </p:txBody>
      </p:sp>
      <p:sp>
        <p:nvSpPr>
          <p:cNvPr id="106" name="Shape 106"/>
          <p:cNvSpPr txBox="1"/>
          <p:nvPr>
            <p:ph idx="1" type="body"/>
          </p:nvPr>
        </p:nvSpPr>
        <p:spPr>
          <a:xfrm>
            <a:off x="861450" y="954200"/>
            <a:ext cx="7970700" cy="38976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Incremental Testing performed during implementation</a:t>
            </a:r>
          </a:p>
          <a:p>
            <a:pPr indent="-381000" lvl="0" marL="457200" rtl="0">
              <a:spcBef>
                <a:spcPts val="0"/>
              </a:spcBef>
              <a:buClr>
                <a:srgbClr val="FFFFFF"/>
              </a:buClr>
              <a:buSzPct val="100000"/>
              <a:buChar char="●"/>
            </a:pPr>
            <a:r>
              <a:rPr lang="en" sz="2400">
                <a:solidFill>
                  <a:srgbClr val="FFFFFF"/>
                </a:solidFill>
              </a:rPr>
              <a:t>Tested addition of unique airport codes and vertices inside LinkedHashMap through iteration and checking for no duplicate entries.</a:t>
            </a:r>
          </a:p>
          <a:p>
            <a:pPr indent="-381000" lvl="0" marL="457200" rtl="0">
              <a:spcBef>
                <a:spcPts val="0"/>
              </a:spcBef>
              <a:buClr>
                <a:srgbClr val="FFFFFF"/>
              </a:buClr>
              <a:buSzPct val="100000"/>
              <a:buChar char="●"/>
            </a:pPr>
            <a:r>
              <a:rPr lang="en" sz="2400">
                <a:solidFill>
                  <a:srgbClr val="FFFFFF"/>
                </a:solidFill>
              </a:rPr>
              <a:t>Checked starting entries of route dataset to verify that the first element of Hash Map is the very first airport code. Then, check for no duplicates within the first 20 routes (as duplicate airport codes are present).</a:t>
            </a:r>
          </a:p>
        </p:txBody>
      </p:sp>
      <p:sp>
        <p:nvSpPr>
          <p:cNvPr id="107" name="Shape 107"/>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112" name="Shape 112"/>
        <p:cNvGrpSpPr/>
        <p:nvPr/>
      </p:nvGrpSpPr>
      <p:grpSpPr>
        <a:xfrm>
          <a:off x="0" y="0"/>
          <a:ext cx="0" cy="0"/>
          <a:chOff x="0" y="0"/>
          <a:chExt cx="0" cy="0"/>
        </a:xfrm>
      </p:grpSpPr>
      <p:sp>
        <p:nvSpPr>
          <p:cNvPr id="113" name="Shape 113"/>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
        <p:nvSpPr>
          <p:cNvPr id="115" name="Shape 115"/>
          <p:cNvSpPr/>
          <p:nvPr/>
        </p:nvSpPr>
        <p:spPr>
          <a:xfrm>
            <a:off x="1108024" y="1983700"/>
            <a:ext cx="7452818" cy="616299"/>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chemeClr val="lt2"/>
                </a:solidFill>
                <a:latin typeface="Arial"/>
              </a:rPr>
              <a:t>Demonstration Time!!!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119" name="Shape 119"/>
        <p:cNvGrpSpPr/>
        <p:nvPr/>
      </p:nvGrpSpPr>
      <p:grpSpPr>
        <a:xfrm>
          <a:off x="0" y="0"/>
          <a:ext cx="0" cy="0"/>
          <a:chOff x="0" y="0"/>
          <a:chExt cx="0" cy="0"/>
        </a:xfrm>
      </p:grpSpPr>
      <p:sp>
        <p:nvSpPr>
          <p:cNvPr id="120" name="Shape 120"/>
          <p:cNvSpPr/>
          <p:nvPr/>
        </p:nvSpPr>
        <p:spPr>
          <a:xfrm>
            <a:off x="0" y="0"/>
            <a:ext cx="781500" cy="51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nvSpPr>
        <p:spPr>
          <a:xfrm rot="-5400000">
            <a:off x="-717300" y="2315100"/>
            <a:ext cx="2216100" cy="513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6D9EEB"/>
                </a:solidFill>
              </a:rPr>
              <a:t>Claim My Bag</a:t>
            </a:r>
          </a:p>
        </p:txBody>
      </p:sp>
      <p:sp>
        <p:nvSpPr>
          <p:cNvPr id="122" name="Shape 122"/>
          <p:cNvSpPr txBox="1"/>
          <p:nvPr/>
        </p:nvSpPr>
        <p:spPr>
          <a:xfrm>
            <a:off x="1062825" y="354275"/>
            <a:ext cx="7242900" cy="38445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FFFFFF"/>
                </a:solidFill>
              </a:rPr>
              <a:t>References</a:t>
            </a:r>
          </a:p>
          <a:p>
            <a:pPr lvl="0" rtl="0" algn="ctr">
              <a:spcBef>
                <a:spcPts val="0"/>
              </a:spcBef>
              <a:buNone/>
            </a:pPr>
            <a:r>
              <a:t/>
            </a:r>
            <a:endParaRPr b="1" sz="1800">
              <a:solidFill>
                <a:srgbClr val="FFFFFF"/>
              </a:solidFill>
            </a:endParaRPr>
          </a:p>
          <a:p>
            <a:pPr lvl="0" rtl="0" algn="l">
              <a:spcBef>
                <a:spcPts val="0"/>
              </a:spcBef>
              <a:buNone/>
            </a:pPr>
            <a:r>
              <a:rPr b="1" i="1" lang="en" sz="1800">
                <a:solidFill>
                  <a:srgbClr val="FFFFFF"/>
                </a:solidFill>
              </a:rPr>
              <a:t>United Airlines to drop San Francisco-Toronto service on April 1. </a:t>
            </a:r>
            <a:r>
              <a:rPr b="1" lang="en" sz="1800">
                <a:solidFill>
                  <a:srgbClr val="FFFFFF"/>
                </a:solidFill>
              </a:rPr>
              <a:t>[Web]. Available: </a:t>
            </a:r>
          </a:p>
          <a:p>
            <a:pPr indent="0" lvl="0" marL="457200" algn="l">
              <a:spcBef>
                <a:spcPts val="0"/>
              </a:spcBef>
              <a:buNone/>
            </a:pPr>
            <a:r>
              <a:rPr b="1" lang="en" sz="1800">
                <a:solidFill>
                  <a:srgbClr val="FFFFFF"/>
                </a:solidFill>
              </a:rPr>
              <a:t>https://worldairlinenews.com/2013/01/22/united-airlines-to-drop-san-francisco-toronto-service-on-april-1/</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