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12192000"/>
  <p:notesSz cx="6858000" cy="9144000"/>
  <p:embeddedFontLst>
    <p:embeddedFont>
      <p:font typeface="Poppins"/>
      <p:regular r:id="rId63"/>
      <p:bold r:id="rId64"/>
      <p:italic r:id="rId65"/>
      <p:boldItalic r:id="rId66"/>
    </p:embeddedFont>
    <p:embeddedFont>
      <p:font typeface="Poppins Black"/>
      <p:bold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669B5C-8E73-4F06-BA3F-E43C5D5E9A85}">
  <a:tblStyle styleId="{B1669B5C-8E73-4F06-BA3F-E43C5D5E9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oppins-bold.fntdata"/><Relationship Id="rId63" Type="http://schemas.openxmlformats.org/officeDocument/2006/relationships/font" Target="fonts/Poppins-regular.fntdata"/><Relationship Id="rId22" Type="http://schemas.openxmlformats.org/officeDocument/2006/relationships/slide" Target="slides/slide17.xml"/><Relationship Id="rId66" Type="http://schemas.openxmlformats.org/officeDocument/2006/relationships/font" Target="fonts/Poppins-boldItalic.fntdata"/><Relationship Id="rId21" Type="http://schemas.openxmlformats.org/officeDocument/2006/relationships/slide" Target="slides/slide16.xml"/><Relationship Id="rId65" Type="http://schemas.openxmlformats.org/officeDocument/2006/relationships/font" Target="fonts/Poppins-italic.fntdata"/><Relationship Id="rId24" Type="http://schemas.openxmlformats.org/officeDocument/2006/relationships/slide" Target="slides/slide19.xml"/><Relationship Id="rId68" Type="http://schemas.openxmlformats.org/officeDocument/2006/relationships/font" Target="fonts/PoppinsBlack-boldItalic.fntdata"/><Relationship Id="rId23" Type="http://schemas.openxmlformats.org/officeDocument/2006/relationships/slide" Target="slides/slide18.xml"/><Relationship Id="rId67" Type="http://schemas.openxmlformats.org/officeDocument/2006/relationships/font" Target="fonts/PoppinsBlack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38c9af5ce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38c9af5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38c9af5ce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38c9af5c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38c9af5ce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38c9af5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38c9af5ce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38c9af5c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38c9af5ce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38c9af5c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38c9af5ce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e38c9af5c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38c9af5ce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38c9af5c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4c340948b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4c340948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3712b974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3712b97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33dbf0c5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e33dbf0c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333fb754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333fb75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333fb754b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333fb754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333fb754b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333fb754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333fb754b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333fb754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333fb754b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e333fb754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333fb754b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e333fb75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333fb754b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e333fb754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e333fb75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e333fb7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e333fb754b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e333fb754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333fb754b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e333fb754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38c9af5ce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38c9af5c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e34b9d959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e34b9d95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24c340948b_0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24c340948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e36a06b5c1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e36a06b5c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34b9d959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e34b9d959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e34b9d9594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e34b9d95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e34b9d9594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e34b9d95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e333fb754b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e333fb754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24c340948b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24c340948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e3712b974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e3712b97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e333fb754b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e333fb754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36a06b5c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e36a06b5c1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24c340948b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24c340948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e333fb754b_0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e333fb754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e333fb754b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e333fb754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24c340948b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24c340948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e333fb754b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e333fb754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e333fb754b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e333fb754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e34b9d9594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e34b9d959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e34b9d9594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e34b9d959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e34b9d9594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e34b9d959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e34b9d9594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e34b9d95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36a06b5c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e36a06b5c1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e34b9d9594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e34b9d959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24c340948b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24c340948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e34b9d9594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e34b9d959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e34b9d9594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e34b9d959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24c340948b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24c340948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24c340948b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24c340948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e3712b9743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e3712b974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24c340948b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24c340948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4c340948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24c340948b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36a06b5c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e36a06b5c1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36a06b5c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36a06b5c1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36a06b5c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e36a06b5c1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489648" y="1614195"/>
            <a:ext cx="7178351" cy="26872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89648" y="4516016"/>
            <a:ext cx="7178351" cy="74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25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49.png"/><Relationship Id="rId7" Type="http://schemas.openxmlformats.org/officeDocument/2006/relationships/image" Target="../media/image56.png"/><Relationship Id="rId8" Type="http://schemas.openxmlformats.org/officeDocument/2006/relationships/image" Target="../media/image5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3.png"/><Relationship Id="rId4" Type="http://schemas.openxmlformats.org/officeDocument/2006/relationships/image" Target="../media/image6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www.linkedin.com/in/matheus-r-29a54623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3489648" y="1614195"/>
            <a:ext cx="7178351" cy="2687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/>
              <a:t>Comparação de abordagens de modelagem de tópicos em reclamações relacionadas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/>
              <a:t>ao setor de comércio eletrônico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4000"/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3489648" y="4516016"/>
            <a:ext cx="7178351" cy="74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Matheus Ribeiro Cerqueira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Mauricio Evandro Eloy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LSI - Índice Semântico Latente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1343025" y="5571450"/>
            <a:ext cx="79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https://www.datacamp.com/tutorial/discovering-hidden-topics-python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2561550"/>
            <a:ext cx="950595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838200" y="1591825"/>
            <a:ext cx="940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Desenvolvido por Deerwester et al. 1990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LDA - Alocação latente de Dirichlet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838200" y="1690825"/>
            <a:ext cx="1035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Desenvolvida por Blei, D. M.; Ng, A. Y E Jordan M. I. 2003.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918900" y="2785825"/>
            <a:ext cx="10354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Documentos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Documento 1 e 2: 100% Tópico 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Documento 3 e 4: 100% Tópico B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Documento 5: 60% Tópico A, 40% Tópico B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Tópicos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Tópico A: 30% aprendizado, 15% máquina, 10% visão, 10% profundo, … ( = </a:t>
            </a:r>
            <a:r>
              <a:rPr b="1" lang="pt-BR" sz="1800"/>
              <a:t>Inteligência artificial</a:t>
            </a:r>
            <a:r>
              <a:rPr lang="pt-BR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Tópico B: 40% nasa, 20% astronautas, 20% exoplanetas, 15% spacex, … (= </a:t>
            </a:r>
            <a:r>
              <a:rPr b="1" lang="pt-BR" sz="1800"/>
              <a:t>Exploração espacial</a:t>
            </a:r>
            <a:r>
              <a:rPr lang="pt-BR" sz="1800"/>
              <a:t>)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6219000" y="2982725"/>
            <a:ext cx="513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Temas: inteligência artificial e exploração espacial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BERTopic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490563"/>
            <a:ext cx="8642002" cy="17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838200" y="5290000"/>
            <a:ext cx="69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https://maartengr.github.io/BERTopic/index.html#modularity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3900" y="3691753"/>
            <a:ext cx="1217950" cy="13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838200" y="1862275"/>
            <a:ext cx="1022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Desenvolvida por Grootendorst, M. 2022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1568650" y="2661725"/>
            <a:ext cx="386400" cy="830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1955050" y="2556925"/>
            <a:ext cx="14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Transformadores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Transformadores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09650"/>
            <a:ext cx="4998579" cy="30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6910300" y="1909650"/>
            <a:ext cx="4143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🤗 Modelos pré-treinados de última geração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Mais de 98,000 modelos pré-treinados https://huggingface.co/models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250" y="2780525"/>
            <a:ext cx="19240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6958250" y="4384575"/>
            <a:ext cx="303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alibri"/>
                <a:ea typeface="Calibri"/>
                <a:cs typeface="Calibri"/>
                <a:sym typeface="Calibri"/>
              </a:rPr>
              <a:t>Mecanismo de atenção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838200" y="4969425"/>
            <a:ext cx="525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https://maartengr.github.io/BERTopic/getting_started/embeddings/embeddings.html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6958250" y="4907775"/>
            <a:ext cx="320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Vaswani, A. 2017 et al. Attention Is All You Need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6"/>
          <p:cNvGrpSpPr/>
          <p:nvPr/>
        </p:nvGrpSpPr>
        <p:grpSpPr>
          <a:xfrm>
            <a:off x="7344275" y="3577000"/>
            <a:ext cx="3121800" cy="503100"/>
            <a:chOff x="883400" y="3859075"/>
            <a:chExt cx="3121800" cy="503100"/>
          </a:xfrm>
        </p:grpSpPr>
        <p:sp>
          <p:nvSpPr>
            <p:cNvPr id="222" name="Google Shape;222;p26"/>
            <p:cNvSpPr/>
            <p:nvPr/>
          </p:nvSpPr>
          <p:spPr>
            <a:xfrm>
              <a:off x="883400" y="3859075"/>
              <a:ext cx="3121800" cy="50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1162736" y="3910322"/>
              <a:ext cx="484500" cy="436200"/>
            </a:xfrm>
            <a:prstGeom prst="donut">
              <a:avLst>
                <a:gd fmla="val 25000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2673735" y="3892522"/>
              <a:ext cx="484500" cy="436200"/>
            </a:xfrm>
            <a:prstGeom prst="donut">
              <a:avLst>
                <a:gd fmla="val 25000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1923415" y="3892523"/>
              <a:ext cx="484500" cy="436200"/>
            </a:xfrm>
            <a:prstGeom prst="donut">
              <a:avLst>
                <a:gd fmla="val 25000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332444" y="3910328"/>
              <a:ext cx="484500" cy="436200"/>
            </a:xfrm>
            <a:prstGeom prst="donut">
              <a:avLst>
                <a:gd fmla="val 25000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6"/>
          <p:cNvSpPr txBox="1"/>
          <p:nvPr>
            <p:ph type="title"/>
          </p:nvPr>
        </p:nvSpPr>
        <p:spPr>
          <a:xfrm>
            <a:off x="838200" y="2913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Neurais Recorrentes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838200" y="1690825"/>
            <a:ext cx="10325100" cy="102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Paralelização e escalabilidade</a:t>
            </a:r>
            <a:endParaRPr sz="2400"/>
          </a:p>
        </p:txBody>
      </p:sp>
      <p:sp>
        <p:nvSpPr>
          <p:cNvPr id="229" name="Google Shape;229;p26"/>
          <p:cNvSpPr/>
          <p:nvPr/>
        </p:nvSpPr>
        <p:spPr>
          <a:xfrm rot="1209653">
            <a:off x="10340100" y="3201762"/>
            <a:ext cx="437826" cy="375184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10371100" y="2790950"/>
            <a:ext cx="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sleep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8056300" y="3201688"/>
            <a:ext cx="437700" cy="375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8686325" y="4586575"/>
            <a:ext cx="437700" cy="375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 rot="1209653">
            <a:off x="10258575" y="4609012"/>
            <a:ext cx="437826" cy="375184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8686313" y="4165124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Cat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10313425" y="4201175"/>
            <a:ext cx="5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food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9177838" y="3221088"/>
            <a:ext cx="437700" cy="375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1074751" y="3967520"/>
            <a:ext cx="392400" cy="325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2894849" y="3967520"/>
            <a:ext cx="392400" cy="325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1681439" y="3967520"/>
            <a:ext cx="392400" cy="325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2288150" y="3959324"/>
            <a:ext cx="392400" cy="325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 rot="1172841">
            <a:off x="3735481" y="3966958"/>
            <a:ext cx="390931" cy="326617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1056037" y="3467375"/>
            <a:ext cx="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The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1681450" y="3467375"/>
            <a:ext cx="5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Cat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2219823" y="3473300"/>
            <a:ext cx="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wants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2894850" y="3467375"/>
            <a:ext cx="5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food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3733136" y="3467375"/>
            <a:ext cx="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sleep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6"/>
          <p:cNvGrpSpPr/>
          <p:nvPr/>
        </p:nvGrpSpPr>
        <p:grpSpPr>
          <a:xfrm>
            <a:off x="838200" y="4307400"/>
            <a:ext cx="3121800" cy="503100"/>
            <a:chOff x="883400" y="3859075"/>
            <a:chExt cx="3121800" cy="503100"/>
          </a:xfrm>
        </p:grpSpPr>
        <p:sp>
          <p:nvSpPr>
            <p:cNvPr id="248" name="Google Shape;248;p26"/>
            <p:cNvSpPr/>
            <p:nvPr/>
          </p:nvSpPr>
          <p:spPr>
            <a:xfrm>
              <a:off x="883400" y="3859075"/>
              <a:ext cx="3121800" cy="50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1162736" y="3910322"/>
              <a:ext cx="484500" cy="436200"/>
            </a:xfrm>
            <a:prstGeom prst="donut">
              <a:avLst>
                <a:gd fmla="val 25000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2673735" y="3892522"/>
              <a:ext cx="484500" cy="436200"/>
            </a:xfrm>
            <a:prstGeom prst="donut">
              <a:avLst>
                <a:gd fmla="val 25000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1923415" y="3892523"/>
              <a:ext cx="484500" cy="436200"/>
            </a:xfrm>
            <a:prstGeom prst="donut">
              <a:avLst>
                <a:gd fmla="val 25000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3332444" y="3910328"/>
              <a:ext cx="484500" cy="436200"/>
            </a:xfrm>
            <a:prstGeom prst="donut">
              <a:avLst>
                <a:gd fmla="val 25000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26"/>
          <p:cNvGrpSpPr/>
          <p:nvPr/>
        </p:nvGrpSpPr>
        <p:grpSpPr>
          <a:xfrm>
            <a:off x="7344275" y="4983150"/>
            <a:ext cx="3121800" cy="503100"/>
            <a:chOff x="883400" y="3859075"/>
            <a:chExt cx="3121800" cy="503100"/>
          </a:xfrm>
        </p:grpSpPr>
        <p:sp>
          <p:nvSpPr>
            <p:cNvPr id="254" name="Google Shape;254;p26"/>
            <p:cNvSpPr/>
            <p:nvPr/>
          </p:nvSpPr>
          <p:spPr>
            <a:xfrm>
              <a:off x="883400" y="3859075"/>
              <a:ext cx="3121800" cy="50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162736" y="3910322"/>
              <a:ext cx="484500" cy="436200"/>
            </a:xfrm>
            <a:prstGeom prst="donut">
              <a:avLst>
                <a:gd fmla="val 25000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2673735" y="3892522"/>
              <a:ext cx="484500" cy="436200"/>
            </a:xfrm>
            <a:prstGeom prst="donut">
              <a:avLst>
                <a:gd fmla="val 25000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1923415" y="3892523"/>
              <a:ext cx="484500" cy="436200"/>
            </a:xfrm>
            <a:prstGeom prst="donut">
              <a:avLst>
                <a:gd fmla="val 25000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3332444" y="3910328"/>
              <a:ext cx="484500" cy="436200"/>
            </a:xfrm>
            <a:prstGeom prst="donut">
              <a:avLst>
                <a:gd fmla="val 25000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6"/>
          <p:cNvSpPr txBox="1"/>
          <p:nvPr/>
        </p:nvSpPr>
        <p:spPr>
          <a:xfrm>
            <a:off x="9121301" y="2881700"/>
            <a:ext cx="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moon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8096225" y="2821325"/>
            <a:ext cx="5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sun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4453550" y="4307425"/>
            <a:ext cx="2175300" cy="43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838200" y="2913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Neurais Recorrentes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838200" y="1700300"/>
            <a:ext cx="10325100" cy="66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Sequências longas</a:t>
            </a:r>
            <a:endParaRPr sz="2400"/>
          </a:p>
        </p:txBody>
      </p:sp>
      <p:sp>
        <p:nvSpPr>
          <p:cNvPr id="268" name="Google Shape;268;p27"/>
          <p:cNvSpPr/>
          <p:nvPr/>
        </p:nvSpPr>
        <p:spPr>
          <a:xfrm>
            <a:off x="6507950" y="2617652"/>
            <a:ext cx="680700" cy="503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 ?</a:t>
            </a:r>
            <a:endParaRPr b="1" sz="1600">
              <a:solidFill>
                <a:srgbClr val="6AA84F"/>
              </a:solidFill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7755913" y="2617650"/>
            <a:ext cx="798900" cy="503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? </a:t>
            </a:r>
            <a:endParaRPr b="1" sz="1800">
              <a:solidFill>
                <a:srgbClr val="6AA84F"/>
              </a:solidFill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4878975" y="2617650"/>
            <a:ext cx="798900" cy="503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gato</a:t>
            </a:r>
            <a:endParaRPr b="1" sz="1600">
              <a:solidFill>
                <a:srgbClr val="6AA84F"/>
              </a:solidFill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4089500" y="2617650"/>
            <a:ext cx="798900" cy="503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</a:t>
            </a:r>
            <a:endParaRPr b="1" sz="1600">
              <a:solidFill>
                <a:srgbClr val="6AA84F"/>
              </a:solidFill>
            </a:endParaRPr>
          </a:p>
        </p:txBody>
      </p:sp>
      <p:pic>
        <p:nvPicPr>
          <p:cNvPr id="272" name="Google Shape;2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250" y="3120737"/>
            <a:ext cx="6235987" cy="20786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2718550" y="3240575"/>
            <a:ext cx="6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Saída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2439188" y="4652025"/>
            <a:ext cx="7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Entrada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1285775" y="3959975"/>
            <a:ext cx="12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Estado oculto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3397275" y="3356825"/>
            <a:ext cx="606600" cy="1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2687363" y="4046800"/>
            <a:ext cx="606600" cy="1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3397275" y="4752525"/>
            <a:ext cx="606600" cy="1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7755925" y="5199400"/>
            <a:ext cx="798900" cy="503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/>
              <a:t>sleep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6509650" y="5199400"/>
            <a:ext cx="798900" cy="503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food  </a:t>
            </a:r>
            <a:endParaRPr b="1" sz="1600">
              <a:solidFill>
                <a:srgbClr val="6AA84F"/>
              </a:solidFill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4802775" y="5128425"/>
            <a:ext cx="798900" cy="503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cat</a:t>
            </a:r>
            <a:endParaRPr b="1" sz="1600">
              <a:solidFill>
                <a:srgbClr val="6AA84F"/>
              </a:solidFill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4003875" y="5158588"/>
            <a:ext cx="798900" cy="503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</a:t>
            </a:r>
            <a:endParaRPr b="1" sz="1600">
              <a:solidFill>
                <a:srgbClr val="6AA84F"/>
              </a:solidFill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838200" y="5868550"/>
            <a:ext cx="82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Modificado de: https://stanford.edu/~shervine/teaching/cs-230/cheatsheet-recurrent-neural-networks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title"/>
          </p:nvPr>
        </p:nvSpPr>
        <p:spPr>
          <a:xfrm>
            <a:off x="838200" y="2913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Mecanismo de atenção</a:t>
            </a:r>
            <a:endParaRPr/>
          </a:p>
        </p:txBody>
      </p:sp>
      <p:pic>
        <p:nvPicPr>
          <p:cNvPr id="289" name="Google Shape;2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850" y="2739513"/>
            <a:ext cx="4549874" cy="26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8"/>
          <p:cNvSpPr txBox="1"/>
          <p:nvPr/>
        </p:nvSpPr>
        <p:spPr>
          <a:xfrm>
            <a:off x="983025" y="1667175"/>
            <a:ext cx="1037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Retém e utiliza todos os estados ocultos da sequência de entrada durante o processo de decodificação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025" y="2950025"/>
            <a:ext cx="5820826" cy="21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8"/>
          <p:cNvSpPr txBox="1"/>
          <p:nvPr/>
        </p:nvSpPr>
        <p:spPr>
          <a:xfrm>
            <a:off x="1215500" y="5237325"/>
            <a:ext cx="534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https://www.scaler.com/topics/deep-learning/attention-mechanism-deep-learning/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7326275" y="5370175"/>
            <a:ext cx="40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https://blog.floydhub.com/attention-mechanism/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299" name="Google Shape;299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Quais os principais motivos/temas das reclamações?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Quais métodos são capazes de extrair estes temas em forma de tópicos claros, distintos e interpretáveis?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/>
          <p:nvPr>
            <p:ph type="title"/>
          </p:nvPr>
        </p:nvSpPr>
        <p:spPr>
          <a:xfrm>
            <a:off x="9397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para coleta de dados</a:t>
            </a:r>
            <a:endParaRPr/>
          </a:p>
        </p:txBody>
      </p:sp>
      <p:pic>
        <p:nvPicPr>
          <p:cNvPr id="310" name="Google Shape;3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00" y="2608588"/>
            <a:ext cx="987075" cy="9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075" y="2608588"/>
            <a:ext cx="987075" cy="9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588" y="2605863"/>
            <a:ext cx="987075" cy="9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1413" y="2605863"/>
            <a:ext cx="987075" cy="9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91238" y="2605863"/>
            <a:ext cx="987075" cy="9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59750" y="2569625"/>
            <a:ext cx="987075" cy="9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1"/>
          <p:cNvSpPr txBox="1"/>
          <p:nvPr/>
        </p:nvSpPr>
        <p:spPr>
          <a:xfrm>
            <a:off x="1186788" y="3762250"/>
            <a:ext cx="57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API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2666412" y="3762250"/>
            <a:ext cx="194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6168500" y="3759525"/>
            <a:ext cx="115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Arquivos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9022437" y="3795763"/>
            <a:ext cx="166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Web Scraping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67800" y="2681312"/>
            <a:ext cx="763725" cy="7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Modelagem de tópicos </a:t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690700"/>
            <a:ext cx="105156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/>
              <a:t>A modelagem de tópicos do inglês “Topic Modeling” é uma </a:t>
            </a:r>
            <a:r>
              <a:rPr b="1" lang="pt-BR" sz="2400"/>
              <a:t>técnica não supervisionada aplicada na análise de coleções de documentos</a:t>
            </a:r>
            <a:r>
              <a:rPr lang="pt-BR" sz="2400"/>
              <a:t> para extrair estruturas ocultas a partir de uma coleção de documentos em uma coleção de tópi</a:t>
            </a:r>
            <a:r>
              <a:rPr lang="pt-BR" sz="2400"/>
              <a:t>cos </a:t>
            </a:r>
            <a:endParaRPr sz="2400"/>
          </a:p>
          <a:p>
            <a:pPr indent="0" lvl="0" marL="1778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/>
              <a:t>Barde e Bainwad, 2017</a:t>
            </a:r>
            <a:endParaRPr sz="2400"/>
          </a:p>
        </p:txBody>
      </p:sp>
      <p:grpSp>
        <p:nvGrpSpPr>
          <p:cNvPr id="89" name="Google Shape;89;p14"/>
          <p:cNvGrpSpPr/>
          <p:nvPr/>
        </p:nvGrpSpPr>
        <p:grpSpPr>
          <a:xfrm>
            <a:off x="968700" y="4612088"/>
            <a:ext cx="2746100" cy="1733825"/>
            <a:chOff x="1170675" y="1838688"/>
            <a:chExt cx="2746100" cy="1733825"/>
          </a:xfrm>
        </p:grpSpPr>
        <p:pic>
          <p:nvPicPr>
            <p:cNvPr id="90" name="Google Shape;9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91075" y="2246813"/>
              <a:ext cx="1325700" cy="132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0675" y="1838688"/>
              <a:ext cx="1325700" cy="1325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4"/>
          <p:cNvGrpSpPr/>
          <p:nvPr/>
        </p:nvGrpSpPr>
        <p:grpSpPr>
          <a:xfrm>
            <a:off x="1954625" y="3648113"/>
            <a:ext cx="2746100" cy="1733825"/>
            <a:chOff x="1170675" y="1838688"/>
            <a:chExt cx="2746100" cy="1733825"/>
          </a:xfrm>
        </p:grpSpPr>
        <p:pic>
          <p:nvPicPr>
            <p:cNvPr id="93" name="Google Shape;9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91075" y="2246813"/>
              <a:ext cx="1325700" cy="132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0675" y="1838688"/>
              <a:ext cx="1325700" cy="1325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>
            <a:off x="5573125" y="4100625"/>
            <a:ext cx="2313900" cy="23973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/>
        </p:nvSpPr>
        <p:spPr>
          <a:xfrm>
            <a:off x="5719613" y="4216375"/>
            <a:ext cx="2167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HTML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&lt;p&gt;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&lt;div&gt;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	    +  atributo:Valor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&lt;h1&gt;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Coleta dos dados - Web Scraping</a:t>
            </a:r>
            <a:endParaRPr/>
          </a:p>
        </p:txBody>
      </p:sp>
      <p:sp>
        <p:nvSpPr>
          <p:cNvPr id="328" name="Google Shape;328;p32"/>
          <p:cNvSpPr txBox="1"/>
          <p:nvPr/>
        </p:nvSpPr>
        <p:spPr>
          <a:xfrm>
            <a:off x="1938750" y="2061575"/>
            <a:ext cx="20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www.topicmodeling.com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838200" y="1916550"/>
            <a:ext cx="3797100" cy="348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775" y="2061575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 txBox="1"/>
          <p:nvPr/>
        </p:nvSpPr>
        <p:spPr>
          <a:xfrm>
            <a:off x="2091475" y="4870275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WebDriver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113" y="2310875"/>
            <a:ext cx="2778975" cy="26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6875" y="2277775"/>
            <a:ext cx="1649550" cy="16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 txBox="1"/>
          <p:nvPr/>
        </p:nvSpPr>
        <p:spPr>
          <a:xfrm>
            <a:off x="2413950" y="5478475"/>
            <a:ext cx="109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Selenium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6070617" y="5478475"/>
            <a:ext cx="146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BeautifulSoup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4093125" y="5538225"/>
            <a:ext cx="542100" cy="431100"/>
          </a:xfrm>
          <a:prstGeom prst="star8">
            <a:avLst>
              <a:gd fmla="val 37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6830300" y="1785425"/>
            <a:ext cx="542100" cy="431100"/>
          </a:xfrm>
          <a:prstGeom prst="star8">
            <a:avLst>
              <a:gd fmla="val 37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pic>
        <p:nvPicPr>
          <p:cNvPr id="338" name="Google Shape;33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25" y="2061571"/>
            <a:ext cx="1262100" cy="12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2"/>
          <p:cNvSpPr/>
          <p:nvPr/>
        </p:nvSpPr>
        <p:spPr>
          <a:xfrm>
            <a:off x="9666225" y="4100625"/>
            <a:ext cx="542100" cy="431100"/>
          </a:xfrm>
          <a:prstGeom prst="star8">
            <a:avLst>
              <a:gd fmla="val 37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pic>
        <p:nvPicPr>
          <p:cNvPr id="340" name="Google Shape;34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0275" y="4735588"/>
            <a:ext cx="805949" cy="66957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2"/>
          <p:cNvSpPr txBox="1"/>
          <p:nvPr/>
        </p:nvSpPr>
        <p:spPr>
          <a:xfrm>
            <a:off x="8787988" y="3228900"/>
            <a:ext cx="25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≅ 12.000 reclamações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Tokenização</a:t>
            </a:r>
            <a:endParaRPr/>
          </a:p>
        </p:txBody>
      </p:sp>
      <p:sp>
        <p:nvSpPr>
          <p:cNvPr id="347" name="Google Shape;347;p33"/>
          <p:cNvSpPr txBox="1"/>
          <p:nvPr/>
        </p:nvSpPr>
        <p:spPr>
          <a:xfrm>
            <a:off x="838200" y="1690825"/>
            <a:ext cx="805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Transformação das palavras em tokens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838200" y="4578575"/>
            <a:ext cx="4517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cobrança indevida está vindo cobrança cartão referente empresa paulo braço trata julho feito cadastro site email nenhuma assinatura cobrança tratar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6656700" y="4578575"/>
            <a:ext cx="4697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['cobrança', 'indevida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está', 'vindo', 'cobrança', 'cartão',  'referente',  'empresa',  'paulo',  'braço', 'trata', 'julho', 'feito', 'cadastro', 'site', 'email', 'nenhuma', 'assinatura', 'cobrança', 'tratar']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900" y="4578573"/>
            <a:ext cx="1169723" cy="11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748" y="2618023"/>
            <a:ext cx="1587462" cy="158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6374" y="3089200"/>
            <a:ext cx="905472" cy="90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7025" y="3089187"/>
            <a:ext cx="905475" cy="90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7175" y="3089186"/>
            <a:ext cx="905475" cy="9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0675" y="3089200"/>
            <a:ext cx="905475" cy="9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36325" y="2976262"/>
            <a:ext cx="905475" cy="9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/>
          <p:nvPr/>
        </p:nvSpPr>
        <p:spPr>
          <a:xfrm>
            <a:off x="5852900" y="3338698"/>
            <a:ext cx="1062300" cy="3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523675" y="3051063"/>
            <a:ext cx="920275" cy="9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dos dados</a:t>
            </a:r>
            <a:endParaRPr/>
          </a:p>
        </p:txBody>
      </p:sp>
      <p:pic>
        <p:nvPicPr>
          <p:cNvPr id="364" name="Google Shape;3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425" y="2908263"/>
            <a:ext cx="920275" cy="9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4"/>
          <p:cNvSpPr txBox="1"/>
          <p:nvPr/>
        </p:nvSpPr>
        <p:spPr>
          <a:xfrm>
            <a:off x="838200" y="1690825"/>
            <a:ext cx="805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Minúsculo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2111250" y="2537250"/>
            <a:ext cx="7969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cobrança indevida,"Está vindo uma cobrança no cartão referente a ""</a:t>
            </a: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EMPRESA A  SAO PAULO BRA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"" não sei do que se trata de           Novembro/2021 até Junho/2022 era 9,90 e de Julho até setembro/22 esta em 14,90.foi feito o cadastro no site com esse e-mail mas não tenho nenhuma assinatura e essa cobrança não para de vir. </a:t>
            </a: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NÃO SEI DO QUE SE  TRATA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"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2111250" y="4437263"/>
            <a:ext cx="7969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cobrança indevida,"Está vindo uma cobrança no cartão referente a ""</a:t>
            </a: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empresa </a:t>
            </a: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  sao  paulo bra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"" não sei do que se trata de           Novembro/2021 até Junho/2022 era 9,90 e de Julho até setembro/22 esta em 14,90.foi feito o cadastro no site com esse e-mail mas não tenho nenhuma assinatura e essa cobrança não para de vir. </a:t>
            </a: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não sei do que se  trata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"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dos dados</a:t>
            </a:r>
            <a:endParaRPr/>
          </a:p>
        </p:txBody>
      </p:sp>
      <p:pic>
        <p:nvPicPr>
          <p:cNvPr id="373" name="Google Shape;3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692863"/>
            <a:ext cx="920275" cy="9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5"/>
          <p:cNvSpPr txBox="1"/>
          <p:nvPr/>
        </p:nvSpPr>
        <p:spPr>
          <a:xfrm>
            <a:off x="838200" y="1690825"/>
            <a:ext cx="805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Remoção dos espaços em branco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2111250" y="2537250"/>
            <a:ext cx="7969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cobrança indevida,"Está vindo uma cobrança no cartão referente a ""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 A  SAO PAULO BRA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"" não sei do que se trata de</a:t>
            </a:r>
            <a:r>
              <a:rPr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Novembro/2021 até Junho/2022 era 9,90 e de Julho até setembro/22 esta em 14,90.foi feito o cadastro no site com esse e-mail mas não tenho nenhuma assinatura e essa cobrança não para de vir. 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SEI DO QUE SE  TRATA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"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2111250" y="4437275"/>
            <a:ext cx="796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cobrança indevida,"está vindo uma cobrança no cartão referente a ""empresa a sao paulo bra"" não sei do que se trata de novembro/2021 até junho/2022 era 9,90 e de julho até setembro/22 esta em 14,90.foi feito o cadastro no site com esse e-mail mas não tenho nenhuma assinatura e essa cobrança não para de vir. não sei do que se trata"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dos dados</a:t>
            </a:r>
            <a:endParaRPr/>
          </a:p>
        </p:txBody>
      </p:sp>
      <p:pic>
        <p:nvPicPr>
          <p:cNvPr id="382" name="Google Shape;3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250" y="2785113"/>
            <a:ext cx="920275" cy="9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6"/>
          <p:cNvSpPr txBox="1"/>
          <p:nvPr/>
        </p:nvSpPr>
        <p:spPr>
          <a:xfrm>
            <a:off x="838200" y="1690825"/>
            <a:ext cx="805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Erros gramaticais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6"/>
          <p:cNvSpPr txBox="1"/>
          <p:nvPr/>
        </p:nvSpPr>
        <p:spPr>
          <a:xfrm>
            <a:off x="2111250" y="2537250"/>
            <a:ext cx="796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cobrança indevida,"está vindo uma cobrança no cartão referente a </a:t>
            </a: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""empresa a sao paulo bra""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sei do que se trata de novembro/2021 até junho/2022 era 9,90 e de julho até setembro/22 esta em 14,90.foi feito o cadastro no site com esse </a:t>
            </a: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e-mail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mas não tenho nenhuma assinatura e essa cobrança não para de </a:t>
            </a: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vir. não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sei do que se trata"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6"/>
          <p:cNvSpPr txBox="1"/>
          <p:nvPr/>
        </p:nvSpPr>
        <p:spPr>
          <a:xfrm>
            <a:off x="2111250" y="4437275"/>
            <a:ext cx="796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cobrança indevida,"está vindo uma cobrança no cartão referente a </a:t>
            </a: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empresa a </a:t>
            </a:r>
            <a:r>
              <a:rPr b="1" lang="pt-BR" sz="2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sao</a:t>
            </a: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paulo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braço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 não sei do que se trata de novembro/2021 até junho/2022 era 9,90 e de julho até setembro/22 esta em 14,90.foi feito o cadastro no site com esse </a:t>
            </a:r>
            <a:r>
              <a:rPr b="1"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 mas não tenho nenhuma assinatura e essa cobrança não para de </a:t>
            </a:r>
            <a:r>
              <a:rPr b="1" lang="pt-BR" sz="2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vir não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 sei do que se tratar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dos dados</a:t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950" y="3245613"/>
            <a:ext cx="920275" cy="9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7"/>
          <p:cNvSpPr txBox="1"/>
          <p:nvPr/>
        </p:nvSpPr>
        <p:spPr>
          <a:xfrm>
            <a:off x="838200" y="1690825"/>
            <a:ext cx="805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Remoção endereços web (https://)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pontuação, números, datas, palavras &lt; 3 e stopwords padrões e contextuais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7"/>
          <p:cNvSpPr txBox="1"/>
          <p:nvPr/>
        </p:nvSpPr>
        <p:spPr>
          <a:xfrm>
            <a:off x="2111250" y="3120900"/>
            <a:ext cx="796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cobrança indevida,"está vindo uma cobrança no cartão referente a ""empresa a </a:t>
            </a:r>
            <a:r>
              <a:rPr b="1"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sao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paulo bra"" não sei do que se trata de </a:t>
            </a:r>
            <a:r>
              <a:rPr b="1"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novembro/2021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até</a:t>
            </a:r>
            <a:r>
              <a:rPr b="1"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junho/2022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era </a:t>
            </a:r>
            <a:r>
              <a:rPr b="1"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9,90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de julho até </a:t>
            </a:r>
            <a:r>
              <a:rPr b="1"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setembro/22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 em </a:t>
            </a:r>
            <a:r>
              <a:rPr b="1"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14,90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.foi feito o cadastro no site com esse e-mail mas não tenho nenhuma assinatura e essa cobrança </a:t>
            </a:r>
            <a:r>
              <a:rPr b="1"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de </a:t>
            </a:r>
            <a:r>
              <a:rPr b="1"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vir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não sei do que se trata"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2111250" y="4561975"/>
            <a:ext cx="796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cobrança indevida está vindo cobrança cartão referente empresa paulo braço trata julho feito cadastro site email nenhuma assinatura cobrança tratar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Stop Words contextuais</a:t>
            </a:r>
            <a:endParaRPr/>
          </a:p>
        </p:txBody>
      </p:sp>
      <p:sp>
        <p:nvSpPr>
          <p:cNvPr id="400" name="Google Shape;400;p38"/>
          <p:cNvSpPr txBox="1"/>
          <p:nvPr>
            <p:ph idx="1" type="body"/>
          </p:nvPr>
        </p:nvSpPr>
        <p:spPr>
          <a:xfrm>
            <a:off x="838200" y="1825625"/>
            <a:ext cx="10515600" cy="60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Palavras tratadas como stop words dentro do contexto deste trabalho</a:t>
            </a:r>
            <a:endParaRPr sz="2400"/>
          </a:p>
        </p:txBody>
      </p:sp>
      <p:pic>
        <p:nvPicPr>
          <p:cNvPr id="401" name="Google Shape;4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175" y="2433125"/>
            <a:ext cx="2460300" cy="39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 txBox="1"/>
          <p:nvPr/>
        </p:nvSpPr>
        <p:spPr>
          <a:xfrm>
            <a:off x="4879025" y="3052675"/>
            <a:ext cx="4142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Reduzir a influência dos termos que identificam as empresas em detrimento do problema em si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Lematização</a:t>
            </a:r>
            <a:endParaRPr/>
          </a:p>
        </p:txBody>
      </p:sp>
      <p:sp>
        <p:nvSpPr>
          <p:cNvPr id="408" name="Google Shape;408;p39"/>
          <p:cNvSpPr txBox="1"/>
          <p:nvPr>
            <p:ph idx="1" type="body"/>
          </p:nvPr>
        </p:nvSpPr>
        <p:spPr>
          <a:xfrm>
            <a:off x="838200" y="1825625"/>
            <a:ext cx="10515600" cy="60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Redução a forma raíz (válidas) = normalização</a:t>
            </a:r>
            <a:endParaRPr sz="2400"/>
          </a:p>
        </p:txBody>
      </p:sp>
      <p:sp>
        <p:nvSpPr>
          <p:cNvPr id="409" name="Google Shape;409;p39"/>
          <p:cNvSpPr txBox="1"/>
          <p:nvPr/>
        </p:nvSpPr>
        <p:spPr>
          <a:xfrm>
            <a:off x="6969375" y="4712300"/>
            <a:ext cx="43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'cobrança', 'vir', 'cobrança', 'cartão', 'referente', 'empresa', 'tratar', 'julho', 'fazer', 'cadastro', 'site', 'email', 'assinaturar', 'cobrança', 'tratar'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138" y="4589148"/>
            <a:ext cx="1169723" cy="11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9"/>
          <p:cNvSpPr txBox="1"/>
          <p:nvPr/>
        </p:nvSpPr>
        <p:spPr>
          <a:xfrm>
            <a:off x="838200" y="4589150"/>
            <a:ext cx="4697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['cobrança', 'indevida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está', 'vindo', 'cobrança', 'cartão',  'referente',  'empresa',  'paulo',  'braço', 'trata', 'julho', 'feito', 'cadastro', 'site', 'email', 'nenhuma', 'assinatura', 'cobrança', 'tratar']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9"/>
          <p:cNvSpPr txBox="1"/>
          <p:nvPr/>
        </p:nvSpPr>
        <p:spPr>
          <a:xfrm>
            <a:off x="838200" y="2751175"/>
            <a:ext cx="3830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Exemplo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house, houses, housing -&gt; house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4822700" y="3214650"/>
            <a:ext cx="1566300" cy="42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9"/>
          <p:cNvSpPr txBox="1"/>
          <p:nvPr/>
        </p:nvSpPr>
        <p:spPr>
          <a:xfrm>
            <a:off x="6865500" y="2870775"/>
            <a:ext cx="42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500" y="2757471"/>
            <a:ext cx="887025" cy="88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9450" y="2663663"/>
            <a:ext cx="923400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7475" y="2681850"/>
            <a:ext cx="887025" cy="8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9150" y="3642550"/>
            <a:ext cx="865350" cy="8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8300" y="3708625"/>
            <a:ext cx="865350" cy="8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palavras mais frequentes</a:t>
            </a:r>
            <a:endParaRPr/>
          </a:p>
        </p:txBody>
      </p:sp>
      <p:pic>
        <p:nvPicPr>
          <p:cNvPr id="425" name="Google Shape;4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100" y="2157650"/>
            <a:ext cx="4568150" cy="410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350" y="2157650"/>
            <a:ext cx="37268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Bag of Words - Saco de palavras</a:t>
            </a:r>
            <a:endParaRPr/>
          </a:p>
        </p:txBody>
      </p:sp>
      <p:sp>
        <p:nvSpPr>
          <p:cNvPr id="432" name="Google Shape;432;p41"/>
          <p:cNvSpPr txBox="1"/>
          <p:nvPr/>
        </p:nvSpPr>
        <p:spPr>
          <a:xfrm>
            <a:off x="838200" y="1690825"/>
            <a:ext cx="1030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Uma forma de representar dados textuais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Quanto mais frequente uma palavra, mais importante ela pode ser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3" name="Google Shape;433;p41"/>
          <p:cNvGrpSpPr/>
          <p:nvPr/>
        </p:nvGrpSpPr>
        <p:grpSpPr>
          <a:xfrm>
            <a:off x="3416700" y="2894875"/>
            <a:ext cx="7722000" cy="2474750"/>
            <a:chOff x="3416700" y="2870775"/>
            <a:chExt cx="7722000" cy="2474750"/>
          </a:xfrm>
        </p:grpSpPr>
        <p:sp>
          <p:nvSpPr>
            <p:cNvPr id="434" name="Google Shape;434;p41"/>
            <p:cNvSpPr txBox="1"/>
            <p:nvPr/>
          </p:nvSpPr>
          <p:spPr>
            <a:xfrm>
              <a:off x="6865500" y="2870775"/>
              <a:ext cx="427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1"/>
            <p:cNvSpPr txBox="1"/>
            <p:nvPr/>
          </p:nvSpPr>
          <p:spPr>
            <a:xfrm>
              <a:off x="3416700" y="3436925"/>
              <a:ext cx="5379600" cy="19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latin typeface="Calibri"/>
                  <a:ea typeface="Calibri"/>
                  <a:cs typeface="Calibri"/>
                  <a:sym typeface="Calibri"/>
                </a:rPr>
                <a:t>Palavras/tokens 					       </a:t>
              </a: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      :     Frequência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latin typeface="Calibri"/>
                  <a:ea typeface="Calibri"/>
                  <a:cs typeface="Calibri"/>
                  <a:sym typeface="Calibri"/>
                </a:rPr>
                <a:t>desconto						         </a:t>
              </a: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     :            10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latin typeface="Calibri"/>
                  <a:ea typeface="Calibri"/>
                  <a:cs typeface="Calibri"/>
                  <a:sym typeface="Calibri"/>
                </a:rPr>
                <a:t>chegar 						       </a:t>
              </a: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     :            17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latin typeface="Calibri"/>
                  <a:ea typeface="Calibri"/>
                  <a:cs typeface="Calibri"/>
                  <a:sym typeface="Calibri"/>
                </a:rPr>
                <a:t>cliente 						         </a:t>
              </a: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    :            29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valor 						                 12     :              6		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1"/>
            <p:cNvSpPr txBox="1"/>
            <p:nvPr/>
          </p:nvSpPr>
          <p:spPr>
            <a:xfrm>
              <a:off x="3416700" y="3005825"/>
              <a:ext cx="2044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latin typeface="Calibri"/>
                  <a:ea typeface="Calibri"/>
                  <a:cs typeface="Calibri"/>
                  <a:sym typeface="Calibri"/>
                </a:rPr>
                <a:t>Dicionário</a:t>
              </a:r>
              <a:endParaRPr b="1"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1"/>
            <p:cNvSpPr txBox="1"/>
            <p:nvPr/>
          </p:nvSpPr>
          <p:spPr>
            <a:xfrm>
              <a:off x="6987150" y="3005825"/>
              <a:ext cx="1809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latin typeface="Calibri"/>
                  <a:ea typeface="Calibri"/>
                  <a:cs typeface="Calibri"/>
                  <a:sym typeface="Calibri"/>
                </a:rPr>
                <a:t>Bag of Words</a:t>
              </a:r>
              <a:endParaRPr b="1"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5115175" y="4095925"/>
              <a:ext cx="1305600" cy="400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Não supervisionado vs Supervisionado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2158725"/>
            <a:ext cx="78867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838125" y="5479775"/>
            <a:ext cx="105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https://towardsdatascience.com/supervised-vs-unsupervised-learning-14f68e32ea8d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do número de tópicos</a:t>
            </a:r>
            <a:endParaRPr/>
          </a:p>
        </p:txBody>
      </p:sp>
      <p:sp>
        <p:nvSpPr>
          <p:cNvPr id="444" name="Google Shape;444;p42"/>
          <p:cNvSpPr/>
          <p:nvPr/>
        </p:nvSpPr>
        <p:spPr>
          <a:xfrm>
            <a:off x="2665075" y="3441300"/>
            <a:ext cx="1493400" cy="797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445" name="Google Shape;445;p42"/>
          <p:cNvSpPr/>
          <p:nvPr/>
        </p:nvSpPr>
        <p:spPr>
          <a:xfrm>
            <a:off x="3911975" y="4108250"/>
            <a:ext cx="783000" cy="62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N ?</a:t>
            </a: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4375800" y="3600800"/>
            <a:ext cx="1493400" cy="31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/>
          <p:nvPr/>
        </p:nvSpPr>
        <p:spPr>
          <a:xfrm>
            <a:off x="5999800" y="2817900"/>
            <a:ext cx="696000" cy="6234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T1</a:t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7565850" y="3977775"/>
            <a:ext cx="696000" cy="623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T5</a:t>
            </a: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6790075" y="3268250"/>
            <a:ext cx="696000" cy="6234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T3</a:t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5999800" y="3891650"/>
            <a:ext cx="696000" cy="6234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T4</a:t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>
            <a:off x="7689250" y="2522600"/>
            <a:ext cx="696000" cy="623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T2</a:t>
            </a:r>
            <a:endParaRPr/>
          </a:p>
        </p:txBody>
      </p:sp>
      <p:sp>
        <p:nvSpPr>
          <p:cNvPr id="452" name="Google Shape;452;p42"/>
          <p:cNvSpPr txBox="1"/>
          <p:nvPr/>
        </p:nvSpPr>
        <p:spPr>
          <a:xfrm>
            <a:off x="2665075" y="4995600"/>
            <a:ext cx="228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N = Número de tópicos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do número de tópicos</a:t>
            </a:r>
            <a:endParaRPr/>
          </a:p>
        </p:txBody>
      </p:sp>
      <p:sp>
        <p:nvSpPr>
          <p:cNvPr id="458" name="Google Shape;458;p43"/>
          <p:cNvSpPr txBox="1"/>
          <p:nvPr>
            <p:ph idx="1" type="body"/>
          </p:nvPr>
        </p:nvSpPr>
        <p:spPr>
          <a:xfrm>
            <a:off x="838200" y="1825625"/>
            <a:ext cx="10515600" cy="43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Relação entre o número de tópicos e a coerência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838200" y="3468125"/>
            <a:ext cx="1493400" cy="797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460" name="Google Shape;460;p43"/>
          <p:cNvSpPr/>
          <p:nvPr/>
        </p:nvSpPr>
        <p:spPr>
          <a:xfrm>
            <a:off x="2085100" y="4135075"/>
            <a:ext cx="783000" cy="62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5</a:t>
            </a:r>
            <a:endParaRPr/>
          </a:p>
        </p:txBody>
      </p:sp>
      <p:sp>
        <p:nvSpPr>
          <p:cNvPr id="461" name="Google Shape;461;p43"/>
          <p:cNvSpPr/>
          <p:nvPr/>
        </p:nvSpPr>
        <p:spPr>
          <a:xfrm>
            <a:off x="2548925" y="3627625"/>
            <a:ext cx="1493400" cy="31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3"/>
          <p:cNvSpPr/>
          <p:nvPr/>
        </p:nvSpPr>
        <p:spPr>
          <a:xfrm>
            <a:off x="4172925" y="2671675"/>
            <a:ext cx="696000" cy="6234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T1</a:t>
            </a:r>
            <a:endParaRPr/>
          </a:p>
        </p:txBody>
      </p:sp>
      <p:sp>
        <p:nvSpPr>
          <p:cNvPr id="463" name="Google Shape;463;p43"/>
          <p:cNvSpPr/>
          <p:nvPr/>
        </p:nvSpPr>
        <p:spPr>
          <a:xfrm>
            <a:off x="5753475" y="3627625"/>
            <a:ext cx="696000" cy="623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T5</a:t>
            </a:r>
            <a:endParaRPr/>
          </a:p>
        </p:txBody>
      </p:sp>
      <p:sp>
        <p:nvSpPr>
          <p:cNvPr id="464" name="Google Shape;464;p43"/>
          <p:cNvSpPr/>
          <p:nvPr/>
        </p:nvSpPr>
        <p:spPr>
          <a:xfrm>
            <a:off x="4963200" y="3077650"/>
            <a:ext cx="696000" cy="6234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T3</a:t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4172925" y="3918475"/>
            <a:ext cx="696000" cy="6234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T4</a:t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>
            <a:off x="5847875" y="2392325"/>
            <a:ext cx="696000" cy="623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T2</a:t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 flipH="1" rot="10800000">
            <a:off x="1389150" y="4271100"/>
            <a:ext cx="6312600" cy="1325700"/>
          </a:xfrm>
          <a:prstGeom prst="bentArrow">
            <a:avLst>
              <a:gd fmla="val 25000" name="adj1"/>
              <a:gd fmla="val 23849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3"/>
          <p:cNvSpPr txBox="1"/>
          <p:nvPr/>
        </p:nvSpPr>
        <p:spPr>
          <a:xfrm>
            <a:off x="7334025" y="2671675"/>
            <a:ext cx="407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Coerência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Métrica de avaliação da qualidade dos tópicos gerados pelo modelo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Reflete o grau em que as palavras atribuídas a um tópico estão relacionadas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7774350" y="5051425"/>
            <a:ext cx="13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Coerência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do número de tópicos</a:t>
            </a:r>
            <a:endParaRPr/>
          </a:p>
        </p:txBody>
      </p:sp>
      <p:sp>
        <p:nvSpPr>
          <p:cNvPr id="475" name="Google Shape;475;p44"/>
          <p:cNvSpPr txBox="1"/>
          <p:nvPr>
            <p:ph idx="1" type="body"/>
          </p:nvPr>
        </p:nvSpPr>
        <p:spPr>
          <a:xfrm>
            <a:off x="838200" y="1690825"/>
            <a:ext cx="10515600" cy="43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Relação entre o número de tópicos e a coerência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44"/>
          <p:cNvPicPr preferRelativeResize="0"/>
          <p:nvPr/>
        </p:nvPicPr>
        <p:blipFill rotWithShape="1">
          <a:blip r:embed="rId3">
            <a:alphaModFix/>
          </a:blip>
          <a:srcRect b="0" l="0" r="21654" t="8784"/>
          <a:stretch/>
        </p:blipFill>
        <p:spPr>
          <a:xfrm>
            <a:off x="3878625" y="2615600"/>
            <a:ext cx="3417251" cy="37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4"/>
          <p:cNvSpPr txBox="1"/>
          <p:nvPr/>
        </p:nvSpPr>
        <p:spPr>
          <a:xfrm>
            <a:off x="2902700" y="2343725"/>
            <a:ext cx="123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Coerência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4"/>
          <p:cNvSpPr txBox="1"/>
          <p:nvPr/>
        </p:nvSpPr>
        <p:spPr>
          <a:xfrm>
            <a:off x="7716325" y="6109850"/>
            <a:ext cx="200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Número de tópicos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4"/>
          <p:cNvSpPr/>
          <p:nvPr/>
        </p:nvSpPr>
        <p:spPr>
          <a:xfrm>
            <a:off x="7237875" y="3181075"/>
            <a:ext cx="12324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4"/>
          <p:cNvSpPr txBox="1"/>
          <p:nvPr/>
        </p:nvSpPr>
        <p:spPr>
          <a:xfrm>
            <a:off x="8615275" y="3079575"/>
            <a:ext cx="16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Ponto ótimo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do modelo LSI</a:t>
            </a:r>
            <a:endParaRPr/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939" y="2180625"/>
            <a:ext cx="9494126" cy="32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do modelo LDA</a:t>
            </a:r>
            <a:endParaRPr/>
          </a:p>
        </p:txBody>
      </p:sp>
      <p:pic>
        <p:nvPicPr>
          <p:cNvPr id="492" name="Google Shape;4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913" y="1973700"/>
            <a:ext cx="8772175" cy="37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do modelo BERTopic</a:t>
            </a:r>
            <a:endParaRPr/>
          </a:p>
        </p:txBody>
      </p:sp>
      <p:pic>
        <p:nvPicPr>
          <p:cNvPr id="498" name="Google Shape;4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275" y="1690825"/>
            <a:ext cx="8523450" cy="42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Bigramas e Trigramas</a:t>
            </a:r>
            <a:endParaRPr/>
          </a:p>
        </p:txBody>
      </p:sp>
      <p:sp>
        <p:nvSpPr>
          <p:cNvPr id="504" name="Google Shape;504;p48"/>
          <p:cNvSpPr txBox="1"/>
          <p:nvPr>
            <p:ph idx="1" type="body"/>
          </p:nvPr>
        </p:nvSpPr>
        <p:spPr>
          <a:xfrm>
            <a:off x="838200" y="1825625"/>
            <a:ext cx="10515600" cy="9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Pontuação de informações mútuas pontuais (PMI): grau de associação entre palavras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400"/>
          </a:p>
        </p:txBody>
      </p:sp>
      <p:sp>
        <p:nvSpPr>
          <p:cNvPr id="505" name="Google Shape;505;p48"/>
          <p:cNvSpPr txBox="1"/>
          <p:nvPr/>
        </p:nvSpPr>
        <p:spPr>
          <a:xfrm>
            <a:off x="6865500" y="2870775"/>
            <a:ext cx="42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25" y="2870775"/>
            <a:ext cx="4877425" cy="24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975" y="2870775"/>
            <a:ext cx="4877425" cy="24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Otimização com  Optuna</a:t>
            </a:r>
            <a:endParaRPr/>
          </a:p>
        </p:txBody>
      </p:sp>
      <p:sp>
        <p:nvSpPr>
          <p:cNvPr id="513" name="Google Shape;513;p49"/>
          <p:cNvSpPr txBox="1"/>
          <p:nvPr>
            <p:ph idx="1" type="body"/>
          </p:nvPr>
        </p:nvSpPr>
        <p:spPr>
          <a:xfrm>
            <a:off x="838200" y="1825625"/>
            <a:ext cx="10515600" cy="89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600"/>
              <a:t>Qual o melhor </a:t>
            </a:r>
            <a:r>
              <a:rPr lang="pt-BR" sz="2600"/>
              <a:t>conjunto de hiperparâmetros para um modelo ?</a:t>
            </a:r>
            <a:endParaRPr sz="2600"/>
          </a:p>
        </p:txBody>
      </p:sp>
      <p:pic>
        <p:nvPicPr>
          <p:cNvPr id="514" name="Google Shape;5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130625"/>
            <a:ext cx="3933825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9"/>
          <p:cNvSpPr/>
          <p:nvPr/>
        </p:nvSpPr>
        <p:spPr>
          <a:xfrm>
            <a:off x="4978600" y="4057825"/>
            <a:ext cx="9570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Estudo</a:t>
            </a:r>
            <a:endParaRPr sz="1600"/>
          </a:p>
        </p:txBody>
      </p:sp>
      <p:sp>
        <p:nvSpPr>
          <p:cNvPr id="516" name="Google Shape;516;p49"/>
          <p:cNvSpPr txBox="1"/>
          <p:nvPr/>
        </p:nvSpPr>
        <p:spPr>
          <a:xfrm>
            <a:off x="5723025" y="2627775"/>
            <a:ext cx="127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Ensaio 1..n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9"/>
          <p:cNvSpPr/>
          <p:nvPr/>
        </p:nvSpPr>
        <p:spPr>
          <a:xfrm>
            <a:off x="6571438" y="3995825"/>
            <a:ext cx="1507896" cy="75772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Valor sugerido</a:t>
            </a:r>
            <a:endParaRPr sz="1600"/>
          </a:p>
        </p:txBody>
      </p:sp>
      <p:sp>
        <p:nvSpPr>
          <p:cNvPr id="518" name="Google Shape;518;p49"/>
          <p:cNvSpPr/>
          <p:nvPr/>
        </p:nvSpPr>
        <p:spPr>
          <a:xfrm>
            <a:off x="5237025" y="3043425"/>
            <a:ext cx="2247300" cy="982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9"/>
          <p:cNvSpPr txBox="1"/>
          <p:nvPr/>
        </p:nvSpPr>
        <p:spPr>
          <a:xfrm>
            <a:off x="4964641" y="4624925"/>
            <a:ext cx="215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Métrica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n = Número de ensaios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9"/>
          <p:cNvSpPr txBox="1"/>
          <p:nvPr/>
        </p:nvSpPr>
        <p:spPr>
          <a:xfrm>
            <a:off x="838200" y="5588075"/>
            <a:ext cx="374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Fonte: https://optuna.org/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9"/>
          <p:cNvSpPr/>
          <p:nvPr/>
        </p:nvSpPr>
        <p:spPr>
          <a:xfrm>
            <a:off x="7484325" y="2985025"/>
            <a:ext cx="1745700" cy="982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9"/>
          <p:cNvSpPr/>
          <p:nvPr/>
        </p:nvSpPr>
        <p:spPr>
          <a:xfrm>
            <a:off x="8521063" y="4022725"/>
            <a:ext cx="1057200" cy="469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Modelo</a:t>
            </a:r>
            <a:endParaRPr sz="1600"/>
          </a:p>
        </p:txBody>
      </p:sp>
      <p:sp>
        <p:nvSpPr>
          <p:cNvPr id="523" name="Google Shape;523;p49"/>
          <p:cNvSpPr txBox="1"/>
          <p:nvPr/>
        </p:nvSpPr>
        <p:spPr>
          <a:xfrm>
            <a:off x="7603275" y="2525625"/>
            <a:ext cx="150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Treinamento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9"/>
          <p:cNvSpPr txBox="1"/>
          <p:nvPr/>
        </p:nvSpPr>
        <p:spPr>
          <a:xfrm>
            <a:off x="9743525" y="3919075"/>
            <a:ext cx="188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Hiperparâmetros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 Score (Métrica)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9"/>
          <p:cNvSpPr/>
          <p:nvPr/>
        </p:nvSpPr>
        <p:spPr>
          <a:xfrm>
            <a:off x="7882225" y="5428825"/>
            <a:ext cx="2650200" cy="40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Melhores Hiperparâmetros</a:t>
            </a:r>
            <a:endParaRPr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"/>
          <p:cNvSpPr txBox="1"/>
          <p:nvPr>
            <p:ph type="title"/>
          </p:nvPr>
        </p:nvSpPr>
        <p:spPr>
          <a:xfrm>
            <a:off x="925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Bigramas e Trigramas</a:t>
            </a:r>
            <a:endParaRPr/>
          </a:p>
        </p:txBody>
      </p:sp>
      <p:sp>
        <p:nvSpPr>
          <p:cNvPr id="536" name="Google Shape;536;p51"/>
          <p:cNvSpPr txBox="1"/>
          <p:nvPr/>
        </p:nvSpPr>
        <p:spPr>
          <a:xfrm>
            <a:off x="6865500" y="2870775"/>
            <a:ext cx="42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7" name="Google Shape;53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900" y="2433113"/>
            <a:ext cx="356235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000" y="2433139"/>
            <a:ext cx="3562350" cy="356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Modelagem de tópicos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690700"/>
            <a:ext cx="105156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/>
              <a:t>A modelagem de tópicos do inglês “Topic Modeling” é uma </a:t>
            </a:r>
            <a:r>
              <a:rPr lang="pt-BR" sz="2500"/>
              <a:t>técnica não supervisionada aplicada na análise de coleções de documentos</a:t>
            </a:r>
            <a:r>
              <a:rPr lang="pt-BR" sz="2400"/>
              <a:t> para extrair estruturas ocultas a partir de uma coleção de documentos em uma </a:t>
            </a:r>
            <a:r>
              <a:rPr b="1" lang="pt-BR" sz="2400"/>
              <a:t>coleção de tópicos</a:t>
            </a:r>
            <a:r>
              <a:rPr lang="pt-BR" sz="2400"/>
              <a:t> </a:t>
            </a:r>
            <a:endParaRPr sz="2400"/>
          </a:p>
          <a:p>
            <a:pPr indent="0" lvl="0" marL="1778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/>
              <a:t>Barde e Bainwad, 2017</a:t>
            </a:r>
            <a:endParaRPr sz="2400"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968700" y="4612088"/>
            <a:ext cx="2746100" cy="1733825"/>
            <a:chOff x="1170675" y="1838688"/>
            <a:chExt cx="2746100" cy="1733825"/>
          </a:xfrm>
        </p:grpSpPr>
        <p:pic>
          <p:nvPicPr>
            <p:cNvPr id="109" name="Google Shape;10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91075" y="2246813"/>
              <a:ext cx="1325700" cy="132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0675" y="1838688"/>
              <a:ext cx="1325700" cy="1325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" name="Google Shape;111;p16"/>
          <p:cNvGrpSpPr/>
          <p:nvPr/>
        </p:nvGrpSpPr>
        <p:grpSpPr>
          <a:xfrm>
            <a:off x="1954625" y="3648113"/>
            <a:ext cx="2746100" cy="1733825"/>
            <a:chOff x="1170675" y="1838688"/>
            <a:chExt cx="2746100" cy="1733825"/>
          </a:xfrm>
        </p:grpSpPr>
        <p:pic>
          <p:nvPicPr>
            <p:cNvPr id="112" name="Google Shape;11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91075" y="2246813"/>
              <a:ext cx="1325700" cy="132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0675" y="1838688"/>
              <a:ext cx="1325700" cy="1325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6"/>
          <p:cNvSpPr/>
          <p:nvPr/>
        </p:nvSpPr>
        <p:spPr>
          <a:xfrm>
            <a:off x="5099100" y="4917050"/>
            <a:ext cx="1275900" cy="25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6469275" y="4284000"/>
            <a:ext cx="696000" cy="6234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T1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8035325" y="5443875"/>
            <a:ext cx="696000" cy="623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T5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259550" y="4734350"/>
            <a:ext cx="696000" cy="6234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T3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6469275" y="5357750"/>
            <a:ext cx="696000" cy="6234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T4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8158725" y="3988700"/>
            <a:ext cx="696000" cy="623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T2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Coerência por número de tópicos - LSI</a:t>
            </a:r>
            <a:endParaRPr/>
          </a:p>
        </p:txBody>
      </p:sp>
      <p:pic>
        <p:nvPicPr>
          <p:cNvPr id="544" name="Google Shape;5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013" y="1584200"/>
            <a:ext cx="5885975" cy="470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538" y="1594225"/>
            <a:ext cx="5998925" cy="47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Coerência por número de tópicos - LSI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513" y="1594375"/>
            <a:ext cx="5894975" cy="4715976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Coerência por número de tópicos - LSI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538" y="1690825"/>
            <a:ext cx="6078926" cy="45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Coerência por número de tópicos - LDA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600" y="1690825"/>
            <a:ext cx="6366800" cy="467262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Coerência por número de tópicos - LDA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575" y="1690825"/>
            <a:ext cx="6164851" cy="46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Coerência por número de tópicos - LDA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Valores de coerência do LSI</a:t>
            </a:r>
            <a:endParaRPr/>
          </a:p>
        </p:txBody>
      </p:sp>
      <p:pic>
        <p:nvPicPr>
          <p:cNvPr id="580" name="Google Shape;580;p58"/>
          <p:cNvPicPr preferRelativeResize="0"/>
          <p:nvPr/>
        </p:nvPicPr>
        <p:blipFill rotWithShape="1">
          <a:blip r:embed="rId3">
            <a:alphaModFix/>
          </a:blip>
          <a:srcRect b="5569" l="0" r="0" t="-5570"/>
          <a:stretch/>
        </p:blipFill>
        <p:spPr>
          <a:xfrm>
            <a:off x="838200" y="1738325"/>
            <a:ext cx="8341850" cy="38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8"/>
          <p:cNvSpPr txBox="1"/>
          <p:nvPr/>
        </p:nvSpPr>
        <p:spPr>
          <a:xfrm>
            <a:off x="5343075" y="5798625"/>
            <a:ext cx="375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Resultado de 9 dos 20 modelos treinados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Valores de coerência do LDA</a:t>
            </a:r>
            <a:endParaRPr/>
          </a:p>
        </p:txBody>
      </p:sp>
      <p:pic>
        <p:nvPicPr>
          <p:cNvPr id="587" name="Google Shape;5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59575"/>
            <a:ext cx="8330301" cy="40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9"/>
          <p:cNvSpPr txBox="1"/>
          <p:nvPr/>
        </p:nvSpPr>
        <p:spPr>
          <a:xfrm>
            <a:off x="5352600" y="5918000"/>
            <a:ext cx="375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Resultado de 8 dos 20 modelos treinados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Valores de coerência do BERTopic</a:t>
            </a:r>
            <a:endParaRPr/>
          </a:p>
        </p:txBody>
      </p:sp>
      <p:pic>
        <p:nvPicPr>
          <p:cNvPr id="594" name="Google Shape;59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69750"/>
            <a:ext cx="7751624" cy="40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0"/>
          <p:cNvSpPr txBox="1"/>
          <p:nvPr/>
        </p:nvSpPr>
        <p:spPr>
          <a:xfrm>
            <a:off x="4819200" y="5947725"/>
            <a:ext cx="375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Resultado de 10 dos 20 modelos treinados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Termos do modelo LSI</a:t>
            </a:r>
            <a:endParaRPr/>
          </a:p>
        </p:txBody>
      </p:sp>
      <p:pic>
        <p:nvPicPr>
          <p:cNvPr id="601" name="Google Shape;6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57375"/>
            <a:ext cx="7470625" cy="32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5775" y="1980425"/>
            <a:ext cx="3360676" cy="268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O que são tópicos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1336650" y="2486125"/>
            <a:ext cx="696000" cy="6234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T1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1336650" y="4191675"/>
            <a:ext cx="696000" cy="623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T2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395225" y="2652775"/>
            <a:ext cx="15513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395225" y="4358325"/>
            <a:ext cx="15513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204700" y="2336125"/>
            <a:ext cx="714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aprendizado,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máquina, neurais, processamento, visão, profundo]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204700" y="4226325"/>
            <a:ext cx="714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[nasa, spacex, astronautas, exoplanetas, missão, marte]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2"/>
          <p:cNvSpPr txBox="1"/>
          <p:nvPr>
            <p:ph type="title"/>
          </p:nvPr>
        </p:nvSpPr>
        <p:spPr>
          <a:xfrm>
            <a:off x="838200" y="517525"/>
            <a:ext cx="10515600" cy="109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/>
              <a:t>Mapa de distância inter tópico e termos do LDA</a:t>
            </a:r>
            <a:endParaRPr/>
          </a:p>
        </p:txBody>
      </p:sp>
      <p:pic>
        <p:nvPicPr>
          <p:cNvPr id="608" name="Google Shape;60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725" y="1985400"/>
            <a:ext cx="7561374" cy="43630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9" name="Google Shape;609;p62"/>
          <p:cNvGraphicFramePr/>
          <p:nvPr/>
        </p:nvGraphicFramePr>
        <p:xfrm>
          <a:off x="8589100" y="215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{B1669B5C-8E73-4F06-BA3F-E43C5D5E9A85}</a:tableStyleId>
              </a:tblPr>
              <a:tblGrid>
                <a:gridCol w="1339700"/>
                <a:gridCol w="13397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Hiperparâmetros</a:t>
                      </a:r>
                      <a:endParaRPr b="1" sz="1600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nr_topicos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n-grama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(1, 3)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Alpha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0.3791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0.4953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min_count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filter_extremes (no_above)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0.7812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/>
                        <a:t>Score </a:t>
                      </a:r>
                      <a:r>
                        <a:rPr b="1" lang="pt-BR" sz="1500">
                          <a:solidFill>
                            <a:schemeClr val="dk1"/>
                          </a:solidFill>
                        </a:rPr>
                        <a:t>0.4834</a:t>
                      </a:r>
                      <a:endParaRPr b="1" sz="1500"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3"/>
          <p:cNvSpPr txBox="1"/>
          <p:nvPr>
            <p:ph type="title"/>
          </p:nvPr>
        </p:nvSpPr>
        <p:spPr>
          <a:xfrm>
            <a:off x="838200" y="441325"/>
            <a:ext cx="10515600" cy="98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Termos mais relevantes - LDA</a:t>
            </a:r>
            <a:endParaRPr/>
          </a:p>
        </p:txBody>
      </p:sp>
      <p:pic>
        <p:nvPicPr>
          <p:cNvPr id="615" name="Google Shape;61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1" y="1577750"/>
            <a:ext cx="5830476" cy="4856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6" name="Google Shape;616;p63"/>
          <p:cNvGraphicFramePr/>
          <p:nvPr/>
        </p:nvGraphicFramePr>
        <p:xfrm>
          <a:off x="6878200" y="21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{B1669B5C-8E73-4F06-BA3F-E43C5D5E9A85}</a:tableStyleId>
              </a:tblPr>
              <a:tblGrid>
                <a:gridCol w="1339700"/>
                <a:gridCol w="13397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Hiperparâmetros</a:t>
                      </a:r>
                      <a:endParaRPr b="1" sz="1600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nr_topicos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n-grama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(1, 3)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Alpha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0.3791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0.4953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min_count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filter_extremes (no_above)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0.7812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/>
                        <a:t>Score </a:t>
                      </a:r>
                      <a:r>
                        <a:rPr b="1" lang="pt-BR" sz="1500">
                          <a:solidFill>
                            <a:schemeClr val="dk1"/>
                          </a:solidFill>
                        </a:rPr>
                        <a:t>0.4834</a:t>
                      </a:r>
                      <a:endParaRPr b="1" sz="1500"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4"/>
          <p:cNvSpPr txBox="1"/>
          <p:nvPr>
            <p:ph type="title"/>
          </p:nvPr>
        </p:nvSpPr>
        <p:spPr>
          <a:xfrm>
            <a:off x="838200" y="669925"/>
            <a:ext cx="10515600" cy="11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Mapa de distância inter tópico (modelo 1 - BERTopic</a:t>
            </a:r>
            <a:endParaRPr/>
          </a:p>
        </p:txBody>
      </p:sp>
      <p:pic>
        <p:nvPicPr>
          <p:cNvPr id="622" name="Google Shape;62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74" y="2002275"/>
            <a:ext cx="4436700" cy="443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3" name="Google Shape;623;p64"/>
          <p:cNvGraphicFramePr/>
          <p:nvPr/>
        </p:nvGraphicFramePr>
        <p:xfrm>
          <a:off x="6869600" y="210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{B1669B5C-8E73-4F06-BA3F-E43C5D5E9A85}</a:tableStyleId>
              </a:tblPr>
              <a:tblGrid>
                <a:gridCol w="1339700"/>
                <a:gridCol w="13397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Hiperparâmetros</a:t>
                      </a:r>
                      <a:endParaRPr b="1" sz="1600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nr_topicos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n-grama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(1, 1)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Algoritmo de clusterização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HDBSCAN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Redução de dimensionalidade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/>
                        <a:t>Score </a:t>
                      </a:r>
                      <a:r>
                        <a:rPr b="1" lang="pt-BR" sz="1500">
                          <a:solidFill>
                            <a:schemeClr val="dk1"/>
                          </a:solidFill>
                        </a:rPr>
                        <a:t>0.3694</a:t>
                      </a:r>
                      <a:endParaRPr b="1" sz="1500"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624" name="Google Shape;624;p64"/>
          <p:cNvSpPr txBox="1"/>
          <p:nvPr/>
        </p:nvSpPr>
        <p:spPr>
          <a:xfrm>
            <a:off x="5596175" y="5645900"/>
            <a:ext cx="443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Tópico -1: refere-se a todos os outliers e normalmente deve ser ignorado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5"/>
          <p:cNvSpPr txBox="1"/>
          <p:nvPr>
            <p:ph type="title"/>
          </p:nvPr>
        </p:nvSpPr>
        <p:spPr>
          <a:xfrm>
            <a:off x="838200" y="441325"/>
            <a:ext cx="10515600" cy="98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Termos mais relevantes - BERTopic</a:t>
            </a:r>
            <a:endParaRPr/>
          </a:p>
        </p:txBody>
      </p:sp>
      <p:sp>
        <p:nvSpPr>
          <p:cNvPr id="630" name="Google Shape;630;p65"/>
          <p:cNvSpPr txBox="1"/>
          <p:nvPr/>
        </p:nvSpPr>
        <p:spPr>
          <a:xfrm>
            <a:off x="6657925" y="2064650"/>
            <a:ext cx="4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05250"/>
            <a:ext cx="8058050" cy="4029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2" name="Google Shape;632;p65"/>
          <p:cNvGraphicFramePr/>
          <p:nvPr/>
        </p:nvGraphicFramePr>
        <p:xfrm>
          <a:off x="8896250" y="201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{B1669B5C-8E73-4F06-BA3F-E43C5D5E9A85}</a:tableStyleId>
              </a:tblPr>
              <a:tblGrid>
                <a:gridCol w="1228775"/>
                <a:gridCol w="12287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Hiperparâmetros</a:t>
                      </a:r>
                      <a:endParaRPr b="1" sz="1600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nr_topicos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n-grama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(1, 1)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Algoritmo de clusterização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HDBSCAN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Redução de dimensionalidade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/>
                        <a:t>Score </a:t>
                      </a:r>
                      <a:r>
                        <a:rPr b="1" lang="pt-BR" sz="1500">
                          <a:solidFill>
                            <a:schemeClr val="dk1"/>
                          </a:solidFill>
                        </a:rPr>
                        <a:t>0.3694</a:t>
                      </a:r>
                      <a:endParaRPr b="1" sz="1500"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Comparação entre os modelos</a:t>
            </a:r>
            <a:endParaRPr/>
          </a:p>
        </p:txBody>
      </p:sp>
      <p:pic>
        <p:nvPicPr>
          <p:cNvPr id="638" name="Google Shape;63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138" y="2539863"/>
            <a:ext cx="6909725" cy="26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644" name="Google Shape;644;p67"/>
          <p:cNvSpPr txBox="1"/>
          <p:nvPr>
            <p:ph idx="1" type="body"/>
          </p:nvPr>
        </p:nvSpPr>
        <p:spPr>
          <a:xfrm>
            <a:off x="838200" y="1690825"/>
            <a:ext cx="10515600" cy="93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400"/>
              <a:t>Quais métodos são capazes de extrair estes temas em forma de tópicos claros, distintos e interpretáveis?</a:t>
            </a:r>
            <a:endParaRPr b="1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45" name="Google Shape;645;p67"/>
          <p:cNvSpPr txBox="1"/>
          <p:nvPr/>
        </p:nvSpPr>
        <p:spPr>
          <a:xfrm>
            <a:off x="959825" y="2586600"/>
            <a:ext cx="10394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modelagem de tópicos é uma técnica altamente eficaz para a extração de informações de grandes conjuntos de dados de reclamações de clientes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BERTopic e LDA foram capazes de identificar os principais motivos subjacentes às queixas relacionadas ao comércio eletrônico no Brasil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modelo LSI demonstrou limitações na separação das reclamações em tópicos com temas precisos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651" name="Google Shape;651;p68"/>
          <p:cNvSpPr txBox="1"/>
          <p:nvPr>
            <p:ph idx="1" type="body"/>
          </p:nvPr>
        </p:nvSpPr>
        <p:spPr>
          <a:xfrm>
            <a:off x="838200" y="1690825"/>
            <a:ext cx="10515600" cy="46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400"/>
              <a:t>Quais os principais motivos/temas das reclamações? </a:t>
            </a:r>
            <a:endParaRPr sz="2400"/>
          </a:p>
        </p:txBody>
      </p:sp>
      <p:sp>
        <p:nvSpPr>
          <p:cNvPr id="652" name="Google Shape;652;p68"/>
          <p:cNvSpPr txBox="1"/>
          <p:nvPr/>
        </p:nvSpPr>
        <p:spPr>
          <a:xfrm>
            <a:off x="959825" y="2311125"/>
            <a:ext cx="10394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Cartões de crédito, pagamentos, atrasos em entregas, prazos de entrega e devoluções, bem como problemas decorrentes do atendimento direto com as empresas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modelagem de tópicos pode auxiliar as empresas a lidar de maneira mais efetiva com as reclamações dos clientes, equilibrando o impacto em seu valor de mercado e reputação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Outras possibilidades: Comparar empresas top rankings vs low rankings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658" name="Google Shape;658;p69"/>
          <p:cNvSpPr txBox="1"/>
          <p:nvPr>
            <p:ph idx="1" type="body"/>
          </p:nvPr>
        </p:nvSpPr>
        <p:spPr>
          <a:xfrm>
            <a:off x="838200" y="1825625"/>
            <a:ext cx="10515600" cy="407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Contatos: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https://www.linkedin.com/in/matheus-r-29a546230/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https://github.com/mathewsrc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838250" y="390675"/>
            <a:ext cx="10174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Problemática: Reclamações 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7254863" y="3920500"/>
            <a:ext cx="4098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b="1" lang="pt-BR" sz="1800"/>
              <a:t>Reputação  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b="1" lang="pt-BR" sz="1800"/>
              <a:t>Perda de confiança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b="1" lang="pt-BR" sz="1800"/>
              <a:t>Perda financeira</a:t>
            </a:r>
            <a:endParaRPr sz="1800"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Claro et al. (2014)</a:t>
            </a:r>
            <a:endParaRPr sz="1800"/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18"/>
          <p:cNvSpPr txBox="1"/>
          <p:nvPr/>
        </p:nvSpPr>
        <p:spPr>
          <a:xfrm>
            <a:off x="838200" y="1919650"/>
            <a:ext cx="1051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Definição: Reivindicação de um direito; queixa, protesto.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163" y="2715113"/>
            <a:ext cx="1006075" cy="10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838238" y="4040800"/>
            <a:ext cx="3279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Hoje:</a:t>
            </a: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 US$ 3,3 trilhões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Futuro:</a:t>
            </a: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 US$ 5,4 trilhões em 2026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Fonte: https://www.morganstanley.com/ideas/global-ecommerce-growth-forecast-2022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338" y="2686113"/>
            <a:ext cx="1006075" cy="10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4512025" y="3920500"/>
            <a:ext cx="2348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Média diária de</a:t>
            </a: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 45 mil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Fonte: https://blog.reclameaqui.com.br/reclame-aqui-bate-recorde-de-reclamacoes-em-dezembro-de-2021/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8263" y="2754138"/>
            <a:ext cx="870001" cy="87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10688" y="2754150"/>
            <a:ext cx="869999" cy="86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83113" y="2600825"/>
            <a:ext cx="1006075" cy="10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1008750" y="365125"/>
            <a:ext cx="10174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Problemática: Reclamações 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2540225" y="1690825"/>
            <a:ext cx="77424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As reclamações devem ser vistas como um </a:t>
            </a: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indicador de avaliação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do desempenho organizacional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Ação rápida = Continuidade do relacionamento empresa-consumidor em 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casos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Filip A. (2013)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350" y="2349250"/>
            <a:ext cx="1034749" cy="10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350" y="3810450"/>
            <a:ext cx="1034749" cy="10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Vantagens da m</a:t>
            </a:r>
            <a:r>
              <a:rPr lang="pt-BR"/>
              <a:t>odelagem de tópicos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838200" y="1690825"/>
            <a:ext cx="105156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/>
              <a:t>A revisão manual de um </a:t>
            </a:r>
            <a:r>
              <a:rPr b="1" lang="pt-BR" sz="2400"/>
              <a:t>grande volume</a:t>
            </a:r>
            <a:r>
              <a:rPr lang="pt-BR" sz="2400"/>
              <a:t> de documentos por seres humanos é inviável em razão do </a:t>
            </a:r>
            <a:r>
              <a:rPr b="1" lang="pt-BR" sz="2400"/>
              <a:t>tempo exigido</a:t>
            </a:r>
            <a:r>
              <a:rPr lang="pt-BR" sz="2400"/>
              <a:t> e da suscetibilidade destes profissionais a tomadas de decisão desprovidas de </a:t>
            </a:r>
            <a:r>
              <a:rPr b="1" lang="pt-BR" sz="2400"/>
              <a:t>imparcialidade</a:t>
            </a:r>
            <a:r>
              <a:rPr lang="pt-BR" sz="2400"/>
              <a:t>.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200"/>
              <a:t>Bastani et al. (2019) </a:t>
            </a:r>
            <a:endParaRPr sz="1400"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125" y="4428000"/>
            <a:ext cx="1673025" cy="16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250" y="4479400"/>
            <a:ext cx="1570225" cy="15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7100" y="4601663"/>
            <a:ext cx="132570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675" y="4601675"/>
            <a:ext cx="1570225" cy="15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6025" y="4723938"/>
            <a:ext cx="132570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0600" y="3964025"/>
            <a:ext cx="607525" cy="6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9025" y="3994150"/>
            <a:ext cx="607525" cy="6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6188" y="3964025"/>
            <a:ext cx="607525" cy="6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43375" y="3979088"/>
            <a:ext cx="607525" cy="6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838200" y="1690825"/>
            <a:ext cx="10515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modelagem de tópicos pode ser usada para 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automaticamente os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pelos quais os clientes estão reclamando, permitindo que as empresas possam adotar medidas focalizadas para abordar esses problemas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Bastani et al. (2019)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00" y="4092025"/>
            <a:ext cx="1706350" cy="17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825" y="4150050"/>
            <a:ext cx="1706350" cy="17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1950" y="4150050"/>
            <a:ext cx="1706350" cy="17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/>
          <p:nvPr/>
        </p:nvSpPr>
        <p:spPr>
          <a:xfrm>
            <a:off x="3597050" y="5124700"/>
            <a:ext cx="1504200" cy="31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7090750" y="5124700"/>
            <a:ext cx="1504200" cy="31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Vantagens da modelagem de tópicos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