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9984" autoAdjust="0"/>
    <p:restoredTop sz="94660"/>
  </p:normalViewPr>
  <p:slideViewPr>
    <p:cSldViewPr snapToGrid="0">
      <p:cViewPr>
        <p:scale>
          <a:sx n="96" d="100"/>
          <a:sy n="96" d="100"/>
        </p:scale>
        <p:origin x="-725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    Estimating </a:t>
            </a:r>
            <a:r>
              <a:rPr lang="en-US" b="1" dirty="0"/>
              <a:t>Uber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where I need to be as an uber Driver</a:t>
            </a:r>
          </a:p>
          <a:p>
            <a:r>
              <a:rPr lang="en-US" sz="1600" dirty="0"/>
              <a:t>Mathew Thomas </a:t>
            </a:r>
          </a:p>
          <a:p>
            <a:r>
              <a:rPr lang="en-US" sz="1600" dirty="0"/>
              <a:t>02/26/2017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4" y="3254569"/>
            <a:ext cx="93726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2068371"/>
            <a:ext cx="7148224" cy="36168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Sentiment Analysis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Sentiment of tweet may have correlation with demand for cab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Presence of positive and negative </a:t>
            </a:r>
            <a:r>
              <a:rPr lang="en-US" sz="2000" dirty="0" err="1" smtClean="0"/>
              <a:t>vocabular</a:t>
            </a:r>
            <a:r>
              <a:rPr lang="en-US" sz="2000" dirty="0" smtClean="0"/>
              <a:t> can be good predictors for the sentiment of tweet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Semantic </a:t>
            </a:r>
            <a:r>
              <a:rPr lang="en-US" sz="2000" dirty="0"/>
              <a:t>Orientation as the difference between its associations with positive and negative words and a measure of closeness called “Pointwise Mutual Information” 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8" y="2147888"/>
            <a:ext cx="38671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\mbox{PMI}(t_1, t_2) = \log\Bigl(\frac{P(t_1 \wedge t_2)}{P(t_1) \cdot P(t_2)}\Bigr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8" y="5193693"/>
            <a:ext cx="3042534" cy="49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9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22652" y="2322498"/>
            <a:ext cx="5404305" cy="3346782"/>
          </a:xfrm>
          <a:prstGeom prst="rect">
            <a:avLst/>
          </a:prstGeom>
          <a:ln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5152446" cy="4014378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3. Time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Price Estimate depends on time of requesting cab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Depends on Day of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Single variable to avoid </a:t>
            </a:r>
            <a:r>
              <a:rPr lang="en-US" sz="2000" dirty="0" err="1" smtClean="0"/>
              <a:t>collinearity</a:t>
            </a:r>
            <a:r>
              <a:rPr lang="en-US" sz="2000" dirty="0" smtClean="0"/>
              <a:t> -Hour </a:t>
            </a:r>
            <a:r>
              <a:rPr lang="en-US" sz="2000" dirty="0"/>
              <a:t>of week is calculated as (</a:t>
            </a:r>
            <a:r>
              <a:rPr lang="en-US" sz="2000" dirty="0" err="1"/>
              <a:t>Day_of_week</a:t>
            </a:r>
            <a:r>
              <a:rPr lang="en-US" sz="2000" dirty="0"/>
              <a:t>)*24 + </a:t>
            </a:r>
            <a:r>
              <a:rPr lang="en-US" sz="2000" dirty="0" err="1" smtClean="0"/>
              <a:t>Hour_of_day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Price is clearly above average during hours 115 to 120 and 140 to 145.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Best-fitting line for the observed data is calculated by minimizing the sum of the squares of the vertical deviations from each data point to the line.</a:t>
            </a:r>
          </a:p>
          <a:p>
            <a:pPr marL="201168" lvl="1" indent="0">
              <a:buNone/>
            </a:pPr>
            <a:r>
              <a:rPr lang="en-US" sz="2400" b="1" i="1" dirty="0" smtClean="0"/>
              <a:t>	</a:t>
            </a:r>
            <a:r>
              <a:rPr lang="en-US" sz="2400" b="1" i="1" dirty="0" err="1" smtClean="0"/>
              <a:t>y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= 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+ 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i1</a:t>
            </a:r>
            <a:r>
              <a:rPr lang="en-US" sz="2400" b="1" dirty="0" smtClean="0"/>
              <a:t> + 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i2</a:t>
            </a:r>
            <a:r>
              <a:rPr lang="en-US" sz="2400" b="1" dirty="0" smtClean="0"/>
              <a:t> + ... </a:t>
            </a:r>
            <a:r>
              <a:rPr lang="en-US" sz="2400" b="1" baseline="-25000" dirty="0" err="1" smtClean="0"/>
              <a:t>p</a:t>
            </a:r>
            <a:r>
              <a:rPr lang="en-US" sz="2400" b="1" i="1" dirty="0" err="1" smtClean="0"/>
              <a:t>x</a:t>
            </a:r>
            <a:r>
              <a:rPr lang="en-US" sz="2400" b="1" baseline="-25000" dirty="0" err="1" smtClean="0"/>
              <a:t>ip</a:t>
            </a:r>
            <a:r>
              <a:rPr lang="en-US" sz="2400" b="1" dirty="0" smtClean="0"/>
              <a:t> + 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 = 1,2, ...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Indepedent</a:t>
            </a:r>
            <a:r>
              <a:rPr lang="en-US" dirty="0" smtClean="0"/>
              <a:t> Variables 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Neighborhood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TrafficRelatedTweet</a:t>
            </a:r>
            <a:endParaRPr lang="en-US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 smtClean="0"/>
              <a:t>Hour_Of_Week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30324"/>
              </p:ext>
            </p:extLst>
          </p:nvPr>
        </p:nvGraphicFramePr>
        <p:xfrm>
          <a:off x="1189563" y="4118780"/>
          <a:ext cx="5569046" cy="2059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625"/>
                <a:gridCol w="3485967"/>
                <a:gridCol w="1034454"/>
              </a:tblGrid>
              <a:tr h="225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Adj R-Square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35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Model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Neighborhood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.002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25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Traffic_Related_tweet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25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Hour_of_Week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.0091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25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Neighborhood+ Hour_of_Week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25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Hour_of_Week + Traffic_related_tweet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.061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35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Neighborhood+ Traffic_related_Tweet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.075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4605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Neighborhood+Hour_of_Week+traffic_related_tweet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.162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37036" y="1845733"/>
            <a:ext cx="5510254" cy="25036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Different combinations of independent variables tried out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Adjusted R- square calculated for each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Model 7 with all 3 independent variables has relatively the highest value of R-square.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6" name="image2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32143" y="2170704"/>
            <a:ext cx="4356274" cy="35621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Fine tune </a:t>
            </a:r>
            <a:r>
              <a:rPr lang="en-US" dirty="0"/>
              <a:t>our feature vectors to better capture data points that vary a lot from the mean.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Initial bag </a:t>
            </a:r>
            <a:r>
              <a:rPr lang="en-US" dirty="0"/>
              <a:t>of words identified need to be expanded to find out more terms that may have a higher correlation with our desired outcome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aspects of natural language are not captured by our sentiment analysis approach, more notably modifiers and negation: how do we deal with phrases like not bad or very good?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 models </a:t>
            </a:r>
            <a:r>
              <a:rPr lang="en-US" dirty="0"/>
              <a:t>like decision tree regression model, kernel regression  or support vector classification model may be considered to better predict our outcome.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271221" cy="1549473"/>
          </a:xfrm>
        </p:spPr>
        <p:txBody>
          <a:bodyPr>
            <a:noAutofit/>
          </a:bodyPr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93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Uber is a worldwide transportation network company which allows users to request a ride using their smart </a:t>
            </a:r>
            <a:r>
              <a:rPr lang="en-US" sz="2400" dirty="0" smtClean="0"/>
              <a:t>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By end of 2015 Uber had 327000 </a:t>
            </a:r>
            <a:r>
              <a:rPr lang="en-US" sz="2400" dirty="0"/>
              <a:t>active drivers on the road in the US more than doubling the 160,000 that gave rides in </a:t>
            </a:r>
            <a:r>
              <a:rPr lang="en-US" sz="2400" dirty="0" smtClean="0"/>
              <a:t>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 large portion of the </a:t>
            </a:r>
            <a:r>
              <a:rPr lang="en-US" sz="2400" dirty="0"/>
              <a:t>drivers in Uber drive the cab as a part time job to earn a little extra </a:t>
            </a:r>
            <a:r>
              <a:rPr lang="en-US" sz="2400" dirty="0" smtClean="0"/>
              <a:t>cash.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Beneficial to drivers to find out which areas have a higher demand in the near term future to maximize their profits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7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Find out important factors affecting surge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Use social media content like twitter which is huge repository of current information of peoples thoughts, moods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Create a predictive model based on these factors to estimate the price of a cab for a given latitude-longitude coordinate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7228" y="4141801"/>
            <a:ext cx="9113078" cy="17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b="1" dirty="0"/>
              <a:t>Twitter Data </a:t>
            </a:r>
            <a:r>
              <a:rPr lang="en-US" sz="2400" b="1" dirty="0" smtClean="0"/>
              <a:t>Stream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Python library </a:t>
            </a:r>
            <a:r>
              <a:rPr lang="en-US" sz="2400" dirty="0" err="1" smtClean="0"/>
              <a:t>tweepy</a:t>
            </a:r>
            <a:r>
              <a:rPr lang="en-US" sz="2400" dirty="0" smtClean="0"/>
              <a:t> used to stream data for a specific geographical area.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Only tweets which had geolocation enabled were filtered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Total of 11178 tweets for the period 2/14/2017 to 2/21/2017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Geo coordinates specified were [-</a:t>
            </a:r>
            <a:r>
              <a:rPr lang="en-US" sz="2400" dirty="0"/>
              <a:t>73.984098,40.578532,-</a:t>
            </a:r>
            <a:r>
              <a:rPr lang="en-US" sz="2400" dirty="0" smtClean="0"/>
              <a:t>73.859795,40.9271] which is bounding coordinates of New York City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2702"/>
              </p:ext>
            </p:extLst>
          </p:nvPr>
        </p:nvGraphicFramePr>
        <p:xfrm>
          <a:off x="1554368" y="4699220"/>
          <a:ext cx="3327733" cy="1470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577"/>
                <a:gridCol w="2042156"/>
              </a:tblGrid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Column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tweet_id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Unique Twitter 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tweet_text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Tweet Text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lat_origin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Latitude Coordinates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long_origin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Longitude Coordinates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Tweet_Time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of tweet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2101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user_id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Unique Id of User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 smtClean="0"/>
              <a:t>2.  Uber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get_price_estimate</a:t>
            </a:r>
            <a:r>
              <a:rPr lang="en-US" sz="2400" dirty="0" smtClean="0"/>
              <a:t> method used – Input parameters are latitude and longitude coordinates of starting and destination points.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To compute the coordinates of the destination an algorithm was used to calculate an offset of in </a:t>
            </a:r>
            <a:r>
              <a:rPr lang="en-US" sz="2400" dirty="0" err="1" smtClean="0"/>
              <a:t>metres</a:t>
            </a:r>
            <a:r>
              <a:rPr lang="en-US" sz="2400" dirty="0" smtClean="0"/>
              <a:t> from original coordinates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49275"/>
              </p:ext>
            </p:extLst>
          </p:nvPr>
        </p:nvGraphicFramePr>
        <p:xfrm>
          <a:off x="1462901" y="4490361"/>
          <a:ext cx="3792911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619"/>
                <a:gridCol w="216629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Uber_product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 of Uber Product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Estimate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 Estimate of Price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 Estimate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 Estimate of Price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Surge Multiplier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Surge Multiplier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Request_Time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 of Request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3426" y="1861637"/>
            <a:ext cx="5239910" cy="40233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400" b="1" dirty="0" smtClean="0"/>
              <a:t>3. Additional Data Sources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Google’s </a:t>
            </a:r>
            <a:r>
              <a:rPr lang="en-US" sz="2400" dirty="0" err="1" smtClean="0"/>
              <a:t>revese_geocode</a:t>
            </a:r>
            <a:r>
              <a:rPr lang="en-US" sz="2400" dirty="0" smtClean="0"/>
              <a:t> API method used to convert latitude longitude to postal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Postal codes mapped to neighborhoods to create a broader data element for our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Total of 36 neighborhoods in New York City and each neighborhood assigned a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65" y="1874985"/>
            <a:ext cx="5937587" cy="39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9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988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Neighborhood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ocation </a:t>
            </a:r>
            <a:r>
              <a:rPr lang="en-US" sz="2000" dirty="0"/>
              <a:t>of an area has significant impact on the demand for a </a:t>
            </a:r>
            <a:r>
              <a:rPr lang="en-US" sz="2000" dirty="0" smtClean="0"/>
              <a:t>cab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Certain </a:t>
            </a:r>
            <a:r>
              <a:rPr lang="en-US" sz="2000" dirty="0"/>
              <a:t>neighborhoods which busier and will have a higher proportion of people tweeting which can indicate that there are more users requesting a cab in that location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Neighborhood 20 and 9 have significantly higher number of tweets compared to other neighborhoods</a:t>
            </a:r>
            <a:endParaRPr lang="en-US" sz="2000" dirty="0"/>
          </a:p>
        </p:txBody>
      </p:sp>
      <p:pic>
        <p:nvPicPr>
          <p:cNvPr id="5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57168" y="2419185"/>
            <a:ext cx="4276808" cy="30274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83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7148224" cy="361681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2. Bag </a:t>
            </a:r>
            <a:r>
              <a:rPr lang="en-US" b="1" dirty="0"/>
              <a:t>of </a:t>
            </a:r>
            <a:r>
              <a:rPr lang="en-US" b="1" dirty="0" smtClean="0"/>
              <a:t>words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Identify most frequently occurring hashtags, words, bigrams and trigrams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Ignore stop terms like punctuations, emoji's, prepositions and city specific terms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Find words with high occurrence and have high price estimate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55" y="2241992"/>
            <a:ext cx="3009155" cy="330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16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11957" y="2323342"/>
            <a:ext cx="6177885" cy="28927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98319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752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    Estimating Uber Prices</vt:lpstr>
      <vt:lpstr>Introduction</vt:lpstr>
      <vt:lpstr>Proposed Solution</vt:lpstr>
      <vt:lpstr>Data Sources</vt:lpstr>
      <vt:lpstr>PowerPoint Presentation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Regression Model</vt:lpstr>
      <vt:lpstr>Results</vt:lpstr>
      <vt:lpstr>Further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Mathew</dc:creator>
  <cp:lastModifiedBy>Thomas, Mathew</cp:lastModifiedBy>
  <cp:revision>9</cp:revision>
  <dcterms:created xsi:type="dcterms:W3CDTF">2014-09-12T02:11:56Z</dcterms:created>
  <dcterms:modified xsi:type="dcterms:W3CDTF">2017-02-27T05:00:46Z</dcterms:modified>
</cp:coreProperties>
</file>