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ink/ink6.xml" ContentType="application/inkml+xml"/>
  <Override PartName="/ppt/ink/ink7.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7" r:id="rId11"/>
    <p:sldId id="270" r:id="rId12"/>
    <p:sldId id="274" r:id="rId13"/>
    <p:sldId id="276" r:id="rId14"/>
    <p:sldId id="271" r:id="rId15"/>
    <p:sldId id="272"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1EC778-2BF6-40F0-B73F-02D4593A9EA3}">
  <a:tblStyle styleId="{D81EC778-2BF6-40F0-B73F-02D4593A9EA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424"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7:54.204"/>
    </inkml:context>
    <inkml:brush xml:id="br0">
      <inkml:brushProperty name="width" value="0.05" units="cm"/>
      <inkml:brushProperty name="height" value="0.05" units="cm"/>
    </inkml:brush>
  </inkml:definitions>
  <inkml:trace contextRef="#ctx0" brushRef="#br0">69 29 4480,'0'0'0,"0"0"0,-27-14-768,13 0 128,-14 14-1280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7:55.584"/>
    </inkml:context>
    <inkml:brush xml:id="br0">
      <inkml:brushProperty name="width" value="0.05" units="cm"/>
      <inkml:brushProperty name="height" value="0.05" units="cm"/>
    </inkml:brush>
  </inkml:definitions>
  <inkml:trace contextRef="#ctx0" brushRef="#br0">1 1 128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0:52.347"/>
    </inkml:context>
    <inkml:brush xml:id="br0">
      <inkml:brushProperty name="width" value="0.05" units="cm"/>
      <inkml:brushProperty name="height" value="0.05" units="cm"/>
    </inkml:brush>
  </inkml:definitions>
  <inkml:trace contextRef="#ctx0" brushRef="#br0">0 1 7040,'0'0'-256,"0"0"128,0 0-4480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0:53.018"/>
    </inkml:context>
    <inkml:brush xml:id="br0">
      <inkml:brushProperty name="width" value="0.05" units="cm"/>
      <inkml:brushProperty name="height" value="0.05" units="cm"/>
    </inkml:brush>
  </inkml:definitions>
  <inkml:trace contextRef="#ctx0" brushRef="#br0">28 42 9728,'-14'-14'0,"14"14"0,0-14 0,0 14-512,-14-14 128,14 14-768,14 0 0,-14 0-896,14 0 128,0 0 384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21:21.439"/>
    </inkml:context>
    <inkml:brush xml:id="br0">
      <inkml:brushProperty name="width" value="0.05" units="cm"/>
      <inkml:brushProperty name="height" value="0.05" units="cm"/>
    </inkml:brush>
  </inkml:definitions>
  <inkml:trace contextRef="#ctx0" brushRef="#br0">28 0 15616,'-13'0'0,"-1"0"-640,14 0 128,0 0-1920,14 0 128,-1 14-4608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21:21.439"/>
    </inkml:context>
    <inkml:brush xml:id="br0">
      <inkml:brushProperty name="width" value="0.05" units="cm"/>
      <inkml:brushProperty name="height" value="0.05" units="cm"/>
    </inkml:brush>
  </inkml:definitions>
  <inkml:trace contextRef="#ctx0" brushRef="#br0">28 0 15616,'-13'0'0,"-1"0"-640,14 0 128,0 0-1920,14 0 128,-1 14-4608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9:37:25.445"/>
    </inkml:context>
    <inkml:brush xml:id="br0">
      <inkml:brushProperty name="width" value="0.05" units="cm"/>
      <inkml:brushProperty name="height" value="0.05" units="cm"/>
    </inkml:brush>
  </inkml:definitions>
  <inkml:trace contextRef="#ctx0" brushRef="#br0">14 56 11392,'0'0'0,"0"-14"0,-14 0-896,28 1 0,-14-1-5888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689d93351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689d93351_2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4689d93351_2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1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689d93351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4689d93351_2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689d9335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4689d93351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689d93351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689d93351_2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4689d93351_2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23" name="Google Shape;23;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4"/>
        <p:cNvGrpSpPr/>
        <p:nvPr/>
      </p:nvGrpSpPr>
      <p:grpSpPr>
        <a:xfrm>
          <a:off x="0" y="0"/>
          <a:ext cx="0" cy="0"/>
          <a:chOff x="0" y="0"/>
          <a:chExt cx="0" cy="0"/>
        </a:xfrm>
      </p:grpSpPr>
      <p:sp>
        <p:nvSpPr>
          <p:cNvPr id="25" name="Google Shape;25;p3"/>
          <p:cNvSpPr/>
          <p:nvPr/>
        </p:nvSpPr>
        <p:spPr>
          <a:xfrm>
            <a:off x="16" y="0"/>
            <a:ext cx="38121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845951" y="-7248"/>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98174" y="585524"/>
            <a:ext cx="3200400" cy="22860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3"/>
          <p:cNvSpPr txBox="1">
            <a:spLocks noGrp="1"/>
          </p:cNvSpPr>
          <p:nvPr>
            <p:ph type="body" idx="2"/>
          </p:nvPr>
        </p:nvSpPr>
        <p:spPr>
          <a:xfrm>
            <a:off x="298174" y="2917245"/>
            <a:ext cx="3200400" cy="3379124"/>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0" name="Google Shape;30;p3"/>
          <p:cNvSpPr txBox="1">
            <a:spLocks noGrp="1"/>
          </p:cNvSpPr>
          <p:nvPr>
            <p:ph type="dt" idx="10"/>
          </p:nvPr>
        </p:nvSpPr>
        <p:spPr>
          <a:xfrm>
            <a:off x="524575" y="6394622"/>
            <a:ext cx="261851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800600" y="6394622"/>
            <a:ext cx="4648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3"/>
        <p:cNvGrpSpPr/>
        <p:nvPr/>
      </p:nvGrpSpPr>
      <p:grpSpPr>
        <a:xfrm>
          <a:off x="0" y="0"/>
          <a:ext cx="0" cy="0"/>
          <a:chOff x="0" y="0"/>
          <a:chExt cx="0" cy="0"/>
        </a:xfrm>
      </p:grpSpPr>
      <p:sp>
        <p:nvSpPr>
          <p:cNvPr id="34" name="Google Shape;34;p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8" name="Google Shape;38;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40" name="Google Shape;40;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47" name="Google Shape;47;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8"/>
        <p:cNvGrpSpPr/>
        <p:nvPr/>
      </p:nvGrpSpPr>
      <p:grpSpPr>
        <a:xfrm>
          <a:off x="0" y="0"/>
          <a:ext cx="0" cy="0"/>
          <a:chOff x="0" y="0"/>
          <a:chExt cx="0" cy="0"/>
        </a:xfrm>
      </p:grpSpPr>
      <p:sp>
        <p:nvSpPr>
          <p:cNvPr id="49" name="Google Shape;49;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3" name="Google Shape;53;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55" name="Google Shape;5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6" name="Google Shape;56;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7" name="Google Shape;67;p8"/>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9" name="Google Shape;69;p8"/>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72" name="Google Shape;7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IOT, PLC, Blockchain</a:t>
            </a:r>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idx="4294967295"/>
          </p:nvPr>
        </p:nvSpPr>
        <p:spPr>
          <a:xfrm>
            <a:off x="1262332" y="630117"/>
            <a:ext cx="10058400" cy="1871663"/>
          </a:xfrm>
          <a:prstGeom prst="rect">
            <a:avLst/>
          </a:prstGeom>
          <a:noFill/>
          <a:ln>
            <a:noFill/>
          </a:ln>
        </p:spPr>
        <p:txBody>
          <a:bodyPr spcFirstLastPara="1" wrap="square" lIns="91425" tIns="45700" rIns="91425" bIns="45700" anchor="b" anchorCtr="0">
            <a:noAutofit/>
          </a:bodyPr>
          <a:lstStyle/>
          <a:p>
            <a:pPr marL="0" lvl="0" indent="0" algn="ctr" rtl="0">
              <a:lnSpc>
                <a:spcPct val="108000"/>
              </a:lnSpc>
              <a:spcBef>
                <a:spcPts val="0"/>
              </a:spcBef>
              <a:spcAft>
                <a:spcPts val="0"/>
              </a:spcAft>
              <a:buClr>
                <a:schemeClr val="dk1"/>
              </a:buClr>
              <a:buSzPts val="1100"/>
              <a:buFont typeface="Arial"/>
              <a:buNone/>
            </a:pPr>
            <a:r>
              <a:rPr lang="en-US" sz="4000">
                <a:solidFill>
                  <a:srgbClr val="1A1A1A"/>
                </a:solidFill>
                <a:latin typeface="Arial"/>
                <a:ea typeface="Arial"/>
                <a:cs typeface="Arial"/>
                <a:sym typeface="Arial"/>
              </a:rPr>
              <a:t>IOT and PLC based smart home system with PV inverter and blockchain based energy trading.</a:t>
            </a:r>
            <a:endParaRPr sz="4000" b="1"/>
          </a:p>
        </p:txBody>
      </p:sp>
      <p:sp>
        <p:nvSpPr>
          <p:cNvPr id="190" name="Google Shape;190;p25"/>
          <p:cNvSpPr txBox="1"/>
          <p:nvPr/>
        </p:nvSpPr>
        <p:spPr>
          <a:xfrm>
            <a:off x="7677511" y="3174521"/>
            <a:ext cx="4239146" cy="33239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Student investigators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1.  </a:t>
            </a:r>
            <a:r>
              <a:rPr lang="en-US">
                <a:solidFill>
                  <a:schemeClr val="dk1"/>
                </a:solidFill>
                <a:latin typeface="Calibri"/>
                <a:ea typeface="Calibri"/>
                <a:cs typeface="Calibri"/>
                <a:sym typeface="Calibri"/>
              </a:rPr>
              <a:t>Mathew Varghese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2.  </a:t>
            </a:r>
            <a:r>
              <a:rPr lang="en-US">
                <a:solidFill>
                  <a:schemeClr val="dk1"/>
                </a:solidFill>
                <a:latin typeface="Calibri"/>
                <a:ea typeface="Calibri"/>
                <a:cs typeface="Calibri"/>
                <a:sym typeface="Calibri"/>
              </a:rPr>
              <a:t>Ameer Fayiz</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7</a:t>
            </a:r>
            <a:r>
              <a:rPr lang="en-US" sz="1400" baseline="30000">
                <a:solidFill>
                  <a:schemeClr val="dk1"/>
                </a:solidFill>
                <a:latin typeface="Calibri"/>
                <a:ea typeface="Calibri"/>
                <a:cs typeface="Calibri"/>
                <a:sym typeface="Calibri"/>
              </a:rPr>
              <a:t>th</a:t>
            </a:r>
            <a:r>
              <a:rPr lang="en-US" sz="1400">
                <a:solidFill>
                  <a:schemeClr val="dk1"/>
                </a:solidFill>
                <a:latin typeface="Calibri"/>
                <a:ea typeface="Calibri"/>
                <a:cs typeface="Calibri"/>
                <a:sym typeface="Calibri"/>
              </a:rPr>
              <a:t> Semester</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Department of Electronics and Communication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Engineering</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Mar Athanasius College of Engineering,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Kothamangalam</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6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25"/>
          <p:cNvSpPr txBox="1"/>
          <p:nvPr/>
        </p:nvSpPr>
        <p:spPr>
          <a:xfrm>
            <a:off x="1017917" y="3174521"/>
            <a:ext cx="3338423" cy="2369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Principal Investigator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Ms. Athira Prasad</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Assistant Professor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Department of Electronics and Communications</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Mar Athanasius College of Engineering,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Kothamangalam</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92" name="Google Shape;192;p25"/>
          <p:cNvCxnSpPr/>
          <p:nvPr/>
        </p:nvCxnSpPr>
        <p:spPr>
          <a:xfrm rot="10800000" flipH="1">
            <a:off x="1164566" y="2665562"/>
            <a:ext cx="9678838" cy="17372"/>
          </a:xfrm>
          <a:prstGeom prst="straightConnector1">
            <a:avLst/>
          </a:prstGeom>
          <a:noFill/>
          <a:ln w="12700" cap="flat" cmpd="sng">
            <a:solidFill>
              <a:schemeClr val="accent1"/>
            </a:solidFill>
            <a:prstDash val="solid"/>
            <a:round/>
            <a:headEnd type="none" w="sm" len="sm"/>
            <a:tailEnd type="none" w="sm" len="sm"/>
          </a:ln>
        </p:spPr>
      </p:cxnSp>
      <p:sp>
        <p:nvSpPr>
          <p:cNvPr id="2" name="Footer Placeholder 1">
            <a:extLst>
              <a:ext uri="{FF2B5EF4-FFF2-40B4-BE49-F238E27FC236}">
                <a16:creationId xmlns:a16="http://schemas.microsoft.com/office/drawing/2014/main" id="{D0409E59-974F-4200-82C3-C23E140A3C39}"/>
              </a:ext>
            </a:extLst>
          </p:cNvPr>
          <p:cNvSpPr>
            <a:spLocks noGrp="1"/>
          </p:cNvSpPr>
          <p:nvPr>
            <p:ph type="ftr" idx="11"/>
          </p:nvPr>
        </p:nvSpPr>
        <p:spPr/>
        <p:txBody>
          <a:bodyPr/>
          <a:lstStyle/>
          <a:p>
            <a:r>
              <a:rPr lang="en-IN"/>
              <a:t>IOT, PLC, Blockchain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457200" y="594359"/>
            <a:ext cx="3200400" cy="2286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SCHEDULE</a:t>
            </a:r>
            <a:endParaRPr/>
          </a:p>
        </p:txBody>
      </p:sp>
      <p:sp>
        <p:nvSpPr>
          <p:cNvPr id="283" name="Google Shape;283;p36"/>
          <p:cNvSpPr txBox="1">
            <a:spLocks noGrp="1"/>
          </p:cNvSpPr>
          <p:nvPr>
            <p:ph type="body" idx="1"/>
          </p:nvPr>
        </p:nvSpPr>
        <p:spPr>
          <a:xfrm>
            <a:off x="4800600" y="731520"/>
            <a:ext cx="6492300" cy="52578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b="1"/>
              <a:t>November 2018</a:t>
            </a:r>
            <a:r>
              <a:rPr lang="en-US"/>
              <a:t>- Complete the product concept and acquire the required components.Develop the sinewave inverter and online UPS</a:t>
            </a:r>
            <a:endParaRPr/>
          </a:p>
          <a:p>
            <a:pPr marL="0" lvl="0" indent="0" algn="l" rtl="0">
              <a:spcBef>
                <a:spcPts val="1200"/>
              </a:spcBef>
              <a:spcAft>
                <a:spcPts val="0"/>
              </a:spcAft>
              <a:buNone/>
            </a:pPr>
            <a:r>
              <a:rPr lang="en-US" b="1"/>
              <a:t>December 2018- </a:t>
            </a:r>
            <a:r>
              <a:rPr lang="en-US"/>
              <a:t>Complete the solar MPPT and interface with the online UPS</a:t>
            </a:r>
            <a:endParaRPr/>
          </a:p>
          <a:p>
            <a:pPr marL="0" lvl="0" indent="0" algn="l" rtl="0">
              <a:spcBef>
                <a:spcPts val="1200"/>
              </a:spcBef>
              <a:spcAft>
                <a:spcPts val="0"/>
              </a:spcAft>
              <a:buNone/>
            </a:pPr>
            <a:r>
              <a:rPr lang="en-US" b="1"/>
              <a:t>January 2019- </a:t>
            </a:r>
            <a:r>
              <a:rPr lang="en-US"/>
              <a:t>Complete the powerline communication system with noise rejection capabilities(which is a tedious task)</a:t>
            </a:r>
            <a:endParaRPr/>
          </a:p>
          <a:p>
            <a:pPr marL="0" lvl="0" indent="0" algn="l" rtl="0">
              <a:spcBef>
                <a:spcPts val="1200"/>
              </a:spcBef>
              <a:spcAft>
                <a:spcPts val="0"/>
              </a:spcAft>
              <a:buNone/>
            </a:pPr>
            <a:r>
              <a:rPr lang="en-US" b="1"/>
              <a:t>February 2019-</a:t>
            </a:r>
            <a:r>
              <a:rPr lang="en-US"/>
              <a:t> Complete the Software part using lattepanda and and make the code available online</a:t>
            </a:r>
            <a:endParaRPr/>
          </a:p>
          <a:p>
            <a:pPr marL="0" lvl="0" indent="0" algn="l" rtl="0">
              <a:spcBef>
                <a:spcPts val="1200"/>
              </a:spcBef>
              <a:spcAft>
                <a:spcPts val="0"/>
              </a:spcAft>
              <a:buNone/>
            </a:pPr>
            <a:r>
              <a:rPr lang="en-US" b="1"/>
              <a:t>March 2019- </a:t>
            </a:r>
            <a:r>
              <a:rPr lang="en-US"/>
              <a:t>Develop an online marketplace for energy trading based on blockchain and implement energy coins as the medium of energy exchange(much like bitcoins)</a:t>
            </a:r>
            <a:endParaRPr/>
          </a:p>
          <a:p>
            <a:pPr marL="0" lvl="0" indent="0" algn="l" rtl="0">
              <a:spcBef>
                <a:spcPts val="1200"/>
              </a:spcBef>
              <a:spcAft>
                <a:spcPts val="200"/>
              </a:spcAft>
              <a:buNone/>
            </a:pPr>
            <a:r>
              <a:rPr lang="en-US" b="1"/>
              <a:t>End of March 2019- </a:t>
            </a:r>
            <a:r>
              <a:rPr lang="en-US"/>
              <a:t>Develop the analytic part of the project and implement the energy prediction and load handling mechanism(least priority)</a:t>
            </a:r>
            <a:endParaRPr/>
          </a:p>
        </p:txBody>
      </p:sp>
      <p:sp>
        <p:nvSpPr>
          <p:cNvPr id="284" name="Google Shape;284;p36"/>
          <p:cNvSpPr txBox="1">
            <a:spLocks noGrp="1"/>
          </p:cNvSpPr>
          <p:nvPr>
            <p:ph type="body" idx="2"/>
          </p:nvPr>
        </p:nvSpPr>
        <p:spPr>
          <a:xfrm>
            <a:off x="457200" y="2926080"/>
            <a:ext cx="3200400" cy="3379200"/>
          </a:xfrm>
          <a:prstGeom prst="rect">
            <a:avLst/>
          </a:prstGeom>
        </p:spPr>
        <p:txBody>
          <a:bodyPr spcFirstLastPara="1" wrap="square" lIns="91425" tIns="45700" rIns="91425" bIns="45700" anchor="t" anchorCtr="0">
            <a:noAutofit/>
          </a:bodyPr>
          <a:lstStyle/>
          <a:p>
            <a:pPr marL="0" lvl="0" indent="0" algn="l" rtl="0">
              <a:spcBef>
                <a:spcPts val="1200"/>
              </a:spcBef>
              <a:spcAft>
                <a:spcPts val="200"/>
              </a:spcAft>
              <a:buNone/>
            </a:pPr>
            <a:endParaRPr/>
          </a:p>
        </p:txBody>
      </p:sp>
      <p:sp>
        <p:nvSpPr>
          <p:cNvPr id="2" name="Footer Placeholder 1">
            <a:extLst>
              <a:ext uri="{FF2B5EF4-FFF2-40B4-BE49-F238E27FC236}">
                <a16:creationId xmlns:a16="http://schemas.microsoft.com/office/drawing/2014/main" id="{3B5AC5F9-C757-48B6-9375-31ED38A09D95}"/>
              </a:ext>
            </a:extLst>
          </p:cNvPr>
          <p:cNvSpPr>
            <a:spLocks noGrp="1"/>
          </p:cNvSpPr>
          <p:nvPr>
            <p:ph type="ftr" idx="11"/>
          </p:nvPr>
        </p:nvSpPr>
        <p:spPr/>
        <p:txBody>
          <a:bodyPr/>
          <a:lstStyle/>
          <a:p>
            <a:r>
              <a:rPr lang="en-IN"/>
              <a:t>IOT, PLC, Blockchain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457200" y="594359"/>
            <a:ext cx="3200400" cy="137246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BUDGET ESTIMATE</a:t>
            </a:r>
            <a:endParaRPr/>
          </a:p>
        </p:txBody>
      </p:sp>
      <p:sp>
        <p:nvSpPr>
          <p:cNvPr id="306" name="Google Shape;306;p3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p:sp>
        <p:nvSpPr>
          <p:cNvPr id="307" name="Google Shape;307;p3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0C10E55-1C60-4296-A294-6F74A7D71457}"/>
                  </a:ext>
                </a:extLst>
              </p14:cNvPr>
              <p14:cNvContentPartPr/>
              <p14:nvPr/>
            </p14:nvContentPartPr>
            <p14:xfrm>
              <a:off x="10863219" y="1669672"/>
              <a:ext cx="10440" cy="5400"/>
            </p14:xfrm>
          </p:contentPart>
        </mc:Choice>
        <mc:Fallback xmlns="">
          <p:pic>
            <p:nvPicPr>
              <p:cNvPr id="2" name="Ink 1">
                <a:extLst>
                  <a:ext uri="{FF2B5EF4-FFF2-40B4-BE49-F238E27FC236}">
                    <a16:creationId xmlns:a16="http://schemas.microsoft.com/office/drawing/2014/main" id="{20C10E55-1C60-4296-A294-6F74A7D71457}"/>
                  </a:ext>
                </a:extLst>
              </p:cNvPr>
              <p:cNvPicPr/>
              <p:nvPr/>
            </p:nvPicPr>
            <p:blipFill>
              <a:blip r:embed="rId4"/>
              <a:stretch>
                <a:fillRect/>
              </a:stretch>
            </p:blipFill>
            <p:spPr>
              <a:xfrm>
                <a:off x="10854579" y="1660672"/>
                <a:ext cx="28080" cy="23040"/>
              </a:xfrm>
              <a:prstGeom prst="rect">
                <a:avLst/>
              </a:prstGeom>
            </p:spPr>
          </p:pic>
        </mc:Fallback>
      </mc:AlternateContent>
      <p:graphicFrame>
        <p:nvGraphicFramePr>
          <p:cNvPr id="12" name="Table 11">
            <a:extLst>
              <a:ext uri="{FF2B5EF4-FFF2-40B4-BE49-F238E27FC236}">
                <a16:creationId xmlns:a16="http://schemas.microsoft.com/office/drawing/2014/main" id="{1EE1DDEF-0C3F-4B2C-A0C9-11062EB51580}"/>
              </a:ext>
            </a:extLst>
          </p:cNvPr>
          <p:cNvGraphicFramePr>
            <a:graphicFrameLocks noGrp="1"/>
          </p:cNvGraphicFramePr>
          <p:nvPr>
            <p:extLst>
              <p:ext uri="{D42A27DB-BD31-4B8C-83A1-F6EECF244321}">
                <p14:modId xmlns:p14="http://schemas.microsoft.com/office/powerpoint/2010/main" val="3600086775"/>
              </p:ext>
            </p:extLst>
          </p:nvPr>
        </p:nvGraphicFramePr>
        <p:xfrm>
          <a:off x="4139648" y="188843"/>
          <a:ext cx="7091568" cy="6134254"/>
        </p:xfrm>
        <a:graphic>
          <a:graphicData uri="http://schemas.openxmlformats.org/drawingml/2006/table">
            <a:tbl>
              <a:tblPr>
                <a:tableStyleId>{D81EC778-2BF6-40F0-B73F-02D4593A9EA3}</a:tableStyleId>
              </a:tblPr>
              <a:tblGrid>
                <a:gridCol w="886446">
                  <a:extLst>
                    <a:ext uri="{9D8B030D-6E8A-4147-A177-3AD203B41FA5}">
                      <a16:colId xmlns:a16="http://schemas.microsoft.com/office/drawing/2014/main" val="3594145835"/>
                    </a:ext>
                  </a:extLst>
                </a:gridCol>
                <a:gridCol w="886446">
                  <a:extLst>
                    <a:ext uri="{9D8B030D-6E8A-4147-A177-3AD203B41FA5}">
                      <a16:colId xmlns:a16="http://schemas.microsoft.com/office/drawing/2014/main" val="494471362"/>
                    </a:ext>
                  </a:extLst>
                </a:gridCol>
                <a:gridCol w="2659338">
                  <a:extLst>
                    <a:ext uri="{9D8B030D-6E8A-4147-A177-3AD203B41FA5}">
                      <a16:colId xmlns:a16="http://schemas.microsoft.com/office/drawing/2014/main" val="1337757446"/>
                    </a:ext>
                  </a:extLst>
                </a:gridCol>
                <a:gridCol w="2659338">
                  <a:extLst>
                    <a:ext uri="{9D8B030D-6E8A-4147-A177-3AD203B41FA5}">
                      <a16:colId xmlns:a16="http://schemas.microsoft.com/office/drawing/2014/main" val="1165021603"/>
                    </a:ext>
                  </a:extLst>
                </a:gridCol>
              </a:tblGrid>
              <a:tr h="255006">
                <a:tc gridSpan="2">
                  <a:txBody>
                    <a:bodyPr/>
                    <a:lstStyle/>
                    <a:p>
                      <a:pPr algn="l" fontAlgn="b"/>
                      <a:r>
                        <a:rPr lang="en-IN" sz="1600" u="sng" strike="noStrike" dirty="0">
                          <a:effectLst/>
                        </a:rPr>
                        <a:t>Control Board</a:t>
                      </a:r>
                      <a:endParaRPr lang="en-IN" sz="1600" b="1" i="0" u="sng" strike="noStrike" dirty="0">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233770750"/>
                  </a:ext>
                </a:extLst>
              </a:tr>
              <a:tr h="255006">
                <a:tc gridSpan="2">
                  <a:txBody>
                    <a:bodyPr/>
                    <a:lstStyle/>
                    <a:p>
                      <a:pPr algn="l" fontAlgn="b"/>
                      <a:r>
                        <a:rPr lang="en-IN" sz="1600" u="none" strike="noStrike" dirty="0">
                          <a:effectLst/>
                        </a:rPr>
                        <a:t>Raspberry pi</a:t>
                      </a:r>
                      <a:endParaRPr lang="en-IN" sz="1600" b="0" i="0" u="none" strike="noStrike" dirty="0">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3200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280029574"/>
                  </a:ext>
                </a:extLst>
              </a:tr>
              <a:tr h="257828">
                <a:tc gridSpan="2">
                  <a:txBody>
                    <a:bodyPr/>
                    <a:lstStyle/>
                    <a:p>
                      <a:pPr algn="l" fontAlgn="b"/>
                      <a:r>
                        <a:rPr lang="en-IN" sz="1600" u="none" strike="noStrike">
                          <a:effectLst/>
                        </a:rPr>
                        <a:t>passive components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4026871497"/>
                  </a:ext>
                </a:extLst>
              </a:tr>
              <a:tr h="257828">
                <a:tc gridSpan="2">
                  <a:txBody>
                    <a:bodyPr/>
                    <a:lstStyle/>
                    <a:p>
                      <a:pPr algn="l" fontAlgn="b"/>
                      <a:r>
                        <a:rPr lang="en-IN" sz="1600" u="none" strike="noStrike">
                          <a:effectLst/>
                        </a:rPr>
                        <a:t>PCB Fabrication</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686054286"/>
                  </a:ext>
                </a:extLst>
              </a:tr>
              <a:tr h="255006">
                <a:tc gridSpan="2">
                  <a:txBody>
                    <a:bodyPr/>
                    <a:lstStyle/>
                    <a:p>
                      <a:pPr algn="l" fontAlgn="b"/>
                      <a:r>
                        <a:rPr lang="en-IN" sz="1600" u="none" strike="noStrike">
                          <a:effectLst/>
                        </a:rPr>
                        <a:t>Power Supply</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500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680615769"/>
                  </a:ext>
                </a:extLst>
              </a:tr>
              <a:tr h="255006">
                <a:tc gridSpan="2">
                  <a:txBody>
                    <a:bodyPr/>
                    <a:lstStyle/>
                    <a:p>
                      <a:pPr algn="l" fontAlgn="b"/>
                      <a:r>
                        <a:rPr lang="en-IN" sz="1600" u="none" strike="noStrike">
                          <a:effectLst/>
                        </a:rPr>
                        <a:t>Wifi modem</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570796676"/>
                  </a:ext>
                </a:extLst>
              </a:tr>
              <a:tr h="257828">
                <a:tc>
                  <a:txBody>
                    <a:bodyPr/>
                    <a:lstStyle/>
                    <a:p>
                      <a:pPr algn="l" fontAlgn="b"/>
                      <a:r>
                        <a:rPr lang="en-IN" sz="1600" u="none" strike="noStrike">
                          <a:effectLst/>
                        </a:rPr>
                        <a:t>LAN cable</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329813128"/>
                  </a:ext>
                </a:extLst>
              </a:tr>
              <a:tr h="255006">
                <a:tc>
                  <a:txBody>
                    <a:bodyPr/>
                    <a:lstStyle/>
                    <a:p>
                      <a:pPr algn="l" fontAlgn="b"/>
                      <a:r>
                        <a:rPr lang="en-IN" sz="1600" u="none" strike="noStrike">
                          <a:effectLst/>
                        </a:rPr>
                        <a:t>Relays</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500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451045014"/>
                  </a:ext>
                </a:extLst>
              </a:tr>
              <a:tr h="255006">
                <a:tc gridSpan="2">
                  <a:txBody>
                    <a:bodyPr/>
                    <a:lstStyle/>
                    <a:p>
                      <a:pPr algn="l" fontAlgn="b"/>
                      <a:r>
                        <a:rPr lang="en-IN" sz="1600" u="none" strike="noStrike">
                          <a:effectLst/>
                        </a:rPr>
                        <a:t>OLED Display</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800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933592636"/>
                  </a:ext>
                </a:extLst>
              </a:tr>
              <a:tr h="255006">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2910472169"/>
                  </a:ext>
                </a:extLst>
              </a:tr>
              <a:tr h="255006">
                <a:tc gridSpan="3">
                  <a:txBody>
                    <a:bodyPr/>
                    <a:lstStyle/>
                    <a:p>
                      <a:pPr algn="l" fontAlgn="b"/>
                      <a:r>
                        <a:rPr lang="en-IN" sz="1600" u="sng" strike="noStrike">
                          <a:effectLst/>
                        </a:rPr>
                        <a:t>PLC Communication System</a:t>
                      </a:r>
                      <a:endParaRPr lang="en-IN" sz="1600" b="1" i="0" u="sng"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484516829"/>
                  </a:ext>
                </a:extLst>
              </a:tr>
              <a:tr h="255006">
                <a:tc>
                  <a:txBody>
                    <a:bodyPr/>
                    <a:lstStyle/>
                    <a:p>
                      <a:pPr algn="l" fontAlgn="b"/>
                      <a:r>
                        <a:rPr lang="en-IN" sz="1600" u="none" strike="noStrike">
                          <a:effectLst/>
                        </a:rPr>
                        <a:t>PLC IC</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r>
                        <a:rPr lang="en-IN" sz="1600" u="none" strike="noStrike">
                          <a:effectLst/>
                        </a:rPr>
                        <a:t>MAX2992</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r>
                        <a:rPr lang="en-IN" sz="1600" u="none" strike="noStrike">
                          <a:effectLst/>
                        </a:rPr>
                        <a:t>20nos</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998818955"/>
                  </a:ext>
                </a:extLst>
              </a:tr>
              <a:tr h="257828">
                <a:tc gridSpan="2">
                  <a:txBody>
                    <a:bodyPr/>
                    <a:lstStyle/>
                    <a:p>
                      <a:pPr algn="l" fontAlgn="b"/>
                      <a:r>
                        <a:rPr lang="en-IN" sz="1600" u="none" strike="noStrike">
                          <a:effectLst/>
                        </a:rPr>
                        <a:t>PCB fabrication</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582740781"/>
                  </a:ext>
                </a:extLst>
              </a:tr>
              <a:tr h="257828">
                <a:tc gridSpan="2">
                  <a:txBody>
                    <a:bodyPr/>
                    <a:lstStyle/>
                    <a:p>
                      <a:pPr algn="l" fontAlgn="b"/>
                      <a:r>
                        <a:rPr lang="en-IN" sz="1600" u="none" strike="noStrike">
                          <a:effectLst/>
                        </a:rPr>
                        <a:t>Passive components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677004845"/>
                  </a:ext>
                </a:extLst>
              </a:tr>
              <a:tr h="255006">
                <a:tc>
                  <a:txBody>
                    <a:bodyPr/>
                    <a:lstStyle/>
                    <a:p>
                      <a:pPr algn="l" fontAlgn="b"/>
                      <a:r>
                        <a:rPr lang="en-IN" sz="1600" u="none" strike="noStrike">
                          <a:effectLst/>
                        </a:rPr>
                        <a:t>Relays</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300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692025534"/>
                  </a:ext>
                </a:extLst>
              </a:tr>
              <a:tr h="255006">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980247330"/>
                  </a:ext>
                </a:extLst>
              </a:tr>
              <a:tr h="255006">
                <a:tc gridSpan="2">
                  <a:txBody>
                    <a:bodyPr/>
                    <a:lstStyle/>
                    <a:p>
                      <a:pPr algn="l" fontAlgn="b"/>
                      <a:r>
                        <a:rPr lang="en-IN" sz="1600" u="sng" strike="noStrike">
                          <a:effectLst/>
                        </a:rPr>
                        <a:t>Online UPS</a:t>
                      </a:r>
                      <a:endParaRPr lang="en-IN" sz="1600" b="1" i="0" u="sng"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680531590"/>
                  </a:ext>
                </a:extLst>
              </a:tr>
              <a:tr h="255006">
                <a:tc gridSpan="3">
                  <a:txBody>
                    <a:bodyPr/>
                    <a:lstStyle/>
                    <a:p>
                      <a:pPr algn="l" fontAlgn="b"/>
                      <a:r>
                        <a:rPr lang="en-IN" sz="1600" u="none" strike="noStrike">
                          <a:effectLst/>
                        </a:rPr>
                        <a:t>Mosfets, Relays, Triacs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hMerge="1">
                  <a:txBody>
                    <a:bodyPr/>
                    <a:lstStyle/>
                    <a:p>
                      <a:endParaRPr lang="en-IN"/>
                    </a:p>
                  </a:txBody>
                  <a:tcPr/>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722322783"/>
                  </a:ext>
                </a:extLst>
              </a:tr>
              <a:tr h="255006">
                <a:tc gridSpan="2">
                  <a:txBody>
                    <a:bodyPr/>
                    <a:lstStyle/>
                    <a:p>
                      <a:pPr algn="l" fontAlgn="b"/>
                      <a:r>
                        <a:rPr lang="en-IN" sz="1600" u="none" strike="noStrike">
                          <a:effectLst/>
                        </a:rPr>
                        <a:t>Transformers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3000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866647587"/>
                  </a:ext>
                </a:extLst>
              </a:tr>
              <a:tr h="255006">
                <a:tc gridSpan="3">
                  <a:txBody>
                    <a:bodyPr/>
                    <a:lstStyle/>
                    <a:p>
                      <a:pPr algn="l" fontAlgn="b"/>
                      <a:r>
                        <a:rPr lang="en-IN" sz="1600" u="none" strike="noStrike">
                          <a:effectLst/>
                        </a:rPr>
                        <a:t>DSP based sinewave generator</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hMerge="1">
                  <a:txBody>
                    <a:bodyPr/>
                    <a:lstStyle/>
                    <a:p>
                      <a:endParaRPr lang="en-IN"/>
                    </a:p>
                  </a:txBody>
                  <a:tcPr/>
                </a:tc>
                <a:tc>
                  <a:txBody>
                    <a:bodyPr/>
                    <a:lstStyle/>
                    <a:p>
                      <a:pPr algn="r" fontAlgn="b"/>
                      <a:r>
                        <a:rPr lang="en-IN" sz="1600" u="none" strike="noStrike">
                          <a:effectLst/>
                        </a:rPr>
                        <a:t>3000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664612328"/>
                  </a:ext>
                </a:extLst>
              </a:tr>
              <a:tr h="255006">
                <a:tc gridSpan="2">
                  <a:txBody>
                    <a:bodyPr/>
                    <a:lstStyle/>
                    <a:p>
                      <a:pPr algn="l" fontAlgn="b"/>
                      <a:r>
                        <a:rPr lang="en-IN" sz="1600" u="none" strike="noStrike">
                          <a:effectLst/>
                        </a:rPr>
                        <a:t>Switching IC</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400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39307481"/>
                  </a:ext>
                </a:extLst>
              </a:tr>
              <a:tr h="255006">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301558386"/>
                  </a:ext>
                </a:extLst>
              </a:tr>
              <a:tr h="255006">
                <a:tc gridSpan="2">
                  <a:txBody>
                    <a:bodyPr/>
                    <a:lstStyle/>
                    <a:p>
                      <a:pPr algn="l" fontAlgn="b"/>
                      <a:r>
                        <a:rPr lang="en-IN" sz="1600" u="sng" strike="noStrike">
                          <a:effectLst/>
                        </a:rPr>
                        <a:t>Batery Charger</a:t>
                      </a:r>
                      <a:endParaRPr lang="en-IN" sz="1600" b="1" i="0" u="sng"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4250380692"/>
                  </a:ext>
                </a:extLst>
              </a:tr>
              <a:tr h="255006">
                <a:tc gridSpan="2">
                  <a:txBody>
                    <a:bodyPr/>
                    <a:lstStyle/>
                    <a:p>
                      <a:pPr algn="l" fontAlgn="b"/>
                      <a:r>
                        <a:rPr lang="en-IN" sz="1600" u="none" strike="noStrike">
                          <a:effectLst/>
                        </a:rPr>
                        <a:t>Components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28911584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457200" y="594359"/>
            <a:ext cx="3200400" cy="137246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BUDGET ESTIMATE</a:t>
            </a:r>
            <a:endParaRPr/>
          </a:p>
        </p:txBody>
      </p:sp>
      <p:sp>
        <p:nvSpPr>
          <p:cNvPr id="306" name="Google Shape;306;p3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0C10E55-1C60-4296-A294-6F74A7D71457}"/>
                  </a:ext>
                </a:extLst>
              </p14:cNvPr>
              <p14:cNvContentPartPr/>
              <p14:nvPr/>
            </p14:nvContentPartPr>
            <p14:xfrm>
              <a:off x="10863219" y="1669672"/>
              <a:ext cx="10440" cy="5400"/>
            </p14:xfrm>
          </p:contentPart>
        </mc:Choice>
        <mc:Fallback xmlns="">
          <p:pic>
            <p:nvPicPr>
              <p:cNvPr id="2" name="Ink 1">
                <a:extLst>
                  <a:ext uri="{FF2B5EF4-FFF2-40B4-BE49-F238E27FC236}">
                    <a16:creationId xmlns:a16="http://schemas.microsoft.com/office/drawing/2014/main" id="{20C10E55-1C60-4296-A294-6F74A7D71457}"/>
                  </a:ext>
                </a:extLst>
              </p:cNvPr>
              <p:cNvPicPr/>
              <p:nvPr/>
            </p:nvPicPr>
            <p:blipFill>
              <a:blip r:embed="rId4"/>
              <a:stretch>
                <a:fillRect/>
              </a:stretch>
            </p:blipFill>
            <p:spPr>
              <a:xfrm>
                <a:off x="10854579" y="1660672"/>
                <a:ext cx="28080" cy="23040"/>
              </a:xfrm>
              <a:prstGeom prst="rect">
                <a:avLst/>
              </a:prstGeom>
            </p:spPr>
          </p:pic>
        </mc:Fallback>
      </mc:AlternateContent>
      <p:graphicFrame>
        <p:nvGraphicFramePr>
          <p:cNvPr id="3" name="Table 2">
            <a:extLst>
              <a:ext uri="{FF2B5EF4-FFF2-40B4-BE49-F238E27FC236}">
                <a16:creationId xmlns:a16="http://schemas.microsoft.com/office/drawing/2014/main" id="{092A9C0B-DB98-4746-B12B-AE728335DF55}"/>
              </a:ext>
            </a:extLst>
          </p:cNvPr>
          <p:cNvGraphicFramePr>
            <a:graphicFrameLocks noGrp="1"/>
          </p:cNvGraphicFramePr>
          <p:nvPr>
            <p:extLst>
              <p:ext uri="{D42A27DB-BD31-4B8C-83A1-F6EECF244321}">
                <p14:modId xmlns:p14="http://schemas.microsoft.com/office/powerpoint/2010/main" val="19841677"/>
              </p:ext>
            </p:extLst>
          </p:nvPr>
        </p:nvGraphicFramePr>
        <p:xfrm>
          <a:off x="4633636" y="54611"/>
          <a:ext cx="6771516" cy="6430798"/>
        </p:xfrm>
        <a:graphic>
          <a:graphicData uri="http://schemas.openxmlformats.org/drawingml/2006/table">
            <a:tbl>
              <a:tblPr>
                <a:tableStyleId>{D81EC778-2BF6-40F0-B73F-02D4593A9EA3}</a:tableStyleId>
              </a:tblPr>
              <a:tblGrid>
                <a:gridCol w="1692879">
                  <a:extLst>
                    <a:ext uri="{9D8B030D-6E8A-4147-A177-3AD203B41FA5}">
                      <a16:colId xmlns:a16="http://schemas.microsoft.com/office/drawing/2014/main" val="1123317546"/>
                    </a:ext>
                  </a:extLst>
                </a:gridCol>
                <a:gridCol w="1692879">
                  <a:extLst>
                    <a:ext uri="{9D8B030D-6E8A-4147-A177-3AD203B41FA5}">
                      <a16:colId xmlns:a16="http://schemas.microsoft.com/office/drawing/2014/main" val="266606597"/>
                    </a:ext>
                  </a:extLst>
                </a:gridCol>
                <a:gridCol w="1692879">
                  <a:extLst>
                    <a:ext uri="{9D8B030D-6E8A-4147-A177-3AD203B41FA5}">
                      <a16:colId xmlns:a16="http://schemas.microsoft.com/office/drawing/2014/main" val="150474651"/>
                    </a:ext>
                  </a:extLst>
                </a:gridCol>
                <a:gridCol w="1692879">
                  <a:extLst>
                    <a:ext uri="{9D8B030D-6E8A-4147-A177-3AD203B41FA5}">
                      <a16:colId xmlns:a16="http://schemas.microsoft.com/office/drawing/2014/main" val="760733432"/>
                    </a:ext>
                  </a:extLst>
                </a:gridCol>
              </a:tblGrid>
              <a:tr h="280671">
                <a:tc>
                  <a:txBody>
                    <a:bodyPr/>
                    <a:lstStyle/>
                    <a:p>
                      <a:pPr algn="l" fontAlgn="b"/>
                      <a:r>
                        <a:rPr lang="en-IN" sz="1600" u="sng" strike="noStrike">
                          <a:effectLst/>
                        </a:rPr>
                        <a:t>Solar</a:t>
                      </a:r>
                      <a:endParaRPr lang="en-IN" sz="1600" b="1" i="0" u="sng"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113154559"/>
                  </a:ext>
                </a:extLst>
              </a:tr>
              <a:tr h="366248">
                <a:tc>
                  <a:txBody>
                    <a:bodyPr/>
                    <a:lstStyle/>
                    <a:p>
                      <a:pPr algn="l" fontAlgn="b"/>
                      <a:r>
                        <a:rPr lang="en-IN" sz="1600" u="none" strike="noStrike">
                          <a:effectLst/>
                        </a:rPr>
                        <a:t>Solar Panel</a:t>
                      </a:r>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r>
                        <a:rPr lang="en-IN" sz="1600" u="none" strike="noStrike" dirty="0">
                          <a:effectLst/>
                        </a:rPr>
                        <a:t>100w 12V</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3000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722941558"/>
                  </a:ext>
                </a:extLst>
              </a:tr>
              <a:tr h="280671">
                <a:tc>
                  <a:txBody>
                    <a:bodyPr/>
                    <a:lstStyle/>
                    <a:p>
                      <a:pPr algn="l" fontAlgn="b"/>
                      <a:r>
                        <a:rPr lang="en-IN" sz="1600" u="none" strike="noStrike">
                          <a:effectLst/>
                        </a:rPr>
                        <a:t>Battery</a:t>
                      </a:r>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r>
                        <a:rPr lang="en-IN" sz="1600" u="none" strike="noStrike" dirty="0">
                          <a:effectLst/>
                        </a:rPr>
                        <a:t>36Ah</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3300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677273180"/>
                  </a:ext>
                </a:extLst>
              </a:tr>
              <a:tr h="280671">
                <a:tc gridSpan="2">
                  <a:txBody>
                    <a:bodyPr/>
                    <a:lstStyle/>
                    <a:p>
                      <a:pPr algn="l" fontAlgn="b"/>
                      <a:r>
                        <a:rPr lang="en-IN" sz="1600" u="none" strike="noStrike">
                          <a:effectLst/>
                        </a:rPr>
                        <a:t>Connecting wires</a:t>
                      </a:r>
                      <a:endParaRPr lang="en-IN" sz="1600" b="0" i="0" u="none" strike="noStrike">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494818665"/>
                  </a:ext>
                </a:extLst>
              </a:tr>
              <a:tr h="558448">
                <a:tc>
                  <a:txBody>
                    <a:bodyPr/>
                    <a:lstStyle/>
                    <a:p>
                      <a:pPr algn="l" fontAlgn="b"/>
                      <a:endParaRPr lang="en-US" sz="1600" b="0" i="0" u="none" strike="noStrike" dirty="0">
                        <a:solidFill>
                          <a:srgbClr val="000000"/>
                        </a:solidFill>
                        <a:effectLst/>
                        <a:latin typeface="Calibri" panose="020F0502020204030204" pitchFamily="34" charset="0"/>
                      </a:endParaRPr>
                    </a:p>
                    <a:p>
                      <a:pPr algn="l" fontAlgn="b"/>
                      <a:r>
                        <a:rPr lang="en-US" sz="1600" b="0" i="0" u="sng" strike="noStrike" dirty="0">
                          <a:solidFill>
                            <a:srgbClr val="000000"/>
                          </a:solidFill>
                          <a:effectLst/>
                          <a:latin typeface="Calibri" panose="020F0502020204030204" pitchFamily="34" charset="0"/>
                        </a:rPr>
                        <a:t>Consumable</a:t>
                      </a:r>
                      <a:endParaRPr lang="en-IN" sz="1600" b="0" i="0" u="sng"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76689556"/>
                  </a:ext>
                </a:extLst>
              </a:tr>
              <a:tr h="280671">
                <a:tc gridSpan="2">
                  <a:txBody>
                    <a:bodyPr/>
                    <a:lstStyle/>
                    <a:p>
                      <a:pPr algn="l" fontAlgn="b"/>
                      <a:r>
                        <a:rPr lang="en-IN" sz="1600" u="none" strike="noStrike" dirty="0">
                          <a:effectLst/>
                        </a:rPr>
                        <a:t>3d printing</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a:effectLst/>
                        </a:rPr>
                        <a:t>4000</a:t>
                      </a:r>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826119300"/>
                  </a:ext>
                </a:extLst>
              </a:tr>
              <a:tr h="280671">
                <a:tc gridSpan="2">
                  <a:txBody>
                    <a:bodyPr/>
                    <a:lstStyle/>
                    <a:p>
                      <a:pPr algn="l" fontAlgn="b"/>
                      <a:r>
                        <a:rPr lang="en-IN" sz="1600" u="none" strike="noStrike" dirty="0">
                          <a:effectLst/>
                        </a:rPr>
                        <a:t>Laser cutting</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2000</a:t>
                      </a:r>
                    </a:p>
                  </a:txBody>
                  <a:tcPr marL="3175" marR="3175" marT="3175" marB="0" anchor="b"/>
                </a:tc>
                <a:extLst>
                  <a:ext uri="{0D108BD9-81ED-4DB2-BD59-A6C34878D82A}">
                    <a16:rowId xmlns:a16="http://schemas.microsoft.com/office/drawing/2014/main" val="1245761037"/>
                  </a:ext>
                </a:extLst>
              </a:tr>
              <a:tr h="280671">
                <a:tc gridSpan="2">
                  <a:txBody>
                    <a:bodyPr/>
                    <a:lstStyle/>
                    <a:p>
                      <a:pPr algn="l" fontAlgn="b"/>
                      <a:r>
                        <a:rPr lang="en-IN" sz="1600" u="none" strike="noStrike" dirty="0">
                          <a:effectLst/>
                        </a:rPr>
                        <a:t>PCB milling</a:t>
                      </a: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511672987"/>
                  </a:ext>
                </a:extLst>
              </a:tr>
              <a:tr h="280671">
                <a:tc gridSpan="2">
                  <a:txBody>
                    <a:bodyPr/>
                    <a:lstStyle/>
                    <a:p>
                      <a:pPr algn="l" fontAlgn="b"/>
                      <a:endParaRPr lang="en-IN" sz="1600" u="none" strike="noStrike" dirty="0">
                        <a:effectLst/>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60642270"/>
                  </a:ext>
                </a:extLst>
              </a:tr>
              <a:tr h="280671">
                <a:tc gridSpan="2">
                  <a:txBody>
                    <a:bodyPr/>
                    <a:lstStyle/>
                    <a:p>
                      <a:pPr algn="l" fontAlgn="b"/>
                      <a:endParaRPr lang="en-IN" sz="1600" u="none" strike="noStrike" dirty="0">
                        <a:effectLst/>
                      </a:endParaRPr>
                    </a:p>
                    <a:p>
                      <a:pPr algn="l" fontAlgn="b"/>
                      <a:endParaRPr lang="en-IN" sz="1600" u="none" strike="noStrike" dirty="0">
                        <a:effectLst/>
                      </a:endParaRPr>
                    </a:p>
                    <a:p>
                      <a:pPr algn="l" fontAlgn="b"/>
                      <a:r>
                        <a:rPr lang="en-IN" sz="1600" u="none" strike="noStrike" dirty="0">
                          <a:effectLst/>
                        </a:rPr>
                        <a:t>Connectors</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3000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71694090"/>
                  </a:ext>
                </a:extLst>
              </a:tr>
              <a:tr h="280671">
                <a:tc>
                  <a:txBody>
                    <a:bodyPr/>
                    <a:lstStyle/>
                    <a:p>
                      <a:pPr algn="l" fontAlgn="b"/>
                      <a:r>
                        <a:rPr lang="en-IN" sz="1600" u="none" strike="noStrike" dirty="0">
                          <a:effectLst/>
                        </a:rPr>
                        <a:t>Wires</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500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88827546"/>
                  </a:ext>
                </a:extLst>
              </a:tr>
              <a:tr h="280671">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600" u="none" strike="noStrike" dirty="0">
                          <a:effectLst/>
                        </a:rPr>
                        <a:t>MCB</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US" sz="1600" b="0" i="0" u="none" strike="noStrike" dirty="0">
                          <a:solidFill>
                            <a:srgbClr val="000000"/>
                          </a:solidFill>
                          <a:effectLst/>
                          <a:latin typeface="Calibri" panose="020F0502020204030204" pitchFamily="34" charset="0"/>
                        </a:rPr>
                        <a:t>300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788826978"/>
                  </a:ext>
                </a:extLst>
              </a:tr>
              <a:tr h="280671">
                <a:tc gridSpan="2">
                  <a:txBody>
                    <a:bodyPr/>
                    <a:lstStyle/>
                    <a:p>
                      <a:pPr algn="l" fontAlgn="b"/>
                      <a:r>
                        <a:rPr lang="en-IN" sz="1600" u="none" strike="noStrike" dirty="0">
                          <a:effectLst/>
                        </a:rPr>
                        <a:t>2 way meter</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4000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222082215"/>
                  </a:ext>
                </a:extLst>
              </a:tr>
              <a:tr h="280671">
                <a:tc>
                  <a:txBody>
                    <a:bodyPr/>
                    <a:lstStyle/>
                    <a:p>
                      <a:pPr algn="l" fontAlgn="b"/>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213982265"/>
                  </a:ext>
                </a:extLst>
              </a:tr>
              <a:tr h="280671">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648199809"/>
                  </a:ext>
                </a:extLst>
              </a:tr>
              <a:tr h="280671">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34349519"/>
                  </a:ext>
                </a:extLst>
              </a:tr>
              <a:tr h="280671">
                <a:tc>
                  <a:txBody>
                    <a:bodyPr/>
                    <a:lstStyle/>
                    <a:p>
                      <a:pPr algn="l" fontAlgn="b"/>
                      <a:r>
                        <a:rPr lang="en-IN" sz="1600" u="sng" strike="noStrike">
                          <a:effectLst/>
                        </a:rPr>
                        <a:t>Others</a:t>
                      </a:r>
                      <a:endParaRPr lang="en-IN" sz="1600" b="1" i="0" u="sng"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535445909"/>
                  </a:ext>
                </a:extLst>
              </a:tr>
              <a:tr h="280671">
                <a:tc gridSpan="2">
                  <a:txBody>
                    <a:bodyPr/>
                    <a:lstStyle/>
                    <a:p>
                      <a:pPr algn="l" fontAlgn="b"/>
                      <a:r>
                        <a:rPr lang="en-IN" sz="1600" u="none" strike="noStrike">
                          <a:effectLst/>
                        </a:rPr>
                        <a:t>research literature</a:t>
                      </a:r>
                      <a:endParaRPr lang="en-IN" sz="1600" b="0" i="0" u="none" strike="noStrike">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26925107"/>
                  </a:ext>
                </a:extLst>
              </a:tr>
              <a:tr h="280671">
                <a:tc>
                  <a:txBody>
                    <a:bodyPr/>
                    <a:lstStyle/>
                    <a:p>
                      <a:pPr algn="l" fontAlgn="b"/>
                      <a:r>
                        <a:rPr lang="en-IN" sz="1600" u="none" strike="noStrike">
                          <a:effectLst/>
                        </a:rPr>
                        <a:t>travel</a:t>
                      </a:r>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a:effectLst/>
                        </a:rPr>
                        <a:t>500</a:t>
                      </a:r>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424556376"/>
                  </a:ext>
                </a:extLst>
              </a:tr>
              <a:tr h="280671">
                <a:tc gridSpan="2">
                  <a:txBody>
                    <a:bodyPr/>
                    <a:lstStyle/>
                    <a:p>
                      <a:pPr algn="l" fontAlgn="b"/>
                      <a:r>
                        <a:rPr lang="en-IN" sz="1600" u="none" strike="noStrike">
                          <a:effectLst/>
                        </a:rPr>
                        <a:t>Contingency</a:t>
                      </a:r>
                      <a:endParaRPr lang="en-IN" sz="1600" b="0" i="0" u="none" strike="noStrike">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234283288"/>
                  </a:ext>
                </a:extLst>
              </a:tr>
            </a:tbl>
          </a:graphicData>
        </a:graphic>
      </p:graphicFrame>
      <p:sp>
        <p:nvSpPr>
          <p:cNvPr id="4" name="Footer Placeholder 3">
            <a:extLst>
              <a:ext uri="{FF2B5EF4-FFF2-40B4-BE49-F238E27FC236}">
                <a16:creationId xmlns:a16="http://schemas.microsoft.com/office/drawing/2014/main" id="{4B0D0EA2-00D3-411D-B883-00F73BD335C9}"/>
              </a:ext>
            </a:extLst>
          </p:cNvPr>
          <p:cNvSpPr>
            <a:spLocks noGrp="1"/>
          </p:cNvSpPr>
          <p:nvPr>
            <p:ph type="ftr" idx="11"/>
          </p:nvPr>
        </p:nvSpPr>
        <p:spPr>
          <a:xfrm>
            <a:off x="4800600" y="6492875"/>
            <a:ext cx="4648200" cy="365125"/>
          </a:xfrm>
        </p:spPr>
        <p:txBody>
          <a:bodyPr/>
          <a:lstStyle/>
          <a:p>
            <a:r>
              <a:rPr lang="en-IN" dirty="0"/>
              <a:t>IOT, PLC, Blockchain</a:t>
            </a:r>
          </a:p>
        </p:txBody>
      </p:sp>
    </p:spTree>
    <p:extLst>
      <p:ext uri="{BB962C8B-B14F-4D97-AF65-F5344CB8AC3E}">
        <p14:creationId xmlns:p14="http://schemas.microsoft.com/office/powerpoint/2010/main" val="215722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A698-A373-4A70-8BE0-3076B4769EF5}"/>
              </a:ext>
            </a:extLst>
          </p:cNvPr>
          <p:cNvSpPr>
            <a:spLocks noGrp="1"/>
          </p:cNvSpPr>
          <p:nvPr>
            <p:ph type="title"/>
          </p:nvPr>
        </p:nvSpPr>
        <p:spPr/>
        <p:txBody>
          <a:bodyPr/>
          <a:lstStyle/>
          <a:p>
            <a:r>
              <a:rPr lang="en-US" dirty="0"/>
              <a:t>Total amount</a:t>
            </a:r>
            <a:br>
              <a:rPr lang="en-US" dirty="0"/>
            </a:br>
            <a:endParaRPr lang="en-IN" dirty="0"/>
          </a:p>
        </p:txBody>
      </p:sp>
      <p:sp>
        <p:nvSpPr>
          <p:cNvPr id="3" name="Text Placeholder 2">
            <a:extLst>
              <a:ext uri="{FF2B5EF4-FFF2-40B4-BE49-F238E27FC236}">
                <a16:creationId xmlns:a16="http://schemas.microsoft.com/office/drawing/2014/main" id="{E6BD2463-4F06-4BA0-8DFC-71D07B6A7AD6}"/>
              </a:ext>
            </a:extLst>
          </p:cNvPr>
          <p:cNvSpPr>
            <a:spLocks noGrp="1"/>
          </p:cNvSpPr>
          <p:nvPr>
            <p:ph type="body" idx="1"/>
          </p:nvPr>
        </p:nvSpPr>
        <p:spPr/>
        <p:txBody>
          <a:bodyPr/>
          <a:lstStyle/>
          <a:p>
            <a:r>
              <a:rPr lang="en-US" sz="4400" dirty="0"/>
              <a:t>Total amount</a:t>
            </a:r>
            <a:br>
              <a:rPr lang="en-US" sz="4400" dirty="0"/>
            </a:br>
            <a:r>
              <a:rPr lang="en-US" sz="4400" dirty="0"/>
              <a:t>	</a:t>
            </a:r>
            <a:r>
              <a:rPr lang="en-US" sz="4400" dirty="0" err="1"/>
              <a:t>Rs</a:t>
            </a:r>
            <a:r>
              <a:rPr lang="en-US" sz="4400" dirty="0"/>
              <a:t> 46950</a:t>
            </a:r>
            <a:endParaRPr lang="en-IN" sz="4400" dirty="0"/>
          </a:p>
        </p:txBody>
      </p:sp>
      <p:sp>
        <p:nvSpPr>
          <p:cNvPr id="4" name="Text Placeholder 3">
            <a:extLst>
              <a:ext uri="{FF2B5EF4-FFF2-40B4-BE49-F238E27FC236}">
                <a16:creationId xmlns:a16="http://schemas.microsoft.com/office/drawing/2014/main" id="{ED0B92F7-AD2B-407E-B503-4E576B909048}"/>
              </a:ext>
            </a:extLst>
          </p:cNvPr>
          <p:cNvSpPr>
            <a:spLocks noGrp="1"/>
          </p:cNvSpPr>
          <p:nvPr>
            <p:ph type="body" idx="2"/>
          </p:nvPr>
        </p:nvSpPr>
        <p:spPr/>
        <p:txBody>
          <a:bodyPr/>
          <a:lstStyle/>
          <a:p>
            <a:endParaRPr lang="en-IN"/>
          </a:p>
        </p:txBody>
      </p:sp>
      <p:sp>
        <p:nvSpPr>
          <p:cNvPr id="5" name="Footer Placeholder 4">
            <a:extLst>
              <a:ext uri="{FF2B5EF4-FFF2-40B4-BE49-F238E27FC236}">
                <a16:creationId xmlns:a16="http://schemas.microsoft.com/office/drawing/2014/main" id="{1906CD3E-2A45-4BF6-8F40-94F06E9435FC}"/>
              </a:ext>
            </a:extLst>
          </p:cNvPr>
          <p:cNvSpPr>
            <a:spLocks noGrp="1"/>
          </p:cNvSpPr>
          <p:nvPr>
            <p:ph type="ftr" idx="11"/>
          </p:nvPr>
        </p:nvSpPr>
        <p:spPr/>
        <p:txBody>
          <a:bodyPr/>
          <a:lstStyle/>
          <a:p>
            <a:r>
              <a:rPr lang="en-IN"/>
              <a:t>IOT, PLC, Blockchain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641B22D-1749-4CA2-9A83-B898F5E04C01}"/>
                  </a:ext>
                </a:extLst>
              </p14:cNvPr>
              <p14:cNvContentPartPr/>
              <p14:nvPr/>
            </p14:nvContentPartPr>
            <p14:xfrm>
              <a:off x="7295259" y="1937872"/>
              <a:ext cx="5400" cy="20160"/>
            </p14:xfrm>
          </p:contentPart>
        </mc:Choice>
        <mc:Fallback xmlns="">
          <p:pic>
            <p:nvPicPr>
              <p:cNvPr id="6" name="Ink 5">
                <a:extLst>
                  <a:ext uri="{FF2B5EF4-FFF2-40B4-BE49-F238E27FC236}">
                    <a16:creationId xmlns:a16="http://schemas.microsoft.com/office/drawing/2014/main" id="{4641B22D-1749-4CA2-9A83-B898F5E04C01}"/>
                  </a:ext>
                </a:extLst>
              </p:cNvPr>
              <p:cNvPicPr/>
              <p:nvPr/>
            </p:nvPicPr>
            <p:blipFill>
              <a:blip r:embed="rId3"/>
              <a:stretch>
                <a:fillRect/>
              </a:stretch>
            </p:blipFill>
            <p:spPr>
              <a:xfrm>
                <a:off x="7286259" y="1929232"/>
                <a:ext cx="23040" cy="37800"/>
              </a:xfrm>
              <a:prstGeom prst="rect">
                <a:avLst/>
              </a:prstGeom>
            </p:spPr>
          </p:pic>
        </mc:Fallback>
      </mc:AlternateContent>
    </p:spTree>
    <p:extLst>
      <p:ext uri="{BB962C8B-B14F-4D97-AF65-F5344CB8AC3E}">
        <p14:creationId xmlns:p14="http://schemas.microsoft.com/office/powerpoint/2010/main" val="236760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457200" y="594359"/>
            <a:ext cx="3200400" cy="124306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FACILITIES REQUIRED</a:t>
            </a:r>
            <a:endParaRPr/>
          </a:p>
        </p:txBody>
      </p:sp>
      <p:sp>
        <p:nvSpPr>
          <p:cNvPr id="313" name="Google Shape;313;p40"/>
          <p:cNvSpPr txBox="1">
            <a:spLocks noGrp="1"/>
          </p:cNvSpPr>
          <p:nvPr>
            <p:ph type="body" idx="1"/>
          </p:nvPr>
        </p:nvSpPr>
        <p:spPr>
          <a:xfrm>
            <a:off x="5477773" y="1837426"/>
            <a:ext cx="4028535" cy="4151894"/>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Font typeface="Noto Sans Symbols"/>
              <a:buChar char="❖"/>
            </a:pPr>
            <a:r>
              <a:rPr lang="en-US" dirty="0"/>
              <a:t>LAB Facilities – FAB LAB</a:t>
            </a:r>
          </a:p>
          <a:p>
            <a:pPr marL="0" lvl="0" indent="0" algn="l" rtl="0">
              <a:lnSpc>
                <a:spcPct val="90000"/>
              </a:lnSpc>
              <a:spcBef>
                <a:spcPts val="0"/>
              </a:spcBef>
              <a:spcAft>
                <a:spcPts val="0"/>
              </a:spcAft>
              <a:buSzPts val="2000"/>
              <a:buNone/>
            </a:pPr>
            <a:endParaRPr dirty="0"/>
          </a:p>
          <a:p>
            <a:pPr marL="91440" lvl="0" indent="-114300" algn="l" rtl="0">
              <a:lnSpc>
                <a:spcPct val="90000"/>
              </a:lnSpc>
              <a:spcBef>
                <a:spcPts val="0"/>
              </a:spcBef>
              <a:spcAft>
                <a:spcPts val="0"/>
              </a:spcAft>
              <a:buSzPts val="1800"/>
              <a:buChar char="❖"/>
            </a:pPr>
            <a:r>
              <a:rPr lang="en-US" dirty="0"/>
              <a:t>Access to DSO</a:t>
            </a:r>
            <a:endParaRPr dirty="0"/>
          </a:p>
          <a:p>
            <a:pPr marL="91440" lvl="0" indent="-127000" algn="l" rtl="0">
              <a:lnSpc>
                <a:spcPct val="90000"/>
              </a:lnSpc>
              <a:spcBef>
                <a:spcPts val="1400"/>
              </a:spcBef>
              <a:spcAft>
                <a:spcPts val="0"/>
              </a:spcAft>
              <a:buSzPts val="2000"/>
              <a:buFont typeface="Noto Sans Symbols"/>
              <a:buChar char="❖"/>
            </a:pPr>
            <a:r>
              <a:rPr lang="en-US" dirty="0"/>
              <a:t>3-D Printing facilities</a:t>
            </a:r>
            <a:endParaRPr dirty="0"/>
          </a:p>
          <a:p>
            <a:pPr marL="91440" lvl="0" indent="-127000" algn="l" rtl="0">
              <a:lnSpc>
                <a:spcPct val="90000"/>
              </a:lnSpc>
              <a:spcBef>
                <a:spcPts val="1400"/>
              </a:spcBef>
              <a:spcAft>
                <a:spcPts val="0"/>
              </a:spcAft>
              <a:buSzPts val="2000"/>
              <a:buFont typeface="Noto Sans Symbols"/>
              <a:buChar char="❖"/>
            </a:pPr>
            <a:r>
              <a:rPr lang="en-US" dirty="0"/>
              <a:t>PCB milling facilities</a:t>
            </a:r>
            <a:endParaRPr dirty="0"/>
          </a:p>
          <a:p>
            <a:pPr marL="91440" lvl="0" indent="-127000" algn="l" rtl="0">
              <a:lnSpc>
                <a:spcPct val="90000"/>
              </a:lnSpc>
              <a:spcBef>
                <a:spcPts val="1400"/>
              </a:spcBef>
              <a:spcAft>
                <a:spcPts val="0"/>
              </a:spcAft>
              <a:buSzPts val="2000"/>
              <a:buFont typeface="Noto Sans Symbols"/>
              <a:buChar char="❖"/>
            </a:pPr>
            <a:r>
              <a:rPr lang="en-US" dirty="0"/>
              <a:t>All relevant </a:t>
            </a:r>
            <a:r>
              <a:rPr lang="en-US" dirty="0" err="1"/>
              <a:t>softwares</a:t>
            </a:r>
            <a:r>
              <a:rPr lang="en-US" dirty="0"/>
              <a:t> including </a:t>
            </a:r>
            <a:r>
              <a:rPr lang="en-US" dirty="0" err="1"/>
              <a:t>altium</a:t>
            </a:r>
            <a:r>
              <a:rPr lang="en-US" dirty="0"/>
              <a:t>, fusion 360, simplify3d…</a:t>
            </a:r>
            <a:endParaRPr dirty="0"/>
          </a:p>
          <a:p>
            <a:pPr marL="91440" lvl="0" indent="0" algn="l" rtl="0">
              <a:lnSpc>
                <a:spcPct val="90000"/>
              </a:lnSpc>
              <a:spcBef>
                <a:spcPts val="1400"/>
              </a:spcBef>
              <a:spcAft>
                <a:spcPts val="0"/>
              </a:spcAft>
              <a:buNone/>
            </a:pPr>
            <a:endParaRPr dirty="0"/>
          </a:p>
          <a:p>
            <a:pPr marL="0" lvl="0" indent="0" algn="l" rtl="0">
              <a:lnSpc>
                <a:spcPct val="90000"/>
              </a:lnSpc>
              <a:spcBef>
                <a:spcPts val="1400"/>
              </a:spcBef>
              <a:spcAft>
                <a:spcPts val="0"/>
              </a:spcAft>
              <a:buSzPts val="2000"/>
              <a:buNone/>
            </a:pPr>
            <a:endParaRPr dirty="0"/>
          </a:p>
        </p:txBody>
      </p:sp>
      <p:sp>
        <p:nvSpPr>
          <p:cNvPr id="314" name="Google Shape;314;p4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dirty="0"/>
          </a:p>
        </p:txBody>
      </p:sp>
      <p:sp>
        <p:nvSpPr>
          <p:cNvPr id="315" name="Google Shape;315;p4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57200" y="594359"/>
            <a:ext cx="3200400" cy="94976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REFERENCES</a:t>
            </a:r>
            <a:endParaRPr/>
          </a:p>
        </p:txBody>
      </p:sp>
      <p:sp>
        <p:nvSpPr>
          <p:cNvPr id="321" name="Google Shape;321;p41"/>
          <p:cNvSpPr txBox="1">
            <a:spLocks noGrp="1"/>
          </p:cNvSpPr>
          <p:nvPr>
            <p:ph type="body" idx="1"/>
          </p:nvPr>
        </p:nvSpPr>
        <p:spPr>
          <a:xfrm>
            <a:off x="4912743" y="1482018"/>
            <a:ext cx="5896155" cy="4608231"/>
          </a:xfrm>
          <a:prstGeom prst="rect">
            <a:avLst/>
          </a:prstGeom>
          <a:noFill/>
          <a:ln>
            <a:noFill/>
          </a:ln>
        </p:spPr>
        <p:txBody>
          <a:bodyPr spcFirstLastPara="1" wrap="square" lIns="0" tIns="45700" rIns="0" bIns="45700" anchor="t" anchorCtr="0">
            <a:noAutofit/>
          </a:bodyPr>
          <a:lstStyle/>
          <a:p>
            <a:pPr marL="91440" lvl="0" indent="-127000" algn="l" rtl="0">
              <a:lnSpc>
                <a:spcPct val="100000"/>
              </a:lnSpc>
              <a:spcBef>
                <a:spcPts val="0"/>
              </a:spcBef>
              <a:spcAft>
                <a:spcPts val="0"/>
              </a:spcAft>
              <a:buSzPts val="2000"/>
              <a:buFont typeface="Noto Sans Symbols"/>
              <a:buChar char="❖"/>
            </a:pPr>
            <a:r>
              <a:rPr lang="en-US">
                <a:latin typeface="Arial"/>
                <a:ea typeface="Arial"/>
                <a:cs typeface="Arial"/>
                <a:sym typeface="Arial"/>
              </a:rPr>
              <a:t>https://ieeexplore.ieee.org/document/1343222</a:t>
            </a:r>
            <a:endParaRPr>
              <a:latin typeface="Arial"/>
              <a:ea typeface="Arial"/>
              <a:cs typeface="Arial"/>
              <a:sym typeface="Arial"/>
            </a:endParaRPr>
          </a:p>
          <a:p>
            <a:pPr marL="91440" lvl="0" indent="-127000" algn="l" rtl="0">
              <a:lnSpc>
                <a:spcPct val="90000"/>
              </a:lnSpc>
              <a:spcBef>
                <a:spcPts val="1400"/>
              </a:spcBef>
              <a:spcAft>
                <a:spcPts val="0"/>
              </a:spcAft>
              <a:buSzPts val="2000"/>
              <a:buFont typeface="Noto Sans Symbols"/>
              <a:buChar char="❖"/>
            </a:pPr>
            <a:r>
              <a:rPr lang="en-US">
                <a:latin typeface="Arial"/>
                <a:ea typeface="Arial"/>
                <a:cs typeface="Arial"/>
                <a:sym typeface="Arial"/>
              </a:rPr>
              <a:t>https://en.wikipedia.org/wiki/Blockchain</a:t>
            </a:r>
            <a:endParaRPr/>
          </a:p>
          <a:p>
            <a:pPr marL="91440" lvl="0" indent="-127000" algn="l" rtl="0">
              <a:lnSpc>
                <a:spcPct val="90000"/>
              </a:lnSpc>
              <a:spcBef>
                <a:spcPts val="1400"/>
              </a:spcBef>
              <a:spcAft>
                <a:spcPts val="0"/>
              </a:spcAft>
              <a:buSzPts val="2000"/>
              <a:buFont typeface="Noto Sans Symbols"/>
              <a:buChar char="❖"/>
            </a:pPr>
            <a:r>
              <a:rPr lang="en-US">
                <a:latin typeface="Arial"/>
                <a:ea typeface="Arial"/>
                <a:cs typeface="Arial"/>
                <a:sym typeface="Arial"/>
              </a:rPr>
              <a:t>https://www.mckinsey.com/~/media/mckinsey/dotcom/client_service/risk/working%20papers/47_energy_trading.ashx</a:t>
            </a:r>
            <a:endParaRPr/>
          </a:p>
          <a:p>
            <a:pPr marL="91440" lvl="0" indent="-127000" algn="l" rtl="0">
              <a:lnSpc>
                <a:spcPct val="90000"/>
              </a:lnSpc>
              <a:spcBef>
                <a:spcPts val="1400"/>
              </a:spcBef>
              <a:spcAft>
                <a:spcPts val="0"/>
              </a:spcAft>
              <a:buSzPts val="2000"/>
              <a:buFont typeface="Noto Sans Symbols"/>
              <a:buChar char="❖"/>
            </a:pPr>
            <a:r>
              <a:rPr lang="en-US">
                <a:latin typeface="Arial"/>
                <a:ea typeface="Arial"/>
                <a:cs typeface="Arial"/>
                <a:sym typeface="Arial"/>
              </a:rPr>
              <a:t>https://wiki.opensourceecology.org/wiki/Inverter</a:t>
            </a:r>
            <a:endParaRPr/>
          </a:p>
          <a:p>
            <a:pPr marL="91440" lvl="0" indent="0" algn="l" rtl="0">
              <a:lnSpc>
                <a:spcPct val="90000"/>
              </a:lnSpc>
              <a:spcBef>
                <a:spcPts val="1400"/>
              </a:spcBef>
              <a:spcAft>
                <a:spcPts val="0"/>
              </a:spcAft>
              <a:buSzPts val="2000"/>
              <a:buFont typeface="Noto Sans Symbols"/>
              <a:buNone/>
            </a:pPr>
            <a:endParaRPr>
              <a:latin typeface="Arial"/>
              <a:ea typeface="Arial"/>
              <a:cs typeface="Arial"/>
              <a:sym typeface="Arial"/>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p:txBody>
      </p:sp>
      <p:sp>
        <p:nvSpPr>
          <p:cNvPr id="322" name="Google Shape;322;p4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p:sp>
        <p:nvSpPr>
          <p:cNvPr id="323" name="Google Shape;323;p4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3CC057-7DA0-4A37-8492-0639365F6489}"/>
              </a:ext>
            </a:extLst>
          </p:cNvPr>
          <p:cNvSpPr>
            <a:spLocks noGrp="1"/>
          </p:cNvSpPr>
          <p:nvPr>
            <p:ph type="title"/>
          </p:nvPr>
        </p:nvSpPr>
        <p:spPr>
          <a:xfrm>
            <a:off x="3288859" y="2421172"/>
            <a:ext cx="10113645" cy="822960"/>
          </a:xfrm>
        </p:spPr>
        <p:txBody>
          <a:bodyPr/>
          <a:lstStyle/>
          <a:p>
            <a:r>
              <a:rPr lang="en-US" sz="9600" dirty="0">
                <a:solidFill>
                  <a:schemeClr val="accent2"/>
                </a:solidFill>
              </a:rPr>
              <a:t>Thank You</a:t>
            </a:r>
            <a:endParaRPr lang="en-IN" sz="9600" dirty="0">
              <a:solidFill>
                <a:schemeClr val="accent2"/>
              </a:solidFill>
            </a:endParaRPr>
          </a:p>
        </p:txBody>
      </p:sp>
      <p:sp>
        <p:nvSpPr>
          <p:cNvPr id="5" name="Footer Placeholder 4">
            <a:extLst>
              <a:ext uri="{FF2B5EF4-FFF2-40B4-BE49-F238E27FC236}">
                <a16:creationId xmlns:a16="http://schemas.microsoft.com/office/drawing/2014/main" id="{0655B225-9941-48FA-B0BE-2AF1EFC607DD}"/>
              </a:ext>
            </a:extLst>
          </p:cNvPr>
          <p:cNvSpPr>
            <a:spLocks noGrp="1"/>
          </p:cNvSpPr>
          <p:nvPr>
            <p:ph type="ftr" idx="11"/>
          </p:nvPr>
        </p:nvSpPr>
        <p:spPr/>
        <p:txBody>
          <a:bodyPr/>
          <a:lstStyle/>
          <a:p>
            <a:r>
              <a:rPr lang="en-IN"/>
              <a:t>IOT, PLC, Blockchain</a:t>
            </a:r>
          </a:p>
        </p:txBody>
      </p:sp>
    </p:spTree>
    <p:extLst>
      <p:ext uri="{BB962C8B-B14F-4D97-AF65-F5344CB8AC3E}">
        <p14:creationId xmlns:p14="http://schemas.microsoft.com/office/powerpoint/2010/main" val="309684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457200" y="594359"/>
            <a:ext cx="3200400" cy="958396"/>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PROBLEM DEFINITION</a:t>
            </a:r>
            <a:endParaRPr/>
          </a:p>
        </p:txBody>
      </p:sp>
      <p:sp>
        <p:nvSpPr>
          <p:cNvPr id="198" name="Google Shape;198;p26"/>
          <p:cNvSpPr txBox="1">
            <a:spLocks noGrp="1"/>
          </p:cNvSpPr>
          <p:nvPr>
            <p:ph type="body" idx="1"/>
          </p:nvPr>
        </p:nvSpPr>
        <p:spPr>
          <a:xfrm>
            <a:off x="4955284" y="1031688"/>
            <a:ext cx="6280200" cy="515370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Font typeface="Noto Sans Symbols"/>
              <a:buChar char="❖"/>
            </a:pPr>
            <a:r>
              <a:rPr lang="en-US" dirty="0">
                <a:latin typeface="Times New Roman"/>
                <a:ea typeface="Times New Roman"/>
                <a:cs typeface="Times New Roman"/>
                <a:sym typeface="Times New Roman"/>
              </a:rPr>
              <a:t>IOT systems employ </a:t>
            </a:r>
            <a:r>
              <a:rPr lang="en-US" dirty="0" err="1">
                <a:latin typeface="Times New Roman"/>
                <a:ea typeface="Times New Roman"/>
                <a:cs typeface="Times New Roman"/>
                <a:sym typeface="Times New Roman"/>
              </a:rPr>
              <a:t>WiFi</a:t>
            </a:r>
            <a:r>
              <a:rPr lang="en-US" dirty="0">
                <a:latin typeface="Times New Roman"/>
                <a:ea typeface="Times New Roman"/>
                <a:cs typeface="Times New Roman"/>
                <a:sym typeface="Times New Roman"/>
              </a:rPr>
              <a:t> technology, which cause spectrum crowding in the 2.4GHz free band</a:t>
            </a:r>
            <a:endParaRPr dirty="0"/>
          </a:p>
          <a:p>
            <a:pPr marL="91440" lvl="0" indent="-127000" algn="l" rtl="0">
              <a:lnSpc>
                <a:spcPct val="90000"/>
              </a:lnSpc>
              <a:spcBef>
                <a:spcPts val="1400"/>
              </a:spcBef>
              <a:spcAft>
                <a:spcPts val="0"/>
              </a:spcAft>
              <a:buSzPts val="2000"/>
              <a:buFont typeface="Noto Sans Symbols"/>
              <a:buChar char="❖"/>
            </a:pPr>
            <a:r>
              <a:rPr lang="en-US" dirty="0">
                <a:latin typeface="Times New Roman"/>
                <a:ea typeface="Times New Roman"/>
                <a:cs typeface="Times New Roman"/>
                <a:sym typeface="Times New Roman"/>
              </a:rPr>
              <a:t>Potential health hazards of </a:t>
            </a:r>
            <a:r>
              <a:rPr lang="en-US" dirty="0" err="1">
                <a:latin typeface="Times New Roman"/>
                <a:ea typeface="Times New Roman"/>
                <a:cs typeface="Times New Roman"/>
                <a:sym typeface="Times New Roman"/>
              </a:rPr>
              <a:t>wifi</a:t>
            </a:r>
            <a:r>
              <a:rPr lang="en-US" dirty="0">
                <a:latin typeface="Times New Roman"/>
                <a:ea typeface="Times New Roman"/>
                <a:cs typeface="Times New Roman"/>
                <a:sym typeface="Times New Roman"/>
              </a:rPr>
              <a:t> in residential areas are yet to be researched</a:t>
            </a:r>
            <a:endParaRPr dirty="0"/>
          </a:p>
          <a:p>
            <a:pPr marL="91440" lvl="0" indent="-127000" algn="l" rtl="0">
              <a:lnSpc>
                <a:spcPct val="90000"/>
              </a:lnSpc>
              <a:spcBef>
                <a:spcPts val="1400"/>
              </a:spcBef>
              <a:spcAft>
                <a:spcPts val="0"/>
              </a:spcAft>
              <a:buSzPts val="2000"/>
              <a:buFont typeface="Noto Sans Symbols"/>
              <a:buChar char="❖"/>
            </a:pPr>
            <a:r>
              <a:rPr lang="en-US" dirty="0">
                <a:latin typeface="Times New Roman"/>
                <a:ea typeface="Times New Roman"/>
                <a:cs typeface="Times New Roman"/>
                <a:sym typeface="Times New Roman"/>
              </a:rPr>
              <a:t>Expensive routers and repeaters required to cover large houses and public areas like galleries.</a:t>
            </a:r>
            <a:endParaRPr dirty="0">
              <a:latin typeface="Times New Roman"/>
              <a:ea typeface="Times New Roman"/>
              <a:cs typeface="Times New Roman"/>
              <a:sym typeface="Times New Roman"/>
            </a:endParaRPr>
          </a:p>
          <a:p>
            <a:pPr marL="91440" lvl="0" indent="-114300" algn="l" rtl="0">
              <a:lnSpc>
                <a:spcPct val="90000"/>
              </a:lnSpc>
              <a:spcBef>
                <a:spcPts val="1400"/>
              </a:spcBef>
              <a:spcAft>
                <a:spcPts val="0"/>
              </a:spcAft>
              <a:buSzPts val="1800"/>
              <a:buFont typeface="Times New Roman"/>
              <a:buChar char="❖"/>
            </a:pPr>
            <a:r>
              <a:rPr lang="en-US" dirty="0">
                <a:latin typeface="Times New Roman"/>
                <a:ea typeface="Times New Roman"/>
                <a:cs typeface="Times New Roman"/>
                <a:sym typeface="Times New Roman"/>
              </a:rPr>
              <a:t>Current systems can be manipulated by hackers due to lack of proper security</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CURRENT DEVELOPMENT IN THIS AREA</a:t>
            </a:r>
            <a:endParaRPr dirty="0"/>
          </a:p>
          <a:p>
            <a:pPr marL="91440" lvl="0" indent="-127000" algn="l" rtl="0">
              <a:lnSpc>
                <a:spcPct val="90000"/>
              </a:lnSpc>
              <a:spcBef>
                <a:spcPts val="1400"/>
              </a:spcBef>
              <a:spcAft>
                <a:spcPts val="0"/>
              </a:spcAft>
              <a:buSzPts val="2000"/>
              <a:buFont typeface="Noto Sans Symbols"/>
              <a:buChar char="❖"/>
            </a:pPr>
            <a:r>
              <a:rPr lang="en-US" dirty="0">
                <a:latin typeface="Times New Roman"/>
                <a:ea typeface="Times New Roman"/>
                <a:cs typeface="Times New Roman"/>
                <a:sym typeface="Times New Roman"/>
              </a:rPr>
              <a:t>People are moving towards </a:t>
            </a:r>
            <a:r>
              <a:rPr lang="en-US" dirty="0" err="1">
                <a:latin typeface="Times New Roman"/>
                <a:ea typeface="Times New Roman"/>
                <a:cs typeface="Times New Roman"/>
                <a:sym typeface="Times New Roman"/>
              </a:rPr>
              <a:t>decentralised</a:t>
            </a:r>
            <a:r>
              <a:rPr lang="en-US" dirty="0">
                <a:latin typeface="Times New Roman"/>
                <a:ea typeface="Times New Roman"/>
                <a:cs typeface="Times New Roman"/>
                <a:sym typeface="Times New Roman"/>
              </a:rPr>
              <a:t> energy production and are in dire need of secure and efficient ways to transfer electricity</a:t>
            </a:r>
            <a:endParaRPr dirty="0"/>
          </a:p>
          <a:p>
            <a:pPr marL="0" lvl="0" indent="0" algn="l" rtl="0">
              <a:lnSpc>
                <a:spcPct val="90000"/>
              </a:lnSpc>
              <a:spcBef>
                <a:spcPts val="1400"/>
              </a:spcBef>
              <a:spcAft>
                <a:spcPts val="0"/>
              </a:spcAft>
              <a:buSzPts val="2000"/>
              <a:buNone/>
            </a:pPr>
            <a:endParaRPr dirty="0"/>
          </a:p>
          <a:p>
            <a:pPr marL="0" lvl="0" indent="0" algn="l" rtl="0">
              <a:lnSpc>
                <a:spcPct val="90000"/>
              </a:lnSpc>
              <a:spcBef>
                <a:spcPts val="1400"/>
              </a:spcBef>
              <a:spcAft>
                <a:spcPts val="0"/>
              </a:spcAft>
              <a:buSzPts val="2000"/>
              <a:buNone/>
            </a:pPr>
            <a:endParaRPr dirty="0"/>
          </a:p>
        </p:txBody>
      </p:sp>
      <p:sp>
        <p:nvSpPr>
          <p:cNvPr id="200" name="Google Shape;200;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F10360B-4483-4068-BA28-FDE827943FEE}"/>
                  </a:ext>
                </a:extLst>
              </p14:cNvPr>
              <p14:cNvContentPartPr/>
              <p14:nvPr/>
            </p14:nvContentPartPr>
            <p14:xfrm>
              <a:off x="3205299" y="2618632"/>
              <a:ext cx="25200" cy="10440"/>
            </p14:xfrm>
          </p:contentPart>
        </mc:Choice>
        <mc:Fallback xmlns="">
          <p:pic>
            <p:nvPicPr>
              <p:cNvPr id="2" name="Ink 1">
                <a:extLst>
                  <a:ext uri="{FF2B5EF4-FFF2-40B4-BE49-F238E27FC236}">
                    <a16:creationId xmlns:a16="http://schemas.microsoft.com/office/drawing/2014/main" id="{0F10360B-4483-4068-BA28-FDE827943FEE}"/>
                  </a:ext>
                </a:extLst>
              </p:cNvPr>
              <p:cNvPicPr/>
              <p:nvPr/>
            </p:nvPicPr>
            <p:blipFill>
              <a:blip r:embed="rId4"/>
              <a:stretch>
                <a:fillRect/>
              </a:stretch>
            </p:blipFill>
            <p:spPr>
              <a:xfrm>
                <a:off x="3196299" y="2609992"/>
                <a:ext cx="428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EA00FE9-41EF-413D-8A88-84471275C7C9}"/>
                  </a:ext>
                </a:extLst>
              </p14:cNvPr>
              <p14:cNvContentPartPr/>
              <p14:nvPr/>
            </p14:nvContentPartPr>
            <p14:xfrm>
              <a:off x="7692699" y="1356472"/>
              <a:ext cx="360" cy="360"/>
            </p14:xfrm>
          </p:contentPart>
        </mc:Choice>
        <mc:Fallback xmlns="">
          <p:pic>
            <p:nvPicPr>
              <p:cNvPr id="3" name="Ink 2">
                <a:extLst>
                  <a:ext uri="{FF2B5EF4-FFF2-40B4-BE49-F238E27FC236}">
                    <a16:creationId xmlns:a16="http://schemas.microsoft.com/office/drawing/2014/main" id="{6EA00FE9-41EF-413D-8A88-84471275C7C9}"/>
                  </a:ext>
                </a:extLst>
              </p:cNvPr>
              <p:cNvPicPr/>
              <p:nvPr/>
            </p:nvPicPr>
            <p:blipFill>
              <a:blip r:embed="rId6"/>
              <a:stretch>
                <a:fillRect/>
              </a:stretch>
            </p:blipFill>
            <p:spPr>
              <a:xfrm>
                <a:off x="7684059" y="1347832"/>
                <a:ext cx="18000" cy="18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362778" y="221642"/>
            <a:ext cx="3200400" cy="9585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OUR SOLUTION</a:t>
            </a:r>
            <a:endParaRPr dirty="0"/>
          </a:p>
        </p:txBody>
      </p:sp>
      <p:sp>
        <p:nvSpPr>
          <p:cNvPr id="206" name="Google Shape;206;p27"/>
          <p:cNvSpPr txBox="1">
            <a:spLocks noGrp="1"/>
          </p:cNvSpPr>
          <p:nvPr>
            <p:ph type="body" idx="1"/>
          </p:nvPr>
        </p:nvSpPr>
        <p:spPr>
          <a:xfrm>
            <a:off x="5072063" y="1358746"/>
            <a:ext cx="6526312" cy="5153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Use wired communication</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Use online UPS to </a:t>
            </a: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Use powerline for communication so as to reduce wires</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Implement blockchain based energy trading to provide a secure energy trading marketplace</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Collect usage data so that it can be used to predict the data usage</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Add a solar panel to this system so that users can generate electricity, even if it </a:t>
            </a:r>
            <a:r>
              <a:rPr lang="en-US" dirty="0" err="1">
                <a:latin typeface="Times New Roman"/>
                <a:ea typeface="Times New Roman"/>
                <a:cs typeface="Times New Roman"/>
                <a:sym typeface="Times New Roman"/>
              </a:rPr>
              <a:t>doesnot</a:t>
            </a:r>
            <a:r>
              <a:rPr lang="en-US" dirty="0">
                <a:latin typeface="Times New Roman"/>
                <a:ea typeface="Times New Roman"/>
                <a:cs typeface="Times New Roman"/>
                <a:sym typeface="Times New Roman"/>
              </a:rPr>
              <a:t> meet their peak demand</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endParaRPr dirty="0">
              <a:latin typeface="Times New Roman"/>
              <a:ea typeface="Times New Roman"/>
              <a:cs typeface="Times New Roman"/>
              <a:sym typeface="Times New Roman"/>
            </a:endParaRPr>
          </a:p>
        </p:txBody>
      </p:sp>
      <p:sp>
        <p:nvSpPr>
          <p:cNvPr id="207" name="Google Shape;207;p27"/>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p:sp>
        <p:nvSpPr>
          <p:cNvPr id="208" name="Google Shape;208;p27"/>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457200" y="594359"/>
            <a:ext cx="3200400" cy="535701"/>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OBJECTIVES</a:t>
            </a:r>
            <a:endParaRPr/>
          </a:p>
        </p:txBody>
      </p:sp>
      <p:sp>
        <p:nvSpPr>
          <p:cNvPr id="214" name="Google Shape;214;p28"/>
          <p:cNvSpPr txBox="1">
            <a:spLocks noGrp="1"/>
          </p:cNvSpPr>
          <p:nvPr>
            <p:ph type="body" idx="1"/>
          </p:nvPr>
        </p:nvSpPr>
        <p:spPr>
          <a:xfrm>
            <a:off x="4437364" y="272120"/>
            <a:ext cx="6789900" cy="5257800"/>
          </a:xfrm>
          <a:prstGeom prst="rect">
            <a:avLst/>
          </a:prstGeom>
          <a:noFill/>
          <a:ln>
            <a:noFill/>
          </a:ln>
        </p:spPr>
        <p:txBody>
          <a:bodyPr spcFirstLastPara="1" wrap="square" lIns="0" tIns="45700" rIns="0" bIns="45700" anchor="t" anchorCtr="0">
            <a:noAutofit/>
          </a:bodyPr>
          <a:lstStyle/>
          <a:p>
            <a:pPr marL="91440" lvl="0" indent="-152400" algn="l" rtl="0">
              <a:lnSpc>
                <a:spcPct val="70000"/>
              </a:lnSpc>
              <a:spcBef>
                <a:spcPts val="0"/>
              </a:spcBef>
              <a:spcAft>
                <a:spcPts val="0"/>
              </a:spcAft>
              <a:buSzPts val="2400"/>
              <a:buChar char=" "/>
            </a:pPr>
            <a:r>
              <a:rPr lang="en-US" sz="2400" b="1"/>
              <a:t>Broad Objectives </a:t>
            </a:r>
            <a:endParaRPr sz="2400"/>
          </a:p>
          <a:p>
            <a:pPr marL="91440" lvl="0" indent="-164465" algn="l" rtl="0">
              <a:lnSpc>
                <a:spcPct val="70000"/>
              </a:lnSpc>
              <a:spcBef>
                <a:spcPts val="1400"/>
              </a:spcBef>
              <a:spcAft>
                <a:spcPts val="0"/>
              </a:spcAft>
              <a:buSzPts val="2400"/>
              <a:buChar char=" "/>
            </a:pPr>
            <a:r>
              <a:rPr lang="en-US" sz="2400"/>
              <a:t> </a:t>
            </a:r>
            <a:endParaRPr sz="2400">
              <a:latin typeface="Arial"/>
              <a:ea typeface="Arial"/>
              <a:cs typeface="Arial"/>
              <a:sym typeface="Arial"/>
            </a:endParaRPr>
          </a:p>
          <a:p>
            <a:pPr marL="0" lvl="0" indent="0" algn="l" rtl="0">
              <a:lnSpc>
                <a:spcPct val="115000"/>
              </a:lnSpc>
              <a:spcBef>
                <a:spcPts val="0"/>
              </a:spcBef>
              <a:spcAft>
                <a:spcPts val="0"/>
              </a:spcAft>
              <a:buClr>
                <a:srgbClr val="000000"/>
              </a:buClr>
              <a:buSzPts val="1100"/>
              <a:buFont typeface="Arial"/>
              <a:buNone/>
            </a:pPr>
            <a:r>
              <a:rPr lang="en-US" sz="2400">
                <a:solidFill>
                  <a:srgbClr val="1A1A1A"/>
                </a:solidFill>
                <a:latin typeface="Arial"/>
                <a:ea typeface="Arial"/>
                <a:cs typeface="Arial"/>
                <a:sym typeface="Arial"/>
              </a:rPr>
              <a:t>Design and implement an IOT  based smart home system with a PV inverter which communicates using PLC and implement blockchain based energy trading</a:t>
            </a:r>
            <a:endParaRPr sz="2400">
              <a:solidFill>
                <a:srgbClr val="1A1A1A"/>
              </a:solidFill>
              <a:latin typeface="Arial"/>
              <a:ea typeface="Arial"/>
              <a:cs typeface="Arial"/>
              <a:sym typeface="Arial"/>
            </a:endParaRPr>
          </a:p>
          <a:p>
            <a:pPr marL="91440" lvl="0" indent="-12064" algn="l" rtl="0">
              <a:lnSpc>
                <a:spcPct val="70000"/>
              </a:lnSpc>
              <a:spcBef>
                <a:spcPts val="1400"/>
              </a:spcBef>
              <a:spcAft>
                <a:spcPts val="0"/>
              </a:spcAft>
              <a:buSzPts val="1250"/>
              <a:buNone/>
            </a:pPr>
            <a:endParaRPr sz="2400">
              <a:latin typeface="Arial"/>
              <a:ea typeface="Arial"/>
              <a:cs typeface="Arial"/>
              <a:sym typeface="Arial"/>
            </a:endParaRPr>
          </a:p>
          <a:p>
            <a:pPr marL="91440" lvl="0" indent="-152400" algn="l" rtl="0">
              <a:lnSpc>
                <a:spcPct val="70000"/>
              </a:lnSpc>
              <a:spcBef>
                <a:spcPts val="1400"/>
              </a:spcBef>
              <a:spcAft>
                <a:spcPts val="0"/>
              </a:spcAft>
              <a:buSzPts val="2400"/>
              <a:buChar char=" "/>
            </a:pPr>
            <a:r>
              <a:rPr lang="en-US" sz="2400" b="1"/>
              <a:t>Precise Objectives </a:t>
            </a:r>
            <a:endParaRPr sz="2400"/>
          </a:p>
          <a:p>
            <a:pPr marL="91440" lvl="0" indent="-172402" algn="l" rtl="0">
              <a:lnSpc>
                <a:spcPct val="100000"/>
              </a:lnSpc>
              <a:spcBef>
                <a:spcPts val="1400"/>
              </a:spcBef>
              <a:spcAft>
                <a:spcPts val="0"/>
              </a:spcAft>
              <a:buSzPts val="2400"/>
              <a:buChar char=" "/>
            </a:pPr>
            <a:r>
              <a:rPr lang="en-US" sz="2400"/>
              <a:t> </a:t>
            </a:r>
            <a:r>
              <a:rPr lang="en-US" sz="2400">
                <a:solidFill>
                  <a:srgbClr val="1A1A1A"/>
                </a:solidFill>
                <a:latin typeface="Times New Roman"/>
                <a:ea typeface="Times New Roman"/>
                <a:cs typeface="Times New Roman"/>
                <a:sym typeface="Times New Roman"/>
              </a:rPr>
              <a:t>Develop an ecosystem for implementing PLC on IOT systems and enable energy trading in a secure way using blockchain technology. Also we aim to encourage the use of solar cells by integrating a solar inverter along with the PLC control system and making it open source.</a:t>
            </a:r>
            <a:endParaRPr sz="2400">
              <a:solidFill>
                <a:srgbClr val="1A1A1A"/>
              </a:solidFill>
              <a:latin typeface="Times New Roman"/>
              <a:ea typeface="Times New Roman"/>
              <a:cs typeface="Times New Roman"/>
              <a:sym typeface="Times New Roman"/>
            </a:endParaRPr>
          </a:p>
          <a:p>
            <a:pPr marL="91440" lvl="0" indent="-152400" algn="l" rtl="0">
              <a:lnSpc>
                <a:spcPct val="115000"/>
              </a:lnSpc>
              <a:spcBef>
                <a:spcPts val="0"/>
              </a:spcBef>
              <a:spcAft>
                <a:spcPts val="0"/>
              </a:spcAft>
              <a:buSzPts val="2400"/>
              <a:buChar char=" "/>
            </a:pPr>
            <a:endParaRPr sz="2400">
              <a:solidFill>
                <a:srgbClr val="1A1A1A"/>
              </a:solidFill>
              <a:latin typeface="Times New Roman"/>
              <a:ea typeface="Times New Roman"/>
              <a:cs typeface="Times New Roman"/>
              <a:sym typeface="Times New Roman"/>
            </a:endParaRPr>
          </a:p>
          <a:p>
            <a:pPr marL="91440" lvl="0" indent="-172402" algn="l" rtl="0">
              <a:lnSpc>
                <a:spcPct val="100000"/>
              </a:lnSpc>
              <a:spcBef>
                <a:spcPts val="1400"/>
              </a:spcBef>
              <a:spcAft>
                <a:spcPts val="0"/>
              </a:spcAft>
              <a:buSzPts val="2400"/>
              <a:buFont typeface="Arial"/>
              <a:buChar char=" "/>
            </a:pPr>
            <a:endParaRPr sz="2400">
              <a:latin typeface="Arial"/>
              <a:ea typeface="Arial"/>
              <a:cs typeface="Arial"/>
              <a:sym typeface="Arial"/>
            </a:endParaRPr>
          </a:p>
        </p:txBody>
      </p:sp>
      <p:sp>
        <p:nvSpPr>
          <p:cNvPr id="215" name="Google Shape;215;p2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457200" y="-303142"/>
            <a:ext cx="3614468" cy="1566688"/>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sz="3600" dirty="0"/>
              <a:t>APPLICATIONS</a:t>
            </a:r>
            <a:endParaRPr sz="3600" dirty="0"/>
          </a:p>
        </p:txBody>
      </p:sp>
      <p:sp>
        <p:nvSpPr>
          <p:cNvPr id="221" name="Google Shape;221;p29"/>
          <p:cNvSpPr txBox="1">
            <a:spLocks noGrp="1"/>
          </p:cNvSpPr>
          <p:nvPr>
            <p:ph type="body" idx="1"/>
          </p:nvPr>
        </p:nvSpPr>
        <p:spPr>
          <a:xfrm>
            <a:off x="5119778" y="598621"/>
            <a:ext cx="5775300" cy="5257800"/>
          </a:xfrm>
          <a:prstGeom prst="rect">
            <a:avLst/>
          </a:prstGeom>
          <a:noFill/>
          <a:ln>
            <a:noFill/>
          </a:ln>
        </p:spPr>
        <p:txBody>
          <a:bodyPr spcFirstLastPara="1" wrap="square" lIns="0" tIns="45700" rIns="0" bIns="45700" anchor="t" anchorCtr="0">
            <a:noAutofit/>
          </a:bodyPr>
          <a:lstStyle/>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Decentralised energy production and secure energy trading using blockchain encourages the use of green energy</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Less dependency on centralized power generation</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Optimise power usage by predictive analysis and automation</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Control and monitor the status of devices via internet or mobile application</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Provide analytics on the energy usage pattern of households.</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Open source IOT based smart pv inverter system encourages further development in this area</a:t>
            </a:r>
            <a:endParaRPr sz="3100">
              <a:latin typeface="Arial"/>
              <a:ea typeface="Arial"/>
              <a:cs typeface="Arial"/>
              <a:sym typeface="Arial"/>
            </a:endParaRPr>
          </a:p>
        </p:txBody>
      </p:sp>
      <p:sp>
        <p:nvSpPr>
          <p:cNvPr id="223" name="Google Shape;223;p2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576470" y="319400"/>
            <a:ext cx="3614400" cy="906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ABSTRACT</a:t>
            </a:r>
            <a:endParaRPr sz="3600" dirty="0"/>
          </a:p>
        </p:txBody>
      </p:sp>
      <p:sp>
        <p:nvSpPr>
          <p:cNvPr id="229" name="Google Shape;229;p30"/>
          <p:cNvSpPr txBox="1">
            <a:spLocks noGrp="1"/>
          </p:cNvSpPr>
          <p:nvPr>
            <p:ph type="body" idx="1"/>
          </p:nvPr>
        </p:nvSpPr>
        <p:spPr>
          <a:xfrm>
            <a:off x="4310250" y="319400"/>
            <a:ext cx="7765200" cy="5257800"/>
          </a:xfrm>
          <a:prstGeom prst="rect">
            <a:avLst/>
          </a:prstGeom>
          <a:noFill/>
          <a:ln>
            <a:noFill/>
          </a:ln>
        </p:spPr>
        <p:txBody>
          <a:bodyPr spcFirstLastPara="1" wrap="square" lIns="0" tIns="45700" rIns="0" bIns="45700" anchor="t" anchorCtr="0">
            <a:noAutofit/>
          </a:bodyPr>
          <a:lstStyle/>
          <a:p>
            <a:pPr marL="91440" lvl="0" indent="-165100" algn="l" rtl="0">
              <a:lnSpc>
                <a:spcPct val="120000"/>
              </a:lnSpc>
              <a:spcBef>
                <a:spcPts val="0"/>
              </a:spcBef>
              <a:spcAft>
                <a:spcPts val="0"/>
              </a:spcAft>
              <a:buClr>
                <a:srgbClr val="1A1A1A"/>
              </a:buClr>
              <a:buSzPts val="2600"/>
              <a:buFont typeface="Times New Roman"/>
              <a:buChar char="❖"/>
            </a:pPr>
            <a:r>
              <a:rPr lang="en-US" sz="1500">
                <a:solidFill>
                  <a:srgbClr val="1A1A1A"/>
                </a:solidFill>
                <a:latin typeface="Arial"/>
                <a:ea typeface="Arial"/>
                <a:cs typeface="Arial"/>
                <a:sym typeface="Arial"/>
              </a:rPr>
              <a:t>We eliminate the need for this broad wifi coverage for smart homes by communicating control signals over the powerline itself. The system consist of  a solar inverter, a main PLC control box and a control box at every switchboard.The control unit is provided with internet access either via lan cable or via wifi modem. All the switchboards and appliances will be connected to the control unit via existing powerline itself. We implement an online UPS system with lead acid battery for the PV system and the energy usage pattern of all the connected homes can be recorded and analyzed.</a:t>
            </a:r>
            <a:endParaRPr sz="1500">
              <a:solidFill>
                <a:srgbClr val="1A1A1A"/>
              </a:solidFill>
              <a:latin typeface="Arial"/>
              <a:ea typeface="Arial"/>
              <a:cs typeface="Arial"/>
              <a:sym typeface="Arial"/>
            </a:endParaRPr>
          </a:p>
          <a:p>
            <a:pPr marL="91440" lvl="0" indent="-165100" algn="l" rtl="0">
              <a:lnSpc>
                <a:spcPct val="120000"/>
              </a:lnSpc>
              <a:spcBef>
                <a:spcPts val="0"/>
              </a:spcBef>
              <a:spcAft>
                <a:spcPts val="0"/>
              </a:spcAft>
              <a:buClr>
                <a:srgbClr val="1A1A1A"/>
              </a:buClr>
              <a:buSzPts val="2600"/>
              <a:buFont typeface="Times New Roman"/>
              <a:buChar char="❖"/>
            </a:pPr>
            <a:r>
              <a:rPr lang="en-US" sz="1500">
                <a:solidFill>
                  <a:srgbClr val="1A1A1A"/>
                </a:solidFill>
                <a:latin typeface="Arial"/>
                <a:ea typeface="Arial"/>
                <a:cs typeface="Arial"/>
                <a:sym typeface="Arial"/>
              </a:rPr>
              <a:t>The main control box is connected to the internet which enables the whole system to be communicated remotely via a website or mobile app. This also enables us to do the analytics on the usage pattern of households and energy usage prediction. We also design an online solar ups which is able to do energy trading with the help of a blockchain based system. Solar energy is gaining popularity these days, but the marketplace for distributed generation of energy is weak. The energy transfer data can be tampered with. We curb this idea by implementing a blockchain based system. It’s based on a distributed ledger. We also use the idea of smart contracts to carry out energy billing.</a:t>
            </a:r>
            <a:endParaRPr sz="1500">
              <a:solidFill>
                <a:srgbClr val="1A1A1A"/>
              </a:solidFill>
              <a:latin typeface="Arial"/>
              <a:ea typeface="Arial"/>
              <a:cs typeface="Arial"/>
              <a:sym typeface="Arial"/>
            </a:endParaRPr>
          </a:p>
          <a:p>
            <a:pPr marL="91440" lvl="0" indent="-165100" algn="l" rtl="0">
              <a:lnSpc>
                <a:spcPct val="120000"/>
              </a:lnSpc>
              <a:spcBef>
                <a:spcPts val="0"/>
              </a:spcBef>
              <a:spcAft>
                <a:spcPts val="0"/>
              </a:spcAft>
              <a:buClr>
                <a:srgbClr val="1A1A1A"/>
              </a:buClr>
              <a:buSzPts val="2600"/>
              <a:buFont typeface="Times New Roman"/>
              <a:buChar char="❖"/>
            </a:pPr>
            <a:r>
              <a:rPr lang="en-US" sz="1500">
                <a:solidFill>
                  <a:srgbClr val="1A1A1A"/>
                </a:solidFill>
                <a:latin typeface="Arial"/>
                <a:ea typeface="Arial"/>
                <a:cs typeface="Arial"/>
                <a:sym typeface="Arial"/>
              </a:rPr>
              <a:t>The inverter market is dominated by a few individuals and majority of the companies buy rights from these proven designers and this increases the cost of them. We aim to make it open source so that engineering community can work on it and thus benefit from the knowledge generated by doing this project.</a:t>
            </a:r>
            <a:endParaRPr sz="1600">
              <a:solidFill>
                <a:srgbClr val="1A1A1A"/>
              </a:solidFill>
              <a:latin typeface="Times New Roman"/>
              <a:ea typeface="Times New Roman"/>
              <a:cs typeface="Times New Roman"/>
              <a:sym typeface="Times New Roman"/>
            </a:endParaRPr>
          </a:p>
        </p:txBody>
      </p:sp>
      <p:sp>
        <p:nvSpPr>
          <p:cNvPr id="231" name="Google Shape;231;p30"/>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457200" y="594359"/>
            <a:ext cx="3200400" cy="1174056"/>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PROPOSED METHODOLOGY</a:t>
            </a:r>
            <a:endParaRPr dirty="0"/>
          </a:p>
        </p:txBody>
      </p:sp>
      <p:sp>
        <p:nvSpPr>
          <p:cNvPr id="238" name="Google Shape;238;p31"/>
          <p:cNvSpPr txBox="1">
            <a:spLocks noGrp="1"/>
          </p:cNvSpPr>
          <p:nvPr>
            <p:ph type="body" idx="2"/>
          </p:nvPr>
        </p:nvSpPr>
        <p:spPr>
          <a:xfrm>
            <a:off x="457200" y="2261846"/>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sz="2400"/>
              <a:t>HARDWARE BLOCK DIAGRAM</a:t>
            </a:r>
            <a:endParaRPr/>
          </a:p>
          <a:p>
            <a:pPr marL="0" lvl="0" indent="0" algn="l" rtl="0">
              <a:lnSpc>
                <a:spcPct val="90000"/>
              </a:lnSpc>
              <a:spcBef>
                <a:spcPts val="1400"/>
              </a:spcBef>
              <a:spcAft>
                <a:spcPts val="0"/>
              </a:spcAft>
              <a:buSzPts val="1500"/>
              <a:buNone/>
            </a:pPr>
            <a:endParaRPr/>
          </a:p>
        </p:txBody>
      </p:sp>
      <p:sp>
        <p:nvSpPr>
          <p:cNvPr id="239" name="Google Shape;239;p3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57200" y="365759"/>
            <a:ext cx="3200400" cy="140696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PROPOSED METHODOLOGY</a:t>
            </a:r>
            <a:endParaRPr dirty="0"/>
          </a:p>
        </p:txBody>
      </p:sp>
      <p:sp>
        <p:nvSpPr>
          <p:cNvPr id="247" name="Google Shape;247;p32"/>
          <p:cNvSpPr txBox="1">
            <a:spLocks noGrp="1"/>
          </p:cNvSpPr>
          <p:nvPr>
            <p:ph type="body" idx="2"/>
          </p:nvPr>
        </p:nvSpPr>
        <p:spPr>
          <a:xfrm>
            <a:off x="457200" y="2339671"/>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400"/>
              </a:spcBef>
              <a:spcAft>
                <a:spcPts val="0"/>
              </a:spcAft>
              <a:buSzPts val="2400"/>
              <a:buNone/>
            </a:pPr>
            <a:r>
              <a:rPr lang="en-US" sz="2400" dirty="0"/>
              <a:t>Communication topology</a:t>
            </a:r>
            <a:endParaRPr sz="2400" dirty="0"/>
          </a:p>
        </p:txBody>
      </p:sp>
      <p:sp>
        <p:nvSpPr>
          <p:cNvPr id="248" name="Google Shape;248;p3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pic>
        <p:nvPicPr>
          <p:cNvPr id="3" name="Picture 2">
            <a:extLst>
              <a:ext uri="{FF2B5EF4-FFF2-40B4-BE49-F238E27FC236}">
                <a16:creationId xmlns:a16="http://schemas.microsoft.com/office/drawing/2014/main" id="{46EE86F8-42DD-458B-B08C-58079342520C}"/>
              </a:ext>
            </a:extLst>
          </p:cNvPr>
          <p:cNvPicPr>
            <a:picLocks noChangeAspect="1"/>
          </p:cNvPicPr>
          <p:nvPr/>
        </p:nvPicPr>
        <p:blipFill>
          <a:blip r:embed="rId3"/>
          <a:stretch>
            <a:fillRect/>
          </a:stretch>
        </p:blipFill>
        <p:spPr>
          <a:xfrm>
            <a:off x="4451073" y="1480931"/>
            <a:ext cx="7118641" cy="44030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457200" y="506057"/>
            <a:ext cx="3200400" cy="576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MAX 2992</a:t>
            </a:r>
            <a:endParaRPr dirty="0"/>
          </a:p>
        </p:txBody>
      </p:sp>
      <p:sp>
        <p:nvSpPr>
          <p:cNvPr id="265" name="Google Shape;265;p34"/>
          <p:cNvSpPr txBox="1">
            <a:spLocks noGrp="1"/>
          </p:cNvSpPr>
          <p:nvPr>
            <p:ph type="body" idx="2"/>
          </p:nvPr>
        </p:nvSpPr>
        <p:spPr>
          <a:xfrm>
            <a:off x="457200" y="2926080"/>
            <a:ext cx="3200400" cy="3379200"/>
          </a:xfrm>
          <a:prstGeom prst="rect">
            <a:avLst/>
          </a:prstGeom>
        </p:spPr>
        <p:txBody>
          <a:bodyPr spcFirstLastPara="1" wrap="square" lIns="91425" tIns="45700" rIns="91425" bIns="45700" anchor="t" anchorCtr="0">
            <a:noAutofit/>
          </a:bodyPr>
          <a:lstStyle/>
          <a:p>
            <a:pPr marL="0" lvl="0" indent="0" algn="l" rtl="0">
              <a:spcBef>
                <a:spcPts val="1200"/>
              </a:spcBef>
              <a:spcAft>
                <a:spcPts val="200"/>
              </a:spcAft>
              <a:buNone/>
            </a:pPr>
            <a:r>
              <a:rPr lang="en-US" sz="2100" dirty="0">
                <a:solidFill>
                  <a:schemeClr val="bg1"/>
                </a:solidFill>
              </a:rPr>
              <a:t>Uses </a:t>
            </a:r>
            <a:r>
              <a:rPr lang="en-US" sz="1800" dirty="0">
                <a:solidFill>
                  <a:schemeClr val="bg1"/>
                </a:solidFill>
                <a:latin typeface="Arial"/>
                <a:ea typeface="Arial"/>
                <a:cs typeface="Arial"/>
                <a:sym typeface="Arial"/>
              </a:rPr>
              <a:t>OFDM (orthogonal frequency division multiplexing)</a:t>
            </a:r>
            <a:endParaRPr sz="2100" dirty="0">
              <a:solidFill>
                <a:schemeClr val="bg1"/>
              </a:solidFill>
            </a:endParaRPr>
          </a:p>
        </p:txBody>
      </p:sp>
      <p:sp>
        <p:nvSpPr>
          <p:cNvPr id="267" name="Google Shape;267;p34"/>
          <p:cNvSpPr txBox="1"/>
          <p:nvPr/>
        </p:nvSpPr>
        <p:spPr>
          <a:xfrm>
            <a:off x="4090686" y="1885832"/>
            <a:ext cx="9786300" cy="1141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333333"/>
              </a:buClr>
              <a:buSzPts val="1200"/>
              <a:buChar char="●"/>
            </a:pPr>
            <a:r>
              <a:rPr lang="en-US" sz="1700" dirty="0">
                <a:solidFill>
                  <a:srgbClr val="333333"/>
                </a:solidFill>
              </a:rPr>
              <a:t>Optimized to Operate with the MAX2990 PLC Baseband(</a:t>
            </a:r>
            <a:r>
              <a:rPr lang="en-US" sz="1600" dirty="0">
                <a:solidFill>
                  <a:srgbClr val="545454"/>
                </a:solidFill>
                <a:highlight>
                  <a:srgbClr val="FFFFFF"/>
                </a:highlight>
              </a:rPr>
              <a:t>10kHz to 490kHz)</a:t>
            </a:r>
            <a:endParaRPr sz="1600" dirty="0">
              <a:solidFill>
                <a:srgbClr val="545454"/>
              </a:solidFill>
              <a:highlight>
                <a:srgbClr val="FFFFFF"/>
              </a:highlight>
            </a:endParaRPr>
          </a:p>
          <a:p>
            <a:pPr marL="457200" lvl="0" indent="-330200" algn="l" rtl="0">
              <a:lnSpc>
                <a:spcPct val="115000"/>
              </a:lnSpc>
              <a:spcBef>
                <a:spcPts val="0"/>
              </a:spcBef>
              <a:spcAft>
                <a:spcPts val="0"/>
              </a:spcAft>
              <a:buClr>
                <a:srgbClr val="545454"/>
              </a:buClr>
              <a:buSzPts val="1600"/>
              <a:buChar char="●"/>
            </a:pPr>
            <a:r>
              <a:rPr lang="en-US" sz="1700" dirty="0">
                <a:solidFill>
                  <a:srgbClr val="333333"/>
                </a:solidFill>
                <a:highlight>
                  <a:srgbClr val="FFFFFF"/>
                </a:highlight>
              </a:rPr>
              <a:t>10-Bit ADC for Rx Path</a:t>
            </a:r>
            <a:endParaRPr sz="1700" dirty="0">
              <a:solidFill>
                <a:srgbClr val="333333"/>
              </a:solidFill>
              <a:highlight>
                <a:srgbClr val="FFFFFF"/>
              </a:highlight>
            </a:endParaRPr>
          </a:p>
          <a:p>
            <a:pPr marL="457200" lvl="0" indent="-336550" algn="l" rtl="0">
              <a:lnSpc>
                <a:spcPct val="115000"/>
              </a:lnSpc>
              <a:spcBef>
                <a:spcPts val="0"/>
              </a:spcBef>
              <a:spcAft>
                <a:spcPts val="0"/>
              </a:spcAft>
              <a:buClr>
                <a:srgbClr val="333333"/>
              </a:buClr>
              <a:buSzPts val="1700"/>
              <a:buChar char="●"/>
            </a:pPr>
            <a:r>
              <a:rPr lang="en-US" sz="1700" dirty="0">
                <a:solidFill>
                  <a:srgbClr val="333333"/>
                </a:solidFill>
              </a:rPr>
              <a:t>Variable Sampling Rate Up to 1.2Msps</a:t>
            </a:r>
            <a:endParaRPr sz="1700" dirty="0">
              <a:solidFill>
                <a:srgbClr val="333333"/>
              </a:solidFill>
            </a:endParaRPr>
          </a:p>
          <a:p>
            <a:pPr marL="457200" lvl="0" indent="-336550" algn="l" rtl="0">
              <a:lnSpc>
                <a:spcPct val="115000"/>
              </a:lnSpc>
              <a:spcBef>
                <a:spcPts val="0"/>
              </a:spcBef>
              <a:spcAft>
                <a:spcPts val="0"/>
              </a:spcAft>
              <a:buClr>
                <a:srgbClr val="333333"/>
              </a:buClr>
              <a:buSzPts val="1700"/>
              <a:buChar char="●"/>
            </a:pPr>
            <a:r>
              <a:rPr lang="en-US" sz="1700" dirty="0">
                <a:solidFill>
                  <a:srgbClr val="333333"/>
                </a:solidFill>
              </a:rPr>
              <a:t>Built-In 60dB Dynamic Range AGC and DC Offset Cancellation</a:t>
            </a:r>
            <a:endParaRPr sz="1700" dirty="0">
              <a:solidFill>
                <a:srgbClr val="333333"/>
              </a:solidFill>
            </a:endParaRPr>
          </a:p>
          <a:p>
            <a:pPr marL="457200" lvl="0" indent="-336550" algn="l" rtl="0">
              <a:lnSpc>
                <a:spcPct val="115000"/>
              </a:lnSpc>
              <a:spcBef>
                <a:spcPts val="0"/>
              </a:spcBef>
              <a:spcAft>
                <a:spcPts val="0"/>
              </a:spcAft>
              <a:buClr>
                <a:srgbClr val="333333"/>
              </a:buClr>
              <a:buSzPts val="1700"/>
              <a:buChar char="●"/>
            </a:pPr>
            <a:r>
              <a:rPr lang="en-US" sz="1700" dirty="0">
                <a:solidFill>
                  <a:srgbClr val="333333"/>
                </a:solidFill>
              </a:rPr>
              <a:t>Single 3.3V Power Supply</a:t>
            </a:r>
            <a:endParaRPr sz="1700" dirty="0">
              <a:solidFill>
                <a:srgbClr val="333333"/>
              </a:solidFill>
              <a:highlight>
                <a:srgbClr val="FFFFFF"/>
              </a:highlight>
            </a:endParaRPr>
          </a:p>
        </p:txBody>
      </p:sp>
      <p:sp>
        <p:nvSpPr>
          <p:cNvPr id="2" name="Footer Placeholder 1">
            <a:extLst>
              <a:ext uri="{FF2B5EF4-FFF2-40B4-BE49-F238E27FC236}">
                <a16:creationId xmlns:a16="http://schemas.microsoft.com/office/drawing/2014/main" id="{2AA12277-14D0-4789-ACC7-1773CBB6962C}"/>
              </a:ext>
            </a:extLst>
          </p:cNvPr>
          <p:cNvSpPr>
            <a:spLocks noGrp="1"/>
          </p:cNvSpPr>
          <p:nvPr>
            <p:ph type="ftr" idx="11"/>
          </p:nvPr>
        </p:nvSpPr>
        <p:spPr/>
        <p:txBody>
          <a:bodyPr/>
          <a:lstStyle/>
          <a:p>
            <a:r>
              <a:rPr lang="en-IN"/>
              <a:t>IOT, PLC, Blockchain</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7DB075C-2A80-4079-961D-634B5C0E3080}"/>
                  </a:ext>
                </a:extLst>
              </p14:cNvPr>
              <p14:cNvContentPartPr/>
              <p14:nvPr/>
            </p14:nvContentPartPr>
            <p14:xfrm>
              <a:off x="2007579" y="3562912"/>
              <a:ext cx="360" cy="360"/>
            </p14:xfrm>
          </p:contentPart>
        </mc:Choice>
        <mc:Fallback xmlns="">
          <p:pic>
            <p:nvPicPr>
              <p:cNvPr id="3" name="Ink 2">
                <a:extLst>
                  <a:ext uri="{FF2B5EF4-FFF2-40B4-BE49-F238E27FC236}">
                    <a16:creationId xmlns:a16="http://schemas.microsoft.com/office/drawing/2014/main" id="{77DB075C-2A80-4079-961D-634B5C0E3080}"/>
                  </a:ext>
                </a:extLst>
              </p:cNvPr>
              <p:cNvPicPr/>
              <p:nvPr/>
            </p:nvPicPr>
            <p:blipFill>
              <a:blip r:embed="rId4"/>
              <a:stretch>
                <a:fillRect/>
              </a:stretch>
            </p:blipFill>
            <p:spPr>
              <a:xfrm>
                <a:off x="1998579" y="35542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532E6B4-99A7-4848-AEFD-CD3535C3E204}"/>
                  </a:ext>
                </a:extLst>
              </p14:cNvPr>
              <p14:cNvContentPartPr/>
              <p14:nvPr/>
            </p14:nvContentPartPr>
            <p14:xfrm>
              <a:off x="1853499" y="3572992"/>
              <a:ext cx="15120" cy="15120"/>
            </p14:xfrm>
          </p:contentPart>
        </mc:Choice>
        <mc:Fallback xmlns="">
          <p:pic>
            <p:nvPicPr>
              <p:cNvPr id="4" name="Ink 3">
                <a:extLst>
                  <a:ext uri="{FF2B5EF4-FFF2-40B4-BE49-F238E27FC236}">
                    <a16:creationId xmlns:a16="http://schemas.microsoft.com/office/drawing/2014/main" id="{4532E6B4-99A7-4848-AEFD-CD3535C3E204}"/>
                  </a:ext>
                </a:extLst>
              </p:cNvPr>
              <p:cNvPicPr/>
              <p:nvPr/>
            </p:nvPicPr>
            <p:blipFill>
              <a:blip r:embed="rId6"/>
              <a:stretch>
                <a:fillRect/>
              </a:stretch>
            </p:blipFill>
            <p:spPr>
              <a:xfrm>
                <a:off x="1844499" y="3563992"/>
                <a:ext cx="32760" cy="32760"/>
              </a:xfrm>
              <a:prstGeom prst="rect">
                <a:avLst/>
              </a:prstGeom>
            </p:spPr>
          </p:pic>
        </mc:Fallback>
      </mc:AlternateContent>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1029</Words>
  <Application>Microsoft Office PowerPoint</Application>
  <PresentationFormat>Widescreen</PresentationFormat>
  <Paragraphs>182</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Noto Sans Symbols</vt:lpstr>
      <vt:lpstr>Calibri</vt:lpstr>
      <vt:lpstr>Times New Roman</vt:lpstr>
      <vt:lpstr>Arial</vt:lpstr>
      <vt:lpstr>Retrospect</vt:lpstr>
      <vt:lpstr>IOT and PLC based smart home system with PV inverter and blockchain based energy trading.</vt:lpstr>
      <vt:lpstr>PROBLEM DEFINITION</vt:lpstr>
      <vt:lpstr>OUR SOLUTION</vt:lpstr>
      <vt:lpstr>OBJECTIVES</vt:lpstr>
      <vt:lpstr>APPLICATIONS</vt:lpstr>
      <vt:lpstr>ABSTRACT</vt:lpstr>
      <vt:lpstr>PROPOSED METHODOLOGY</vt:lpstr>
      <vt:lpstr>PROPOSED METHODOLOGY</vt:lpstr>
      <vt:lpstr>MAX 2992</vt:lpstr>
      <vt:lpstr>SCHEDULE</vt:lpstr>
      <vt:lpstr>BUDGET ESTIMATE</vt:lpstr>
      <vt:lpstr>BUDGET ESTIMATE</vt:lpstr>
      <vt:lpstr>Total amount </vt:lpstr>
      <vt:lpstr>FACILITIES REQUIRED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and PLC based smart home system with PV inverter and blockchain based energy trading.</dc:title>
  <cp:lastModifiedBy>Sara Varghese</cp:lastModifiedBy>
  <cp:revision>16</cp:revision>
  <dcterms:modified xsi:type="dcterms:W3CDTF">2018-10-31T13:48:10Z</dcterms:modified>
</cp:coreProperties>
</file>