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y="5143500" cx="9144000"/>
  <p:notesSz cx="6858000" cy="9144000"/>
  <p:embeddedFontLst>
    <p:embeddedFont>
      <p:font typeface="Barlow SemiBold"/>
      <p:regular r:id="rId22"/>
      <p:bold r:id="rId23"/>
      <p:italic r:id="rId24"/>
      <p:boldItalic r:id="rId25"/>
    </p:embeddedFont>
    <p:embeddedFont>
      <p:font typeface="Barlow"/>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0" roundtripDataSignature="AMtx7mh8wOhmQfHH/eqkMiOa1Fs5KeG5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6A15E38-3F92-45EC-9CF3-DA2AEF066906}">
  <a:tblStyle styleId="{06A15E38-3F92-45EC-9CF3-DA2AEF06690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font" Target="fonts/BarlowSemiBold-regular.fntdata"/><Relationship Id="rId21" Type="http://schemas.openxmlformats.org/officeDocument/2006/relationships/slide" Target="slides/slide14.xml"/><Relationship Id="rId24" Type="http://schemas.openxmlformats.org/officeDocument/2006/relationships/font" Target="fonts/BarlowSemiBold-italic.fntdata"/><Relationship Id="rId23" Type="http://schemas.openxmlformats.org/officeDocument/2006/relationships/font" Target="fonts/BarlowSemiBold-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Barlow-regular.fntdata"/><Relationship Id="rId25" Type="http://schemas.openxmlformats.org/officeDocument/2006/relationships/font" Target="fonts/BarlowSemiBold-boldItalic.fntdata"/><Relationship Id="rId28" Type="http://schemas.openxmlformats.org/officeDocument/2006/relationships/font" Target="fonts/Barlow-italic.fntdata"/><Relationship Id="rId27" Type="http://schemas.openxmlformats.org/officeDocument/2006/relationships/font" Target="fonts/Barlow-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Barlow-boldItalic.fntdata"/><Relationship Id="rId7" Type="http://schemas.openxmlformats.org/officeDocument/2006/relationships/notesMaster" Target="notesMasters/notesMaster1.xml"/><Relationship Id="rId8" Type="http://schemas.openxmlformats.org/officeDocument/2006/relationships/slide" Target="slides/slide1.xml"/><Relationship Id="rId30" Type="http://customschemas.google.com/relationships/presentationmetadata" Target="meta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 name="Google Shape;4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 name="Google Shape;44;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 name="Google Shape;5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 name="Google Shape;6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16"/>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15496B"/>
              </a:buClr>
              <a:buSzPts val="2800"/>
              <a:buFont typeface="Barlow"/>
              <a:buNone/>
              <a:defRPr>
                <a:solidFill>
                  <a:srgbClr val="15496B"/>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6"/>
          <p:cNvSpPr txBox="1"/>
          <p:nvPr>
            <p:ph idx="1" type="subTitle"/>
          </p:nvPr>
        </p:nvSpPr>
        <p:spPr>
          <a:xfrm>
            <a:off x="1371600" y="2914650"/>
            <a:ext cx="6400800" cy="571500"/>
          </a:xfrm>
          <a:prstGeom prst="rect">
            <a:avLst/>
          </a:prstGeom>
          <a:noFill/>
          <a:ln>
            <a:noFill/>
          </a:ln>
        </p:spPr>
        <p:txBody>
          <a:bodyPr anchorCtr="0" anchor="t" bIns="45700" lIns="91425" spcFirstLastPara="1" rIns="91425" wrap="square" tIns="45700">
            <a:normAutofit/>
          </a:bodyPr>
          <a:lstStyle>
            <a:lvl1pPr lvl="0" algn="ctr">
              <a:spcBef>
                <a:spcPts val="360"/>
              </a:spcBef>
              <a:spcAft>
                <a:spcPts val="0"/>
              </a:spcAft>
              <a:buClr>
                <a:srgbClr val="444B5E"/>
              </a:buClr>
              <a:buSzPts val="1800"/>
              <a:buNone/>
              <a:defRPr>
                <a:solidFill>
                  <a:srgbClr val="444B5E"/>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3" name="Google Shape;23;p1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7"/>
          <p:cNvSpPr txBox="1"/>
          <p:nvPr>
            <p:ph type="title"/>
          </p:nvPr>
        </p:nvSpPr>
        <p:spPr>
          <a:xfrm>
            <a:off x="457200" y="819150"/>
            <a:ext cx="8229600" cy="638261"/>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15496B"/>
              </a:buClr>
              <a:buSzPts val="3200"/>
              <a:buFont typeface="Barlow"/>
              <a:buNone/>
              <a:defRPr sz="3200">
                <a:solidFill>
                  <a:srgbClr val="15496B"/>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7"/>
          <p:cNvSpPr txBox="1"/>
          <p:nvPr>
            <p:ph idx="1" type="body"/>
          </p:nvPr>
        </p:nvSpPr>
        <p:spPr>
          <a:xfrm>
            <a:off x="457200" y="1535907"/>
            <a:ext cx="8229600" cy="3058715"/>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rgbClr val="444B5E"/>
              </a:buClr>
              <a:buSzPts val="1800"/>
              <a:buChar char="•"/>
              <a:defRPr>
                <a:solidFill>
                  <a:srgbClr val="444B5E"/>
                </a:solidFill>
                <a:latin typeface="Barlow"/>
                <a:ea typeface="Barlow"/>
                <a:cs typeface="Barlow"/>
                <a:sym typeface="Barlow"/>
              </a:defRPr>
            </a:lvl1pPr>
            <a:lvl2pPr indent="-406400" lvl="1" marL="914400" algn="l">
              <a:spcBef>
                <a:spcPts val="560"/>
              </a:spcBef>
              <a:spcAft>
                <a:spcPts val="0"/>
              </a:spcAft>
              <a:buClr>
                <a:srgbClr val="444B5E"/>
              </a:buClr>
              <a:buSzPts val="2800"/>
              <a:buChar char="–"/>
              <a:defRPr>
                <a:solidFill>
                  <a:srgbClr val="444B5E"/>
                </a:solidFill>
                <a:latin typeface="Barlow"/>
                <a:ea typeface="Barlow"/>
                <a:cs typeface="Barlow"/>
                <a:sym typeface="Barlow"/>
              </a:defRPr>
            </a:lvl2pPr>
            <a:lvl3pPr indent="-381000" lvl="2" marL="1371600" algn="l">
              <a:spcBef>
                <a:spcPts val="480"/>
              </a:spcBef>
              <a:spcAft>
                <a:spcPts val="0"/>
              </a:spcAft>
              <a:buClr>
                <a:srgbClr val="444B5E"/>
              </a:buClr>
              <a:buSzPts val="2400"/>
              <a:buChar char="•"/>
              <a:defRPr>
                <a:solidFill>
                  <a:srgbClr val="444B5E"/>
                </a:solidFill>
                <a:latin typeface="Barlow"/>
                <a:ea typeface="Barlow"/>
                <a:cs typeface="Barlow"/>
                <a:sym typeface="Barlow"/>
              </a:defRPr>
            </a:lvl3pPr>
            <a:lvl4pPr indent="-355600" lvl="3" marL="1828800" algn="l">
              <a:spcBef>
                <a:spcPts val="400"/>
              </a:spcBef>
              <a:spcAft>
                <a:spcPts val="0"/>
              </a:spcAft>
              <a:buClr>
                <a:srgbClr val="444B5E"/>
              </a:buClr>
              <a:buSzPts val="2000"/>
              <a:buChar char="–"/>
              <a:defRPr>
                <a:solidFill>
                  <a:srgbClr val="444B5E"/>
                </a:solidFill>
                <a:latin typeface="Barlow"/>
                <a:ea typeface="Barlow"/>
                <a:cs typeface="Barlow"/>
                <a:sym typeface="Barlow"/>
              </a:defRPr>
            </a:lvl4pPr>
            <a:lvl5pPr indent="-355600" lvl="4" marL="2286000" algn="l">
              <a:spcBef>
                <a:spcPts val="400"/>
              </a:spcBef>
              <a:spcAft>
                <a:spcPts val="0"/>
              </a:spcAft>
              <a:buClr>
                <a:srgbClr val="444B5E"/>
              </a:buClr>
              <a:buSzPts val="2000"/>
              <a:buChar char="»"/>
              <a:defRPr>
                <a:solidFill>
                  <a:srgbClr val="444B5E"/>
                </a:solidFill>
                <a:latin typeface="Barlow"/>
                <a:ea typeface="Barlow"/>
                <a:cs typeface="Barlow"/>
                <a:sym typeface="Barlow"/>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9" name="Google Shape;29;p1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457200" y="819150"/>
            <a:ext cx="8229600" cy="638261"/>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15496B"/>
              </a:buClr>
              <a:buSzPts val="2800"/>
              <a:buFont typeface="Barlow"/>
              <a:buNone/>
              <a:defRPr b="0" i="0" sz="2800" u="none" cap="none" strike="noStrike">
                <a:solidFill>
                  <a:srgbClr val="15496B"/>
                </a:solidFill>
                <a:latin typeface="Barlow"/>
                <a:ea typeface="Barlow"/>
                <a:cs typeface="Barlow"/>
                <a:sym typeface="Barl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5"/>
          <p:cNvSpPr txBox="1"/>
          <p:nvPr>
            <p:ph idx="1" type="body"/>
          </p:nvPr>
        </p:nvSpPr>
        <p:spPr>
          <a:xfrm>
            <a:off x="457200" y="1535907"/>
            <a:ext cx="8229600" cy="3058715"/>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360"/>
              </a:spcBef>
              <a:spcAft>
                <a:spcPts val="0"/>
              </a:spcAft>
              <a:buClr>
                <a:srgbClr val="444B5E"/>
              </a:buClr>
              <a:buSzPts val="1800"/>
              <a:buFont typeface="Arial"/>
              <a:buChar char="•"/>
              <a:defRPr b="0" i="0" sz="1800" u="none" cap="none" strike="noStrike">
                <a:solidFill>
                  <a:srgbClr val="444B5E"/>
                </a:solidFill>
                <a:latin typeface="Barlow"/>
                <a:ea typeface="Barlow"/>
                <a:cs typeface="Barlow"/>
                <a:sym typeface="Barlow"/>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15"/>
          <p:cNvPicPr preferRelativeResize="0"/>
          <p:nvPr/>
        </p:nvPicPr>
        <p:blipFill rotWithShape="1">
          <a:blip r:embed="rId1">
            <a:alphaModFix/>
          </a:blip>
          <a:srcRect b="0" l="0" r="0" t="0"/>
          <a:stretch/>
        </p:blipFill>
        <p:spPr>
          <a:xfrm>
            <a:off x="6394315" y="160503"/>
            <a:ext cx="2289242" cy="446681"/>
          </a:xfrm>
          <a:prstGeom prst="rect">
            <a:avLst/>
          </a:prstGeom>
          <a:noFill/>
          <a:ln>
            <a:noFill/>
          </a:ln>
        </p:spPr>
      </p:pic>
      <p:sp>
        <p:nvSpPr>
          <p:cNvPr id="16" name="Google Shape;16;p15"/>
          <p:cNvSpPr/>
          <p:nvPr/>
        </p:nvSpPr>
        <p:spPr>
          <a:xfrm>
            <a:off x="453957" y="4499898"/>
            <a:ext cx="8229600" cy="193081"/>
          </a:xfrm>
          <a:prstGeom prst="rect">
            <a:avLst/>
          </a:prstGeom>
          <a:gradFill>
            <a:gsLst>
              <a:gs pos="0">
                <a:srgbClr val="00609D"/>
              </a:gs>
              <a:gs pos="50000">
                <a:srgbClr val="008CE3"/>
              </a:gs>
              <a:gs pos="100000">
                <a:srgbClr val="00A8FF"/>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Text&#10;&#10;Description automatically generated" id="17" name="Google Shape;17;p15"/>
          <p:cNvPicPr preferRelativeResize="0"/>
          <p:nvPr/>
        </p:nvPicPr>
        <p:blipFill rotWithShape="1">
          <a:blip r:embed="rId2">
            <a:alphaModFix/>
          </a:blip>
          <a:srcRect b="0" l="0" r="0" t="0"/>
          <a:stretch/>
        </p:blipFill>
        <p:spPr>
          <a:xfrm>
            <a:off x="457199" y="102394"/>
            <a:ext cx="1864465" cy="638260"/>
          </a:xfrm>
          <a:prstGeom prst="rect">
            <a:avLst/>
          </a:prstGeom>
          <a:noFill/>
          <a:ln>
            <a:noFill/>
          </a:ln>
        </p:spPr>
      </p:pic>
      <p:pic>
        <p:nvPicPr>
          <p:cNvPr id="18" name="Google Shape;18;p15"/>
          <p:cNvPicPr preferRelativeResize="0"/>
          <p:nvPr/>
        </p:nvPicPr>
        <p:blipFill rotWithShape="1">
          <a:blip r:embed="rId3">
            <a:alphaModFix/>
          </a:blip>
          <a:srcRect b="0" l="0" r="0" t="0"/>
          <a:stretch/>
        </p:blipFill>
        <p:spPr>
          <a:xfrm>
            <a:off x="2514600" y="249195"/>
            <a:ext cx="1369978" cy="270272"/>
          </a:xfrm>
          <a:prstGeom prst="rect">
            <a:avLst/>
          </a:prstGeom>
          <a:noFill/>
          <a:ln>
            <a:noFill/>
          </a:ln>
        </p:spPr>
      </p:pic>
      <p:pic>
        <p:nvPicPr>
          <p:cNvPr id="19" name="Google Shape;19;p15"/>
          <p:cNvPicPr preferRelativeResize="0"/>
          <p:nvPr/>
        </p:nvPicPr>
        <p:blipFill rotWithShape="1">
          <a:blip r:embed="rId4">
            <a:alphaModFix/>
          </a:blip>
          <a:srcRect b="0" l="0" r="0" t="0"/>
          <a:stretch/>
        </p:blipFill>
        <p:spPr>
          <a:xfrm>
            <a:off x="4301246" y="160503"/>
            <a:ext cx="1676400" cy="52533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5"/>
    <p:sldLayoutId id="2147483650"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 name="Shape 32"/>
        <p:cNvGrpSpPr/>
        <p:nvPr/>
      </p:nvGrpSpPr>
      <p:grpSpPr>
        <a:xfrm>
          <a:off x="0" y="0"/>
          <a:ext cx="0" cy="0"/>
          <a:chOff x="0" y="0"/>
          <a:chExt cx="0" cy="0"/>
        </a:xfrm>
      </p:grpSpPr>
      <p:sp>
        <p:nvSpPr>
          <p:cNvPr id="33" name="Google Shape;33;p18"/>
          <p:cNvSpPr txBox="1"/>
          <p:nvPr>
            <p:ph idx="1" type="body"/>
          </p:nvPr>
        </p:nvSpPr>
        <p:spPr>
          <a:xfrm>
            <a:off x="457200" y="1508727"/>
            <a:ext cx="8283102" cy="3123597"/>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0000"/>
              </a:lnSpc>
              <a:spcBef>
                <a:spcPts val="1000"/>
              </a:spcBef>
              <a:spcAft>
                <a:spcPts val="0"/>
              </a:spcAft>
              <a:buClr>
                <a:srgbClr val="444B5E"/>
              </a:buClr>
              <a:buSzPts val="2000"/>
              <a:buFont typeface="Arial"/>
              <a:buChar char="•"/>
              <a:defRPr b="0" i="0" sz="2000" u="none" cap="none" strike="noStrike">
                <a:solidFill>
                  <a:srgbClr val="444B5E"/>
                </a:solidFill>
                <a:latin typeface="Barlow"/>
                <a:ea typeface="Barlow"/>
                <a:cs typeface="Barlow"/>
                <a:sym typeface="Barlow"/>
              </a:defRPr>
            </a:lvl1pPr>
            <a:lvl2pPr indent="-342900" lvl="1" marL="914400" marR="0" rtl="0" algn="l">
              <a:lnSpc>
                <a:spcPct val="90000"/>
              </a:lnSpc>
              <a:spcBef>
                <a:spcPts val="500"/>
              </a:spcBef>
              <a:spcAft>
                <a:spcPts val="0"/>
              </a:spcAft>
              <a:buClr>
                <a:srgbClr val="444B5E"/>
              </a:buClr>
              <a:buSzPts val="1800"/>
              <a:buFont typeface="Arial"/>
              <a:buChar char="•"/>
              <a:defRPr b="0" i="0" sz="1800" u="none" cap="none" strike="noStrike">
                <a:solidFill>
                  <a:srgbClr val="444B5E"/>
                </a:solidFill>
                <a:latin typeface="Barlow"/>
                <a:ea typeface="Barlow"/>
                <a:cs typeface="Barlow"/>
                <a:sym typeface="Barlow"/>
              </a:defRPr>
            </a:lvl2pPr>
            <a:lvl3pPr indent="-330200" lvl="2" marL="1371600" marR="0" rtl="0" algn="l">
              <a:lnSpc>
                <a:spcPct val="90000"/>
              </a:lnSpc>
              <a:spcBef>
                <a:spcPts val="500"/>
              </a:spcBef>
              <a:spcAft>
                <a:spcPts val="0"/>
              </a:spcAft>
              <a:buClr>
                <a:srgbClr val="444B5E"/>
              </a:buClr>
              <a:buSzPts val="1600"/>
              <a:buFont typeface="Arial"/>
              <a:buChar char="•"/>
              <a:defRPr b="0" i="0" sz="1600" u="none" cap="none" strike="noStrike">
                <a:solidFill>
                  <a:srgbClr val="444B5E"/>
                </a:solidFill>
                <a:latin typeface="Barlow"/>
                <a:ea typeface="Barlow"/>
                <a:cs typeface="Barlow"/>
                <a:sym typeface="Barlow"/>
              </a:defRPr>
            </a:lvl3pPr>
            <a:lvl4pPr indent="-317500" lvl="3" marL="1828800" marR="0" rtl="0" algn="l">
              <a:lnSpc>
                <a:spcPct val="90000"/>
              </a:lnSpc>
              <a:spcBef>
                <a:spcPts val="500"/>
              </a:spcBef>
              <a:spcAft>
                <a:spcPts val="0"/>
              </a:spcAft>
              <a:buClr>
                <a:srgbClr val="444B5E"/>
              </a:buClr>
              <a:buSzPts val="1400"/>
              <a:buFont typeface="Arial"/>
              <a:buChar char="•"/>
              <a:defRPr b="0" i="0" sz="1400" u="none" cap="none" strike="noStrike">
                <a:solidFill>
                  <a:srgbClr val="444B5E"/>
                </a:solidFill>
                <a:latin typeface="Barlow"/>
                <a:ea typeface="Barlow"/>
                <a:cs typeface="Barlow"/>
                <a:sym typeface="Barlow"/>
              </a:defRPr>
            </a:lvl4pPr>
            <a:lvl5pPr indent="-317500" lvl="4" marL="2286000" marR="0" rtl="0" algn="l">
              <a:lnSpc>
                <a:spcPct val="90000"/>
              </a:lnSpc>
              <a:spcBef>
                <a:spcPts val="500"/>
              </a:spcBef>
              <a:spcAft>
                <a:spcPts val="0"/>
              </a:spcAft>
              <a:buClr>
                <a:srgbClr val="444B5E"/>
              </a:buClr>
              <a:buSzPts val="1400"/>
              <a:buFont typeface="Arial"/>
              <a:buChar char="•"/>
              <a:defRPr b="0" i="0" sz="1400" u="none" cap="none" strike="noStrike">
                <a:solidFill>
                  <a:srgbClr val="444B5E"/>
                </a:solidFill>
                <a:latin typeface="Barlow"/>
                <a:ea typeface="Barlow"/>
                <a:cs typeface="Barlow"/>
                <a:sym typeface="Barlow"/>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4" name="Google Shape;34;p18"/>
          <p:cNvSpPr txBox="1"/>
          <p:nvPr>
            <p:ph idx="10" type="dt"/>
          </p:nvPr>
        </p:nvSpPr>
        <p:spPr>
          <a:xfrm>
            <a:off x="466928" y="4767263"/>
            <a:ext cx="2057400" cy="274637"/>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p18"/>
          <p:cNvSpPr txBox="1"/>
          <p:nvPr>
            <p:ph idx="11" type="ftr"/>
          </p:nvPr>
        </p:nvSpPr>
        <p:spPr>
          <a:xfrm>
            <a:off x="3028950" y="4767263"/>
            <a:ext cx="3086100" cy="274637"/>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6" name="Google Shape;36;p18"/>
          <p:cNvSpPr txBox="1"/>
          <p:nvPr>
            <p:ph idx="12" type="sldNum"/>
          </p:nvPr>
        </p:nvSpPr>
        <p:spPr>
          <a:xfrm>
            <a:off x="6682902" y="4767973"/>
            <a:ext cx="2057400" cy="27463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37" name="Google Shape;37;p18"/>
          <p:cNvPicPr preferRelativeResize="0"/>
          <p:nvPr/>
        </p:nvPicPr>
        <p:blipFill rotWithShape="1">
          <a:blip r:embed="rId1">
            <a:alphaModFix/>
          </a:blip>
          <a:srcRect b="0" l="0" r="0" t="0"/>
          <a:stretch/>
        </p:blipFill>
        <p:spPr>
          <a:xfrm>
            <a:off x="6019800" y="136130"/>
            <a:ext cx="2720502" cy="530829"/>
          </a:xfrm>
          <a:prstGeom prst="rect">
            <a:avLst/>
          </a:prstGeom>
          <a:noFill/>
          <a:ln>
            <a:noFill/>
          </a:ln>
        </p:spPr>
      </p:pic>
      <p:pic>
        <p:nvPicPr>
          <p:cNvPr descr="Text&#10;&#10;Description automatically generated" id="38" name="Google Shape;38;p18"/>
          <p:cNvPicPr preferRelativeResize="0"/>
          <p:nvPr/>
        </p:nvPicPr>
        <p:blipFill rotWithShape="1">
          <a:blip r:embed="rId2">
            <a:alphaModFix/>
          </a:blip>
          <a:srcRect b="0" l="0" r="0" t="0"/>
          <a:stretch/>
        </p:blipFill>
        <p:spPr>
          <a:xfrm>
            <a:off x="457200" y="102393"/>
            <a:ext cx="1864468" cy="638261"/>
          </a:xfrm>
          <a:prstGeom prst="rect">
            <a:avLst/>
          </a:prstGeom>
          <a:noFill/>
          <a:ln>
            <a:noFill/>
          </a:ln>
        </p:spPr>
      </p:pic>
      <p:pic>
        <p:nvPicPr>
          <p:cNvPr id="39" name="Google Shape;39;p18"/>
          <p:cNvPicPr preferRelativeResize="0"/>
          <p:nvPr/>
        </p:nvPicPr>
        <p:blipFill rotWithShape="1">
          <a:blip r:embed="rId3">
            <a:alphaModFix/>
          </a:blip>
          <a:srcRect b="0" l="0" r="0" t="0"/>
          <a:stretch/>
        </p:blipFill>
        <p:spPr>
          <a:xfrm>
            <a:off x="3276600" y="209550"/>
            <a:ext cx="2057399" cy="383990"/>
          </a:xfrm>
          <a:prstGeom prst="rect">
            <a:avLst/>
          </a:prstGeom>
          <a:noFill/>
          <a:ln>
            <a:noFill/>
          </a:ln>
        </p:spPr>
      </p:pic>
      <p:sp>
        <p:nvSpPr>
          <p:cNvPr id="40" name="Google Shape;40;p18"/>
          <p:cNvSpPr txBox="1"/>
          <p:nvPr/>
        </p:nvSpPr>
        <p:spPr>
          <a:xfrm>
            <a:off x="457200" y="805560"/>
            <a:ext cx="8283102" cy="638261"/>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15496B"/>
              </a:buClr>
              <a:buSzPts val="2800"/>
              <a:buFont typeface="Barlow"/>
              <a:buNone/>
            </a:pPr>
            <a:r>
              <a:rPr lang="en-US" sz="2800">
                <a:solidFill>
                  <a:srgbClr val="15496B"/>
                </a:solidFill>
                <a:latin typeface="Barlow"/>
                <a:ea typeface="Barlow"/>
                <a:cs typeface="Barlow"/>
                <a:sym typeface="Barlow"/>
              </a:rPr>
              <a:t>Click to edit Master title style</a:t>
            </a:r>
            <a:endParaRPr/>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framer.com/share/Hack--z3KhxM9uiNlCG6PrE2Wa/ggBkGCWWU?fullscreen=1&amp;editor=1" TargetMode="External"/><Relationship Id="rId4" Type="http://schemas.openxmlformats.org/officeDocument/2006/relationships/hyperlink" Target="https://github.com/mathewvarghesemanu/Physiotherapy-app/blob/main/Wireframes/V2/Patient%20app.pdf" TargetMode="External"/><Relationship Id="rId5" Type="http://schemas.openxmlformats.org/officeDocument/2006/relationships/hyperlink" Target="https://github.com/mathewvarghesemanu/Physiotherapy-app/blob/main/Wireframes/V2/therapy%20app-%20therapist.pdf" TargetMode="External"/><Relationship Id="rId6" Type="http://schemas.openxmlformats.org/officeDocument/2006/relationships/hyperlink" Target="https://github.com/mathewvarghesemanu/Physiotherapy-app/tree/main/Wirefram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itu.int/net/wsis/stocktaking/help-action-lines.html" TargetMode="External"/><Relationship Id="rId4" Type="http://schemas.openxmlformats.org/officeDocument/2006/relationships/hyperlink" Target="https://www.un.org/sustainabledevelopmen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1"/>
          <p:cNvSpPr txBox="1"/>
          <p:nvPr>
            <p:ph type="ctrTitle"/>
          </p:nvPr>
        </p:nvSpPr>
        <p:spPr>
          <a:xfrm>
            <a:off x="685800" y="1123950"/>
            <a:ext cx="7772400" cy="2362200"/>
          </a:xfrm>
          <a:prstGeom prst="rect">
            <a:avLst/>
          </a:prstGeom>
          <a:noFill/>
          <a:ln>
            <a:noFill/>
          </a:ln>
        </p:spPr>
        <p:txBody>
          <a:bodyPr anchorCtr="0" anchor="ctr" bIns="45700" lIns="91425" spcFirstLastPara="1" rIns="91425" wrap="square" tIns="45700">
            <a:normAutofit/>
          </a:bodyPr>
          <a:lstStyle/>
          <a:p>
            <a:pPr indent="0" lvl="0" marL="0" marR="0" rtl="0" algn="ctr">
              <a:lnSpc>
                <a:spcPct val="115000"/>
              </a:lnSpc>
              <a:spcBef>
                <a:spcPts val="0"/>
              </a:spcBef>
              <a:spcAft>
                <a:spcPts val="0"/>
              </a:spcAft>
              <a:buClr>
                <a:srgbClr val="15496B"/>
              </a:buClr>
              <a:buSzPts val="2000"/>
              <a:buFont typeface="Barlow"/>
              <a:buNone/>
            </a:pPr>
            <a:r>
              <a:rPr lang="en-US" sz="2000"/>
              <a:t>GCOA &amp; WSIS 2021 HACKATHON PRESENTATION</a:t>
            </a:r>
            <a:br>
              <a:rPr lang="en-US" sz="2400"/>
            </a:br>
            <a:br>
              <a:rPr lang="en-US" sz="2400"/>
            </a:br>
            <a:r>
              <a:rPr b="1" lang="en-US" sz="2400"/>
              <a:t>AGEING BETTER WITH ICTs:</a:t>
            </a:r>
            <a:br>
              <a:rPr b="1" lang="en-US" sz="2400"/>
            </a:br>
            <a:r>
              <a:rPr b="1" lang="en-US" sz="2400"/>
              <a:t>Building a Brighter Future for Older Persons through ICT Innovation</a:t>
            </a:r>
            <a:endParaRPr b="1" sz="4400"/>
          </a:p>
        </p:txBody>
      </p:sp>
      <p:sp>
        <p:nvSpPr>
          <p:cNvPr id="47" name="Google Shape;47;p1"/>
          <p:cNvSpPr txBox="1"/>
          <p:nvPr>
            <p:ph idx="1" type="subTitle"/>
          </p:nvPr>
        </p:nvSpPr>
        <p:spPr>
          <a:xfrm>
            <a:off x="1371600" y="3600450"/>
            <a:ext cx="6400800" cy="723900"/>
          </a:xfrm>
          <a:prstGeom prst="rect">
            <a:avLst/>
          </a:prstGeom>
          <a:noFill/>
          <a:ln>
            <a:noFill/>
          </a:ln>
        </p:spPr>
        <p:txBody>
          <a:bodyPr anchorCtr="0" anchor="t" bIns="45700" lIns="91425" spcFirstLastPara="1" rIns="91425" wrap="square" tIns="45700">
            <a:noAutofit/>
          </a:bodyPr>
          <a:lstStyle/>
          <a:p>
            <a:pPr indent="0" lvl="0" marL="0" rtl="0" algn="ctr">
              <a:lnSpc>
                <a:spcPct val="94000"/>
              </a:lnSpc>
              <a:spcBef>
                <a:spcPts val="0"/>
              </a:spcBef>
              <a:spcAft>
                <a:spcPts val="0"/>
              </a:spcAft>
              <a:buClr>
                <a:srgbClr val="5B6770"/>
              </a:buClr>
              <a:buSzPts val="875"/>
              <a:buNone/>
            </a:pPr>
            <a:r>
              <a:rPr lang="en-US" sz="1400"/>
              <a:t>THE CAREGIVERS: MEGHPAL SINGH, MATHEW VARGHESE</a:t>
            </a:r>
            <a:endParaRPr sz="1400"/>
          </a:p>
          <a:p>
            <a:pPr indent="0" lvl="0" marL="0" rtl="0" algn="ctr">
              <a:lnSpc>
                <a:spcPct val="94000"/>
              </a:lnSpc>
              <a:spcBef>
                <a:spcPts val="0"/>
              </a:spcBef>
              <a:spcAft>
                <a:spcPts val="0"/>
              </a:spcAft>
              <a:buClr>
                <a:srgbClr val="5B6770"/>
              </a:buClr>
              <a:buSzPts val="875"/>
              <a:buNone/>
            </a:pPr>
            <a:r>
              <a:rPr lang="en-US" sz="1400"/>
              <a:t>Country: </a:t>
            </a:r>
            <a:r>
              <a:rPr lang="en-US" sz="1400"/>
              <a:t>INDIA</a:t>
            </a:r>
            <a:endParaRPr sz="1400"/>
          </a:p>
          <a:p>
            <a:pPr indent="0" lvl="0" marL="0" rtl="0" algn="ctr">
              <a:lnSpc>
                <a:spcPct val="80000"/>
              </a:lnSpc>
              <a:spcBef>
                <a:spcPts val="360"/>
              </a:spcBef>
              <a:spcAft>
                <a:spcPts val="0"/>
              </a:spcAft>
              <a:buClr>
                <a:srgbClr val="444B5E"/>
              </a:buClr>
              <a:buSzPts val="1125"/>
              <a:buNone/>
            </a:pPr>
            <a:r>
              <a:t/>
            </a:r>
            <a:endParaRPr sz="1400"/>
          </a:p>
        </p:txBody>
      </p:sp>
      <p:sp>
        <p:nvSpPr>
          <p:cNvPr id="48" name="Google Shape;48;p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Confidential</a:t>
            </a:r>
            <a:endParaRPr/>
          </a:p>
        </p:txBody>
      </p:sp>
      <p:sp>
        <p:nvSpPr>
          <p:cNvPr id="49" name="Google Shape;49;p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0"/>
          <p:cNvSpPr txBox="1"/>
          <p:nvPr>
            <p:ph type="title"/>
          </p:nvPr>
        </p:nvSpPr>
        <p:spPr>
          <a:xfrm>
            <a:off x="457200" y="819150"/>
            <a:ext cx="8229600" cy="638261"/>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15496B"/>
              </a:buClr>
              <a:buSzPts val="2800"/>
              <a:buFont typeface="Barlow"/>
              <a:buNone/>
            </a:pPr>
            <a:r>
              <a:rPr lang="en-US" sz="2800"/>
              <a:t>Our Solution: Costs</a:t>
            </a:r>
            <a:endParaRPr/>
          </a:p>
        </p:txBody>
      </p:sp>
      <p:sp>
        <p:nvSpPr>
          <p:cNvPr id="128" name="Google Shape;128;p1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Confidential</a:t>
            </a:r>
            <a:endParaRPr/>
          </a:p>
        </p:txBody>
      </p:sp>
      <p:sp>
        <p:nvSpPr>
          <p:cNvPr id="129" name="Google Shape;129;p1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30" name="Google Shape;130;p10"/>
          <p:cNvGraphicFramePr/>
          <p:nvPr/>
        </p:nvGraphicFramePr>
        <p:xfrm>
          <a:off x="1727200" y="1630025"/>
          <a:ext cx="3000000" cy="3000000"/>
        </p:xfrm>
        <a:graphic>
          <a:graphicData uri="http://schemas.openxmlformats.org/drawingml/2006/table">
            <a:tbl>
              <a:tblPr>
                <a:noFill/>
                <a:tableStyleId>{06A15E38-3F92-45EC-9CF3-DA2AEF066906}</a:tableStyleId>
              </a:tblPr>
              <a:tblGrid>
                <a:gridCol w="2413000"/>
                <a:gridCol w="2413000"/>
              </a:tblGrid>
              <a:tr h="381000">
                <a:tc>
                  <a:txBody>
                    <a:bodyPr/>
                    <a:lstStyle/>
                    <a:p>
                      <a:pPr indent="0" lvl="0" marL="0" rtl="0" algn="l">
                        <a:spcBef>
                          <a:spcPts val="0"/>
                        </a:spcBef>
                        <a:spcAft>
                          <a:spcPts val="0"/>
                        </a:spcAft>
                        <a:buNone/>
                      </a:pPr>
                      <a:r>
                        <a:rPr lang="en-US">
                          <a:solidFill>
                            <a:srgbClr val="444B5E"/>
                          </a:solidFill>
                          <a:latin typeface="Barlow"/>
                          <a:ea typeface="Barlow"/>
                          <a:cs typeface="Barlow"/>
                          <a:sym typeface="Barlow"/>
                        </a:rPr>
                        <a:t>App development</a:t>
                      </a:r>
                      <a:endParaRPr>
                        <a:solidFill>
                          <a:srgbClr val="444B5E"/>
                        </a:solidFill>
                        <a:latin typeface="Barlow"/>
                        <a:ea typeface="Barlow"/>
                        <a:cs typeface="Barlow"/>
                        <a:sym typeface="Barlow"/>
                      </a:endParaRPr>
                    </a:p>
                  </a:txBody>
                  <a:tcPr marT="91425" marB="91425" marR="91425" marL="91425"/>
                </a:tc>
                <a:tc>
                  <a:txBody>
                    <a:bodyPr/>
                    <a:lstStyle/>
                    <a:p>
                      <a:pPr indent="0" lvl="0" marL="0" rtl="0" algn="l">
                        <a:spcBef>
                          <a:spcPts val="0"/>
                        </a:spcBef>
                        <a:spcAft>
                          <a:spcPts val="0"/>
                        </a:spcAft>
                        <a:buNone/>
                      </a:pPr>
                      <a:r>
                        <a:rPr lang="en-US">
                          <a:solidFill>
                            <a:srgbClr val="444B5E"/>
                          </a:solidFill>
                          <a:latin typeface="Barlow"/>
                          <a:ea typeface="Barlow"/>
                          <a:cs typeface="Barlow"/>
                          <a:sym typeface="Barlow"/>
                        </a:rPr>
                        <a:t>Rs 50000</a:t>
                      </a:r>
                      <a:endParaRPr>
                        <a:solidFill>
                          <a:srgbClr val="444B5E"/>
                        </a:solidFill>
                        <a:latin typeface="Barlow"/>
                        <a:ea typeface="Barlow"/>
                        <a:cs typeface="Barlow"/>
                        <a:sym typeface="Barlow"/>
                      </a:endParaRPr>
                    </a:p>
                  </a:txBody>
                  <a:tcPr marT="91425" marB="91425" marR="91425" marL="91425"/>
                </a:tc>
              </a:tr>
              <a:tr h="381000">
                <a:tc>
                  <a:txBody>
                    <a:bodyPr/>
                    <a:lstStyle/>
                    <a:p>
                      <a:pPr indent="0" lvl="0" marL="0" rtl="0" algn="l">
                        <a:spcBef>
                          <a:spcPts val="0"/>
                        </a:spcBef>
                        <a:spcAft>
                          <a:spcPts val="0"/>
                        </a:spcAft>
                        <a:buNone/>
                      </a:pPr>
                      <a:r>
                        <a:rPr lang="en-US">
                          <a:solidFill>
                            <a:srgbClr val="444B5E"/>
                          </a:solidFill>
                          <a:latin typeface="Barlow"/>
                          <a:ea typeface="Barlow"/>
                          <a:cs typeface="Barlow"/>
                          <a:sym typeface="Barlow"/>
                        </a:rPr>
                        <a:t>AWS charges </a:t>
                      </a:r>
                      <a:endParaRPr>
                        <a:solidFill>
                          <a:srgbClr val="444B5E"/>
                        </a:solidFill>
                        <a:latin typeface="Barlow"/>
                        <a:ea typeface="Barlow"/>
                        <a:cs typeface="Barlow"/>
                        <a:sym typeface="Barlow"/>
                      </a:endParaRPr>
                    </a:p>
                  </a:txBody>
                  <a:tcPr marT="91425" marB="91425" marR="91425" marL="91425"/>
                </a:tc>
                <a:tc>
                  <a:txBody>
                    <a:bodyPr/>
                    <a:lstStyle/>
                    <a:p>
                      <a:pPr indent="0" lvl="0" marL="0" rtl="0" algn="l">
                        <a:spcBef>
                          <a:spcPts val="0"/>
                        </a:spcBef>
                        <a:spcAft>
                          <a:spcPts val="0"/>
                        </a:spcAft>
                        <a:buNone/>
                      </a:pPr>
                      <a:r>
                        <a:rPr lang="en-US">
                          <a:solidFill>
                            <a:srgbClr val="444B5E"/>
                          </a:solidFill>
                          <a:latin typeface="Barlow"/>
                          <a:ea typeface="Barlow"/>
                          <a:cs typeface="Barlow"/>
                          <a:sym typeface="Barlow"/>
                        </a:rPr>
                        <a:t>Rs 50000</a:t>
                      </a:r>
                      <a:endParaRPr>
                        <a:solidFill>
                          <a:srgbClr val="444B5E"/>
                        </a:solidFill>
                        <a:latin typeface="Barlow"/>
                        <a:ea typeface="Barlow"/>
                        <a:cs typeface="Barlow"/>
                        <a:sym typeface="Barlow"/>
                      </a:endParaRPr>
                    </a:p>
                  </a:txBody>
                  <a:tcPr marT="91425" marB="91425" marR="91425" marL="91425"/>
                </a:tc>
              </a:tr>
              <a:tr h="381000">
                <a:tc>
                  <a:txBody>
                    <a:bodyPr/>
                    <a:lstStyle/>
                    <a:p>
                      <a:pPr indent="0" lvl="0" marL="0" rtl="0" algn="l">
                        <a:spcBef>
                          <a:spcPts val="0"/>
                        </a:spcBef>
                        <a:spcAft>
                          <a:spcPts val="0"/>
                        </a:spcAft>
                        <a:buNone/>
                      </a:pPr>
                      <a:r>
                        <a:rPr lang="en-US">
                          <a:solidFill>
                            <a:srgbClr val="444B5E"/>
                          </a:solidFill>
                          <a:latin typeface="Barlow"/>
                          <a:ea typeface="Barlow"/>
                          <a:cs typeface="Barlow"/>
                          <a:sym typeface="Barlow"/>
                        </a:rPr>
                        <a:t>Expert consultation for initial content</a:t>
                      </a:r>
                      <a:endParaRPr>
                        <a:solidFill>
                          <a:srgbClr val="444B5E"/>
                        </a:solidFill>
                        <a:latin typeface="Barlow"/>
                        <a:ea typeface="Barlow"/>
                        <a:cs typeface="Barlow"/>
                        <a:sym typeface="Barlow"/>
                      </a:endParaRPr>
                    </a:p>
                  </a:txBody>
                  <a:tcPr marT="91425" marB="91425" marR="91425" marL="91425"/>
                </a:tc>
                <a:tc>
                  <a:txBody>
                    <a:bodyPr/>
                    <a:lstStyle/>
                    <a:p>
                      <a:pPr indent="0" lvl="0" marL="0" rtl="0" algn="l">
                        <a:spcBef>
                          <a:spcPts val="0"/>
                        </a:spcBef>
                        <a:spcAft>
                          <a:spcPts val="0"/>
                        </a:spcAft>
                        <a:buNone/>
                      </a:pPr>
                      <a:r>
                        <a:rPr lang="en-US">
                          <a:solidFill>
                            <a:srgbClr val="444B5E"/>
                          </a:solidFill>
                          <a:latin typeface="Barlow"/>
                          <a:ea typeface="Barlow"/>
                          <a:cs typeface="Barlow"/>
                          <a:sym typeface="Barlow"/>
                        </a:rPr>
                        <a:t>Rs 40000</a:t>
                      </a:r>
                      <a:endParaRPr>
                        <a:solidFill>
                          <a:srgbClr val="444B5E"/>
                        </a:solidFill>
                        <a:latin typeface="Barlow"/>
                        <a:ea typeface="Barlow"/>
                        <a:cs typeface="Barlow"/>
                        <a:sym typeface="Barlow"/>
                      </a:endParaRPr>
                    </a:p>
                  </a:txBody>
                  <a:tcPr marT="91425" marB="91425" marR="91425" marL="91425"/>
                </a:tc>
              </a:tr>
              <a:tr h="381000">
                <a:tc>
                  <a:txBody>
                    <a:bodyPr/>
                    <a:lstStyle/>
                    <a:p>
                      <a:pPr indent="0" lvl="0" marL="0" rtl="0" algn="l">
                        <a:spcBef>
                          <a:spcPts val="0"/>
                        </a:spcBef>
                        <a:spcAft>
                          <a:spcPts val="0"/>
                        </a:spcAft>
                        <a:buNone/>
                      </a:pPr>
                      <a:r>
                        <a:t/>
                      </a:r>
                      <a:endParaRPr>
                        <a:solidFill>
                          <a:srgbClr val="444B5E"/>
                        </a:solidFill>
                        <a:latin typeface="Barlow"/>
                        <a:ea typeface="Barlow"/>
                        <a:cs typeface="Barlow"/>
                        <a:sym typeface="Barlow"/>
                      </a:endParaRPr>
                    </a:p>
                  </a:txBody>
                  <a:tcPr marT="91425" marB="91425" marR="91425" marL="91425"/>
                </a:tc>
                <a:tc>
                  <a:txBody>
                    <a:bodyPr/>
                    <a:lstStyle/>
                    <a:p>
                      <a:pPr indent="0" lvl="0" marL="0" rtl="0" algn="l">
                        <a:spcBef>
                          <a:spcPts val="0"/>
                        </a:spcBef>
                        <a:spcAft>
                          <a:spcPts val="0"/>
                        </a:spcAft>
                        <a:buNone/>
                      </a:pPr>
                      <a:r>
                        <a:t/>
                      </a:r>
                      <a:endParaRPr>
                        <a:solidFill>
                          <a:srgbClr val="444B5E"/>
                        </a:solidFill>
                        <a:latin typeface="Barlow"/>
                        <a:ea typeface="Barlow"/>
                        <a:cs typeface="Barlow"/>
                        <a:sym typeface="Barlow"/>
                      </a:endParaRPr>
                    </a:p>
                  </a:txBody>
                  <a:tcPr marT="91425" marB="91425" marR="91425" marL="91425"/>
                </a:tc>
              </a:tr>
              <a:tr h="381000">
                <a:tc>
                  <a:txBody>
                    <a:bodyPr/>
                    <a:lstStyle/>
                    <a:p>
                      <a:pPr indent="0" lvl="0" marL="0" rtl="0" algn="l">
                        <a:spcBef>
                          <a:spcPts val="0"/>
                        </a:spcBef>
                        <a:spcAft>
                          <a:spcPts val="0"/>
                        </a:spcAft>
                        <a:buNone/>
                      </a:pPr>
                      <a:r>
                        <a:rPr lang="en-US">
                          <a:solidFill>
                            <a:srgbClr val="444B5E"/>
                          </a:solidFill>
                          <a:latin typeface="Barlow"/>
                          <a:ea typeface="Barlow"/>
                          <a:cs typeface="Barlow"/>
                          <a:sym typeface="Barlow"/>
                        </a:rPr>
                        <a:t>Total</a:t>
                      </a:r>
                      <a:endParaRPr>
                        <a:solidFill>
                          <a:srgbClr val="444B5E"/>
                        </a:solidFill>
                        <a:latin typeface="Barlow"/>
                        <a:ea typeface="Barlow"/>
                        <a:cs typeface="Barlow"/>
                        <a:sym typeface="Barlow"/>
                      </a:endParaRPr>
                    </a:p>
                  </a:txBody>
                  <a:tcPr marT="91425" marB="91425" marR="91425" marL="91425"/>
                </a:tc>
                <a:tc>
                  <a:txBody>
                    <a:bodyPr/>
                    <a:lstStyle/>
                    <a:p>
                      <a:pPr indent="0" lvl="0" marL="0" rtl="0" algn="l">
                        <a:spcBef>
                          <a:spcPts val="0"/>
                        </a:spcBef>
                        <a:spcAft>
                          <a:spcPts val="0"/>
                        </a:spcAft>
                        <a:buNone/>
                      </a:pPr>
                      <a:r>
                        <a:rPr lang="en-US">
                          <a:solidFill>
                            <a:srgbClr val="444B5E"/>
                          </a:solidFill>
                          <a:latin typeface="Barlow"/>
                          <a:ea typeface="Barlow"/>
                          <a:cs typeface="Barlow"/>
                          <a:sym typeface="Barlow"/>
                        </a:rPr>
                        <a:t>Rs 140000 (about 2000 USD)</a:t>
                      </a:r>
                      <a:endParaRPr>
                        <a:solidFill>
                          <a:srgbClr val="444B5E"/>
                        </a:solidFill>
                        <a:latin typeface="Barlow"/>
                        <a:ea typeface="Barlow"/>
                        <a:cs typeface="Barlow"/>
                        <a:sym typeface="Barlow"/>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1"/>
          <p:cNvSpPr txBox="1"/>
          <p:nvPr>
            <p:ph type="title"/>
          </p:nvPr>
        </p:nvSpPr>
        <p:spPr>
          <a:xfrm>
            <a:off x="457200" y="819150"/>
            <a:ext cx="8229600" cy="638261"/>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15496B"/>
              </a:buClr>
              <a:buSzPts val="2800"/>
              <a:buFont typeface="Barlow"/>
              <a:buNone/>
            </a:pPr>
            <a:r>
              <a:rPr lang="en-US" sz="2800"/>
              <a:t>Our Solution: Market Scalability</a:t>
            </a:r>
            <a:endParaRPr/>
          </a:p>
        </p:txBody>
      </p:sp>
      <p:sp>
        <p:nvSpPr>
          <p:cNvPr id="136" name="Google Shape;136;p11"/>
          <p:cNvSpPr txBox="1"/>
          <p:nvPr>
            <p:ph idx="1" type="body"/>
          </p:nvPr>
        </p:nvSpPr>
        <p:spPr>
          <a:xfrm>
            <a:off x="457200" y="1535907"/>
            <a:ext cx="8229600" cy="3058715"/>
          </a:xfrm>
          <a:prstGeom prst="rect">
            <a:avLst/>
          </a:prstGeom>
          <a:noFill/>
          <a:ln>
            <a:noFill/>
          </a:ln>
        </p:spPr>
        <p:txBody>
          <a:bodyPr anchorCtr="0" anchor="t" bIns="45700" lIns="91425" spcFirstLastPara="1" rIns="91425" wrap="square" tIns="45700">
            <a:normAutofit lnSpcReduction="10000"/>
          </a:bodyPr>
          <a:lstStyle/>
          <a:p>
            <a:pPr indent="-317500" lvl="0" marL="457200" rtl="0" algn="l">
              <a:spcBef>
                <a:spcPts val="0"/>
              </a:spcBef>
              <a:spcAft>
                <a:spcPts val="0"/>
              </a:spcAft>
              <a:buSzPts val="1400"/>
              <a:buAutoNum type="arabicParenR"/>
            </a:pPr>
            <a:r>
              <a:rPr lang="en-US" sz="1400"/>
              <a:t>There were 703 million persons aged 65 years or over in the world in 2019. The number of older persons is projected to double to 1.5 billion in 2050. (data from UN). Majority of this population have some kind of bone related pain conditions. Physical therapy can help senior citizens strengthen weak muscles and increase mobility. This market is gonna double in 2050. So there is an opportunity.</a:t>
            </a:r>
            <a:endParaRPr sz="1400"/>
          </a:p>
          <a:p>
            <a:pPr indent="-317500" lvl="0" marL="457200" rtl="0" algn="l">
              <a:spcBef>
                <a:spcPts val="0"/>
              </a:spcBef>
              <a:spcAft>
                <a:spcPts val="0"/>
              </a:spcAft>
              <a:buSzPts val="1400"/>
              <a:buAutoNum type="arabicParenR"/>
            </a:pPr>
            <a:r>
              <a:rPr lang="en-US" sz="1400"/>
              <a:t>The platform makes use of the physiotherapist’s expertise to record videos rather than us populating the therapy videos by our own. This feature will allow the therapists to choose not to use the inbuilt videos and rather record and add the therapy videos that are apt for the patient’s condition. This allows the app to scale to global scale where some indegenious therapy exercises can exist in some countries.</a:t>
            </a:r>
            <a:endParaRPr sz="1400"/>
          </a:p>
          <a:p>
            <a:pPr indent="-317500" lvl="0" marL="457200" rtl="0" algn="l">
              <a:spcBef>
                <a:spcPts val="0"/>
              </a:spcBef>
              <a:spcAft>
                <a:spcPts val="0"/>
              </a:spcAft>
              <a:buSzPts val="1400"/>
              <a:buAutoNum type="arabicParenR"/>
            </a:pPr>
            <a:r>
              <a:rPr lang="en-US" sz="1400"/>
              <a:t>Using google translate API, we can translate </a:t>
            </a:r>
            <a:r>
              <a:rPr lang="en-US" sz="1400"/>
              <a:t>the</a:t>
            </a:r>
            <a:r>
              <a:rPr lang="en-US" sz="1400"/>
              <a:t> UI elements in our app to enable vernacular languages to be used in the app, which can be comfortable with the old people. </a:t>
            </a:r>
            <a:endParaRPr sz="1400"/>
          </a:p>
          <a:p>
            <a:pPr indent="-317500" lvl="0" marL="457200" rtl="0" algn="l">
              <a:spcBef>
                <a:spcPts val="0"/>
              </a:spcBef>
              <a:spcAft>
                <a:spcPts val="0"/>
              </a:spcAft>
              <a:buSzPts val="1400"/>
              <a:buAutoNum type="arabicParenR"/>
            </a:pPr>
            <a:r>
              <a:rPr lang="en-US" sz="1400"/>
              <a:t>Smartphone adoption is skyrocketing in the world and more old people will be comfortable with using smartphone apps.</a:t>
            </a:r>
            <a:endParaRPr sz="1400"/>
          </a:p>
          <a:p>
            <a:pPr indent="0" lvl="0" marL="0" rtl="0" algn="l">
              <a:spcBef>
                <a:spcPts val="0"/>
              </a:spcBef>
              <a:spcAft>
                <a:spcPts val="0"/>
              </a:spcAft>
              <a:buClr>
                <a:srgbClr val="444B5E"/>
              </a:buClr>
              <a:buSzPts val="1400"/>
              <a:buNone/>
            </a:pPr>
            <a:r>
              <a:t/>
            </a:r>
            <a:endParaRPr sz="1400"/>
          </a:p>
        </p:txBody>
      </p:sp>
      <p:sp>
        <p:nvSpPr>
          <p:cNvPr id="137" name="Google Shape;137;p1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Confidential</a:t>
            </a:r>
            <a:endParaRPr/>
          </a:p>
        </p:txBody>
      </p:sp>
      <p:sp>
        <p:nvSpPr>
          <p:cNvPr id="138" name="Google Shape;138;p1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2"/>
          <p:cNvSpPr txBox="1"/>
          <p:nvPr>
            <p:ph type="title"/>
          </p:nvPr>
        </p:nvSpPr>
        <p:spPr>
          <a:xfrm>
            <a:off x="457200" y="819150"/>
            <a:ext cx="8229600" cy="638261"/>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15496B"/>
              </a:buClr>
              <a:buSzPts val="2800"/>
              <a:buFont typeface="Barlow"/>
              <a:buNone/>
            </a:pPr>
            <a:r>
              <a:rPr lang="en-US" sz="2800"/>
              <a:t>Our Solution: Code</a:t>
            </a:r>
            <a:endParaRPr/>
          </a:p>
        </p:txBody>
      </p:sp>
      <p:sp>
        <p:nvSpPr>
          <p:cNvPr id="144" name="Google Shape;144;p12"/>
          <p:cNvSpPr txBox="1"/>
          <p:nvPr>
            <p:ph idx="1" type="body"/>
          </p:nvPr>
        </p:nvSpPr>
        <p:spPr>
          <a:xfrm>
            <a:off x="457200" y="1930025"/>
            <a:ext cx="8229600" cy="2664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444B5E"/>
              </a:buClr>
              <a:buSzPts val="1400"/>
              <a:buNone/>
            </a:pPr>
            <a:r>
              <a:rPr lang="en-US" sz="1400" u="sng">
                <a:solidFill>
                  <a:schemeClr val="hlink"/>
                </a:solidFill>
                <a:hlinkClick r:id="rId3"/>
              </a:rPr>
              <a:t>High fidelity prototype of patient app</a:t>
            </a:r>
            <a:endParaRPr sz="1400"/>
          </a:p>
          <a:p>
            <a:pPr indent="0" lvl="0" marL="0" rtl="0" algn="l">
              <a:spcBef>
                <a:spcPts val="0"/>
              </a:spcBef>
              <a:spcAft>
                <a:spcPts val="0"/>
              </a:spcAft>
              <a:buClr>
                <a:srgbClr val="444B5E"/>
              </a:buClr>
              <a:buSzPts val="1400"/>
              <a:buNone/>
            </a:pPr>
            <a:r>
              <a:t/>
            </a:r>
            <a:endParaRPr sz="1400"/>
          </a:p>
          <a:p>
            <a:pPr indent="0" lvl="0" marL="0" rtl="0" algn="l">
              <a:spcBef>
                <a:spcPts val="0"/>
              </a:spcBef>
              <a:spcAft>
                <a:spcPts val="0"/>
              </a:spcAft>
              <a:buClr>
                <a:srgbClr val="444B5E"/>
              </a:buClr>
              <a:buSzPts val="1400"/>
              <a:buNone/>
            </a:pPr>
            <a:r>
              <a:rPr lang="en-US" sz="1400"/>
              <a:t>Balsamiq prototypes:</a:t>
            </a:r>
            <a:endParaRPr sz="1400"/>
          </a:p>
          <a:p>
            <a:pPr indent="0" lvl="0" marL="0" rtl="0" algn="l">
              <a:spcBef>
                <a:spcPts val="0"/>
              </a:spcBef>
              <a:spcAft>
                <a:spcPts val="0"/>
              </a:spcAft>
              <a:buClr>
                <a:srgbClr val="444B5E"/>
              </a:buClr>
              <a:buSzPts val="1400"/>
              <a:buNone/>
            </a:pPr>
            <a:r>
              <a:rPr lang="en-US" sz="1400" u="sng">
                <a:solidFill>
                  <a:schemeClr val="hlink"/>
                </a:solidFill>
                <a:hlinkClick r:id="rId4"/>
              </a:rPr>
              <a:t>Patient app</a:t>
            </a:r>
            <a:endParaRPr sz="1400"/>
          </a:p>
          <a:p>
            <a:pPr indent="0" lvl="0" marL="0" rtl="0" algn="l">
              <a:spcBef>
                <a:spcPts val="0"/>
              </a:spcBef>
              <a:spcAft>
                <a:spcPts val="0"/>
              </a:spcAft>
              <a:buClr>
                <a:srgbClr val="444B5E"/>
              </a:buClr>
              <a:buSzPts val="1400"/>
              <a:buNone/>
            </a:pPr>
            <a:r>
              <a:rPr lang="en-US" sz="1400" u="sng">
                <a:solidFill>
                  <a:schemeClr val="hlink"/>
                </a:solidFill>
                <a:hlinkClick r:id="rId5"/>
              </a:rPr>
              <a:t>Therapist app</a:t>
            </a:r>
            <a:endParaRPr sz="1400"/>
          </a:p>
          <a:p>
            <a:pPr indent="0" lvl="0" marL="0" rtl="0" algn="l">
              <a:spcBef>
                <a:spcPts val="0"/>
              </a:spcBef>
              <a:spcAft>
                <a:spcPts val="0"/>
              </a:spcAft>
              <a:buClr>
                <a:srgbClr val="444B5E"/>
              </a:buClr>
              <a:buSzPts val="1400"/>
              <a:buNone/>
            </a:pPr>
            <a:r>
              <a:t/>
            </a:r>
            <a:endParaRPr sz="1400"/>
          </a:p>
          <a:p>
            <a:pPr indent="0" lvl="0" marL="0" rtl="0" algn="l">
              <a:spcBef>
                <a:spcPts val="0"/>
              </a:spcBef>
              <a:spcAft>
                <a:spcPts val="0"/>
              </a:spcAft>
              <a:buClr>
                <a:srgbClr val="444B5E"/>
              </a:buClr>
              <a:buSzPts val="1400"/>
              <a:buNone/>
            </a:pPr>
            <a:r>
              <a:rPr lang="en-US" sz="1400" u="sng">
                <a:solidFill>
                  <a:schemeClr val="hlink"/>
                </a:solidFill>
                <a:hlinkClick r:id="rId6"/>
              </a:rPr>
              <a:t>Github link</a:t>
            </a:r>
            <a:endParaRPr sz="1400"/>
          </a:p>
          <a:p>
            <a:pPr indent="0" lvl="0" marL="0" rtl="0" algn="l">
              <a:spcBef>
                <a:spcPts val="0"/>
              </a:spcBef>
              <a:spcAft>
                <a:spcPts val="0"/>
              </a:spcAft>
              <a:buClr>
                <a:srgbClr val="444B5E"/>
              </a:buClr>
              <a:buSzPts val="1400"/>
              <a:buNone/>
            </a:pPr>
            <a:r>
              <a:t/>
            </a:r>
            <a:endParaRPr sz="1400"/>
          </a:p>
          <a:p>
            <a:pPr indent="0" lvl="0" marL="0" rtl="0" algn="l">
              <a:spcBef>
                <a:spcPts val="0"/>
              </a:spcBef>
              <a:spcAft>
                <a:spcPts val="0"/>
              </a:spcAft>
              <a:buClr>
                <a:srgbClr val="444B5E"/>
              </a:buClr>
              <a:buSzPts val="1400"/>
              <a:buNone/>
            </a:pPr>
            <a:r>
              <a:t/>
            </a:r>
            <a:endParaRPr sz="1400"/>
          </a:p>
        </p:txBody>
      </p:sp>
      <p:sp>
        <p:nvSpPr>
          <p:cNvPr id="145" name="Google Shape;145;p1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Confidential</a:t>
            </a:r>
            <a:endParaRPr/>
          </a:p>
        </p:txBody>
      </p:sp>
      <p:sp>
        <p:nvSpPr>
          <p:cNvPr id="146" name="Google Shape;146;p1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3"/>
          <p:cNvSpPr txBox="1"/>
          <p:nvPr>
            <p:ph type="title"/>
          </p:nvPr>
        </p:nvSpPr>
        <p:spPr>
          <a:xfrm>
            <a:off x="457200" y="819150"/>
            <a:ext cx="8229600" cy="638261"/>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15496B"/>
              </a:buClr>
              <a:buSzPts val="2800"/>
              <a:buFont typeface="Barlow"/>
              <a:buNone/>
            </a:pPr>
            <a:r>
              <a:rPr lang="en-US" sz="2800"/>
              <a:t>Obstacles</a:t>
            </a:r>
            <a:endParaRPr/>
          </a:p>
        </p:txBody>
      </p:sp>
      <p:sp>
        <p:nvSpPr>
          <p:cNvPr id="152" name="Google Shape;152;p13"/>
          <p:cNvSpPr txBox="1"/>
          <p:nvPr>
            <p:ph idx="1" type="body"/>
          </p:nvPr>
        </p:nvSpPr>
        <p:spPr>
          <a:xfrm>
            <a:off x="457200" y="2200650"/>
            <a:ext cx="8229600" cy="2394000"/>
          </a:xfrm>
          <a:prstGeom prst="rect">
            <a:avLst/>
          </a:prstGeom>
          <a:noFill/>
          <a:ln>
            <a:noFill/>
          </a:ln>
        </p:spPr>
        <p:txBody>
          <a:bodyPr anchorCtr="0" anchor="t" bIns="45700" lIns="91425" spcFirstLastPara="1" rIns="91425" wrap="square" tIns="45700">
            <a:normAutofit/>
          </a:bodyPr>
          <a:lstStyle/>
          <a:p>
            <a:pPr indent="-317500" lvl="0" marL="457200" rtl="0" algn="l">
              <a:spcBef>
                <a:spcPts val="0"/>
              </a:spcBef>
              <a:spcAft>
                <a:spcPts val="0"/>
              </a:spcAft>
              <a:buSzPts val="1400"/>
              <a:buAutoNum type="arabicParenR"/>
            </a:pPr>
            <a:r>
              <a:rPr lang="en-US" sz="1400"/>
              <a:t>Old people can be reluctant to use mobile app</a:t>
            </a:r>
            <a:endParaRPr sz="1400"/>
          </a:p>
          <a:p>
            <a:pPr indent="-317500" lvl="0" marL="457200" rtl="0" algn="l">
              <a:spcBef>
                <a:spcPts val="0"/>
              </a:spcBef>
              <a:spcAft>
                <a:spcPts val="0"/>
              </a:spcAft>
              <a:buSzPts val="1400"/>
              <a:buAutoNum type="arabicParenR"/>
            </a:pPr>
            <a:r>
              <a:rPr lang="en-US" sz="1400"/>
              <a:t>Therapists might be reluctant to use the app</a:t>
            </a:r>
            <a:endParaRPr sz="1400"/>
          </a:p>
          <a:p>
            <a:pPr indent="-317500" lvl="0" marL="457200" rtl="0" algn="l">
              <a:spcBef>
                <a:spcPts val="0"/>
              </a:spcBef>
              <a:spcAft>
                <a:spcPts val="0"/>
              </a:spcAft>
              <a:buSzPts val="1400"/>
              <a:buAutoNum type="arabicParenR"/>
            </a:pPr>
            <a:r>
              <a:rPr lang="en-US" sz="1400"/>
              <a:t>Therapists might charge extra for sharing videos through the app</a:t>
            </a:r>
            <a:endParaRPr sz="1400"/>
          </a:p>
        </p:txBody>
      </p:sp>
      <p:sp>
        <p:nvSpPr>
          <p:cNvPr id="153" name="Google Shape;153;p1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Confidential</a:t>
            </a:r>
            <a:endParaRPr/>
          </a:p>
        </p:txBody>
      </p:sp>
      <p:sp>
        <p:nvSpPr>
          <p:cNvPr id="154" name="Google Shape;154;p1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4"/>
          <p:cNvSpPr txBox="1"/>
          <p:nvPr>
            <p:ph type="title"/>
          </p:nvPr>
        </p:nvSpPr>
        <p:spPr>
          <a:xfrm>
            <a:off x="457200" y="819150"/>
            <a:ext cx="8229600" cy="638261"/>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15496B"/>
              </a:buClr>
              <a:buSzPts val="2800"/>
              <a:buFont typeface="Barlow"/>
              <a:buNone/>
            </a:pPr>
            <a:r>
              <a:rPr lang="en-US" sz="2800"/>
              <a:t>Follow up</a:t>
            </a:r>
            <a:endParaRPr/>
          </a:p>
        </p:txBody>
      </p:sp>
      <p:sp>
        <p:nvSpPr>
          <p:cNvPr id="160" name="Google Shape;160;p14"/>
          <p:cNvSpPr txBox="1"/>
          <p:nvPr>
            <p:ph idx="1" type="body"/>
          </p:nvPr>
        </p:nvSpPr>
        <p:spPr>
          <a:xfrm>
            <a:off x="457200" y="1535907"/>
            <a:ext cx="8229600" cy="305871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444B5E"/>
              </a:buClr>
              <a:buSzPts val="1400"/>
              <a:buNone/>
            </a:pPr>
            <a:r>
              <a:rPr b="1" lang="en-US" sz="1400" u="sng"/>
              <a:t>Goals:</a:t>
            </a:r>
            <a:r>
              <a:rPr lang="en-US" sz="1400"/>
              <a:t> make the lives of old people easier and remove the condition that people become weak and </a:t>
            </a:r>
            <a:r>
              <a:rPr lang="en-US" sz="1400"/>
              <a:t>dependent</a:t>
            </a:r>
            <a:r>
              <a:rPr lang="en-US" sz="1400"/>
              <a:t> in early old age due to lack of proper exercises and focused physiotherapy.</a:t>
            </a:r>
            <a:endParaRPr sz="1400"/>
          </a:p>
          <a:p>
            <a:pPr indent="0" lvl="0" marL="0" rtl="0" algn="l">
              <a:spcBef>
                <a:spcPts val="0"/>
              </a:spcBef>
              <a:spcAft>
                <a:spcPts val="0"/>
              </a:spcAft>
              <a:buClr>
                <a:srgbClr val="444B5E"/>
              </a:buClr>
              <a:buSzPts val="1400"/>
              <a:buNone/>
            </a:pPr>
            <a:r>
              <a:t/>
            </a:r>
            <a:endParaRPr b="1" sz="1400" u="sng"/>
          </a:p>
          <a:p>
            <a:pPr indent="0" lvl="0" marL="0" rtl="0" algn="l">
              <a:spcBef>
                <a:spcPts val="0"/>
              </a:spcBef>
              <a:spcAft>
                <a:spcPts val="0"/>
              </a:spcAft>
              <a:buClr>
                <a:srgbClr val="444B5E"/>
              </a:buClr>
              <a:buSzPts val="1400"/>
              <a:buNone/>
            </a:pPr>
            <a:r>
              <a:rPr b="1" lang="en-US" sz="1400" u="sng"/>
              <a:t>Objectives:</a:t>
            </a:r>
            <a:r>
              <a:rPr lang="en-US" sz="1400"/>
              <a:t> Create an app and promote wider adoption of the app among the old age people and the therapists for a better physiotherapy experience.</a:t>
            </a:r>
            <a:endParaRPr sz="1400"/>
          </a:p>
          <a:p>
            <a:pPr indent="0" lvl="0" marL="0" rtl="0" algn="l">
              <a:spcBef>
                <a:spcPts val="0"/>
              </a:spcBef>
              <a:spcAft>
                <a:spcPts val="0"/>
              </a:spcAft>
              <a:buClr>
                <a:srgbClr val="444B5E"/>
              </a:buClr>
              <a:buSzPts val="1400"/>
              <a:buNone/>
            </a:pPr>
            <a:r>
              <a:t/>
            </a:r>
            <a:endParaRPr b="1" sz="1400" u="sng"/>
          </a:p>
          <a:p>
            <a:pPr indent="0" lvl="0" marL="0" rtl="0" algn="l">
              <a:spcBef>
                <a:spcPts val="0"/>
              </a:spcBef>
              <a:spcAft>
                <a:spcPts val="0"/>
              </a:spcAft>
              <a:buClr>
                <a:srgbClr val="444B5E"/>
              </a:buClr>
              <a:buSzPts val="1400"/>
              <a:buNone/>
            </a:pPr>
            <a:r>
              <a:rPr b="1" lang="en-US" sz="1400" u="sng"/>
              <a:t>B</a:t>
            </a:r>
            <a:r>
              <a:rPr b="1" lang="en-US" sz="1400" u="sng"/>
              <a:t>enchmarks: </a:t>
            </a:r>
            <a:endParaRPr b="1" sz="1400" u="sng"/>
          </a:p>
          <a:p>
            <a:pPr indent="-317500" lvl="0" marL="457200" rtl="0" algn="l">
              <a:spcBef>
                <a:spcPts val="0"/>
              </a:spcBef>
              <a:spcAft>
                <a:spcPts val="0"/>
              </a:spcAft>
              <a:buSzPts val="1400"/>
              <a:buAutoNum type="arabicParenR"/>
            </a:pPr>
            <a:r>
              <a:rPr lang="en-US" sz="1400"/>
              <a:t>Number of active users of the app</a:t>
            </a:r>
            <a:endParaRPr sz="1400"/>
          </a:p>
          <a:p>
            <a:pPr indent="-317500" lvl="0" marL="457200" rtl="0" algn="l">
              <a:spcBef>
                <a:spcPts val="0"/>
              </a:spcBef>
              <a:spcAft>
                <a:spcPts val="0"/>
              </a:spcAft>
              <a:buSzPts val="1400"/>
              <a:buAutoNum type="arabicParenR"/>
            </a:pPr>
            <a:r>
              <a:rPr lang="en-US" sz="1400"/>
              <a:t>Number of therapists using the app</a:t>
            </a:r>
            <a:endParaRPr sz="1400"/>
          </a:p>
          <a:p>
            <a:pPr indent="-317500" lvl="0" marL="457200" rtl="0" algn="l">
              <a:spcBef>
                <a:spcPts val="0"/>
              </a:spcBef>
              <a:spcAft>
                <a:spcPts val="0"/>
              </a:spcAft>
              <a:buSzPts val="1400"/>
              <a:buAutoNum type="arabicParenR"/>
            </a:pPr>
            <a:r>
              <a:rPr lang="en-US" sz="1400"/>
              <a:t>Decrease in the number of old people using the app visiting ortho doctors compared to the general population</a:t>
            </a:r>
            <a:endParaRPr sz="1400"/>
          </a:p>
          <a:p>
            <a:pPr indent="-317500" lvl="0" marL="457200" rtl="0" algn="l">
              <a:spcBef>
                <a:spcPts val="0"/>
              </a:spcBef>
              <a:spcAft>
                <a:spcPts val="0"/>
              </a:spcAft>
              <a:buSzPts val="1400"/>
              <a:buAutoNum type="arabicParenR"/>
            </a:pPr>
            <a:r>
              <a:rPr lang="en-US" sz="1400"/>
              <a:t>Number of app downloads</a:t>
            </a:r>
            <a:endParaRPr sz="1400"/>
          </a:p>
        </p:txBody>
      </p:sp>
      <p:sp>
        <p:nvSpPr>
          <p:cNvPr id="161" name="Google Shape;161;p1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Confidential</a:t>
            </a:r>
            <a:endParaRPr/>
          </a:p>
        </p:txBody>
      </p:sp>
      <p:sp>
        <p:nvSpPr>
          <p:cNvPr id="162" name="Google Shape;162;p1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2"/>
          <p:cNvSpPr txBox="1"/>
          <p:nvPr>
            <p:ph type="title"/>
          </p:nvPr>
        </p:nvSpPr>
        <p:spPr>
          <a:xfrm>
            <a:off x="457200" y="819150"/>
            <a:ext cx="8229600" cy="638261"/>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15496B"/>
              </a:buClr>
              <a:buSzPts val="2800"/>
              <a:buFont typeface="Barlow"/>
              <a:buNone/>
            </a:pPr>
            <a:r>
              <a:rPr lang="en-US" sz="2800"/>
              <a:t>Some Background</a:t>
            </a:r>
            <a:endParaRPr/>
          </a:p>
        </p:txBody>
      </p:sp>
      <p:sp>
        <p:nvSpPr>
          <p:cNvPr id="55" name="Google Shape;55;p2"/>
          <p:cNvSpPr txBox="1"/>
          <p:nvPr>
            <p:ph idx="1" type="body"/>
          </p:nvPr>
        </p:nvSpPr>
        <p:spPr>
          <a:xfrm>
            <a:off x="457200" y="1535907"/>
            <a:ext cx="8229600" cy="305871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444B5E"/>
              </a:buClr>
              <a:buSzPts val="1600"/>
              <a:buNone/>
            </a:pPr>
            <a:r>
              <a:rPr lang="en-US" sz="1600"/>
              <a:t>The Hackathon is part of the WSIS Forum 2021 ICTs &amp; Older Persons track, led by the Global Coalition on Aging with the support of the ITU. </a:t>
            </a:r>
            <a:endParaRPr/>
          </a:p>
          <a:p>
            <a:pPr indent="0" lvl="0" marL="0" rtl="0" algn="l">
              <a:spcBef>
                <a:spcPts val="320"/>
              </a:spcBef>
              <a:spcAft>
                <a:spcPts val="0"/>
              </a:spcAft>
              <a:buClr>
                <a:srgbClr val="444B5E"/>
              </a:buClr>
              <a:buSzPts val="1600"/>
              <a:buNone/>
            </a:pPr>
            <a:r>
              <a:t/>
            </a:r>
            <a:endParaRPr sz="1600"/>
          </a:p>
          <a:p>
            <a:pPr indent="0" lvl="0" marL="0" rtl="0" algn="l">
              <a:spcBef>
                <a:spcPts val="320"/>
              </a:spcBef>
              <a:spcAft>
                <a:spcPts val="0"/>
              </a:spcAft>
              <a:buClr>
                <a:srgbClr val="444B5E"/>
              </a:buClr>
              <a:buSzPts val="1600"/>
              <a:buNone/>
            </a:pPr>
            <a:r>
              <a:rPr lang="en-US" sz="1600"/>
              <a:t>The Hackathon is linked to the WSIS Action Lines and SDGs “ICT for Development”. You can learn more on </a:t>
            </a:r>
            <a:r>
              <a:rPr lang="en-US" sz="1600" u="sng">
                <a:solidFill>
                  <a:schemeClr val="hlink"/>
                </a:solidFill>
                <a:hlinkClick r:id="rId3"/>
              </a:rPr>
              <a:t>WSIS Action Lines</a:t>
            </a:r>
            <a:r>
              <a:rPr lang="en-US" sz="1600"/>
              <a:t> &amp; </a:t>
            </a:r>
            <a:r>
              <a:rPr lang="en-US" sz="1600" u="sng">
                <a:solidFill>
                  <a:schemeClr val="hlink"/>
                </a:solidFill>
                <a:hlinkClick r:id="rId4"/>
              </a:rPr>
              <a:t>SDGs</a:t>
            </a:r>
            <a:r>
              <a:rPr lang="en-US" sz="1600"/>
              <a:t>. </a:t>
            </a:r>
            <a:endParaRPr/>
          </a:p>
        </p:txBody>
      </p:sp>
      <p:sp>
        <p:nvSpPr>
          <p:cNvPr id="56" name="Google Shape;56;p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Confidential</a:t>
            </a:r>
            <a:endParaRPr/>
          </a:p>
        </p:txBody>
      </p:sp>
      <p:sp>
        <p:nvSpPr>
          <p:cNvPr id="57" name="Google Shape;57;p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3"/>
          <p:cNvSpPr txBox="1"/>
          <p:nvPr>
            <p:ph type="title"/>
          </p:nvPr>
        </p:nvSpPr>
        <p:spPr>
          <a:xfrm>
            <a:off x="457200" y="819150"/>
            <a:ext cx="8229600" cy="638261"/>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15496B"/>
              </a:buClr>
              <a:buSzPts val="2800"/>
              <a:buFont typeface="Barlow"/>
              <a:buNone/>
            </a:pPr>
            <a:r>
              <a:rPr lang="en-US" sz="2800"/>
              <a:t>Challenge Areas</a:t>
            </a:r>
            <a:endParaRPr/>
          </a:p>
        </p:txBody>
      </p:sp>
      <p:sp>
        <p:nvSpPr>
          <p:cNvPr id="63" name="Google Shape;63;p3"/>
          <p:cNvSpPr txBox="1"/>
          <p:nvPr>
            <p:ph idx="1" type="body"/>
          </p:nvPr>
        </p:nvSpPr>
        <p:spPr>
          <a:xfrm>
            <a:off x="457200" y="1423391"/>
            <a:ext cx="8229600" cy="305871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5B6770"/>
              </a:buClr>
              <a:buSzPts val="1600"/>
              <a:buNone/>
            </a:pPr>
            <a:r>
              <a:rPr lang="en-US" sz="1600">
                <a:solidFill>
                  <a:srgbClr val="5B6770"/>
                </a:solidFill>
              </a:rPr>
              <a:t>The online hackathon will ideate ICT solutions that respond to challenges faced by older persons and that may have surfaced or been exacerbated by the COVID-19 pandemic. Please indicate for which area your team will develop ideas and demonstrate proof of concept. You must pick one of four challenge areas:</a:t>
            </a:r>
            <a:endParaRPr/>
          </a:p>
          <a:p>
            <a:pPr indent="0" lvl="0" marL="0" rtl="0" algn="l">
              <a:spcBef>
                <a:spcPts val="360"/>
              </a:spcBef>
              <a:spcAft>
                <a:spcPts val="0"/>
              </a:spcAft>
              <a:buClr>
                <a:srgbClr val="444B5E"/>
              </a:buClr>
              <a:buSzPts val="1800"/>
              <a:buNone/>
            </a:pPr>
            <a:r>
              <a:rPr lang="en-US"/>
              <a:t>	</a:t>
            </a:r>
            <a:endParaRPr sz="1100">
              <a:solidFill>
                <a:srgbClr val="000000"/>
              </a:solidFill>
              <a:latin typeface="Times"/>
              <a:ea typeface="Times"/>
              <a:cs typeface="Times"/>
              <a:sym typeface="Times"/>
            </a:endParaRPr>
          </a:p>
          <a:p>
            <a:pPr indent="0" lvl="0" marL="0" rtl="0" algn="l">
              <a:spcBef>
                <a:spcPts val="360"/>
              </a:spcBef>
              <a:spcAft>
                <a:spcPts val="0"/>
              </a:spcAft>
              <a:buClr>
                <a:srgbClr val="444B5E"/>
              </a:buClr>
              <a:buSzPts val="1800"/>
              <a:buNone/>
            </a:pPr>
            <a:r>
              <a:t/>
            </a:r>
            <a:endParaRPr/>
          </a:p>
        </p:txBody>
      </p:sp>
      <p:sp>
        <p:nvSpPr>
          <p:cNvPr id="64" name="Google Shape;64;p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Confidential</a:t>
            </a:r>
            <a:endParaRPr/>
          </a:p>
        </p:txBody>
      </p:sp>
      <p:sp>
        <p:nvSpPr>
          <p:cNvPr id="65" name="Google Shape;65;p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6" name="Google Shape;66;p3"/>
          <p:cNvSpPr/>
          <p:nvPr/>
        </p:nvSpPr>
        <p:spPr>
          <a:xfrm>
            <a:off x="596537" y="2677441"/>
            <a:ext cx="304800" cy="304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7" name="Google Shape;67;p3"/>
          <p:cNvSpPr/>
          <p:nvPr/>
        </p:nvSpPr>
        <p:spPr>
          <a:xfrm>
            <a:off x="596537" y="3136180"/>
            <a:ext cx="304800" cy="304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8" name="Google Shape;68;p3"/>
          <p:cNvSpPr/>
          <p:nvPr/>
        </p:nvSpPr>
        <p:spPr>
          <a:xfrm>
            <a:off x="596537" y="3568864"/>
            <a:ext cx="304800" cy="304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9" name="Google Shape;69;p3"/>
          <p:cNvSpPr/>
          <p:nvPr/>
        </p:nvSpPr>
        <p:spPr>
          <a:xfrm>
            <a:off x="601980" y="4014856"/>
            <a:ext cx="304800" cy="304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0" name="Google Shape;70;p3"/>
          <p:cNvSpPr txBox="1"/>
          <p:nvPr/>
        </p:nvSpPr>
        <p:spPr>
          <a:xfrm>
            <a:off x="990600" y="2642062"/>
            <a:ext cx="76962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200" u="none" cap="none" strike="noStrike">
                <a:solidFill>
                  <a:srgbClr val="444B5E"/>
                </a:solidFill>
                <a:latin typeface="Barlow"/>
                <a:ea typeface="Barlow"/>
                <a:cs typeface="Barlow"/>
                <a:sym typeface="Barlow"/>
              </a:rPr>
              <a:t>1. Alzheimer’s Disease and Cognitive Decline </a:t>
            </a:r>
            <a:r>
              <a:rPr b="0" i="0" lang="en-US" sz="1200" u="none" cap="none" strike="noStrike">
                <a:solidFill>
                  <a:srgbClr val="444B5E"/>
                </a:solidFill>
                <a:latin typeface="Barlow"/>
                <a:ea typeface="Barlow"/>
                <a:cs typeface="Barlow"/>
                <a:sym typeface="Barlow"/>
              </a:rPr>
              <a:t>– e.g. solutions to support early detection and diagnosis, integrated care, or quality of life for patients and their families.</a:t>
            </a:r>
            <a:endParaRPr sz="1200">
              <a:solidFill>
                <a:srgbClr val="444B5E"/>
              </a:solidFill>
              <a:latin typeface="Barlow"/>
              <a:ea typeface="Barlow"/>
              <a:cs typeface="Barlow"/>
              <a:sym typeface="Barlow"/>
            </a:endParaRPr>
          </a:p>
        </p:txBody>
      </p:sp>
      <p:sp>
        <p:nvSpPr>
          <p:cNvPr id="71" name="Google Shape;71;p3"/>
          <p:cNvSpPr txBox="1"/>
          <p:nvPr/>
        </p:nvSpPr>
        <p:spPr>
          <a:xfrm>
            <a:off x="990600" y="3153014"/>
            <a:ext cx="769620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444B5E"/>
                </a:solidFill>
                <a:latin typeface="Barlow"/>
                <a:ea typeface="Barlow"/>
                <a:cs typeface="Barlow"/>
                <a:sym typeface="Barlow"/>
              </a:rPr>
              <a:t>2. Frailty </a:t>
            </a:r>
            <a:r>
              <a:rPr lang="en-US" sz="1200">
                <a:solidFill>
                  <a:srgbClr val="444B5E"/>
                </a:solidFill>
                <a:latin typeface="Barlow"/>
                <a:ea typeface="Barlow"/>
                <a:cs typeface="Barlow"/>
                <a:sym typeface="Barlow"/>
              </a:rPr>
              <a:t>– e.g. solutions to support better bone health or reduce the risk of falls.</a:t>
            </a:r>
            <a:endParaRPr sz="1200">
              <a:solidFill>
                <a:srgbClr val="444B5E"/>
              </a:solidFill>
              <a:latin typeface="Barlow"/>
              <a:ea typeface="Barlow"/>
              <a:cs typeface="Barlow"/>
              <a:sym typeface="Barlow"/>
            </a:endParaRPr>
          </a:p>
        </p:txBody>
      </p:sp>
      <p:sp>
        <p:nvSpPr>
          <p:cNvPr id="72" name="Google Shape;72;p3"/>
          <p:cNvSpPr txBox="1"/>
          <p:nvPr/>
        </p:nvSpPr>
        <p:spPr>
          <a:xfrm>
            <a:off x="990600" y="3491082"/>
            <a:ext cx="7696200"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200">
                <a:solidFill>
                  <a:srgbClr val="444B5E"/>
                </a:solidFill>
                <a:latin typeface="Barlow"/>
                <a:ea typeface="Barlow"/>
                <a:cs typeface="Barlow"/>
                <a:sym typeface="Barlow"/>
              </a:rPr>
              <a:t>3. Transportation and Mobility </a:t>
            </a:r>
            <a:r>
              <a:rPr lang="en-US" sz="1200">
                <a:solidFill>
                  <a:srgbClr val="444B5E"/>
                </a:solidFill>
                <a:latin typeface="Barlow"/>
                <a:ea typeface="Barlow"/>
                <a:cs typeface="Barlow"/>
                <a:sym typeface="Barlow"/>
              </a:rPr>
              <a:t>– e.g. solutions that support greater independence for those with vision loss or limited mobility.</a:t>
            </a:r>
            <a:endParaRPr sz="1200">
              <a:solidFill>
                <a:srgbClr val="444B5E"/>
              </a:solidFill>
              <a:latin typeface="Barlow"/>
              <a:ea typeface="Barlow"/>
              <a:cs typeface="Barlow"/>
              <a:sym typeface="Barlow"/>
            </a:endParaRPr>
          </a:p>
        </p:txBody>
      </p:sp>
      <p:sp>
        <p:nvSpPr>
          <p:cNvPr id="73" name="Google Shape;73;p3"/>
          <p:cNvSpPr txBox="1"/>
          <p:nvPr/>
        </p:nvSpPr>
        <p:spPr>
          <a:xfrm>
            <a:off x="977537" y="3852407"/>
            <a:ext cx="7696200" cy="55399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200">
                <a:solidFill>
                  <a:srgbClr val="444B5E"/>
                </a:solidFill>
                <a:latin typeface="Barlow"/>
                <a:ea typeface="Barlow"/>
                <a:cs typeface="Barlow"/>
                <a:sym typeface="Barlow"/>
              </a:rPr>
              <a:t>4. Financial</a:t>
            </a:r>
            <a:r>
              <a:rPr b="1" lang="en-US" sz="1800">
                <a:solidFill>
                  <a:srgbClr val="4F81BD"/>
                </a:solidFill>
                <a:latin typeface="Barlow"/>
                <a:ea typeface="Barlow"/>
                <a:cs typeface="Barlow"/>
                <a:sym typeface="Barlow"/>
              </a:rPr>
              <a:t> </a:t>
            </a:r>
            <a:r>
              <a:rPr b="1" lang="en-US" sz="1200">
                <a:solidFill>
                  <a:srgbClr val="444B5E"/>
                </a:solidFill>
                <a:latin typeface="Barlow"/>
                <a:ea typeface="Barlow"/>
                <a:cs typeface="Barlow"/>
                <a:sym typeface="Barlow"/>
              </a:rPr>
              <a:t>Tools for Longevity </a:t>
            </a:r>
            <a:r>
              <a:rPr lang="en-US" sz="1200">
                <a:solidFill>
                  <a:srgbClr val="444B5E"/>
                </a:solidFill>
                <a:latin typeface="Barlow"/>
                <a:ea typeface="Barlow"/>
                <a:cs typeface="Barlow"/>
                <a:sym typeface="Barlow"/>
              </a:rPr>
              <a:t>– e.g. solutions that support retirement planning for longer lives or protect against financial abuse.</a:t>
            </a:r>
            <a:endParaRPr sz="1200">
              <a:solidFill>
                <a:srgbClr val="444B5E"/>
              </a:solidFill>
              <a:latin typeface="Barlow"/>
              <a:ea typeface="Barlow"/>
              <a:cs typeface="Barlow"/>
              <a:sym typeface="Barlow"/>
            </a:endParaRPr>
          </a:p>
        </p:txBody>
      </p:sp>
      <p:pic>
        <p:nvPicPr>
          <p:cNvPr id="74" name="Google Shape;74;p3"/>
          <p:cNvPicPr preferRelativeResize="0"/>
          <p:nvPr/>
        </p:nvPicPr>
        <p:blipFill>
          <a:blip r:embed="rId3">
            <a:alphaModFix/>
          </a:blip>
          <a:stretch>
            <a:fillRect/>
          </a:stretch>
        </p:blipFill>
        <p:spPr>
          <a:xfrm>
            <a:off x="575799" y="3102424"/>
            <a:ext cx="346275" cy="346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4"/>
          <p:cNvSpPr txBox="1"/>
          <p:nvPr>
            <p:ph type="title"/>
          </p:nvPr>
        </p:nvSpPr>
        <p:spPr>
          <a:xfrm>
            <a:off x="457200" y="819150"/>
            <a:ext cx="8229600" cy="638261"/>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15496B"/>
              </a:buClr>
              <a:buSzPts val="2800"/>
              <a:buFont typeface="Barlow"/>
              <a:buNone/>
            </a:pPr>
            <a:r>
              <a:rPr lang="en-US" sz="2800"/>
              <a:t>Problem to be Solved?</a:t>
            </a:r>
            <a:endParaRPr/>
          </a:p>
        </p:txBody>
      </p:sp>
      <p:sp>
        <p:nvSpPr>
          <p:cNvPr id="80" name="Google Shape;80;p4"/>
          <p:cNvSpPr txBox="1"/>
          <p:nvPr>
            <p:ph idx="1" type="body"/>
          </p:nvPr>
        </p:nvSpPr>
        <p:spPr>
          <a:xfrm>
            <a:off x="457200" y="1535900"/>
            <a:ext cx="8229600" cy="29901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Clr>
                <a:srgbClr val="444B5E"/>
              </a:buClr>
              <a:buSzPct val="100000"/>
              <a:buNone/>
            </a:pPr>
            <a:r>
              <a:rPr lang="en-US" sz="1600"/>
              <a:t>We are building a physiotherapy app that </a:t>
            </a:r>
            <a:r>
              <a:rPr lang="en-US" sz="1600"/>
              <a:t>simplifies the routine of the elderly and assists them in regular practice</a:t>
            </a:r>
            <a:r>
              <a:rPr lang="en-US" sz="1600"/>
              <a:t>.</a:t>
            </a:r>
            <a:endParaRPr sz="1600"/>
          </a:p>
          <a:p>
            <a:pPr indent="0" lvl="0" marL="0" rtl="0" algn="l">
              <a:spcBef>
                <a:spcPts val="0"/>
              </a:spcBef>
              <a:spcAft>
                <a:spcPts val="0"/>
              </a:spcAft>
              <a:buClr>
                <a:srgbClr val="444B5E"/>
              </a:buClr>
              <a:buSzPct val="100000"/>
              <a:buNone/>
            </a:pPr>
            <a:r>
              <a:t/>
            </a:r>
            <a:endParaRPr sz="1600"/>
          </a:p>
          <a:p>
            <a:pPr indent="0" lvl="0" marL="0" rtl="0" algn="l">
              <a:spcBef>
                <a:spcPts val="0"/>
              </a:spcBef>
              <a:spcAft>
                <a:spcPts val="0"/>
              </a:spcAft>
              <a:buClr>
                <a:srgbClr val="444B5E"/>
              </a:buClr>
              <a:buSzPct val="100000"/>
              <a:buNone/>
            </a:pPr>
            <a:r>
              <a:rPr lang="en-US" sz="1600"/>
              <a:t>One of the most advised ways by medical professionals to combat frailty in old age is </a:t>
            </a:r>
            <a:r>
              <a:rPr lang="en-US" sz="1600"/>
              <a:t>geriatric </a:t>
            </a:r>
            <a:r>
              <a:rPr lang="en-US" sz="1600"/>
              <a:t>physiotherapy.</a:t>
            </a:r>
            <a:endParaRPr sz="1600"/>
          </a:p>
          <a:p>
            <a:pPr indent="0" lvl="0" marL="0" rtl="0" algn="l">
              <a:spcBef>
                <a:spcPts val="0"/>
              </a:spcBef>
              <a:spcAft>
                <a:spcPts val="0"/>
              </a:spcAft>
              <a:buClr>
                <a:srgbClr val="444B5E"/>
              </a:buClr>
              <a:buSzPct val="100000"/>
              <a:buNone/>
            </a:pPr>
            <a:br>
              <a:rPr lang="en-US" sz="1600"/>
            </a:br>
            <a:r>
              <a:rPr lang="en-US" sz="1600"/>
              <a:t>1) Although the physiotherapy exists already, we find that many elderly are not able to continue their practice due to a lack of easily accessible information and experts frequently.</a:t>
            </a:r>
            <a:endParaRPr sz="1600"/>
          </a:p>
          <a:p>
            <a:pPr indent="0" lvl="0" marL="0" rtl="0" algn="l">
              <a:spcBef>
                <a:spcPts val="0"/>
              </a:spcBef>
              <a:spcAft>
                <a:spcPts val="0"/>
              </a:spcAft>
              <a:buClr>
                <a:srgbClr val="444B5E"/>
              </a:buClr>
              <a:buSzPct val="100000"/>
              <a:buNone/>
            </a:pPr>
            <a:r>
              <a:rPr lang="en-US" sz="1600"/>
              <a:t>2) The elderly are given instructions by their </a:t>
            </a:r>
            <a:r>
              <a:rPr lang="en-US" sz="1600"/>
              <a:t>physiotherapists, but </a:t>
            </a:r>
            <a:r>
              <a:rPr lang="en-US" sz="1600"/>
              <a:t>they are usually given in a pre printed paper </a:t>
            </a:r>
            <a:r>
              <a:rPr lang="en-US" sz="1600"/>
              <a:t>pamphlet</a:t>
            </a:r>
            <a:r>
              <a:rPr lang="en-US" sz="1600"/>
              <a:t> without much explanation and is the elderly or caretaker forgets some exercises or forgets to do the exercise. </a:t>
            </a:r>
            <a:br>
              <a:rPr lang="en-US" sz="1600"/>
            </a:br>
            <a:r>
              <a:rPr lang="en-US" sz="1600"/>
              <a:t>3) The current covid scenario has made it harder for the old age people to visit the hospitals. </a:t>
            </a:r>
            <a:endParaRPr sz="1600"/>
          </a:p>
          <a:p>
            <a:pPr indent="0" lvl="0" marL="0" rtl="0" algn="l">
              <a:spcBef>
                <a:spcPts val="0"/>
              </a:spcBef>
              <a:spcAft>
                <a:spcPts val="0"/>
              </a:spcAft>
              <a:buClr>
                <a:srgbClr val="444B5E"/>
              </a:buClr>
              <a:buSzPct val="100000"/>
              <a:buNone/>
            </a:pPr>
            <a:r>
              <a:t/>
            </a:r>
            <a:endParaRPr sz="1600"/>
          </a:p>
          <a:p>
            <a:pPr indent="0" lvl="0" marL="0" rtl="0" algn="l">
              <a:spcBef>
                <a:spcPts val="0"/>
              </a:spcBef>
              <a:spcAft>
                <a:spcPts val="0"/>
              </a:spcAft>
              <a:buClr>
                <a:srgbClr val="444B5E"/>
              </a:buClr>
              <a:buSzPct val="100000"/>
              <a:buNone/>
            </a:pPr>
            <a:r>
              <a:rPr lang="en-US" sz="1600"/>
              <a:t>We believe that our solution can make their daily routine more interactive, rewarding and clear.</a:t>
            </a:r>
            <a:endParaRPr sz="1600"/>
          </a:p>
        </p:txBody>
      </p:sp>
      <p:sp>
        <p:nvSpPr>
          <p:cNvPr id="81" name="Google Shape;81;p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Confidential</a:t>
            </a:r>
            <a:endParaRPr/>
          </a:p>
        </p:txBody>
      </p:sp>
      <p:sp>
        <p:nvSpPr>
          <p:cNvPr id="82" name="Google Shape;82;p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5"/>
          <p:cNvSpPr txBox="1"/>
          <p:nvPr>
            <p:ph type="title"/>
          </p:nvPr>
        </p:nvSpPr>
        <p:spPr>
          <a:xfrm>
            <a:off x="457200" y="819150"/>
            <a:ext cx="8229600" cy="638261"/>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15496B"/>
              </a:buClr>
              <a:buSzPts val="2800"/>
              <a:buFont typeface="Barlow"/>
              <a:buNone/>
            </a:pPr>
            <a:r>
              <a:rPr lang="en-US" sz="2800"/>
              <a:t>Market Analysis</a:t>
            </a:r>
            <a:endParaRPr/>
          </a:p>
        </p:txBody>
      </p:sp>
      <p:sp>
        <p:nvSpPr>
          <p:cNvPr id="88" name="Google Shape;88;p5"/>
          <p:cNvSpPr txBox="1"/>
          <p:nvPr>
            <p:ph idx="1" type="body"/>
          </p:nvPr>
        </p:nvSpPr>
        <p:spPr>
          <a:xfrm>
            <a:off x="457200" y="1535900"/>
            <a:ext cx="8229600" cy="2970600"/>
          </a:xfrm>
          <a:prstGeom prst="rect">
            <a:avLst/>
          </a:prstGeom>
          <a:noFill/>
          <a:ln>
            <a:noFill/>
          </a:ln>
        </p:spPr>
        <p:txBody>
          <a:bodyPr anchorCtr="0" anchor="t" bIns="45700" lIns="91425" spcFirstLastPara="1" rIns="91425" wrap="square" tIns="45700">
            <a:normAutofit lnSpcReduction="20000"/>
          </a:bodyPr>
          <a:lstStyle/>
          <a:p>
            <a:pPr indent="0" lvl="0" marL="0" rtl="0" algn="l">
              <a:spcBef>
                <a:spcPts val="0"/>
              </a:spcBef>
              <a:spcAft>
                <a:spcPts val="0"/>
              </a:spcAft>
              <a:buClr>
                <a:srgbClr val="444B5E"/>
              </a:buClr>
              <a:buSzPts val="1400"/>
              <a:buNone/>
            </a:pPr>
            <a:r>
              <a:rPr lang="en-US" sz="1500">
                <a:solidFill>
                  <a:srgbClr val="5B6770"/>
                </a:solidFill>
              </a:rPr>
              <a:t>Physical therapy can help senior citizens strengthen weak muscles and increase mobility. It can also improve endurance, so that the patient can enjoy physical hobbies like gardening or golf for longer periods of time.</a:t>
            </a:r>
            <a:endParaRPr sz="1500">
              <a:solidFill>
                <a:srgbClr val="5B6770"/>
              </a:solidFill>
            </a:endParaRPr>
          </a:p>
          <a:p>
            <a:pPr indent="-317500" lvl="0" marL="457200" rtl="0" algn="l">
              <a:spcBef>
                <a:spcPts val="0"/>
              </a:spcBef>
              <a:spcAft>
                <a:spcPts val="0"/>
              </a:spcAft>
              <a:buClr>
                <a:srgbClr val="5B6770"/>
              </a:buClr>
              <a:buSzPts val="1400"/>
              <a:buChar char="•"/>
            </a:pPr>
            <a:r>
              <a:rPr b="1" lang="en-US" sz="1400" u="sng">
                <a:solidFill>
                  <a:srgbClr val="5B6770"/>
                </a:solidFill>
              </a:rPr>
              <a:t>Volume &amp; value:</a:t>
            </a:r>
            <a:r>
              <a:rPr lang="en-US" sz="1400">
                <a:solidFill>
                  <a:srgbClr val="5B6770"/>
                </a:solidFill>
              </a:rPr>
              <a:t> There were </a:t>
            </a:r>
            <a:r>
              <a:rPr lang="en-US" sz="1400">
                <a:solidFill>
                  <a:srgbClr val="5B6770"/>
                </a:solidFill>
                <a:latin typeface="Barlow SemiBold"/>
                <a:ea typeface="Barlow SemiBold"/>
                <a:cs typeface="Barlow SemiBold"/>
                <a:sym typeface="Barlow SemiBold"/>
              </a:rPr>
              <a:t>703 million</a:t>
            </a:r>
            <a:r>
              <a:rPr lang="en-US" sz="1400">
                <a:solidFill>
                  <a:srgbClr val="5B6770"/>
                </a:solidFill>
              </a:rPr>
              <a:t> persons aged </a:t>
            </a:r>
            <a:r>
              <a:rPr lang="en-US" sz="1400">
                <a:solidFill>
                  <a:srgbClr val="5B6770"/>
                </a:solidFill>
                <a:latin typeface="Barlow SemiBold"/>
                <a:ea typeface="Barlow SemiBold"/>
                <a:cs typeface="Barlow SemiBold"/>
                <a:sym typeface="Barlow SemiBold"/>
              </a:rPr>
              <a:t>65</a:t>
            </a:r>
            <a:r>
              <a:rPr lang="en-US" sz="1400">
                <a:solidFill>
                  <a:srgbClr val="5B6770"/>
                </a:solidFill>
              </a:rPr>
              <a:t> years or over in the world in 2019. The number of older persons is projected to double to</a:t>
            </a:r>
            <a:r>
              <a:rPr lang="en-US" sz="1400">
                <a:solidFill>
                  <a:srgbClr val="5B6770"/>
                </a:solidFill>
                <a:latin typeface="Barlow SemiBold"/>
                <a:ea typeface="Barlow SemiBold"/>
                <a:cs typeface="Barlow SemiBold"/>
                <a:sym typeface="Barlow SemiBold"/>
              </a:rPr>
              <a:t> 1.5 billion</a:t>
            </a:r>
            <a:r>
              <a:rPr lang="en-US" sz="1400">
                <a:solidFill>
                  <a:srgbClr val="5B6770"/>
                </a:solidFill>
              </a:rPr>
              <a:t> in 2050. 80 percent of world's older people will live in developing countries by 2050. The over 60 population will be larger than the under 15 population in 2050. This means that the market for physiotherapy would increase in the coming years, but the current shortage of physiotherapists in the world demand a shift in the way physiotherapists interact with the patients. Assuming that .2% of 1 billion uses the app, there is a 100 million opportunity in this space(conservative figure)</a:t>
            </a:r>
            <a:endParaRPr sz="1400">
              <a:solidFill>
                <a:srgbClr val="5B6770"/>
              </a:solidFill>
            </a:endParaRPr>
          </a:p>
          <a:p>
            <a:pPr indent="-317500" lvl="0" marL="457200" rtl="0" algn="l">
              <a:spcBef>
                <a:spcPts val="0"/>
              </a:spcBef>
              <a:spcAft>
                <a:spcPts val="0"/>
              </a:spcAft>
              <a:buClr>
                <a:srgbClr val="5B6770"/>
              </a:buClr>
              <a:buSzPts val="1400"/>
              <a:buChar char="•"/>
            </a:pPr>
            <a:r>
              <a:rPr b="1" lang="en-US" sz="1400" u="sng">
                <a:solidFill>
                  <a:srgbClr val="5B6770"/>
                </a:solidFill>
              </a:rPr>
              <a:t>Competition:</a:t>
            </a:r>
            <a:r>
              <a:rPr lang="en-US" sz="1400">
                <a:solidFill>
                  <a:srgbClr val="5B6770"/>
                </a:solidFill>
              </a:rPr>
              <a:t> There are few apps in the market like PainTherapy and MyRehab which focus on physiotherapy, but none of the existing apps allow the therapist to upload videos and do not allow a gamified approach for physiotherapy catering to the older audience.</a:t>
            </a:r>
            <a:endParaRPr sz="1400">
              <a:solidFill>
                <a:srgbClr val="5B6770"/>
              </a:solidFill>
            </a:endParaRPr>
          </a:p>
          <a:p>
            <a:pPr indent="-317500" lvl="0" marL="457200" rtl="0" algn="l">
              <a:spcBef>
                <a:spcPts val="0"/>
              </a:spcBef>
              <a:spcAft>
                <a:spcPts val="0"/>
              </a:spcAft>
              <a:buClr>
                <a:srgbClr val="5B6770"/>
              </a:buClr>
              <a:buSzPts val="1400"/>
              <a:buChar char="•"/>
            </a:pPr>
            <a:r>
              <a:rPr b="1" lang="en-US" sz="1400" u="sng">
                <a:solidFill>
                  <a:srgbClr val="5B6770"/>
                </a:solidFill>
              </a:rPr>
              <a:t>Economic environment:</a:t>
            </a:r>
            <a:r>
              <a:rPr lang="en-US" sz="1400">
                <a:solidFill>
                  <a:srgbClr val="5B6770"/>
                </a:solidFill>
              </a:rPr>
              <a:t> Barrier to entry is really low due to low regulation for IT based technologies for physiotherapy, but the physical therapy is heavily regulated. Only certified practitioners can provide therapy at home or at a clinic, but apps are not regulated.</a:t>
            </a:r>
            <a:endParaRPr sz="1200">
              <a:solidFill>
                <a:srgbClr val="202124"/>
              </a:solidFill>
              <a:highlight>
                <a:srgbClr val="FFFFFF"/>
              </a:highlight>
              <a:latin typeface="Arial"/>
              <a:ea typeface="Arial"/>
              <a:cs typeface="Arial"/>
              <a:sym typeface="Arial"/>
            </a:endParaRPr>
          </a:p>
        </p:txBody>
      </p:sp>
      <p:sp>
        <p:nvSpPr>
          <p:cNvPr id="89" name="Google Shape;89;p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Confidential</a:t>
            </a:r>
            <a:endParaRPr/>
          </a:p>
        </p:txBody>
      </p:sp>
      <p:sp>
        <p:nvSpPr>
          <p:cNvPr id="90" name="Google Shape;90;p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6"/>
          <p:cNvSpPr txBox="1"/>
          <p:nvPr>
            <p:ph type="title"/>
          </p:nvPr>
        </p:nvSpPr>
        <p:spPr>
          <a:xfrm>
            <a:off x="457200" y="819150"/>
            <a:ext cx="8229600" cy="638261"/>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15496B"/>
              </a:buClr>
              <a:buSzPts val="2800"/>
              <a:buFont typeface="Barlow"/>
              <a:buNone/>
            </a:pPr>
            <a:r>
              <a:rPr lang="en-US" sz="2800"/>
              <a:t>Competitive Landscape</a:t>
            </a:r>
            <a:endParaRPr/>
          </a:p>
        </p:txBody>
      </p:sp>
      <p:sp>
        <p:nvSpPr>
          <p:cNvPr id="96" name="Google Shape;96;p6"/>
          <p:cNvSpPr txBox="1"/>
          <p:nvPr>
            <p:ph idx="1" type="body"/>
          </p:nvPr>
        </p:nvSpPr>
        <p:spPr>
          <a:xfrm>
            <a:off x="457200" y="1535907"/>
            <a:ext cx="8229600" cy="3058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400">
                <a:solidFill>
                  <a:srgbClr val="5B6770"/>
                </a:solidFill>
              </a:rPr>
              <a:t>There are few apps in the market like PainTherapy and MyRehab which focus on physiotherapy, None of the existing apps allow the therapist to upload videos and do not allow a gamified approach for physiotherapy catering to the older audience.</a:t>
            </a:r>
            <a:endParaRPr sz="1200">
              <a:solidFill>
                <a:srgbClr val="202124"/>
              </a:solidFill>
              <a:highlight>
                <a:srgbClr val="FFFFFF"/>
              </a:highlight>
              <a:latin typeface="Arial"/>
              <a:ea typeface="Arial"/>
              <a:cs typeface="Arial"/>
              <a:sym typeface="Arial"/>
            </a:endParaRPr>
          </a:p>
          <a:p>
            <a:pPr indent="0" lvl="0" marL="0" rtl="0" algn="l">
              <a:spcBef>
                <a:spcPts val="0"/>
              </a:spcBef>
              <a:spcAft>
                <a:spcPts val="0"/>
              </a:spcAft>
              <a:buClr>
                <a:srgbClr val="444B5E"/>
              </a:buClr>
              <a:buSzPts val="1400"/>
              <a:buNone/>
            </a:pPr>
            <a:r>
              <a:t/>
            </a:r>
            <a:endParaRPr sz="1400">
              <a:solidFill>
                <a:srgbClr val="5B6770"/>
              </a:solidFill>
            </a:endParaRPr>
          </a:p>
          <a:p>
            <a:pPr indent="0" lvl="0" marL="0" rtl="0" algn="l">
              <a:spcBef>
                <a:spcPts val="0"/>
              </a:spcBef>
              <a:spcAft>
                <a:spcPts val="0"/>
              </a:spcAft>
              <a:buClr>
                <a:srgbClr val="444B5E"/>
              </a:buClr>
              <a:buSzPts val="1400"/>
              <a:buNone/>
            </a:pPr>
            <a:r>
              <a:rPr lang="en-US" sz="1400">
                <a:solidFill>
                  <a:srgbClr val="5B6770"/>
                </a:solidFill>
              </a:rPr>
              <a:t>There is comparatively less competition in this field, partly because this is a specialist field and partly because there was a lack of technological literacy for the old people and the people who care for them until recently. This is now offset with the rapidly accelerating smartphone adoption. </a:t>
            </a:r>
            <a:endParaRPr sz="1400">
              <a:solidFill>
                <a:srgbClr val="5B6770"/>
              </a:solidFill>
            </a:endParaRPr>
          </a:p>
          <a:p>
            <a:pPr indent="0" lvl="0" marL="0" rtl="0" algn="l">
              <a:spcBef>
                <a:spcPts val="0"/>
              </a:spcBef>
              <a:spcAft>
                <a:spcPts val="0"/>
              </a:spcAft>
              <a:buClr>
                <a:srgbClr val="444B5E"/>
              </a:buClr>
              <a:buSzPts val="1400"/>
              <a:buNone/>
            </a:pPr>
            <a:r>
              <a:t/>
            </a:r>
            <a:endParaRPr sz="1400">
              <a:solidFill>
                <a:srgbClr val="5B6770"/>
              </a:solidFill>
            </a:endParaRPr>
          </a:p>
          <a:p>
            <a:pPr indent="0" lvl="0" marL="0" rtl="0" algn="l">
              <a:spcBef>
                <a:spcPts val="0"/>
              </a:spcBef>
              <a:spcAft>
                <a:spcPts val="0"/>
              </a:spcAft>
              <a:buClr>
                <a:srgbClr val="444B5E"/>
              </a:buClr>
              <a:buSzPts val="1400"/>
              <a:buNone/>
            </a:pPr>
            <a:r>
              <a:rPr lang="en-US" sz="1400">
                <a:solidFill>
                  <a:srgbClr val="5B6770"/>
                </a:solidFill>
              </a:rPr>
              <a:t>The wonderful benefits of physiotherapy needs to be marketed to the people as typically, people become aware of it when they have to visit a hospital for therapy.</a:t>
            </a:r>
            <a:endParaRPr sz="1400">
              <a:solidFill>
                <a:srgbClr val="5B6770"/>
              </a:solidFill>
            </a:endParaRPr>
          </a:p>
        </p:txBody>
      </p:sp>
      <p:sp>
        <p:nvSpPr>
          <p:cNvPr id="97" name="Google Shape;97;p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Confidential</a:t>
            </a:r>
            <a:endParaRPr/>
          </a:p>
        </p:txBody>
      </p:sp>
      <p:sp>
        <p:nvSpPr>
          <p:cNvPr id="98" name="Google Shape;98;p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7"/>
          <p:cNvSpPr txBox="1"/>
          <p:nvPr>
            <p:ph type="title"/>
          </p:nvPr>
        </p:nvSpPr>
        <p:spPr>
          <a:xfrm>
            <a:off x="457200" y="819150"/>
            <a:ext cx="8229600" cy="638261"/>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15496B"/>
              </a:buClr>
              <a:buSzPts val="2800"/>
              <a:buFont typeface="Barlow"/>
              <a:buNone/>
            </a:pPr>
            <a:r>
              <a:rPr lang="en-US" sz="2800"/>
              <a:t>Current Gaps</a:t>
            </a:r>
            <a:endParaRPr/>
          </a:p>
        </p:txBody>
      </p:sp>
      <p:sp>
        <p:nvSpPr>
          <p:cNvPr id="104" name="Google Shape;104;p7"/>
          <p:cNvSpPr txBox="1"/>
          <p:nvPr>
            <p:ph idx="1" type="body"/>
          </p:nvPr>
        </p:nvSpPr>
        <p:spPr>
          <a:xfrm>
            <a:off x="457200" y="1535907"/>
            <a:ext cx="8229600" cy="305871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US" sz="1400"/>
              <a:t>The current system relies on the elderly and the caregivers to sustain the practice.</a:t>
            </a:r>
            <a:endParaRPr sz="1400"/>
          </a:p>
          <a:p>
            <a:pPr indent="-317500" lvl="0" marL="457200" rtl="0" algn="l">
              <a:spcBef>
                <a:spcPts val="0"/>
              </a:spcBef>
              <a:spcAft>
                <a:spcPts val="0"/>
              </a:spcAft>
              <a:buSzPts val="1400"/>
              <a:buChar char="•"/>
            </a:pPr>
            <a:r>
              <a:rPr lang="en-US" sz="1400"/>
              <a:t>Getting into bad forms or postures can lead to pain, and it is not really </a:t>
            </a:r>
            <a:r>
              <a:rPr lang="en-US" sz="1400"/>
              <a:t>addressable</a:t>
            </a:r>
            <a:r>
              <a:rPr lang="en-US" sz="1400"/>
              <a:t>.</a:t>
            </a:r>
            <a:endParaRPr sz="1400"/>
          </a:p>
          <a:p>
            <a:pPr indent="-317500" lvl="0" marL="457200" rtl="0" algn="l">
              <a:spcBef>
                <a:spcPts val="0"/>
              </a:spcBef>
              <a:spcAft>
                <a:spcPts val="0"/>
              </a:spcAft>
              <a:buSzPts val="1400"/>
              <a:buChar char="•"/>
            </a:pPr>
            <a:r>
              <a:rPr lang="en-US" sz="1400"/>
              <a:t>Physiotherapists have limited visibility and oversight.</a:t>
            </a:r>
            <a:endParaRPr sz="1400"/>
          </a:p>
          <a:p>
            <a:pPr indent="-317500" lvl="0" marL="457200" rtl="0" algn="l">
              <a:spcBef>
                <a:spcPts val="0"/>
              </a:spcBef>
              <a:spcAft>
                <a:spcPts val="0"/>
              </a:spcAft>
              <a:buSzPts val="1400"/>
              <a:buChar char="•"/>
            </a:pPr>
            <a:r>
              <a:rPr lang="en-US" sz="1400"/>
              <a:t>COVID-19 has further reduced regular access to these experts.</a:t>
            </a:r>
            <a:endParaRPr sz="1400"/>
          </a:p>
        </p:txBody>
      </p:sp>
      <p:sp>
        <p:nvSpPr>
          <p:cNvPr id="105" name="Google Shape;105;p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Confidential</a:t>
            </a:r>
            <a:endParaRPr/>
          </a:p>
        </p:txBody>
      </p:sp>
      <p:sp>
        <p:nvSpPr>
          <p:cNvPr id="106" name="Google Shape;106;p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8"/>
          <p:cNvSpPr txBox="1"/>
          <p:nvPr>
            <p:ph type="title"/>
          </p:nvPr>
        </p:nvSpPr>
        <p:spPr>
          <a:xfrm>
            <a:off x="457200" y="819150"/>
            <a:ext cx="8229600" cy="638261"/>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15496B"/>
              </a:buClr>
              <a:buSzPts val="2800"/>
              <a:buFont typeface="Barlow"/>
              <a:buNone/>
            </a:pPr>
            <a:r>
              <a:rPr lang="en-US" sz="2800"/>
              <a:t>Our Solution</a:t>
            </a:r>
            <a:endParaRPr/>
          </a:p>
        </p:txBody>
      </p:sp>
      <p:sp>
        <p:nvSpPr>
          <p:cNvPr id="112" name="Google Shape;112;p8"/>
          <p:cNvSpPr txBox="1"/>
          <p:nvPr>
            <p:ph idx="1" type="body"/>
          </p:nvPr>
        </p:nvSpPr>
        <p:spPr>
          <a:xfrm>
            <a:off x="457200" y="1535900"/>
            <a:ext cx="8229600" cy="29514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320"/>
              </a:spcBef>
              <a:spcAft>
                <a:spcPts val="0"/>
              </a:spcAft>
              <a:buClr>
                <a:srgbClr val="444B5E"/>
              </a:buClr>
              <a:buSzPts val="1600"/>
              <a:buNone/>
            </a:pPr>
            <a:r>
              <a:rPr lang="en-US" sz="1600"/>
              <a:t>Our solution is a streamlined experience where all the stakeholders have ease of access to information that benefit the elderly.</a:t>
            </a:r>
            <a:endParaRPr sz="1600"/>
          </a:p>
          <a:p>
            <a:pPr indent="0" lvl="0" marL="0" rtl="0" algn="l">
              <a:spcBef>
                <a:spcPts val="320"/>
              </a:spcBef>
              <a:spcAft>
                <a:spcPts val="0"/>
              </a:spcAft>
              <a:buClr>
                <a:srgbClr val="444B5E"/>
              </a:buClr>
              <a:buSzPts val="1600"/>
              <a:buNone/>
            </a:pPr>
            <a:r>
              <a:t/>
            </a:r>
            <a:endParaRPr sz="1600"/>
          </a:p>
          <a:p>
            <a:pPr indent="0" lvl="0" marL="0" rtl="0" algn="l">
              <a:spcBef>
                <a:spcPts val="320"/>
              </a:spcBef>
              <a:spcAft>
                <a:spcPts val="0"/>
              </a:spcAft>
              <a:buClr>
                <a:srgbClr val="444B5E"/>
              </a:buClr>
              <a:buSzPts val="1600"/>
              <a:buNone/>
            </a:pPr>
            <a:r>
              <a:rPr lang="en-US" sz="1600"/>
              <a:t>The physiotherapist can curate timetables and daily-milestones with just a tap, and review progress of individual patients. They can also upload their own videos for specific routines.</a:t>
            </a:r>
            <a:endParaRPr sz="1600"/>
          </a:p>
          <a:p>
            <a:pPr indent="0" lvl="0" marL="0" rtl="0" algn="l">
              <a:spcBef>
                <a:spcPts val="320"/>
              </a:spcBef>
              <a:spcAft>
                <a:spcPts val="0"/>
              </a:spcAft>
              <a:buClr>
                <a:srgbClr val="444B5E"/>
              </a:buClr>
              <a:buSzPts val="1600"/>
              <a:buNone/>
            </a:pPr>
            <a:r>
              <a:rPr lang="en-US" sz="1600"/>
              <a:t>The elderly and their caregivers have access to their routine and instructions in a video format that is easy to follow.</a:t>
            </a:r>
            <a:endParaRPr sz="1600"/>
          </a:p>
          <a:p>
            <a:pPr indent="0" lvl="0" marL="0" rtl="0" algn="l">
              <a:spcBef>
                <a:spcPts val="320"/>
              </a:spcBef>
              <a:spcAft>
                <a:spcPts val="0"/>
              </a:spcAft>
              <a:buClr>
                <a:srgbClr val="444B5E"/>
              </a:buClr>
              <a:buSzPts val="1600"/>
              <a:buNone/>
            </a:pPr>
            <a:r>
              <a:t/>
            </a:r>
            <a:endParaRPr sz="1600"/>
          </a:p>
          <a:p>
            <a:pPr indent="0" lvl="0" marL="0" rtl="0" algn="l">
              <a:spcBef>
                <a:spcPts val="320"/>
              </a:spcBef>
              <a:spcAft>
                <a:spcPts val="0"/>
              </a:spcAft>
              <a:buClr>
                <a:srgbClr val="444B5E"/>
              </a:buClr>
              <a:buSzPts val="1600"/>
              <a:buNone/>
            </a:pPr>
            <a:r>
              <a:rPr lang="en-US" sz="1600"/>
              <a:t>We have initially talked with 5 old people and discussed the idea and we validated the problem . We created a prototype in balsamiq and took user feedback from grandparents and therapists. Then we created an app in framer and took feedback from the 5 old people.</a:t>
            </a:r>
            <a:endParaRPr sz="1600"/>
          </a:p>
        </p:txBody>
      </p:sp>
      <p:sp>
        <p:nvSpPr>
          <p:cNvPr id="113" name="Google Shape;113;p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Confidential</a:t>
            </a:r>
            <a:endParaRPr/>
          </a:p>
        </p:txBody>
      </p:sp>
      <p:sp>
        <p:nvSpPr>
          <p:cNvPr id="114" name="Google Shape;114;p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9"/>
          <p:cNvSpPr txBox="1"/>
          <p:nvPr>
            <p:ph type="title"/>
          </p:nvPr>
        </p:nvSpPr>
        <p:spPr>
          <a:xfrm>
            <a:off x="457200" y="819150"/>
            <a:ext cx="8229600" cy="638261"/>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15496B"/>
              </a:buClr>
              <a:buSzPts val="2800"/>
              <a:buFont typeface="Barlow"/>
              <a:buNone/>
            </a:pPr>
            <a:r>
              <a:rPr lang="en-US" sz="2800"/>
              <a:t>Our Solution: Technology</a:t>
            </a:r>
            <a:endParaRPr/>
          </a:p>
        </p:txBody>
      </p:sp>
      <p:sp>
        <p:nvSpPr>
          <p:cNvPr id="120" name="Google Shape;120;p9"/>
          <p:cNvSpPr txBox="1"/>
          <p:nvPr>
            <p:ph idx="1" type="body"/>
          </p:nvPr>
        </p:nvSpPr>
        <p:spPr>
          <a:xfrm>
            <a:off x="457200" y="1535907"/>
            <a:ext cx="8229600" cy="3058715"/>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rgbClr val="444B5E"/>
              </a:buClr>
              <a:buSzPts val="1400"/>
              <a:buNone/>
            </a:pPr>
            <a:r>
              <a:rPr lang="en-US" sz="1400"/>
              <a:t>The therapists ha</a:t>
            </a:r>
            <a:r>
              <a:rPr lang="en-US" sz="1400"/>
              <a:t>ve</a:t>
            </a:r>
            <a:r>
              <a:rPr lang="en-US" sz="1400"/>
              <a:t> an app that can add and assign videos to patients. </a:t>
            </a:r>
            <a:endParaRPr sz="1400"/>
          </a:p>
          <a:p>
            <a:pPr indent="0" lvl="0" marL="0" rtl="0" algn="l">
              <a:spcBef>
                <a:spcPts val="0"/>
              </a:spcBef>
              <a:spcAft>
                <a:spcPts val="0"/>
              </a:spcAft>
              <a:buClr>
                <a:srgbClr val="444B5E"/>
              </a:buClr>
              <a:buSzPts val="1400"/>
              <a:buNone/>
            </a:pPr>
            <a:r>
              <a:rPr lang="en-US" sz="1400"/>
              <a:t>The patients have an app that allow them to see videos and follow the exercises in a timely manner.</a:t>
            </a:r>
            <a:endParaRPr sz="1400"/>
          </a:p>
          <a:p>
            <a:pPr indent="0" lvl="0" marL="0" rtl="0" algn="l">
              <a:spcBef>
                <a:spcPts val="0"/>
              </a:spcBef>
              <a:spcAft>
                <a:spcPts val="0"/>
              </a:spcAft>
              <a:buClr>
                <a:srgbClr val="444B5E"/>
              </a:buClr>
              <a:buSzPts val="1400"/>
              <a:buNone/>
            </a:pPr>
            <a:r>
              <a:t/>
            </a:r>
            <a:endParaRPr sz="1400"/>
          </a:p>
          <a:p>
            <a:pPr indent="0" lvl="0" marL="0" rtl="0" algn="l">
              <a:spcBef>
                <a:spcPts val="0"/>
              </a:spcBef>
              <a:spcAft>
                <a:spcPts val="0"/>
              </a:spcAft>
              <a:buClr>
                <a:srgbClr val="444B5E"/>
              </a:buClr>
              <a:buSzPts val="1400"/>
              <a:buNone/>
            </a:pPr>
            <a:r>
              <a:rPr b="1" lang="en-US" sz="1400" u="sng"/>
              <a:t>Mobile technology:</a:t>
            </a:r>
            <a:r>
              <a:rPr lang="en-US" sz="1400"/>
              <a:t> The solution will primarily be served on mobile platforms, we are currently focusing on both Android and iOS with React Native with react native.</a:t>
            </a:r>
            <a:endParaRPr sz="1400"/>
          </a:p>
          <a:p>
            <a:pPr indent="0" lvl="0" marL="0" rtl="0" algn="l">
              <a:spcBef>
                <a:spcPts val="0"/>
              </a:spcBef>
              <a:spcAft>
                <a:spcPts val="0"/>
              </a:spcAft>
              <a:buClr>
                <a:srgbClr val="444B5E"/>
              </a:buClr>
              <a:buSzPts val="1400"/>
              <a:buNone/>
            </a:pPr>
            <a:r>
              <a:t/>
            </a:r>
            <a:endParaRPr sz="1400"/>
          </a:p>
          <a:p>
            <a:pPr indent="0" lvl="0" marL="0" rtl="0" algn="l">
              <a:spcBef>
                <a:spcPts val="0"/>
              </a:spcBef>
              <a:spcAft>
                <a:spcPts val="0"/>
              </a:spcAft>
              <a:buClr>
                <a:srgbClr val="444B5E"/>
              </a:buClr>
              <a:buSzPts val="1400"/>
              <a:buNone/>
            </a:pPr>
            <a:r>
              <a:rPr b="1" lang="en-US" sz="1400" u="sng"/>
              <a:t>Scalable</a:t>
            </a:r>
            <a:r>
              <a:rPr b="1" lang="en-US" sz="1400" u="sng"/>
              <a:t> servers:</a:t>
            </a:r>
            <a:r>
              <a:rPr lang="en-US" sz="1400"/>
              <a:t> All the communication and networking will be handled by designated containerized Node.js backend that will be managed with Kubernetes in server like AWS EC2</a:t>
            </a:r>
            <a:endParaRPr sz="1400"/>
          </a:p>
          <a:p>
            <a:pPr indent="0" lvl="0" marL="0" rtl="0" algn="l">
              <a:spcBef>
                <a:spcPts val="0"/>
              </a:spcBef>
              <a:spcAft>
                <a:spcPts val="0"/>
              </a:spcAft>
              <a:buClr>
                <a:srgbClr val="444B5E"/>
              </a:buClr>
              <a:buSzPts val="1400"/>
              <a:buNone/>
            </a:pPr>
            <a:r>
              <a:t/>
            </a:r>
            <a:endParaRPr sz="1400"/>
          </a:p>
          <a:p>
            <a:pPr indent="0" lvl="0" marL="0" rtl="0" algn="l">
              <a:spcBef>
                <a:spcPts val="0"/>
              </a:spcBef>
              <a:spcAft>
                <a:spcPts val="0"/>
              </a:spcAft>
              <a:buClr>
                <a:srgbClr val="444B5E"/>
              </a:buClr>
              <a:buSzPts val="1400"/>
              <a:buNone/>
            </a:pPr>
            <a:r>
              <a:rPr b="1" lang="en-US" sz="1400" u="sng"/>
              <a:t>Database:</a:t>
            </a:r>
            <a:r>
              <a:rPr lang="en-US" sz="1400"/>
              <a:t> PostgreSQL will be used to store all the data, relationships, configs, and logs for our solution.</a:t>
            </a:r>
            <a:endParaRPr sz="1400"/>
          </a:p>
          <a:p>
            <a:pPr indent="0" lvl="0" marL="0" rtl="0" algn="l">
              <a:spcBef>
                <a:spcPts val="0"/>
              </a:spcBef>
              <a:spcAft>
                <a:spcPts val="0"/>
              </a:spcAft>
              <a:buClr>
                <a:srgbClr val="444B5E"/>
              </a:buClr>
              <a:buSzPts val="1400"/>
              <a:buNone/>
            </a:pPr>
            <a:r>
              <a:t/>
            </a:r>
            <a:endParaRPr sz="1400"/>
          </a:p>
          <a:p>
            <a:pPr indent="0" lvl="0" marL="0" rtl="0" algn="l">
              <a:spcBef>
                <a:spcPts val="0"/>
              </a:spcBef>
              <a:spcAft>
                <a:spcPts val="0"/>
              </a:spcAft>
              <a:buClr>
                <a:srgbClr val="444B5E"/>
              </a:buClr>
              <a:buSzPts val="1400"/>
              <a:buNone/>
            </a:pPr>
            <a:r>
              <a:rPr b="1" lang="en-US" sz="1400" u="sng"/>
              <a:t>Storage:</a:t>
            </a:r>
            <a:r>
              <a:rPr lang="en-US" sz="1400"/>
              <a:t> We will employ </a:t>
            </a:r>
            <a:r>
              <a:rPr lang="en-US" sz="1400"/>
              <a:t>Amazon S3 as</a:t>
            </a:r>
            <a:r>
              <a:rPr lang="en-US" sz="1400"/>
              <a:t> a secure, private cloud storage for the videos and other bigger files.</a:t>
            </a:r>
            <a:endParaRPr sz="1400"/>
          </a:p>
          <a:p>
            <a:pPr indent="0" lvl="0" marL="0" rtl="0" algn="l">
              <a:spcBef>
                <a:spcPts val="0"/>
              </a:spcBef>
              <a:spcAft>
                <a:spcPts val="0"/>
              </a:spcAft>
              <a:buClr>
                <a:srgbClr val="444B5E"/>
              </a:buClr>
              <a:buSzPts val="1400"/>
              <a:buNone/>
            </a:pPr>
            <a:r>
              <a:t/>
            </a:r>
            <a:endParaRPr sz="1400"/>
          </a:p>
          <a:p>
            <a:pPr indent="0" lvl="0" marL="0" rtl="0" algn="l">
              <a:spcBef>
                <a:spcPts val="0"/>
              </a:spcBef>
              <a:spcAft>
                <a:spcPts val="0"/>
              </a:spcAft>
              <a:buClr>
                <a:srgbClr val="444B5E"/>
              </a:buClr>
              <a:buSzPts val="1400"/>
              <a:buNone/>
            </a:pPr>
            <a:r>
              <a:rPr b="1" lang="en-US" sz="1400" u="sng"/>
              <a:t>Authentication:</a:t>
            </a:r>
            <a:r>
              <a:rPr b="1" lang="en-US" sz="1400"/>
              <a:t> </a:t>
            </a:r>
            <a:r>
              <a:rPr lang="en-US" sz="1400"/>
              <a:t>Firebase auth will be used to handle authentication</a:t>
            </a:r>
            <a:endParaRPr sz="1400"/>
          </a:p>
        </p:txBody>
      </p:sp>
      <p:sp>
        <p:nvSpPr>
          <p:cNvPr id="121" name="Google Shape;121;p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Confidential</a:t>
            </a:r>
            <a:endParaRPr/>
          </a:p>
        </p:txBody>
      </p:sp>
      <p:sp>
        <p:nvSpPr>
          <p:cNvPr id="122" name="Google Shape;122;p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lid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2017-01-30T21:41:26Z</dcterms:created>
  <dc:creator>GREENSTEIN Jennifer</dc:creator>
</cp:coreProperties>
</file>