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Average" panose="02000503040000020003" pitchFamily="2" charset="77"/>
      <p:regular r:id="rId10"/>
    </p:embeddedFont>
    <p:embeddedFont>
      <p:font typeface="Oswald" pitchFamily="2" charset="77"/>
      <p:regular r:id="rId11"/>
      <p:bold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65"/>
  </p:normalViewPr>
  <p:slideViewPr>
    <p:cSldViewPr snapToGrid="0">
      <p:cViewPr varScale="1">
        <p:scale>
          <a:sx n="137" d="100"/>
          <a:sy n="137" d="100"/>
        </p:scale>
        <p:origin x="824"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a3c89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a3c89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c6fa3c898_0_1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c6fa3c89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c6fa3c898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c6fa3c89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6536320e9b_0_26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6536320e9b_0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6536320e9b_0_25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6536320e9b_0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6536320e9b_0_2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6536320e9b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c6fa3c898_0_2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c6fa3c898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EE6B13"/>
              </a:buClr>
              <a:buSzPts val="3000"/>
              <a:buFont typeface="Oswald"/>
              <a:buNone/>
              <a:defRPr sz="3000">
                <a:solidFill>
                  <a:srgbClr val="EE6B13"/>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err="1"/>
              <a:t>ElasticRun</a:t>
            </a:r>
            <a:br>
              <a:rPr lang="en" dirty="0"/>
            </a:br>
            <a:r>
              <a:rPr lang="en" dirty="0"/>
              <a:t>@</a:t>
            </a:r>
            <a:endParaRPr dirty="0"/>
          </a:p>
          <a:p>
            <a:pPr marL="0" lvl="0" indent="0" algn="ctr" rtl="0">
              <a:spcBef>
                <a:spcPts val="0"/>
              </a:spcBef>
              <a:spcAft>
                <a:spcPts val="0"/>
              </a:spcAft>
              <a:buNone/>
            </a:pPr>
            <a:r>
              <a:rPr lang="en" dirty="0" err="1"/>
              <a:t>Kreate</a:t>
            </a:r>
            <a:endParaRPr dirty="0"/>
          </a:p>
        </p:txBody>
      </p:sp>
      <p:sp>
        <p:nvSpPr>
          <p:cNvPr id="60" name="Google Shape;60;p1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Hackathon • 19.10.2019</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evaluation criteria</a:t>
            </a:r>
            <a:endParaRPr/>
          </a:p>
        </p:txBody>
      </p:sp>
      <p:sp>
        <p:nvSpPr>
          <p:cNvPr id="66" name="Google Shape;66;p14"/>
          <p:cNvSpPr txBox="1">
            <a:spLocks noGrp="1"/>
          </p:cNvSpPr>
          <p:nvPr>
            <p:ph type="body" idx="1"/>
          </p:nvPr>
        </p:nvSpPr>
        <p:spPr>
          <a:xfrm>
            <a:off x="350525" y="1191288"/>
            <a:ext cx="3705900" cy="1758900"/>
          </a:xfrm>
          <a:prstGeom prst="rect">
            <a:avLst/>
          </a:prstGeom>
          <a:solidFill>
            <a:srgbClr val="999999"/>
          </a:solidFill>
        </p:spPr>
        <p:txBody>
          <a:bodyPr spcFirstLastPara="1" wrap="square" lIns="91425" tIns="91425" rIns="91425" bIns="91425" anchor="t" anchorCtr="0">
            <a:noAutofit/>
          </a:bodyPr>
          <a:lstStyle/>
          <a:p>
            <a:pPr marL="457200" lvl="0" indent="-330200" algn="l" rtl="0">
              <a:spcBef>
                <a:spcPts val="0"/>
              </a:spcBef>
              <a:spcAft>
                <a:spcPts val="0"/>
              </a:spcAft>
              <a:buClr>
                <a:srgbClr val="000000"/>
              </a:buClr>
              <a:buSzPts val="1600"/>
              <a:buChar char="●"/>
            </a:pPr>
            <a:r>
              <a:rPr lang="en" sz="1600">
                <a:solidFill>
                  <a:srgbClr val="000000"/>
                </a:solidFill>
              </a:rPr>
              <a:t>Problem Definition</a:t>
            </a:r>
            <a:endParaRPr sz="1600">
              <a:solidFill>
                <a:srgbClr val="000000"/>
              </a:solidFill>
            </a:endParaRPr>
          </a:p>
          <a:p>
            <a:pPr marL="457200" lvl="0" indent="-330200" algn="l" rtl="0">
              <a:spcBef>
                <a:spcPts val="1200"/>
              </a:spcBef>
              <a:spcAft>
                <a:spcPts val="0"/>
              </a:spcAft>
              <a:buClr>
                <a:srgbClr val="000000"/>
              </a:buClr>
              <a:buSzPts val="1600"/>
              <a:buChar char="●"/>
            </a:pPr>
            <a:r>
              <a:rPr lang="en" sz="1600">
                <a:solidFill>
                  <a:srgbClr val="000000"/>
                </a:solidFill>
              </a:rPr>
              <a:t>Scoping</a:t>
            </a:r>
            <a:endParaRPr sz="1600">
              <a:solidFill>
                <a:srgbClr val="000000"/>
              </a:solidFill>
            </a:endParaRPr>
          </a:p>
          <a:p>
            <a:pPr marL="457200" lvl="0" indent="-330200" algn="l" rtl="0">
              <a:spcBef>
                <a:spcPts val="1200"/>
              </a:spcBef>
              <a:spcAft>
                <a:spcPts val="0"/>
              </a:spcAft>
              <a:buClr>
                <a:srgbClr val="000000"/>
              </a:buClr>
              <a:buSzPts val="1600"/>
              <a:buChar char="●"/>
            </a:pPr>
            <a:r>
              <a:rPr lang="en" sz="1600">
                <a:solidFill>
                  <a:srgbClr val="000000"/>
                </a:solidFill>
              </a:rPr>
              <a:t>Assumptions</a:t>
            </a:r>
            <a:endParaRPr sz="1600">
              <a:solidFill>
                <a:srgbClr val="000000"/>
              </a:solidFill>
            </a:endParaRPr>
          </a:p>
          <a:p>
            <a:pPr marL="457200" lvl="0" indent="0" algn="l" rtl="0">
              <a:spcBef>
                <a:spcPts val="1200"/>
              </a:spcBef>
              <a:spcAft>
                <a:spcPts val="1200"/>
              </a:spcAft>
              <a:buNone/>
            </a:pPr>
            <a:endParaRPr sz="1600">
              <a:solidFill>
                <a:srgbClr val="000000"/>
              </a:solidFill>
            </a:endParaRPr>
          </a:p>
        </p:txBody>
      </p:sp>
      <p:sp>
        <p:nvSpPr>
          <p:cNvPr id="67" name="Google Shape;67;p14"/>
          <p:cNvSpPr txBox="1">
            <a:spLocks noGrp="1"/>
          </p:cNvSpPr>
          <p:nvPr>
            <p:ph type="body" idx="1"/>
          </p:nvPr>
        </p:nvSpPr>
        <p:spPr>
          <a:xfrm>
            <a:off x="4474975" y="1191288"/>
            <a:ext cx="3705900" cy="1758900"/>
          </a:xfrm>
          <a:prstGeom prst="rect">
            <a:avLst/>
          </a:prstGeom>
          <a:solidFill>
            <a:srgbClr val="999999"/>
          </a:solidFill>
        </p:spPr>
        <p:txBody>
          <a:bodyPr spcFirstLastPara="1" wrap="square" lIns="91425" tIns="91425" rIns="91425" bIns="91425" anchor="t" anchorCtr="0">
            <a:noAutofit/>
          </a:bodyPr>
          <a:lstStyle/>
          <a:p>
            <a:pPr marL="457200" lvl="0" indent="-330200" algn="l" rtl="0">
              <a:spcBef>
                <a:spcPts val="0"/>
              </a:spcBef>
              <a:spcAft>
                <a:spcPts val="0"/>
              </a:spcAft>
              <a:buClr>
                <a:srgbClr val="000000"/>
              </a:buClr>
              <a:buSzPts val="1600"/>
              <a:buChar char="●"/>
            </a:pPr>
            <a:r>
              <a:rPr lang="en" sz="1600">
                <a:solidFill>
                  <a:srgbClr val="000000"/>
                </a:solidFill>
              </a:rPr>
              <a:t>Solution Approach</a:t>
            </a:r>
            <a:endParaRPr sz="1600">
              <a:solidFill>
                <a:srgbClr val="000000"/>
              </a:solidFill>
            </a:endParaRPr>
          </a:p>
          <a:p>
            <a:pPr marL="457200" lvl="0" indent="-330200" algn="l" rtl="0">
              <a:spcBef>
                <a:spcPts val="1200"/>
              </a:spcBef>
              <a:spcAft>
                <a:spcPts val="0"/>
              </a:spcAft>
              <a:buClr>
                <a:srgbClr val="000000"/>
              </a:buClr>
              <a:buSzPts val="1600"/>
              <a:buChar char="●"/>
            </a:pPr>
            <a:r>
              <a:rPr lang="en" sz="1600">
                <a:solidFill>
                  <a:srgbClr val="000000"/>
                </a:solidFill>
              </a:rPr>
              <a:t>Design flexibility &amp; scalability</a:t>
            </a:r>
            <a:endParaRPr sz="1600">
              <a:solidFill>
                <a:srgbClr val="000000"/>
              </a:solidFill>
            </a:endParaRPr>
          </a:p>
          <a:p>
            <a:pPr marL="457200" lvl="0" indent="-330200" algn="l" rtl="0">
              <a:spcBef>
                <a:spcPts val="1200"/>
              </a:spcBef>
              <a:spcAft>
                <a:spcPts val="0"/>
              </a:spcAft>
              <a:buClr>
                <a:srgbClr val="000000"/>
              </a:buClr>
              <a:buSzPts val="1600"/>
              <a:buChar char="●"/>
            </a:pPr>
            <a:r>
              <a:rPr lang="en" sz="1600">
                <a:solidFill>
                  <a:srgbClr val="000000"/>
                </a:solidFill>
              </a:rPr>
              <a:t>Fitment of tech</a:t>
            </a:r>
            <a:endParaRPr sz="1600">
              <a:solidFill>
                <a:srgbClr val="000000"/>
              </a:solidFill>
            </a:endParaRPr>
          </a:p>
          <a:p>
            <a:pPr marL="457200" lvl="0" indent="0" algn="l" rtl="0">
              <a:spcBef>
                <a:spcPts val="1200"/>
              </a:spcBef>
              <a:spcAft>
                <a:spcPts val="1200"/>
              </a:spcAft>
              <a:buNone/>
            </a:pPr>
            <a:endParaRPr sz="1600">
              <a:solidFill>
                <a:srgbClr val="000000"/>
              </a:solidFill>
            </a:endParaRPr>
          </a:p>
        </p:txBody>
      </p:sp>
      <p:sp>
        <p:nvSpPr>
          <p:cNvPr id="68" name="Google Shape;68;p14"/>
          <p:cNvSpPr txBox="1">
            <a:spLocks noGrp="1"/>
          </p:cNvSpPr>
          <p:nvPr>
            <p:ph type="body" idx="1"/>
          </p:nvPr>
        </p:nvSpPr>
        <p:spPr>
          <a:xfrm>
            <a:off x="2482625" y="3201400"/>
            <a:ext cx="3705900" cy="1758900"/>
          </a:xfrm>
          <a:prstGeom prst="rect">
            <a:avLst/>
          </a:prstGeom>
          <a:solidFill>
            <a:srgbClr val="999999"/>
          </a:solidFill>
        </p:spPr>
        <p:txBody>
          <a:bodyPr spcFirstLastPara="1" wrap="square" lIns="91425" tIns="91425" rIns="91425" bIns="91425" anchor="t" anchorCtr="0">
            <a:noAutofit/>
          </a:bodyPr>
          <a:lstStyle/>
          <a:p>
            <a:pPr marL="457200" lvl="0" indent="-330200" algn="l" rtl="0">
              <a:spcBef>
                <a:spcPts val="0"/>
              </a:spcBef>
              <a:spcAft>
                <a:spcPts val="0"/>
              </a:spcAft>
              <a:buClr>
                <a:srgbClr val="000000"/>
              </a:buClr>
              <a:buSzPts val="1600"/>
              <a:buChar char="●"/>
            </a:pPr>
            <a:r>
              <a:rPr lang="en" sz="1600">
                <a:solidFill>
                  <a:srgbClr val="000000"/>
                </a:solidFill>
              </a:rPr>
              <a:t>Working prototype / model</a:t>
            </a:r>
            <a:endParaRPr sz="1600">
              <a:solidFill>
                <a:srgbClr val="000000"/>
              </a:solidFill>
            </a:endParaRPr>
          </a:p>
          <a:p>
            <a:pPr marL="457200" lvl="0" indent="-330200" algn="l" rtl="0">
              <a:spcBef>
                <a:spcPts val="0"/>
              </a:spcBef>
              <a:spcAft>
                <a:spcPts val="0"/>
              </a:spcAft>
              <a:buClr>
                <a:srgbClr val="000000"/>
              </a:buClr>
              <a:buSzPts val="1600"/>
              <a:buChar char="●"/>
            </a:pPr>
            <a:r>
              <a:rPr lang="en" sz="1600">
                <a:solidFill>
                  <a:srgbClr val="000000"/>
                </a:solidFill>
              </a:rPr>
              <a:t>Code hygiene</a:t>
            </a:r>
            <a:endParaRPr sz="1600">
              <a:solidFill>
                <a:srgbClr val="000000"/>
              </a:solidFill>
            </a:endParaRPr>
          </a:p>
          <a:p>
            <a:pPr marL="457200" lvl="0" indent="-330200" algn="l" rtl="0">
              <a:spcBef>
                <a:spcPts val="0"/>
              </a:spcBef>
              <a:spcAft>
                <a:spcPts val="0"/>
              </a:spcAft>
              <a:buClr>
                <a:srgbClr val="000000"/>
              </a:buClr>
              <a:buSzPts val="1600"/>
              <a:buChar char="●"/>
            </a:pPr>
            <a:r>
              <a:rPr lang="en" sz="1600">
                <a:solidFill>
                  <a:srgbClr val="000000"/>
                </a:solidFill>
              </a:rPr>
              <a:t>Structure, model</a:t>
            </a:r>
            <a:endParaRPr sz="1600">
              <a:solidFill>
                <a:srgbClr val="000000"/>
              </a:solidFill>
            </a:endParaRPr>
          </a:p>
          <a:p>
            <a:pPr marL="457200" lvl="0" indent="-330200" algn="l" rtl="0">
              <a:spcBef>
                <a:spcPts val="0"/>
              </a:spcBef>
              <a:spcAft>
                <a:spcPts val="0"/>
              </a:spcAft>
              <a:buClr>
                <a:srgbClr val="000000"/>
              </a:buClr>
              <a:buSzPts val="1600"/>
              <a:buChar char="●"/>
            </a:pPr>
            <a:r>
              <a:rPr lang="en" sz="1600">
                <a:solidFill>
                  <a:srgbClr val="000000"/>
                </a:solidFill>
              </a:rPr>
              <a:t>Final presentability &amp; package</a:t>
            </a:r>
            <a:endParaRPr sz="1600">
              <a:solidFill>
                <a:srgbClr val="000000"/>
              </a:solidFill>
            </a:endParaRPr>
          </a:p>
        </p:txBody>
      </p:sp>
      <p:sp>
        <p:nvSpPr>
          <p:cNvPr id="69" name="Google Shape;69;p14"/>
          <p:cNvSpPr txBox="1"/>
          <p:nvPr/>
        </p:nvSpPr>
        <p:spPr>
          <a:xfrm>
            <a:off x="3124925" y="2270900"/>
            <a:ext cx="718200" cy="572700"/>
          </a:xfrm>
          <a:prstGeom prst="rect">
            <a:avLst/>
          </a:prstGeom>
          <a:solidFill>
            <a:srgbClr val="99999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0FF00"/>
                </a:solidFill>
                <a:latin typeface="Average"/>
                <a:ea typeface="Average"/>
                <a:cs typeface="Average"/>
                <a:sym typeface="Average"/>
              </a:rPr>
              <a:t>30%</a:t>
            </a:r>
            <a:endParaRPr>
              <a:solidFill>
                <a:srgbClr val="00FF00"/>
              </a:solidFill>
              <a:latin typeface="Average"/>
              <a:ea typeface="Average"/>
              <a:cs typeface="Average"/>
              <a:sym typeface="Average"/>
            </a:endParaRPr>
          </a:p>
        </p:txBody>
      </p:sp>
      <p:sp>
        <p:nvSpPr>
          <p:cNvPr id="70" name="Google Shape;70;p14"/>
          <p:cNvSpPr txBox="1"/>
          <p:nvPr/>
        </p:nvSpPr>
        <p:spPr>
          <a:xfrm>
            <a:off x="7246550" y="2285400"/>
            <a:ext cx="718200" cy="572700"/>
          </a:xfrm>
          <a:prstGeom prst="rect">
            <a:avLst/>
          </a:prstGeom>
          <a:solidFill>
            <a:srgbClr val="99999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0FF00"/>
                </a:solidFill>
                <a:latin typeface="Average"/>
                <a:ea typeface="Average"/>
                <a:cs typeface="Average"/>
                <a:sym typeface="Average"/>
              </a:rPr>
              <a:t>30%</a:t>
            </a:r>
            <a:endParaRPr>
              <a:solidFill>
                <a:srgbClr val="00FF00"/>
              </a:solidFill>
              <a:latin typeface="Average"/>
              <a:ea typeface="Average"/>
              <a:cs typeface="Average"/>
              <a:sym typeface="Average"/>
            </a:endParaRPr>
          </a:p>
        </p:txBody>
      </p:sp>
      <p:sp>
        <p:nvSpPr>
          <p:cNvPr id="71" name="Google Shape;71;p14"/>
          <p:cNvSpPr txBox="1"/>
          <p:nvPr/>
        </p:nvSpPr>
        <p:spPr>
          <a:xfrm>
            <a:off x="5341550" y="4348775"/>
            <a:ext cx="718200" cy="572700"/>
          </a:xfrm>
          <a:prstGeom prst="rect">
            <a:avLst/>
          </a:prstGeom>
          <a:solidFill>
            <a:srgbClr val="99999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0FF00"/>
                </a:solidFill>
                <a:latin typeface="Average"/>
                <a:ea typeface="Average"/>
                <a:cs typeface="Average"/>
                <a:sym typeface="Average"/>
              </a:rPr>
              <a:t>40%</a:t>
            </a:r>
            <a:endParaRPr>
              <a:solidFill>
                <a:srgbClr val="00FF00"/>
              </a:solidFill>
              <a:latin typeface="Average"/>
              <a:ea typeface="Average"/>
              <a:cs typeface="Average"/>
              <a:sym typeface="Averag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265500" y="1912650"/>
            <a:ext cx="4045200" cy="131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Problem #1</a:t>
            </a:r>
            <a:endParaRPr/>
          </a:p>
        </p:txBody>
      </p:sp>
      <p:sp>
        <p:nvSpPr>
          <p:cNvPr id="77" name="Google Shape;77;p15"/>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 sz="1350">
                <a:solidFill>
                  <a:srgbClr val="000000"/>
                </a:solidFill>
                <a:latin typeface="Arial"/>
                <a:ea typeface="Arial"/>
                <a:cs typeface="Arial"/>
                <a:sym typeface="Arial"/>
              </a:rPr>
              <a:t>Crawling public domain data for various price information crawling on commodities, e.g.,MCX or other commodity tracking portals/websites/forums within India. Mining the pricing data to be able to draw trends and movements of prices across geography, date range and time or season of the year etc.</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65500" y="1912650"/>
            <a:ext cx="4045200" cy="131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Problem #2</a:t>
            </a:r>
            <a:endParaRPr/>
          </a:p>
        </p:txBody>
      </p:sp>
      <p:sp>
        <p:nvSpPr>
          <p:cNvPr id="83" name="Google Shape;83;p16"/>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 sz="1350">
                <a:solidFill>
                  <a:srgbClr val="000000"/>
                </a:solidFill>
                <a:latin typeface="Arial"/>
                <a:ea typeface="Arial"/>
                <a:cs typeface="Arial"/>
                <a:sym typeface="Arial"/>
              </a:rPr>
              <a:t>Cash collection system (mobile app + relevant backend structures) for field force to do daily cash collection based on Invoice or challan amount and foolproof solution to ensure no undercollection or incorrect representation by cash collection associate or payee by using barcode or OTP or self validating TOTP mechanisms. Consider offline (no-connectivity) scenario as well.</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Your Definition and Scope</a:t>
            </a:r>
            <a:endParaRPr/>
          </a:p>
        </p:txBody>
      </p:sp>
      <p:sp>
        <p:nvSpPr>
          <p:cNvPr id="89" name="Google Shape;89;p17"/>
          <p:cNvSpPr txBox="1">
            <a:spLocks noGrp="1"/>
          </p:cNvSpPr>
          <p:nvPr>
            <p:ph type="body" idx="1"/>
          </p:nvPr>
        </p:nvSpPr>
        <p:spPr>
          <a:xfrm>
            <a:off x="311700" y="1152475"/>
            <a:ext cx="82284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100" b="1">
              <a:solidFill>
                <a:schemeClr val="dk1"/>
              </a:solidFill>
            </a:endParaRPr>
          </a:p>
          <a:p>
            <a:pPr marL="457200" lvl="0" indent="-330200" algn="l" rtl="0">
              <a:spcBef>
                <a:spcPts val="1600"/>
              </a:spcBef>
              <a:spcAft>
                <a:spcPts val="0"/>
              </a:spcAft>
              <a:buSzPts val="1600"/>
              <a:buChar char="●"/>
            </a:pPr>
            <a:r>
              <a:rPr lang="en" sz="1600"/>
              <a:t>Brief Objective</a:t>
            </a:r>
            <a:endParaRPr sz="1600"/>
          </a:p>
          <a:p>
            <a:pPr marL="457200" lvl="0" indent="-330200" algn="l" rtl="0">
              <a:spcBef>
                <a:spcPts val="1200"/>
              </a:spcBef>
              <a:spcAft>
                <a:spcPts val="0"/>
              </a:spcAft>
              <a:buSzPts val="1600"/>
              <a:buChar char="●"/>
            </a:pPr>
            <a:r>
              <a:rPr lang="en" sz="1600"/>
              <a:t>Scope</a:t>
            </a:r>
            <a:endParaRPr sz="1600"/>
          </a:p>
          <a:p>
            <a:pPr marL="457200" lvl="0" indent="-330200" algn="l" rtl="0">
              <a:spcBef>
                <a:spcPts val="1200"/>
              </a:spcBef>
              <a:spcAft>
                <a:spcPts val="0"/>
              </a:spcAft>
              <a:buSzPts val="1600"/>
              <a:buChar char="●"/>
            </a:pPr>
            <a:r>
              <a:rPr lang="en" sz="1600"/>
              <a:t>Assumption</a:t>
            </a:r>
            <a:endParaRPr sz="1600"/>
          </a:p>
          <a:p>
            <a:pPr marL="457200" lvl="0" indent="0" algn="l" rtl="0">
              <a:spcBef>
                <a:spcPts val="1200"/>
              </a:spcBef>
              <a:spcAft>
                <a:spcPts val="1200"/>
              </a:spcAft>
              <a:buNone/>
            </a:pP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Solution Approach</a:t>
            </a:r>
            <a:endParaRPr/>
          </a:p>
        </p:txBody>
      </p:sp>
      <p:sp>
        <p:nvSpPr>
          <p:cNvPr id="95" name="Google Shape;9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Key Components</a:t>
            </a:r>
            <a:endParaRPr sz="1600"/>
          </a:p>
          <a:p>
            <a:pPr marL="457200" lvl="0" indent="-330200" algn="l" rtl="0">
              <a:spcBef>
                <a:spcPts val="1200"/>
              </a:spcBef>
              <a:spcAft>
                <a:spcPts val="0"/>
              </a:spcAft>
              <a:buSzPts val="1600"/>
              <a:buChar char="●"/>
            </a:pPr>
            <a:r>
              <a:rPr lang="en" sz="1600"/>
              <a:t>Interaction/ Sequence/ Data flow diagrams</a:t>
            </a:r>
            <a:endParaRPr sz="1600"/>
          </a:p>
          <a:p>
            <a:pPr marL="457200" lvl="0" indent="-330200" algn="l" rtl="0">
              <a:spcBef>
                <a:spcPts val="1200"/>
              </a:spcBef>
              <a:spcAft>
                <a:spcPts val="0"/>
              </a:spcAft>
              <a:buSzPts val="1600"/>
              <a:buChar char="●"/>
            </a:pPr>
            <a:r>
              <a:rPr lang="en" sz="1600"/>
              <a:t>Entity model design</a:t>
            </a:r>
            <a:endParaRPr sz="1600"/>
          </a:p>
          <a:p>
            <a:pPr marL="457200" lvl="0" indent="-330200" algn="l" rtl="0">
              <a:spcBef>
                <a:spcPts val="1200"/>
              </a:spcBef>
              <a:spcAft>
                <a:spcPts val="0"/>
              </a:spcAft>
              <a:buSzPts val="1600"/>
              <a:buChar char="●"/>
            </a:pPr>
            <a:r>
              <a:rPr lang="en" sz="1600"/>
              <a:t>Choice of technology components</a:t>
            </a:r>
            <a:endParaRPr sz="1600"/>
          </a:p>
          <a:p>
            <a:pPr marL="457200" lvl="0" indent="-330200" algn="l" rtl="0">
              <a:spcBef>
                <a:spcPts val="1200"/>
              </a:spcBef>
              <a:spcAft>
                <a:spcPts val="0"/>
              </a:spcAft>
              <a:buSzPts val="1600"/>
              <a:buChar char="●"/>
            </a:pPr>
            <a:r>
              <a:rPr lang="en" sz="1600"/>
              <a:t>Technical architecture</a:t>
            </a:r>
            <a:endParaRPr sz="1600"/>
          </a:p>
          <a:p>
            <a:pPr marL="457200" lvl="0" indent="-330200" algn="l" rtl="0">
              <a:spcBef>
                <a:spcPts val="1200"/>
              </a:spcBef>
              <a:spcAft>
                <a:spcPts val="0"/>
              </a:spcAft>
              <a:buSzPts val="1600"/>
              <a:buChar char="●"/>
            </a:pPr>
            <a:r>
              <a:rPr lang="en" sz="1600"/>
              <a:t>Deployment considerations</a:t>
            </a:r>
            <a:endParaRPr sz="1600"/>
          </a:p>
          <a:p>
            <a:pPr marL="457200" lvl="0" indent="-330200" algn="l" rtl="0">
              <a:spcBef>
                <a:spcPts val="1200"/>
              </a:spcBef>
              <a:spcAft>
                <a:spcPts val="1200"/>
              </a:spcAft>
              <a:buSzPts val="1600"/>
              <a:buChar char="●"/>
            </a:pPr>
            <a:r>
              <a:rPr lang="en" sz="1600"/>
              <a:t>Future extensions</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Working Prototype</a:t>
            </a:r>
            <a:endParaRPr/>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200</Words>
  <Application>Microsoft Macintosh PowerPoint</Application>
  <PresentationFormat>On-screen Show (16:9)</PresentationFormat>
  <Paragraphs>35</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Oswald</vt:lpstr>
      <vt:lpstr>Average</vt:lpstr>
      <vt:lpstr>Arial</vt:lpstr>
      <vt:lpstr>Slate</vt:lpstr>
      <vt:lpstr>ElasticRun @ Kreate</vt:lpstr>
      <vt:lpstr>Our evaluation criteria</vt:lpstr>
      <vt:lpstr>Problem #1</vt:lpstr>
      <vt:lpstr>Problem #2</vt:lpstr>
      <vt:lpstr>Your Definition and Scope</vt:lpstr>
      <vt:lpstr>Solution Approach</vt:lpstr>
      <vt:lpstr>Working Prototype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ElasticRun @ Kreate</dc:title>
  <cp:lastModifiedBy>Yogesh Kulkarni</cp:lastModifiedBy>
  <cp:revision>1</cp:revision>
  <dcterms:modified xsi:type="dcterms:W3CDTF">2019-10-19T07:29:51Z</dcterms:modified>
</cp:coreProperties>
</file>