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90" r:id="rId2"/>
    <p:sldId id="257" r:id="rId3"/>
    <p:sldId id="258" r:id="rId4"/>
    <p:sldId id="259" r:id="rId5"/>
    <p:sldId id="301" r:id="rId6"/>
    <p:sldId id="261" r:id="rId7"/>
    <p:sldId id="262" r:id="rId8"/>
    <p:sldId id="263" r:id="rId9"/>
    <p:sldId id="264" r:id="rId10"/>
    <p:sldId id="265" r:id="rId11"/>
    <p:sldId id="266" r:id="rId12"/>
    <p:sldId id="267" r:id="rId13"/>
    <p:sldId id="302" r:id="rId14"/>
    <p:sldId id="303" r:id="rId15"/>
    <p:sldId id="270" r:id="rId16"/>
    <p:sldId id="304" r:id="rId17"/>
    <p:sldId id="272" r:id="rId18"/>
    <p:sldId id="305" r:id="rId19"/>
    <p:sldId id="273" r:id="rId20"/>
    <p:sldId id="286" r:id="rId21"/>
    <p:sldId id="274" r:id="rId22"/>
    <p:sldId id="306" r:id="rId23"/>
    <p:sldId id="276" r:id="rId24"/>
    <p:sldId id="277" r:id="rId25"/>
    <p:sldId id="278" r:id="rId26"/>
    <p:sldId id="287" r:id="rId27"/>
    <p:sldId id="279" r:id="rId28"/>
    <p:sldId id="280" r:id="rId29"/>
    <p:sldId id="281" r:id="rId30"/>
    <p:sldId id="292" r:id="rId31"/>
    <p:sldId id="293" r:id="rId32"/>
    <p:sldId id="294" r:id="rId33"/>
    <p:sldId id="295" r:id="rId34"/>
    <p:sldId id="296" r:id="rId35"/>
    <p:sldId id="297" r:id="rId36"/>
    <p:sldId id="298" r:id="rId37"/>
    <p:sldId id="299" r:id="rId38"/>
    <p:sldId id="300" r:id="rId39"/>
    <p:sldId id="28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5" autoAdjust="0"/>
    <p:restoredTop sz="86891" autoAdjust="0"/>
  </p:normalViewPr>
  <p:slideViewPr>
    <p:cSldViewPr>
      <p:cViewPr varScale="1">
        <p:scale>
          <a:sx n="95" d="100"/>
          <a:sy n="95" d="100"/>
        </p:scale>
        <p:origin x="1302" y="90"/>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Box 10">
            <a:extLst>
              <a:ext uri="{FF2B5EF4-FFF2-40B4-BE49-F238E27FC236}">
                <a16:creationId xmlns:a16="http://schemas.microsoft.com/office/drawing/2014/main" id="{6C5D1914-9979-4928-BEEB-4586CCB160A9}"/>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0" name="TextBox 9">
            <a:extLst>
              <a:ext uri="{FF2B5EF4-FFF2-40B4-BE49-F238E27FC236}">
                <a16:creationId xmlns:a16="http://schemas.microsoft.com/office/drawing/2014/main" id="{39F0ED46-ED41-4598-BC5D-77A94B21687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97929C19-A940-4FDA-BB74-83E573C05348}"/>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4/14/2020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atin typeface="Verdana" panose="020B0604030504040204" pitchFamily="34" charset="0"/>
                <a:ea typeface="Verdana" panose="020B0604030504040204" pitchFamily="34" charset="0"/>
              </a:defRPr>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4/14/2020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53FB0CCA-42FE-4F49-B329-D58EC7D36F62}"/>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4/14/2020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4/14/2020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a:extLst>
              <a:ext uri="{FF2B5EF4-FFF2-40B4-BE49-F238E27FC236}">
                <a16:creationId xmlns:a16="http://schemas.microsoft.com/office/drawing/2014/main" id="{06B42598-E17E-4AFA-A2E8-BF865C3E5BD4}"/>
              </a:ext>
            </a:extLst>
          </p:cNvPr>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623817"/>
          </a:xfrm>
        </p:spPr>
        <p:txBody>
          <a:bodyPr/>
          <a:lstStyle/>
          <a:p>
            <a:r>
              <a:rPr lang="en-US" dirty="0"/>
              <a:t>Starting out with Python</a:t>
            </a:r>
            <a:endParaRPr lang="en-AU" dirty="0"/>
          </a:p>
        </p:txBody>
      </p:sp>
      <p:sp>
        <p:nvSpPr>
          <p:cNvPr id="8" name="Text Placeholder 7"/>
          <p:cNvSpPr>
            <a:spLocks noGrp="1"/>
          </p:cNvSpPr>
          <p:nvPr>
            <p:ph type="body" sz="quarter" idx="13"/>
          </p:nvPr>
        </p:nvSpPr>
        <p:spPr>
          <a:xfrm>
            <a:off x="457200" y="966930"/>
            <a:ext cx="8229600" cy="381000"/>
          </a:xfrm>
        </p:spPr>
        <p:txBody>
          <a:bodyPr/>
          <a:lstStyle/>
          <a:p>
            <a:r>
              <a:rPr lang="en-US" dirty="0"/>
              <a:t>Fifth Edition</a:t>
            </a:r>
          </a:p>
        </p:txBody>
      </p:sp>
      <p:sp>
        <p:nvSpPr>
          <p:cNvPr id="9" name="Text Placeholder 8"/>
          <p:cNvSpPr>
            <a:spLocks noGrp="1"/>
          </p:cNvSpPr>
          <p:nvPr>
            <p:ph type="body" sz="quarter" idx="14"/>
          </p:nvPr>
        </p:nvSpPr>
        <p:spPr/>
        <p:txBody>
          <a:bodyPr/>
          <a:lstStyle/>
          <a:p>
            <a:r>
              <a:rPr lang="en-US" dirty="0"/>
              <a:t>Chapter 3</a:t>
            </a:r>
          </a:p>
        </p:txBody>
      </p:sp>
      <p:sp>
        <p:nvSpPr>
          <p:cNvPr id="10" name="Text Placeholder 9"/>
          <p:cNvSpPr>
            <a:spLocks noGrp="1"/>
          </p:cNvSpPr>
          <p:nvPr>
            <p:ph type="body" sz="quarter" idx="15"/>
          </p:nvPr>
        </p:nvSpPr>
        <p:spPr/>
        <p:txBody>
          <a:bodyPr/>
          <a:lstStyle/>
          <a:p>
            <a:r>
              <a:rPr lang="en-US" altLang="en-US" dirty="0"/>
              <a:t>Decision Structures and Boolean Logic</a:t>
            </a:r>
            <a:endParaRPr lang="en-CA" altLang="en-US" dirty="0"/>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2021, 2018, 2015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Starting out with Python, Fifth edition by Tony Gaddis">
            <a:extLst>
              <a:ext uri="{FF2B5EF4-FFF2-40B4-BE49-F238E27FC236}">
                <a16:creationId xmlns:a16="http://schemas.microsoft.com/office/drawing/2014/main" id="{19AE27C4-80A6-459C-AA51-2752EA991FD3}"/>
              </a:ext>
            </a:extLst>
          </p:cNvPr>
          <p:cNvPicPr>
            <a:picLocks noChangeAspect="1"/>
          </p:cNvPicPr>
          <p:nvPr/>
        </p:nvPicPr>
        <p:blipFill>
          <a:blip r:embed="rId2"/>
          <a:stretch>
            <a:fillRect/>
          </a:stretch>
        </p:blipFill>
        <p:spPr>
          <a:xfrm>
            <a:off x="421783" y="1347930"/>
            <a:ext cx="3813120" cy="4954303"/>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B4791CB-E865-4EDB-B5EF-37343E72C9D6}"/>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(4 of 5)</a:t>
            </a:r>
            <a:endParaRPr lang="he-IL" altLang="en-US" sz="2000" dirty="0"/>
          </a:p>
        </p:txBody>
      </p:sp>
      <p:sp>
        <p:nvSpPr>
          <p:cNvPr id="11267" name="Content Placeholder 2">
            <a:extLst>
              <a:ext uri="{FF2B5EF4-FFF2-40B4-BE49-F238E27FC236}">
                <a16:creationId xmlns:a16="http://schemas.microsoft.com/office/drawing/2014/main" id="{147C2F2A-0C7B-48F8-864F-D2A38F99CC66}"/>
              </a:ext>
            </a:extLst>
          </p:cNvPr>
          <p:cNvSpPr>
            <a:spLocks noGrp="1" noChangeArrowheads="1"/>
          </p:cNvSpPr>
          <p:nvPr>
            <p:ph idx="1"/>
          </p:nvPr>
        </p:nvSpPr>
        <p:spPr>
          <a:xfrm>
            <a:off x="457200" y="1600201"/>
            <a:ext cx="8229600" cy="914400"/>
          </a:xfrm>
        </p:spPr>
        <p:txBody>
          <a:bodyPr/>
          <a:lstStyle/>
          <a:p>
            <a:r>
              <a:rPr lang="en-US" altLang="en-US" dirty="0"/>
              <a:t>Using a Boolean expression with the &gt; relational operator</a:t>
            </a:r>
            <a:endParaRPr lang="he-IL" altLang="en-US" dirty="0"/>
          </a:p>
        </p:txBody>
      </p:sp>
      <p:pic>
        <p:nvPicPr>
          <p:cNvPr id="11268" name="Picture 4" descr="In a flowchart, a decision box, sales greater than 50000, indicates the conditions true and false. If the condition is true, the action, bonus = 500.0, is implemented. If the condition is false, the action is skipped.">
            <a:extLst>
              <a:ext uri="{FF2B5EF4-FFF2-40B4-BE49-F238E27FC236}">
                <a16:creationId xmlns:a16="http://schemas.microsoft.com/office/drawing/2014/main" id="{11BB2E0A-2C26-485F-91DA-BD3C756DD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046873" y="2667000"/>
            <a:ext cx="3050254"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FF2B5EF4-FFF2-40B4-BE49-F238E27FC236}">
                <a16:creationId xmlns:a16="http://schemas.microsoft.com/office/drawing/2014/main" id="{A593F34A-7E63-4964-9ED7-0EF8E7B377FB}"/>
              </a:ext>
            </a:extLst>
          </p:cNvPr>
          <p:cNvSpPr/>
          <p:nvPr/>
        </p:nvSpPr>
        <p:spPr>
          <a:xfrm>
            <a:off x="2716107" y="6021945"/>
            <a:ext cx="3222357" cy="276999"/>
          </a:xfrm>
          <a:prstGeom prst="rect">
            <a:avLst/>
          </a:prstGeom>
        </p:spPr>
        <p:txBody>
          <a:bodyPr wrap="none">
            <a:spAutoFit/>
          </a:bodyPr>
          <a:lstStyle/>
          <a:p>
            <a:r>
              <a:rPr lang="en-AU" sz="1200" b="1" dirty="0">
                <a:latin typeface="Verdana" panose="020B0604030504040204" pitchFamily="34" charset="0"/>
                <a:ea typeface="Verdana" panose="020B0604030504040204" pitchFamily="34" charset="0"/>
              </a:rPr>
              <a:t>Figure 3-3 </a:t>
            </a:r>
            <a:r>
              <a:rPr lang="en-AU" sz="1200" dirty="0">
                <a:latin typeface="Verdana" panose="020B0604030504040204" pitchFamily="34" charset="0"/>
                <a:ea typeface="Verdana" panose="020B0604030504040204" pitchFamily="34" charset="0"/>
              </a:rPr>
              <a:t>Example decision structure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955B298-4F21-426A-9E44-03A9972782C3}"/>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(5 of 5)</a:t>
            </a:r>
            <a:endParaRPr lang="he-IL" altLang="en-US" sz="2000" dirty="0"/>
          </a:p>
        </p:txBody>
      </p:sp>
      <p:sp>
        <p:nvSpPr>
          <p:cNvPr id="12291" name="Content Placeholder 2">
            <a:extLst>
              <a:ext uri="{FF2B5EF4-FFF2-40B4-BE49-F238E27FC236}">
                <a16:creationId xmlns:a16="http://schemas.microsoft.com/office/drawing/2014/main" id="{F77BFAEA-9A00-46E0-97A3-F648F506B22E}"/>
              </a:ext>
            </a:extLst>
          </p:cNvPr>
          <p:cNvSpPr>
            <a:spLocks noGrp="1" noChangeArrowheads="1"/>
          </p:cNvSpPr>
          <p:nvPr>
            <p:ph idx="1"/>
          </p:nvPr>
        </p:nvSpPr>
        <p:spPr/>
        <p:txBody>
          <a:bodyPr/>
          <a:lstStyle/>
          <a:p>
            <a:pPr eaLnBrk="1" hangingPunct="1"/>
            <a:r>
              <a:rPr lang="en-US" altLang="en-US" dirty="0">
                <a:cs typeface="Courier New" panose="02070309020205020404" pitchFamily="49" charset="0"/>
              </a:rPr>
              <a:t>Any relational operator can be used in a decision block</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 balance == 0</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 payment != balance</a:t>
            </a:r>
          </a:p>
          <a:p>
            <a:pPr eaLnBrk="1" hangingPunct="1"/>
            <a:r>
              <a:rPr lang="en-US" altLang="en-US" dirty="0">
                <a:cs typeface="Courier New" panose="02070309020205020404" pitchFamily="49" charset="0"/>
              </a:rPr>
              <a:t>It is possible to have a block inside another block</a:t>
            </a:r>
          </a:p>
          <a:p>
            <a:pPr lvl="1" eaLnBrk="1" hangingPunct="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 inside a function</a:t>
            </a:r>
          </a:p>
          <a:p>
            <a:pPr lvl="1" eaLnBrk="1" hangingPunct="1"/>
            <a:r>
              <a:rPr lang="en-US" altLang="en-US" dirty="0">
                <a:cs typeface="Courier New" panose="02070309020205020404" pitchFamily="49" charset="0"/>
              </a:rPr>
              <a:t>Statements in inner block must be indented with respect to the outer block</a:t>
            </a:r>
            <a:endParaRPr lang="he-IL" altLang="en-US" dirty="0">
              <a:cs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C0FBC94-6664-45EB-9CFE-A2D81CE2F8B8}"/>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(1 of 3)</a:t>
            </a:r>
            <a:endParaRPr lang="he-IL" altLang="en-US" sz="2000" b="0" dirty="0"/>
          </a:p>
        </p:txBody>
      </p:sp>
      <p:sp>
        <p:nvSpPr>
          <p:cNvPr id="13315" name="Content Placeholder 2">
            <a:extLst>
              <a:ext uri="{FF2B5EF4-FFF2-40B4-BE49-F238E27FC236}">
                <a16:creationId xmlns:a16="http://schemas.microsoft.com/office/drawing/2014/main" id="{D34DCD94-03B7-4953-AB52-809258310916}"/>
              </a:ext>
            </a:extLst>
          </p:cNvPr>
          <p:cNvSpPr>
            <a:spLocks noGrp="1" noChangeArrowheads="1"/>
          </p:cNvSpPr>
          <p:nvPr>
            <p:ph idx="1"/>
          </p:nvPr>
        </p:nvSpPr>
        <p:spPr/>
        <p:txBody>
          <a:bodyPr/>
          <a:lstStyle/>
          <a:p>
            <a:pPr eaLnBrk="1" hangingPunct="1"/>
            <a:r>
              <a:rPr lang="en-US" altLang="en-US" u="sng" dirty="0"/>
              <a:t>Dual alternative decision structure</a:t>
            </a:r>
            <a:r>
              <a:rPr lang="en-US" altLang="en-US" dirty="0"/>
              <a:t>: two possible paths of execution</a:t>
            </a:r>
          </a:p>
          <a:p>
            <a:pPr lvl="1" eaLnBrk="1" hangingPunct="1">
              <a:buFontTx/>
              <a:buChar char="–"/>
            </a:pPr>
            <a:r>
              <a:rPr lang="en-US" altLang="en-US" dirty="0"/>
              <a:t>One is taken if the condition is true, and the other if the condition is false</a:t>
            </a:r>
          </a:p>
          <a:p>
            <a:pPr lvl="1" eaLnBrk="1" hangingPunct="1"/>
            <a:r>
              <a:rPr lang="en-US" altLang="en-US" dirty="0"/>
              <a:t>Syntax: 	</a:t>
            </a:r>
            <a:r>
              <a:rPr lang="en-US" altLang="en-US" sz="2400" dirty="0">
                <a:latin typeface="Courier New" panose="02070309020205020404" pitchFamily="49" charset="0"/>
                <a:cs typeface="Courier New" panose="02070309020205020404" pitchFamily="49" charset="0"/>
              </a:rPr>
              <a:t>if </a:t>
            </a:r>
            <a:r>
              <a:rPr lang="en-US" altLang="en-US" sz="2400" i="1" dirty="0">
                <a:latin typeface="Courier New" panose="02070309020205020404" pitchFamily="49" charset="0"/>
                <a:cs typeface="Courier New" panose="02070309020205020404" pitchFamily="49" charset="0"/>
              </a:rPr>
              <a:t>condition</a:t>
            </a:r>
            <a:r>
              <a:rPr lang="en-US" altLang="en-US" sz="2400"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statements</a:t>
            </a:r>
          </a:p>
          <a:p>
            <a:pPr lvl="2" eaLnBrk="1" hangingPunct="1">
              <a:buFontTx/>
              <a:buNone/>
            </a:pPr>
            <a:r>
              <a:rPr lang="en-US" altLang="en-US" dirty="0">
                <a:latin typeface="Courier New" panose="02070309020205020404" pitchFamily="49" charset="0"/>
                <a:cs typeface="Courier New" panose="02070309020205020404" pitchFamily="49" charset="0"/>
              </a:rPr>
              <a:t>			else:</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other statements</a:t>
            </a:r>
          </a:p>
          <a:p>
            <a:pPr lvl="1" eaLnBrk="1" hangingPunct="1"/>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clause and </a:t>
            </a:r>
            <a:r>
              <a:rPr lang="en-US" altLang="en-US" dirty="0">
                <a:latin typeface="Courier New" panose="02070309020205020404" pitchFamily="49" charset="0"/>
                <a:cs typeface="Courier New" panose="02070309020205020404" pitchFamily="49" charset="0"/>
              </a:rPr>
              <a:t>else</a:t>
            </a:r>
            <a:r>
              <a:rPr lang="en-US" altLang="en-US" dirty="0">
                <a:cs typeface="Courier New" panose="02070309020205020404" pitchFamily="49" charset="0"/>
              </a:rPr>
              <a:t> clause must be aligned</a:t>
            </a:r>
          </a:p>
          <a:p>
            <a:pPr lvl="1" eaLnBrk="1" hangingPunct="1"/>
            <a:r>
              <a:rPr lang="en-US" altLang="en-US" dirty="0">
                <a:cs typeface="Courier New" panose="02070309020205020404" pitchFamily="49" charset="0"/>
              </a:rPr>
              <a:t>Statements must be consistently indented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21811F-2FCE-41D8-8A16-572570246943}"/>
              </a:ext>
            </a:extLst>
          </p:cNvPr>
          <p:cNvSpPr>
            <a:spLocks noGrp="1"/>
          </p:cNvSpPr>
          <p:nvPr>
            <p:ph type="title"/>
          </p:nvPr>
        </p:nvSpPr>
        <p:spPr>
          <a:xfrm>
            <a:off x="457200" y="228600"/>
            <a:ext cx="8229600" cy="7620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(2 of 3)</a:t>
            </a:r>
            <a:endParaRPr lang="en-AU" sz="2000" dirty="0"/>
          </a:p>
        </p:txBody>
      </p:sp>
      <p:sp>
        <p:nvSpPr>
          <p:cNvPr id="5" name="Text Placeholder 4">
            <a:extLst>
              <a:ext uri="{FF2B5EF4-FFF2-40B4-BE49-F238E27FC236}">
                <a16:creationId xmlns:a16="http://schemas.microsoft.com/office/drawing/2014/main" id="{12E1F8B7-929F-4D1E-8231-D0474C12B22D}"/>
              </a:ext>
            </a:extLst>
          </p:cNvPr>
          <p:cNvSpPr>
            <a:spLocks noGrp="1"/>
          </p:cNvSpPr>
          <p:nvPr>
            <p:ph type="body" sz="quarter" idx="13"/>
          </p:nvPr>
        </p:nvSpPr>
        <p:spPr>
          <a:xfrm>
            <a:off x="457200" y="5791200"/>
            <a:ext cx="8229600" cy="493816"/>
          </a:xfrm>
        </p:spPr>
        <p:txBody>
          <a:bodyPr/>
          <a:lstStyle/>
          <a:p>
            <a:r>
              <a:rPr lang="en-AU" b="1" dirty="0"/>
              <a:t>Figure 3-5 </a:t>
            </a:r>
            <a:r>
              <a:rPr lang="en-AU" dirty="0"/>
              <a:t>A dual alternative decision structure</a:t>
            </a:r>
          </a:p>
        </p:txBody>
      </p:sp>
      <p:pic>
        <p:nvPicPr>
          <p:cNvPr id="7" name="Picture 6" descr="In a flowchart, a decision box, temperature less than 40, indicates the conditions true and false. If the condition is true, display, a little cold, isn’t it. If the condition is false, display, nice weather we’re having. ">
            <a:extLst>
              <a:ext uri="{FF2B5EF4-FFF2-40B4-BE49-F238E27FC236}">
                <a16:creationId xmlns:a16="http://schemas.microsoft.com/office/drawing/2014/main" id="{9F3E57C4-F0EF-4CAB-AA27-F72D47EC72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321" y="1447800"/>
            <a:ext cx="6969359" cy="3600000"/>
          </a:xfrm>
          <a:prstGeom prst="rect">
            <a:avLst/>
          </a:prstGeom>
        </p:spPr>
      </p:pic>
    </p:spTree>
    <p:extLst>
      <p:ext uri="{BB962C8B-B14F-4D97-AF65-F5344CB8AC3E}">
        <p14:creationId xmlns:p14="http://schemas.microsoft.com/office/powerpoint/2010/main" val="3645414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FD7C36-073B-488D-B6D9-8B4ADC78B8BA}"/>
              </a:ext>
            </a:extLst>
          </p:cNvPr>
          <p:cNvSpPr>
            <a:spLocks noGrp="1"/>
          </p:cNvSpPr>
          <p:nvPr>
            <p:ph type="title"/>
          </p:nvPr>
        </p:nvSpPr>
        <p:spPr>
          <a:xfrm>
            <a:off x="457200" y="228600"/>
            <a:ext cx="8229600" cy="7620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if-else</a:t>
            </a:r>
            <a:r>
              <a:rPr lang="en-US" altLang="en-US" dirty="0"/>
              <a:t> Statement</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6554D0C1-F064-416F-8EA6-79DCB701873A}"/>
              </a:ext>
            </a:extLst>
          </p:cNvPr>
          <p:cNvSpPr>
            <a:spLocks noGrp="1"/>
          </p:cNvSpPr>
          <p:nvPr>
            <p:ph type="body" sz="quarter" idx="13"/>
          </p:nvPr>
        </p:nvSpPr>
        <p:spPr>
          <a:xfrm>
            <a:off x="457200" y="5867400"/>
            <a:ext cx="8229600" cy="417616"/>
          </a:xfrm>
        </p:spPr>
        <p:txBody>
          <a:bodyPr/>
          <a:lstStyle/>
          <a:p>
            <a:r>
              <a:rPr lang="en-US" b="1" dirty="0"/>
              <a:t>Figure 3-6 </a:t>
            </a:r>
            <a:r>
              <a:rPr lang="en-US" dirty="0"/>
              <a:t>Conditional execution in an </a:t>
            </a:r>
            <a:r>
              <a:rPr lang="en-US" dirty="0">
                <a:latin typeface="Courier New" panose="02070309020205020404" pitchFamily="49" charset="0"/>
                <a:cs typeface="Courier New" panose="02070309020205020404" pitchFamily="49" charset="0"/>
              </a:rPr>
              <a:t>if-else</a:t>
            </a:r>
            <a:r>
              <a:rPr lang="en-US" dirty="0"/>
              <a:t> statement</a:t>
            </a:r>
            <a:endParaRPr lang="en-AU" dirty="0"/>
          </a:p>
        </p:txBody>
      </p:sp>
      <p:pic>
        <p:nvPicPr>
          <p:cNvPr id="7" name="Picture 6" descr="The syntax for the if else clause is as follows. Line 1. if condition semicolon. Line 2. Indented once, statement. Line 3. Indented once, statement. Line 4. Indented once, et cetera. Line 5. else semicolon. Line 6. Indented once, statement. Line 7. Indented once, statement. Line 8. Indented once, et cetera. ">
            <a:extLst>
              <a:ext uri="{FF2B5EF4-FFF2-40B4-BE49-F238E27FC236}">
                <a16:creationId xmlns:a16="http://schemas.microsoft.com/office/drawing/2014/main" id="{6E5FB499-3EF2-4729-B7CB-D63D74E274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543" y="2514600"/>
            <a:ext cx="7614915" cy="2160000"/>
          </a:xfrm>
          <a:prstGeom prst="rect">
            <a:avLst/>
          </a:prstGeom>
        </p:spPr>
      </p:pic>
    </p:spTree>
    <p:extLst>
      <p:ext uri="{BB962C8B-B14F-4D97-AF65-F5344CB8AC3E}">
        <p14:creationId xmlns:p14="http://schemas.microsoft.com/office/powerpoint/2010/main" val="224636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DA64E27-C5FA-4CAC-BE47-DAF0B2C9443D}"/>
              </a:ext>
            </a:extLst>
          </p:cNvPr>
          <p:cNvSpPr>
            <a:spLocks noGrp="1" noChangeArrowheads="1"/>
          </p:cNvSpPr>
          <p:nvPr>
            <p:ph type="title"/>
          </p:nvPr>
        </p:nvSpPr>
        <p:spPr/>
        <p:txBody>
          <a:bodyPr/>
          <a:lstStyle/>
          <a:p>
            <a:r>
              <a:rPr lang="en-US" altLang="en-US" dirty="0"/>
              <a:t>Comparing Strings</a:t>
            </a:r>
            <a:r>
              <a:rPr lang="en-US" altLang="en-US" sz="2000" b="0" dirty="0"/>
              <a:t> (1 of 2)</a:t>
            </a:r>
            <a:endParaRPr lang="he-IL" altLang="en-US" sz="2000" dirty="0"/>
          </a:p>
        </p:txBody>
      </p:sp>
      <p:sp>
        <p:nvSpPr>
          <p:cNvPr id="16387" name="Content Placeholder 2">
            <a:extLst>
              <a:ext uri="{FF2B5EF4-FFF2-40B4-BE49-F238E27FC236}">
                <a16:creationId xmlns:a16="http://schemas.microsoft.com/office/drawing/2014/main" id="{673804C3-8C3A-4D4D-803B-C64E90E51DC8}"/>
              </a:ext>
            </a:extLst>
          </p:cNvPr>
          <p:cNvSpPr>
            <a:spLocks noGrp="1" noChangeArrowheads="1"/>
          </p:cNvSpPr>
          <p:nvPr>
            <p:ph idx="1"/>
          </p:nvPr>
        </p:nvSpPr>
        <p:spPr/>
        <p:txBody>
          <a:bodyPr/>
          <a:lstStyle/>
          <a:p>
            <a:pPr eaLnBrk="1" hangingPunct="1"/>
            <a:r>
              <a:rPr lang="en-US" altLang="en-US" dirty="0"/>
              <a:t>Strings can be compared using the == and != operators</a:t>
            </a:r>
          </a:p>
          <a:p>
            <a:pPr eaLnBrk="1" hangingPunct="1"/>
            <a:r>
              <a:rPr lang="en-US" altLang="en-US" dirty="0"/>
              <a:t>String comparisons are case sensitive</a:t>
            </a:r>
          </a:p>
          <a:p>
            <a:pPr eaLnBrk="1" hangingPunct="1"/>
            <a:r>
              <a:rPr lang="en-US" altLang="en-US" dirty="0"/>
              <a:t>Strings can be compared using &gt;, &lt;, &gt;=, and &lt;=</a:t>
            </a:r>
          </a:p>
          <a:p>
            <a:pPr lvl="1" eaLnBrk="1" hangingPunct="1"/>
            <a:r>
              <a:rPr lang="en-US" altLang="en-US" dirty="0"/>
              <a:t>Compared character by character based on the ASCII values for each character</a:t>
            </a:r>
          </a:p>
          <a:p>
            <a:pPr lvl="1" eaLnBrk="1" hangingPunct="1"/>
            <a:r>
              <a:rPr lang="en-US" altLang="en-US" dirty="0"/>
              <a:t>If shorter word is substring of longer word, longer word is greater than shorter word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7F158-3DBA-4523-A03F-2418588863EA}"/>
              </a:ext>
            </a:extLst>
          </p:cNvPr>
          <p:cNvSpPr>
            <a:spLocks noGrp="1"/>
          </p:cNvSpPr>
          <p:nvPr>
            <p:ph type="title"/>
          </p:nvPr>
        </p:nvSpPr>
        <p:spPr>
          <a:xfrm>
            <a:off x="457200" y="228600"/>
            <a:ext cx="8229600" cy="685800"/>
          </a:xfrm>
        </p:spPr>
        <p:txBody>
          <a:bodyPr/>
          <a:lstStyle/>
          <a:p>
            <a:r>
              <a:rPr lang="en-US" altLang="en-US" dirty="0"/>
              <a:t>Comparing Strings</a:t>
            </a:r>
            <a:r>
              <a:rPr lang="en-US" altLang="en-US" sz="2000" b="0" dirty="0"/>
              <a:t> (2 of 2)</a:t>
            </a:r>
            <a:endParaRPr lang="en-AU" sz="2000" dirty="0"/>
          </a:p>
        </p:txBody>
      </p:sp>
      <p:sp>
        <p:nvSpPr>
          <p:cNvPr id="4" name="Text Placeholder 3">
            <a:extLst>
              <a:ext uri="{FF2B5EF4-FFF2-40B4-BE49-F238E27FC236}">
                <a16:creationId xmlns:a16="http://schemas.microsoft.com/office/drawing/2014/main" id="{9AFCD2BD-B89D-4E72-80DB-094D1C45BDAA}"/>
              </a:ext>
            </a:extLst>
          </p:cNvPr>
          <p:cNvSpPr>
            <a:spLocks noGrp="1"/>
          </p:cNvSpPr>
          <p:nvPr>
            <p:ph type="body" sz="quarter" idx="13"/>
          </p:nvPr>
        </p:nvSpPr>
        <p:spPr>
          <a:xfrm>
            <a:off x="457200" y="5867400"/>
            <a:ext cx="8229600" cy="417616"/>
          </a:xfrm>
        </p:spPr>
        <p:txBody>
          <a:bodyPr/>
          <a:lstStyle/>
          <a:p>
            <a:r>
              <a:rPr lang="en-US" b="1" dirty="0"/>
              <a:t>Figure 3-9 </a:t>
            </a:r>
            <a:r>
              <a:rPr lang="en-US" dirty="0"/>
              <a:t>Comparing each character in a string</a:t>
            </a:r>
            <a:endParaRPr lang="en-AU" dirty="0"/>
          </a:p>
        </p:txBody>
      </p:sp>
      <p:pic>
        <p:nvPicPr>
          <p:cNvPr id="6" name="Picture 5" descr="An illustration displays the comparison of the character codes for the strings Mary and Mark using ASCII codes. ">
            <a:extLst>
              <a:ext uri="{FF2B5EF4-FFF2-40B4-BE49-F238E27FC236}">
                <a16:creationId xmlns:a16="http://schemas.microsoft.com/office/drawing/2014/main" id="{537DEA67-17EA-4C57-9069-FEAF6A631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479" y="1752600"/>
            <a:ext cx="3313043" cy="3600000"/>
          </a:xfrm>
          <a:prstGeom prst="rect">
            <a:avLst/>
          </a:prstGeom>
        </p:spPr>
      </p:pic>
    </p:spTree>
    <p:extLst>
      <p:ext uri="{BB962C8B-B14F-4D97-AF65-F5344CB8AC3E}">
        <p14:creationId xmlns:p14="http://schemas.microsoft.com/office/powerpoint/2010/main" val="177644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D7B4B09-330B-428A-BE10-71D7C6D1CD16}"/>
              </a:ext>
            </a:extLst>
          </p:cNvPr>
          <p:cNvSpPr>
            <a:spLocks noGrp="1" noChangeArrowheads="1"/>
          </p:cNvSpPr>
          <p:nvPr>
            <p:ph type="title"/>
          </p:nvPr>
        </p:nvSpPr>
        <p:spPr>
          <a:xfrm>
            <a:off x="457200" y="215372"/>
            <a:ext cx="7772400" cy="1097280"/>
          </a:xfrm>
        </p:spPr>
        <p:txBody>
          <a:bodyPr/>
          <a:lstStyle/>
          <a:p>
            <a:r>
              <a:rPr lang="en-US" altLang="en-US" dirty="0"/>
              <a:t>Nested Decision Structures and 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(1 of 3)</a:t>
            </a:r>
            <a:endParaRPr lang="he-IL" altLang="en-US" sz="2000" dirty="0"/>
          </a:p>
        </p:txBody>
      </p:sp>
      <p:sp>
        <p:nvSpPr>
          <p:cNvPr id="3" name="Content Placeholder 2">
            <a:extLst>
              <a:ext uri="{FF2B5EF4-FFF2-40B4-BE49-F238E27FC236}">
                <a16:creationId xmlns:a16="http://schemas.microsoft.com/office/drawing/2014/main" id="{A86C5B41-1F5A-44CF-BF28-18D1AF0859E1}"/>
              </a:ext>
            </a:extLst>
          </p:cNvPr>
          <p:cNvSpPr>
            <a:spLocks noGrp="1"/>
          </p:cNvSpPr>
          <p:nvPr>
            <p:ph idx="1"/>
          </p:nvPr>
        </p:nvSpPr>
        <p:spPr/>
        <p:txBody>
          <a:bodyPr/>
          <a:lstStyle/>
          <a:p>
            <a:r>
              <a:rPr lang="en-US" altLang="en-US" dirty="0"/>
              <a:t>A decision structure can be nested inside another decision structure</a:t>
            </a:r>
          </a:p>
          <a:p>
            <a:pPr lvl="1"/>
            <a:r>
              <a:rPr lang="en-US" altLang="en-US" dirty="0"/>
              <a:t>Commonly needed in programs</a:t>
            </a:r>
          </a:p>
          <a:p>
            <a:pPr lvl="1"/>
            <a:r>
              <a:rPr lang="en-US" altLang="en-US" dirty="0"/>
              <a:t>Example: </a:t>
            </a:r>
          </a:p>
          <a:p>
            <a:pPr lvl="2"/>
            <a:r>
              <a:rPr lang="en-US" altLang="en-US" dirty="0"/>
              <a:t>Determine if someone qualifies for a loan, they must meet two conditions:</a:t>
            </a:r>
          </a:p>
          <a:p>
            <a:pPr lvl="3"/>
            <a:r>
              <a:rPr lang="en-US" altLang="en-US" dirty="0"/>
              <a:t>Must earn at least $30,000/year</a:t>
            </a:r>
          </a:p>
          <a:p>
            <a:pPr lvl="3"/>
            <a:r>
              <a:rPr lang="en-US" altLang="en-US" dirty="0"/>
              <a:t>Must have been employed for at least two years</a:t>
            </a:r>
          </a:p>
          <a:p>
            <a:pPr lvl="2"/>
            <a:r>
              <a:rPr lang="en-US" altLang="en-US" dirty="0"/>
              <a:t>Check first condition, and if it is true, check second condition</a:t>
            </a:r>
            <a:endParaRPr lang="en-A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EF222-906F-489F-B12F-602578825AC9}"/>
              </a:ext>
            </a:extLst>
          </p:cNvPr>
          <p:cNvSpPr>
            <a:spLocks noGrp="1"/>
          </p:cNvSpPr>
          <p:nvPr>
            <p:ph type="title"/>
          </p:nvPr>
        </p:nvSpPr>
        <p:spPr>
          <a:xfrm>
            <a:off x="457200" y="228600"/>
            <a:ext cx="7924800" cy="1066800"/>
          </a:xfrm>
        </p:spPr>
        <p:txBody>
          <a:bodyPr/>
          <a:lstStyle/>
          <a:p>
            <a:r>
              <a:rPr lang="en-US" altLang="en-US" dirty="0"/>
              <a:t>Nested Decision Structures and 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(2 of 3)</a:t>
            </a:r>
            <a:endParaRPr lang="en-AU" sz="2000" dirty="0"/>
          </a:p>
        </p:txBody>
      </p:sp>
      <p:sp>
        <p:nvSpPr>
          <p:cNvPr id="4" name="Text Placeholder 3">
            <a:extLst>
              <a:ext uri="{FF2B5EF4-FFF2-40B4-BE49-F238E27FC236}">
                <a16:creationId xmlns:a16="http://schemas.microsoft.com/office/drawing/2014/main" id="{129EEABC-507E-400F-8C3F-9755D13A92BB}"/>
              </a:ext>
            </a:extLst>
          </p:cNvPr>
          <p:cNvSpPr>
            <a:spLocks noGrp="1"/>
          </p:cNvSpPr>
          <p:nvPr>
            <p:ph type="body" sz="quarter" idx="13"/>
          </p:nvPr>
        </p:nvSpPr>
        <p:spPr>
          <a:xfrm>
            <a:off x="457200" y="5791200"/>
            <a:ext cx="8229600" cy="493816"/>
          </a:xfrm>
        </p:spPr>
        <p:txBody>
          <a:bodyPr/>
          <a:lstStyle/>
          <a:p>
            <a:r>
              <a:rPr lang="en-US" b="1" dirty="0"/>
              <a:t>Figure 3-12 </a:t>
            </a:r>
            <a:r>
              <a:rPr lang="en-US" dirty="0"/>
              <a:t>A nested decision structure</a:t>
            </a:r>
            <a:endParaRPr lang="en-AU" dirty="0"/>
          </a:p>
        </p:txBody>
      </p:sp>
      <p:pic>
        <p:nvPicPr>
          <p:cNvPr id="6" name="Picture 5" descr="A flowchart with a nested decision structure. ">
            <a:extLst>
              <a:ext uri="{FF2B5EF4-FFF2-40B4-BE49-F238E27FC236}">
                <a16:creationId xmlns:a16="http://schemas.microsoft.com/office/drawing/2014/main" id="{C71C5065-4884-4529-9AA4-4CADF1187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712" y="1581912"/>
            <a:ext cx="5370576" cy="3694176"/>
          </a:xfrm>
          <a:prstGeom prst="rect">
            <a:avLst/>
          </a:prstGeom>
        </p:spPr>
      </p:pic>
    </p:spTree>
    <p:extLst>
      <p:ext uri="{BB962C8B-B14F-4D97-AF65-F5344CB8AC3E}">
        <p14:creationId xmlns:p14="http://schemas.microsoft.com/office/powerpoint/2010/main" val="230941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933BD29-401C-494E-82A9-F93DC9A3924E}"/>
              </a:ext>
            </a:extLst>
          </p:cNvPr>
          <p:cNvSpPr>
            <a:spLocks noGrp="1" noChangeArrowheads="1"/>
          </p:cNvSpPr>
          <p:nvPr>
            <p:ph type="title"/>
          </p:nvPr>
        </p:nvSpPr>
        <p:spPr>
          <a:xfrm>
            <a:off x="457200" y="215372"/>
            <a:ext cx="7924800" cy="1097280"/>
          </a:xfrm>
        </p:spPr>
        <p:txBody>
          <a:bodyPr/>
          <a:lstStyle/>
          <a:p>
            <a:r>
              <a:rPr lang="en-US" altLang="en-US" dirty="0"/>
              <a:t>Nested Decision Structures and 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(3 of 3)</a:t>
            </a:r>
            <a:endParaRPr lang="he-IL" altLang="en-US" sz="2000" dirty="0"/>
          </a:p>
        </p:txBody>
      </p:sp>
      <p:sp>
        <p:nvSpPr>
          <p:cNvPr id="20483" name="Content Placeholder 2">
            <a:extLst>
              <a:ext uri="{FF2B5EF4-FFF2-40B4-BE49-F238E27FC236}">
                <a16:creationId xmlns:a16="http://schemas.microsoft.com/office/drawing/2014/main" id="{48723785-4AEB-4BC1-B085-4209FEF6DCD3}"/>
              </a:ext>
            </a:extLst>
          </p:cNvPr>
          <p:cNvSpPr>
            <a:spLocks noGrp="1" noChangeArrowheads="1"/>
          </p:cNvSpPr>
          <p:nvPr>
            <p:ph idx="1"/>
          </p:nvPr>
        </p:nvSpPr>
        <p:spPr/>
        <p:txBody>
          <a:bodyPr/>
          <a:lstStyle/>
          <a:p>
            <a:pPr eaLnBrk="1" hangingPunct="1"/>
            <a:r>
              <a:rPr lang="en-US" altLang="en-US" dirty="0"/>
              <a:t>Important to use proper indentation in a nested decision structure</a:t>
            </a:r>
          </a:p>
          <a:p>
            <a:pPr lvl="1" eaLnBrk="1" hangingPunct="1"/>
            <a:r>
              <a:rPr lang="en-US" altLang="en-US" dirty="0"/>
              <a:t>Important for Python interpreter</a:t>
            </a:r>
          </a:p>
          <a:p>
            <a:pPr lvl="1" eaLnBrk="1" hangingPunct="1"/>
            <a:r>
              <a:rPr lang="en-US" altLang="en-US" dirty="0"/>
              <a:t>Makes code more readable for programmer</a:t>
            </a:r>
          </a:p>
          <a:p>
            <a:pPr lvl="1" eaLnBrk="1" hangingPunct="1"/>
            <a:r>
              <a:rPr lang="en-US" altLang="en-US" dirty="0"/>
              <a:t>Rules for writing nested if statements:</a:t>
            </a:r>
          </a:p>
          <a:p>
            <a:pPr lvl="2" eaLnBrk="1" hangingPunct="1"/>
            <a:r>
              <a:rPr lang="en-US" altLang="en-US" dirty="0">
                <a:latin typeface="Courier New" panose="02070309020205020404" pitchFamily="49" charset="0"/>
                <a:cs typeface="Courier New" panose="02070309020205020404" pitchFamily="49" charset="0"/>
              </a:rPr>
              <a:t>else</a:t>
            </a:r>
            <a:r>
              <a:rPr lang="en-US" altLang="en-US" dirty="0"/>
              <a:t> clause should align with matching </a:t>
            </a:r>
            <a:r>
              <a:rPr lang="en-US" altLang="en-US" dirty="0">
                <a:latin typeface="Courier New" panose="02070309020205020404" pitchFamily="49" charset="0"/>
                <a:cs typeface="Courier New" panose="02070309020205020404" pitchFamily="49" charset="0"/>
              </a:rPr>
              <a:t>if</a:t>
            </a:r>
            <a:r>
              <a:rPr lang="en-US" altLang="en-US" dirty="0"/>
              <a:t> clause</a:t>
            </a:r>
          </a:p>
          <a:p>
            <a:pPr lvl="2" eaLnBrk="1" hangingPunct="1"/>
            <a:r>
              <a:rPr lang="en-US" altLang="en-US" dirty="0"/>
              <a:t>Statements in each block must be consistently indented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57AB3E5-67A0-43CD-801A-697B1CE93D5E}"/>
              </a:ext>
            </a:extLst>
          </p:cNvPr>
          <p:cNvSpPr>
            <a:spLocks noGrp="1" noChangeArrowheads="1"/>
          </p:cNvSpPr>
          <p:nvPr>
            <p:ph type="title"/>
          </p:nvPr>
        </p:nvSpPr>
        <p:spPr/>
        <p:txBody>
          <a:bodyPr/>
          <a:lstStyle/>
          <a:p>
            <a:pPr eaLnBrk="1" hangingPunct="1"/>
            <a:r>
              <a:rPr lang="en-US" altLang="en-US" dirty="0"/>
              <a:t>Topics</a:t>
            </a:r>
            <a:endParaRPr lang="he-IL" altLang="en-US" dirty="0"/>
          </a:p>
        </p:txBody>
      </p:sp>
      <p:sp>
        <p:nvSpPr>
          <p:cNvPr id="3075" name="Content Placeholder 2">
            <a:extLst>
              <a:ext uri="{FF2B5EF4-FFF2-40B4-BE49-F238E27FC236}">
                <a16:creationId xmlns:a16="http://schemas.microsoft.com/office/drawing/2014/main" id="{A80A7059-D5E6-4C69-803B-84C8AE828177}"/>
              </a:ext>
            </a:extLst>
          </p:cNvPr>
          <p:cNvSpPr>
            <a:spLocks noGrp="1" noChangeArrowheads="1"/>
          </p:cNvSpPr>
          <p:nvPr>
            <p:ph idx="1"/>
          </p:nvPr>
        </p:nvSpPr>
        <p:spPr/>
        <p:txBody>
          <a:bodyPr/>
          <a:lstStyle/>
          <a:p>
            <a:pPr eaLnBrk="1" hangingPunct="1"/>
            <a:r>
              <a:rPr lang="en-US" altLang="en-US" sz="2400" dirty="0"/>
              <a:t>The </a:t>
            </a:r>
            <a:r>
              <a:rPr lang="en-US" altLang="en-US" sz="2400" dirty="0">
                <a:latin typeface="Courier New" panose="02070309020205020404" pitchFamily="49" charset="0"/>
                <a:cs typeface="Courier New" panose="02070309020205020404" pitchFamily="49" charset="0"/>
              </a:rPr>
              <a:t>if</a:t>
            </a:r>
            <a:r>
              <a:rPr lang="en-US" altLang="en-US" sz="2400" dirty="0"/>
              <a:t> Statement</a:t>
            </a:r>
          </a:p>
          <a:p>
            <a:pPr eaLnBrk="1" hangingPunct="1"/>
            <a:r>
              <a:rPr lang="en-US" altLang="en-US" sz="2400" dirty="0"/>
              <a:t>The </a:t>
            </a:r>
            <a:r>
              <a:rPr lang="en-US" altLang="en-US" sz="2400" dirty="0">
                <a:latin typeface="Courier New" panose="02070309020205020404" pitchFamily="49" charset="0"/>
                <a:cs typeface="Courier New" panose="02070309020205020404" pitchFamily="49" charset="0"/>
              </a:rPr>
              <a:t>if-else</a:t>
            </a:r>
            <a:r>
              <a:rPr lang="en-US" altLang="en-US" sz="2400" dirty="0"/>
              <a:t> Statement</a:t>
            </a:r>
          </a:p>
          <a:p>
            <a:pPr eaLnBrk="1" hangingPunct="1"/>
            <a:r>
              <a:rPr lang="en-US" altLang="en-US" sz="2400" dirty="0"/>
              <a:t>Comparing Strings</a:t>
            </a:r>
          </a:p>
          <a:p>
            <a:pPr eaLnBrk="1" hangingPunct="1"/>
            <a:r>
              <a:rPr lang="en-US" altLang="en-US" sz="2400" dirty="0"/>
              <a:t>Nested Decision Structures and the </a:t>
            </a:r>
            <a:r>
              <a:rPr lang="en-US" altLang="en-US" sz="2400" dirty="0">
                <a:latin typeface="Courier New" panose="02070309020205020404" pitchFamily="49" charset="0"/>
                <a:cs typeface="Courier New" panose="02070309020205020404" pitchFamily="49" charset="0"/>
              </a:rPr>
              <a:t>if-</a:t>
            </a:r>
            <a:r>
              <a:rPr lang="en-US" altLang="en-US" sz="2400" dirty="0" err="1">
                <a:latin typeface="Courier New" panose="02070309020205020404" pitchFamily="49" charset="0"/>
                <a:cs typeface="Courier New" panose="02070309020205020404" pitchFamily="49" charset="0"/>
              </a:rPr>
              <a:t>elif</a:t>
            </a:r>
            <a:r>
              <a:rPr lang="en-US" altLang="en-US" sz="2400" dirty="0">
                <a:latin typeface="Courier New" panose="02070309020205020404" pitchFamily="49" charset="0"/>
                <a:cs typeface="Courier New" panose="02070309020205020404" pitchFamily="49" charset="0"/>
              </a:rPr>
              <a:t>-else</a:t>
            </a:r>
            <a:r>
              <a:rPr lang="en-US" altLang="en-US" sz="2400" dirty="0"/>
              <a:t> Statement</a:t>
            </a:r>
          </a:p>
          <a:p>
            <a:pPr eaLnBrk="1" hangingPunct="1"/>
            <a:r>
              <a:rPr lang="en-US" altLang="en-US" sz="2400" dirty="0"/>
              <a:t>Logical Operators</a:t>
            </a:r>
          </a:p>
          <a:p>
            <a:pPr eaLnBrk="1" hangingPunct="1"/>
            <a:r>
              <a:rPr lang="en-US" altLang="en-US" sz="2400" dirty="0"/>
              <a:t>Boolean Variables</a:t>
            </a:r>
          </a:p>
          <a:p>
            <a:pPr eaLnBrk="1" hangingPunct="1"/>
            <a:r>
              <a:rPr lang="en-US" altLang="en-US" sz="2400" dirty="0"/>
              <a:t>Turtle Graphics: Determining the State of the Turtle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70B74D88-0088-4300-B809-1F4E5A017748}"/>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(1 of 3)</a:t>
            </a:r>
            <a:endParaRPr lang="he-IL" altLang="en-US" sz="2000" dirty="0"/>
          </a:p>
        </p:txBody>
      </p:sp>
      <p:sp>
        <p:nvSpPr>
          <p:cNvPr id="21507" name="Content Placeholder 5">
            <a:extLst>
              <a:ext uri="{FF2B5EF4-FFF2-40B4-BE49-F238E27FC236}">
                <a16:creationId xmlns:a16="http://schemas.microsoft.com/office/drawing/2014/main" id="{EAFCD667-D98D-4687-9E7E-50FC83F8E616}"/>
              </a:ext>
            </a:extLst>
          </p:cNvPr>
          <p:cNvSpPr>
            <a:spLocks noGrp="1" noChangeArrowheads="1"/>
          </p:cNvSpPr>
          <p:nvPr>
            <p:ph idx="1"/>
          </p:nvPr>
        </p:nvSpPr>
        <p:spPr/>
        <p:txBody>
          <a:bodyPr/>
          <a:lstStyle/>
          <a:p>
            <a:pPr eaLnBrk="1" hangingPunct="1"/>
            <a:r>
              <a:rPr lang="en-US" altLang="en-US" u="sng" dirty="0">
                <a:latin typeface="Courier New" panose="02070309020205020404" pitchFamily="49" charset="0"/>
                <a:cs typeface="Courier New" panose="02070309020205020404" pitchFamily="49" charset="0"/>
              </a:rPr>
              <a:t>if-</a:t>
            </a:r>
            <a:r>
              <a:rPr lang="en-US" altLang="en-US" u="sng" dirty="0" err="1">
                <a:latin typeface="Courier New" panose="02070309020205020404" pitchFamily="49" charset="0"/>
                <a:cs typeface="Courier New" panose="02070309020205020404" pitchFamily="49" charset="0"/>
              </a:rPr>
              <a:t>elif</a:t>
            </a:r>
            <a:r>
              <a:rPr lang="en-US" altLang="en-US" u="sng" dirty="0">
                <a:latin typeface="Courier New" panose="02070309020205020404" pitchFamily="49" charset="0"/>
                <a:cs typeface="Courier New" panose="02070309020205020404" pitchFamily="49" charset="0"/>
              </a:rPr>
              <a:t>-else</a:t>
            </a:r>
            <a:r>
              <a:rPr lang="en-US" altLang="en-US" u="sng" dirty="0">
                <a:cs typeface="Courier New" panose="02070309020205020404" pitchFamily="49" charset="0"/>
              </a:rPr>
              <a:t> statement</a:t>
            </a:r>
            <a:r>
              <a:rPr lang="en-US" altLang="en-US" dirty="0">
                <a:cs typeface="Courier New" panose="02070309020205020404" pitchFamily="49" charset="0"/>
              </a:rPr>
              <a:t>: special version of a decision structure</a:t>
            </a:r>
          </a:p>
          <a:p>
            <a:pPr lvl="1" eaLnBrk="1" hangingPunct="1"/>
            <a:r>
              <a:rPr lang="en-US" altLang="en-US" sz="2400" dirty="0">
                <a:cs typeface="Courier New" panose="02070309020205020404" pitchFamily="49" charset="0"/>
              </a:rPr>
              <a:t>Makes logic of nested decision structures simpler to write</a:t>
            </a:r>
          </a:p>
          <a:p>
            <a:pPr lvl="2" eaLnBrk="1" hangingPunct="1"/>
            <a:r>
              <a:rPr lang="en-US" altLang="en-US" sz="2000" dirty="0">
                <a:cs typeface="Courier New" panose="02070309020205020404" pitchFamily="49" charset="0"/>
              </a:rPr>
              <a:t>Can include multiple </a:t>
            </a:r>
            <a:r>
              <a:rPr lang="en-US" altLang="en-US" sz="2000" dirty="0" err="1">
                <a:latin typeface="Courier New" panose="02070309020205020404" pitchFamily="49" charset="0"/>
                <a:cs typeface="Courier New" panose="02070309020205020404" pitchFamily="49" charset="0"/>
              </a:rPr>
              <a:t>elif</a:t>
            </a:r>
            <a:r>
              <a:rPr lang="en-US" altLang="en-US" sz="2000" dirty="0">
                <a:cs typeface="Courier New" panose="02070309020205020404" pitchFamily="49" charset="0"/>
              </a:rPr>
              <a:t> statements</a:t>
            </a:r>
          </a:p>
          <a:p>
            <a:pPr lvl="1" eaLnBrk="1" hangingPunct="1"/>
            <a:r>
              <a:rPr lang="en-US" altLang="en-US" sz="2400" dirty="0">
                <a:cs typeface="Courier New" panose="02070309020205020404" pitchFamily="49" charset="0"/>
              </a:rPr>
              <a:t>Syntax: </a:t>
            </a:r>
            <a:endParaRPr lang="en-US" altLang="en-US" sz="2400" dirty="0">
              <a:latin typeface="Courier New" panose="02070309020205020404" pitchFamily="49" charset="0"/>
              <a:cs typeface="Courier New" panose="02070309020205020404" pitchFamily="49" charset="0"/>
            </a:endParaRPr>
          </a:p>
        </p:txBody>
      </p:sp>
      <p:sp>
        <p:nvSpPr>
          <p:cNvPr id="21508" name="TextBox 1">
            <a:extLst>
              <a:ext uri="{FF2B5EF4-FFF2-40B4-BE49-F238E27FC236}">
                <a16:creationId xmlns:a16="http://schemas.microsoft.com/office/drawing/2014/main" id="{E3EC9AE4-2F7F-4FB5-A5F8-74226CE01434}"/>
              </a:ext>
            </a:extLst>
          </p:cNvPr>
          <p:cNvSpPr txBox="1">
            <a:spLocks noChangeArrowheads="1"/>
          </p:cNvSpPr>
          <p:nvPr/>
        </p:nvSpPr>
        <p:spPr bwMode="auto">
          <a:xfrm>
            <a:off x="2667000" y="3810000"/>
            <a:ext cx="2895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if </a:t>
            </a:r>
            <a:r>
              <a:rPr lang="en-US" altLang="en-US" sz="1800" b="0" i="1" dirty="0">
                <a:latin typeface="Courier New" panose="02070309020205020404" pitchFamily="49" charset="0"/>
                <a:cs typeface="Courier New" panose="02070309020205020404" pitchFamily="49" charset="0"/>
              </a:rPr>
              <a:t>condition_1</a:t>
            </a:r>
            <a:r>
              <a:rPr lang="en-US" altLang="en-US" sz="18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elif</a:t>
            </a: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condition_2</a:t>
            </a:r>
            <a:r>
              <a:rPr lang="en-US" altLang="en-US" sz="18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dirty="0" err="1">
                <a:latin typeface="Courier New" panose="02070309020205020404" pitchFamily="49" charset="0"/>
                <a:cs typeface="Courier New" panose="02070309020205020404" pitchFamily="49" charset="0"/>
              </a:rPr>
              <a:t>elif</a:t>
            </a: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condition_3</a:t>
            </a:r>
            <a:r>
              <a:rPr lang="en-US" altLang="en-US" sz="1800" b="0" dirty="0">
                <a:latin typeface="Courier New" panose="02070309020205020404" pitchFamily="49" charset="0"/>
                <a:cs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i="1" dirty="0">
                <a:latin typeface="Courier New" panose="02070309020205020404" pitchFamily="49" charset="0"/>
                <a:cs typeface="Courier New" panose="02070309020205020404" pitchFamily="49" charset="0"/>
              </a:rPr>
              <a:t>statement(s)</a:t>
            </a:r>
          </a:p>
          <a:p>
            <a:pPr eaLnBrk="1" hangingPunct="1">
              <a:spcBef>
                <a:spcPct val="0"/>
              </a:spcBef>
              <a:buFontTx/>
              <a:buNone/>
            </a:pPr>
            <a:r>
              <a:rPr lang="en-US" altLang="en-US" sz="1800" b="0" dirty="0">
                <a:latin typeface="Courier New" panose="02070309020205020404" pitchFamily="49" charset="0"/>
                <a:cs typeface="Courier New" panose="02070309020205020404" pitchFamily="49" charset="0"/>
              </a:rPr>
              <a:t>else</a:t>
            </a:r>
          </a:p>
          <a:p>
            <a:pPr eaLnBrk="1" hangingPunct="1">
              <a:spcBef>
                <a:spcPct val="0"/>
              </a:spcBef>
              <a:buFontTx/>
              <a:buNone/>
            </a:pPr>
            <a:r>
              <a:rPr lang="en-US" altLang="en-US" sz="1800" b="0" i="1" dirty="0">
                <a:latin typeface="Courier New" panose="02070309020205020404" pitchFamily="49" charset="0"/>
                <a:cs typeface="Courier New" panose="02070309020205020404" pitchFamily="49" charset="0"/>
              </a:rPr>
              <a:t>    statement(s)</a:t>
            </a:r>
            <a:endParaRPr lang="en-US" altLang="en-US" sz="1800" b="0" dirty="0">
              <a:latin typeface="Courier New" panose="02070309020205020404" pitchFamily="49" charset="0"/>
              <a:cs typeface="Courier New" panose="02070309020205020404" pitchFamily="49" charset="0"/>
            </a:endParaRPr>
          </a:p>
        </p:txBody>
      </p:sp>
      <p:sp>
        <p:nvSpPr>
          <p:cNvPr id="21509" name="Right Brace 2">
            <a:extLst>
              <a:ext uri="{FF2B5EF4-FFF2-40B4-BE49-F238E27FC236}">
                <a16:creationId xmlns:a16="http://schemas.microsoft.com/office/drawing/2014/main" id="{1BAF279E-7DF8-434B-AA42-6A821C512A58}"/>
              </a:ext>
            </a:extLst>
          </p:cNvPr>
          <p:cNvSpPr>
            <a:spLocks/>
          </p:cNvSpPr>
          <p:nvPr/>
        </p:nvSpPr>
        <p:spPr bwMode="auto">
          <a:xfrm>
            <a:off x="5181600" y="4419600"/>
            <a:ext cx="457200" cy="1066800"/>
          </a:xfrm>
          <a:prstGeom prst="rightBrace">
            <a:avLst>
              <a:gd name="adj1" fmla="val 8329"/>
              <a:gd name="adj2" fmla="val 50000"/>
            </a:avLst>
          </a:prstGeom>
          <a:noFill/>
          <a:ln w="9525" algn="ctr">
            <a:solidFill>
              <a:srgbClr val="007FA3"/>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21510" name="TextBox 3">
            <a:extLst>
              <a:ext uri="{FF2B5EF4-FFF2-40B4-BE49-F238E27FC236}">
                <a16:creationId xmlns:a16="http://schemas.microsoft.com/office/drawing/2014/main" id="{6A6AAFAD-2F93-4306-A826-1BDB104E55EF}"/>
              </a:ext>
            </a:extLst>
          </p:cNvPr>
          <p:cNvSpPr txBox="1">
            <a:spLocks noChangeArrowheads="1"/>
          </p:cNvSpPr>
          <p:nvPr/>
        </p:nvSpPr>
        <p:spPr bwMode="auto">
          <a:xfrm>
            <a:off x="5715000" y="4640263"/>
            <a:ext cx="31591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dirty="0">
                <a:solidFill>
                  <a:srgbClr val="007FA3"/>
                </a:solidFill>
              </a:rPr>
              <a:t>Insert as many </a:t>
            </a:r>
            <a:r>
              <a:rPr lang="en-US" altLang="en-US" sz="1800" b="0" dirty="0" err="1">
                <a:solidFill>
                  <a:srgbClr val="007FA3"/>
                </a:solidFill>
                <a:latin typeface="Courier New" panose="02070309020205020404" pitchFamily="49" charset="0"/>
                <a:cs typeface="Courier New" panose="02070309020205020404" pitchFamily="49" charset="0"/>
              </a:rPr>
              <a:t>elif</a:t>
            </a:r>
            <a:r>
              <a:rPr lang="en-US" altLang="en-US" sz="1800" b="0" dirty="0">
                <a:solidFill>
                  <a:srgbClr val="007FA3"/>
                </a:solidFill>
              </a:rPr>
              <a:t> clauses</a:t>
            </a:r>
          </a:p>
          <a:p>
            <a:pPr eaLnBrk="1" hangingPunct="1">
              <a:spcBef>
                <a:spcPct val="0"/>
              </a:spcBef>
              <a:buFontTx/>
              <a:buNone/>
            </a:pPr>
            <a:r>
              <a:rPr lang="en-US" altLang="en-US" sz="1800" b="0" dirty="0">
                <a:solidFill>
                  <a:srgbClr val="007FA3"/>
                </a:solidFill>
              </a:rPr>
              <a:t>as necessary.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BC5360-6B35-4999-A48B-1B070F12B8E0}"/>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(2 of 3)</a:t>
            </a:r>
            <a:endParaRPr lang="en-AU" sz="2000" dirty="0"/>
          </a:p>
        </p:txBody>
      </p:sp>
      <p:sp>
        <p:nvSpPr>
          <p:cNvPr id="5" name="Content Placeholder 4">
            <a:extLst>
              <a:ext uri="{FF2B5EF4-FFF2-40B4-BE49-F238E27FC236}">
                <a16:creationId xmlns:a16="http://schemas.microsoft.com/office/drawing/2014/main" id="{378BC25D-823F-4C49-A31E-0D79965DDD1C}"/>
              </a:ext>
            </a:extLst>
          </p:cNvPr>
          <p:cNvSpPr>
            <a:spLocks noGrp="1"/>
          </p:cNvSpPr>
          <p:nvPr>
            <p:ph idx="1"/>
          </p:nvPr>
        </p:nvSpPr>
        <p:spPr/>
        <p:txBody>
          <a:bodyPr/>
          <a:lstStyle/>
          <a:p>
            <a:r>
              <a:rPr lang="en-US" altLang="en-US" dirty="0"/>
              <a:t>Alignment used with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p>
          <a:p>
            <a:pPr lvl="1"/>
            <a:r>
              <a:rPr lang="en-US" altLang="en-US" dirty="0">
                <a:latin typeface="Courier New" panose="02070309020205020404" pitchFamily="49" charset="0"/>
                <a:cs typeface="Courier New" panose="02070309020205020404" pitchFamily="49" charset="0"/>
              </a:rPr>
              <a:t>if</a:t>
            </a:r>
            <a:r>
              <a:rPr lang="en-US" altLang="en-US" dirty="0"/>
              <a:t>, </a:t>
            </a:r>
            <a:r>
              <a:rPr lang="en-US" altLang="en-US" dirty="0" err="1">
                <a:latin typeface="Courier New" panose="02070309020205020404" pitchFamily="49" charset="0"/>
                <a:cs typeface="Courier New" panose="02070309020205020404" pitchFamily="49" charset="0"/>
              </a:rPr>
              <a:t>elif</a:t>
            </a:r>
            <a:r>
              <a:rPr lang="en-US" altLang="en-US" dirty="0"/>
              <a:t>, and </a:t>
            </a:r>
            <a:r>
              <a:rPr lang="en-US" altLang="en-US" dirty="0">
                <a:latin typeface="Courier New" panose="02070309020205020404" pitchFamily="49" charset="0"/>
                <a:cs typeface="Courier New" panose="02070309020205020404" pitchFamily="49" charset="0"/>
              </a:rPr>
              <a:t>else</a:t>
            </a:r>
            <a:r>
              <a:rPr lang="en-US" altLang="en-US" dirty="0"/>
              <a:t> clauses are all aligned</a:t>
            </a:r>
          </a:p>
          <a:p>
            <a:pPr lvl="1"/>
            <a:r>
              <a:rPr lang="en-US" altLang="en-US" dirty="0"/>
              <a:t>Conditionally executed blocks are consistently indented</a:t>
            </a:r>
          </a:p>
          <a:p>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 is never required, but logic easier to follow</a:t>
            </a:r>
          </a:p>
          <a:p>
            <a:pPr lvl="1"/>
            <a:r>
              <a:rPr lang="en-US" altLang="en-US" dirty="0"/>
              <a:t>Can be accomplished by nested </a:t>
            </a:r>
            <a:r>
              <a:rPr lang="en-US" altLang="en-US" dirty="0">
                <a:latin typeface="Courier New" panose="02070309020205020404" pitchFamily="49" charset="0"/>
                <a:cs typeface="Courier New" panose="02070309020205020404" pitchFamily="49" charset="0"/>
              </a:rPr>
              <a:t>if-else</a:t>
            </a:r>
          </a:p>
          <a:p>
            <a:pPr lvl="2"/>
            <a:r>
              <a:rPr lang="en-US" altLang="en-US" sz="2000" dirty="0">
                <a:cs typeface="Courier New" panose="02070309020205020404" pitchFamily="49" charset="0"/>
              </a:rPr>
              <a:t>Code can become complex, and indentation can cause problematic long lines</a:t>
            </a:r>
            <a:endParaRPr lang="en-A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C986DB-F0EC-4C92-83AC-11753587DF3B}"/>
              </a:ext>
            </a:extLst>
          </p:cNvPr>
          <p:cNvSpPr>
            <a:spLocks noGrp="1"/>
          </p:cNvSpPr>
          <p:nvPr>
            <p:ph type="title"/>
          </p:nvPr>
        </p:nvSpPr>
        <p:spPr>
          <a:xfrm>
            <a:off x="457200" y="228600"/>
            <a:ext cx="8229600" cy="6096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-else</a:t>
            </a:r>
            <a:r>
              <a:rPr lang="en-US" altLang="en-US" dirty="0"/>
              <a:t> Statement</a:t>
            </a:r>
            <a:r>
              <a:rPr lang="en-US" altLang="en-US" sz="2000" b="0" dirty="0"/>
              <a:t> (3 of 3)</a:t>
            </a:r>
            <a:endParaRPr lang="en-AU" sz="2000" dirty="0"/>
          </a:p>
        </p:txBody>
      </p:sp>
      <p:sp>
        <p:nvSpPr>
          <p:cNvPr id="5" name="Text Placeholder 4">
            <a:extLst>
              <a:ext uri="{FF2B5EF4-FFF2-40B4-BE49-F238E27FC236}">
                <a16:creationId xmlns:a16="http://schemas.microsoft.com/office/drawing/2014/main" id="{187956AB-3484-4276-805F-9E09F0AD36B1}"/>
              </a:ext>
            </a:extLst>
          </p:cNvPr>
          <p:cNvSpPr>
            <a:spLocks noGrp="1"/>
          </p:cNvSpPr>
          <p:nvPr>
            <p:ph type="body" sz="quarter" idx="13"/>
          </p:nvPr>
        </p:nvSpPr>
        <p:spPr>
          <a:xfrm>
            <a:off x="457200" y="5943600"/>
            <a:ext cx="8229600" cy="341416"/>
          </a:xfrm>
        </p:spPr>
        <p:txBody>
          <a:bodyPr/>
          <a:lstStyle/>
          <a:p>
            <a:r>
              <a:rPr lang="en-AU" b="1" dirty="0"/>
              <a:t>Figure 3-15 </a:t>
            </a:r>
            <a:r>
              <a:rPr lang="en-AU" dirty="0"/>
              <a:t>Nested decision structure to determine a grade</a:t>
            </a:r>
          </a:p>
        </p:txBody>
      </p:sp>
      <p:pic>
        <p:nvPicPr>
          <p:cNvPr id="7" name="Picture 6" descr="A flowchart for nested decision structure to determine a grade. ">
            <a:extLst>
              <a:ext uri="{FF2B5EF4-FFF2-40B4-BE49-F238E27FC236}">
                <a16:creationId xmlns:a16="http://schemas.microsoft.com/office/drawing/2014/main" id="{4A4DA096-0184-4346-9771-88E52A08C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096" y="1502664"/>
            <a:ext cx="5321808" cy="3852672"/>
          </a:xfrm>
          <a:prstGeom prst="rect">
            <a:avLst/>
          </a:prstGeom>
        </p:spPr>
      </p:pic>
    </p:spTree>
    <p:extLst>
      <p:ext uri="{BB962C8B-B14F-4D97-AF65-F5344CB8AC3E}">
        <p14:creationId xmlns:p14="http://schemas.microsoft.com/office/powerpoint/2010/main" val="1064931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AC71E-7692-4EE7-8085-783D796EA730}"/>
              </a:ext>
            </a:extLst>
          </p:cNvPr>
          <p:cNvSpPr>
            <a:spLocks noGrp="1"/>
          </p:cNvSpPr>
          <p:nvPr>
            <p:ph type="title"/>
          </p:nvPr>
        </p:nvSpPr>
        <p:spPr/>
        <p:txBody>
          <a:bodyPr/>
          <a:lstStyle/>
          <a:p>
            <a:r>
              <a:rPr lang="en-US" altLang="en-US" dirty="0"/>
              <a:t>Logical Operators</a:t>
            </a:r>
            <a:endParaRPr lang="en-AU" dirty="0"/>
          </a:p>
        </p:txBody>
      </p:sp>
      <p:sp>
        <p:nvSpPr>
          <p:cNvPr id="5" name="Content Placeholder 4">
            <a:extLst>
              <a:ext uri="{FF2B5EF4-FFF2-40B4-BE49-F238E27FC236}">
                <a16:creationId xmlns:a16="http://schemas.microsoft.com/office/drawing/2014/main" id="{80418F0C-F409-4590-B9ED-68C5772D8C19}"/>
              </a:ext>
            </a:extLst>
          </p:cNvPr>
          <p:cNvSpPr>
            <a:spLocks noGrp="1"/>
          </p:cNvSpPr>
          <p:nvPr>
            <p:ph idx="1"/>
          </p:nvPr>
        </p:nvSpPr>
        <p:spPr/>
        <p:txBody>
          <a:bodyPr/>
          <a:lstStyle/>
          <a:p>
            <a:r>
              <a:rPr lang="en-US" altLang="en-US" u="sng" dirty="0"/>
              <a:t>Logical operators</a:t>
            </a:r>
            <a:r>
              <a:rPr lang="en-US" altLang="en-US" dirty="0"/>
              <a:t>: operators that can be used to create complex Boolean expressions</a:t>
            </a:r>
          </a:p>
          <a:p>
            <a:pPr lvl="1"/>
            <a:r>
              <a:rPr lang="en-US" altLang="en-US" dirty="0">
                <a:latin typeface="Courier New" panose="02070309020205020404" pitchFamily="49" charset="0"/>
                <a:cs typeface="Courier New" panose="02070309020205020404" pitchFamily="49" charset="0"/>
              </a:rPr>
              <a:t>and</a:t>
            </a:r>
            <a:r>
              <a:rPr lang="en-US" altLang="en-US" dirty="0"/>
              <a:t> operator and </a:t>
            </a:r>
            <a:r>
              <a:rPr lang="en-US" altLang="en-US" dirty="0">
                <a:latin typeface="Courier New" panose="02070309020205020404" pitchFamily="49" charset="0"/>
                <a:cs typeface="Courier New" panose="02070309020205020404" pitchFamily="49" charset="0"/>
              </a:rPr>
              <a:t>or</a:t>
            </a:r>
            <a:r>
              <a:rPr lang="en-US" altLang="en-US" dirty="0"/>
              <a:t> operator: binary operators, connect two Boolean expressions into a compound Boolean expression</a:t>
            </a:r>
          </a:p>
          <a:p>
            <a:pPr lvl="1"/>
            <a:r>
              <a:rPr lang="en-US" altLang="en-US" dirty="0">
                <a:latin typeface="Courier New" panose="02070309020205020404" pitchFamily="49" charset="0"/>
                <a:cs typeface="Courier New" panose="02070309020205020404" pitchFamily="49" charset="0"/>
              </a:rPr>
              <a:t>not</a:t>
            </a:r>
            <a:r>
              <a:rPr lang="en-US" altLang="en-US" dirty="0"/>
              <a:t> operator: unary operator, reverses the truth of its Boolean operand</a:t>
            </a:r>
            <a:endParaRPr lang="en-A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62AA18E-9107-44D5-8E26-EDE240BC1DE7}"/>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and</a:t>
            </a:r>
            <a:r>
              <a:rPr lang="en-US" altLang="en-US" dirty="0"/>
              <a:t> Operator</a:t>
            </a:r>
            <a:endParaRPr lang="he-IL" altLang="en-US" dirty="0"/>
          </a:p>
        </p:txBody>
      </p:sp>
      <p:sp>
        <p:nvSpPr>
          <p:cNvPr id="25603" name="Content Placeholder 2">
            <a:extLst>
              <a:ext uri="{FF2B5EF4-FFF2-40B4-BE49-F238E27FC236}">
                <a16:creationId xmlns:a16="http://schemas.microsoft.com/office/drawing/2014/main" id="{733F956D-B1BF-4FE8-BAC8-9225CA4A5BE4}"/>
              </a:ext>
            </a:extLst>
          </p:cNvPr>
          <p:cNvSpPr>
            <a:spLocks noGrp="1" noChangeArrowheads="1"/>
          </p:cNvSpPr>
          <p:nvPr>
            <p:ph idx="1"/>
          </p:nvPr>
        </p:nvSpPr>
        <p:spPr>
          <a:xfrm>
            <a:off x="457200" y="1600201"/>
            <a:ext cx="8229600" cy="2286000"/>
          </a:xfrm>
        </p:spPr>
        <p:txBody>
          <a:bodyPr/>
          <a:lstStyle/>
          <a:p>
            <a:pPr eaLnBrk="1" hangingPunct="1"/>
            <a:r>
              <a:rPr lang="en-US" altLang="en-US" dirty="0"/>
              <a:t>Takes two Boolean expressions as operands </a:t>
            </a:r>
          </a:p>
          <a:p>
            <a:pPr lvl="1" eaLnBrk="1" hangingPunct="1"/>
            <a:r>
              <a:rPr lang="en-US" altLang="en-US" dirty="0"/>
              <a:t>Creates compound Boolean expression that is true only when both sub expressions are true</a:t>
            </a:r>
          </a:p>
          <a:p>
            <a:pPr lvl="1" eaLnBrk="1" hangingPunct="1"/>
            <a:r>
              <a:rPr lang="en-US" altLang="en-US" dirty="0"/>
              <a:t>Can be used to simplify nested decision structures</a:t>
            </a:r>
          </a:p>
          <a:p>
            <a:pPr eaLnBrk="1" hangingPunct="1"/>
            <a:r>
              <a:rPr lang="en-US" altLang="en-US" dirty="0"/>
              <a:t>Truth table for the </a:t>
            </a:r>
            <a:r>
              <a:rPr lang="en-US" altLang="en-US" dirty="0">
                <a:latin typeface="Courier New" panose="02070309020205020404" pitchFamily="49" charset="0"/>
                <a:cs typeface="Courier New" panose="02070309020205020404" pitchFamily="49" charset="0"/>
              </a:rPr>
              <a:t>and</a:t>
            </a:r>
            <a:r>
              <a:rPr lang="en-US" altLang="en-US" dirty="0"/>
              <a:t> operator </a:t>
            </a:r>
          </a:p>
        </p:txBody>
      </p:sp>
      <p:graphicFrame>
        <p:nvGraphicFramePr>
          <p:cNvPr id="5" name="Table 4">
            <a:extLst>
              <a:ext uri="{FF2B5EF4-FFF2-40B4-BE49-F238E27FC236}">
                <a16:creationId xmlns:a16="http://schemas.microsoft.com/office/drawing/2014/main" id="{7BF3A8CF-540A-45A3-86E8-9A5646721233}"/>
              </a:ext>
            </a:extLst>
          </p:cNvPr>
          <p:cNvGraphicFramePr>
            <a:graphicFrameLocks noGrp="1"/>
          </p:cNvGraphicFramePr>
          <p:nvPr>
            <p:extLst>
              <p:ext uri="{D42A27DB-BD31-4B8C-83A1-F6EECF244321}">
                <p14:modId xmlns:p14="http://schemas.microsoft.com/office/powerpoint/2010/main" val="672051297"/>
              </p:ext>
            </p:extLst>
          </p:nvPr>
        </p:nvGraphicFramePr>
        <p:xfrm>
          <a:off x="2514600" y="4081290"/>
          <a:ext cx="4267200" cy="2103439"/>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19">
                <a:tc>
                  <a:txBody>
                    <a:bodyPr/>
                    <a:lstStyle/>
                    <a:p>
                      <a:pPr algn="l" rtl="0"/>
                      <a:r>
                        <a:rPr lang="en-US" sz="1800" dirty="0"/>
                        <a:t>Value</a:t>
                      </a:r>
                      <a:r>
                        <a:rPr lang="en-US" sz="1800" baseline="0" dirty="0"/>
                        <a:t> of the Expression</a:t>
                      </a:r>
                      <a:endParaRPr lang="he-IL" sz="1800" dirty="0"/>
                    </a:p>
                  </a:txBody>
                  <a:tcPr marT="45729" marB="45729"/>
                </a:tc>
                <a:tc>
                  <a:txBody>
                    <a:bodyPr/>
                    <a:lstStyle/>
                    <a:p>
                      <a:pPr algn="l" rtl="0"/>
                      <a:r>
                        <a:rPr lang="en-US" sz="1800" dirty="0"/>
                        <a:t>Expression</a:t>
                      </a:r>
                      <a:endParaRPr lang="he-IL" sz="1800" dirty="0"/>
                    </a:p>
                  </a:txBody>
                  <a:tcPr marT="45729" marB="45729"/>
                </a:tc>
                <a:extLst>
                  <a:ext uri="{0D108BD9-81ED-4DB2-BD59-A6C34878D82A}">
                    <a16:rowId xmlns:a16="http://schemas.microsoft.com/office/drawing/2014/main" val="10000"/>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false</a:t>
                      </a:r>
                      <a:endParaRPr lang="he-IL" sz="1800" dirty="0"/>
                    </a:p>
                  </a:txBody>
                  <a:tcPr marT="45729" marB="45729"/>
                </a:tc>
                <a:extLst>
                  <a:ext uri="{0D108BD9-81ED-4DB2-BD59-A6C34878D82A}">
                    <a16:rowId xmlns:a16="http://schemas.microsoft.com/office/drawing/2014/main" val="10001"/>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false and true</a:t>
                      </a:r>
                      <a:endParaRPr lang="he-IL" sz="1800" dirty="0"/>
                    </a:p>
                  </a:txBody>
                  <a:tcPr marT="45729" marB="45729"/>
                </a:tc>
                <a:extLst>
                  <a:ext uri="{0D108BD9-81ED-4DB2-BD59-A6C34878D82A}">
                    <a16:rowId xmlns:a16="http://schemas.microsoft.com/office/drawing/2014/main" val="10002"/>
                  </a:ext>
                </a:extLst>
              </a:tr>
              <a:tr h="365830">
                <a:tc>
                  <a:txBody>
                    <a:bodyPr/>
                    <a:lstStyle/>
                    <a:p>
                      <a:pPr algn="l" rtl="0"/>
                      <a:r>
                        <a:rPr lang="en-US" sz="1800" dirty="0"/>
                        <a:t>false</a:t>
                      </a:r>
                      <a:endParaRPr lang="he-IL" sz="1800" dirty="0"/>
                    </a:p>
                  </a:txBody>
                  <a:tcPr marT="45729" marB="45729"/>
                </a:tc>
                <a:tc>
                  <a:txBody>
                    <a:bodyPr/>
                    <a:lstStyle/>
                    <a:p>
                      <a:pPr algn="l" rtl="0"/>
                      <a:r>
                        <a:rPr lang="en-US" sz="1800" dirty="0"/>
                        <a:t>true and false</a:t>
                      </a:r>
                      <a:endParaRPr lang="he-IL" sz="1800" dirty="0"/>
                    </a:p>
                  </a:txBody>
                  <a:tcPr marT="45729" marB="45729"/>
                </a:tc>
                <a:extLst>
                  <a:ext uri="{0D108BD9-81ED-4DB2-BD59-A6C34878D82A}">
                    <a16:rowId xmlns:a16="http://schemas.microsoft.com/office/drawing/2014/main" val="10003"/>
                  </a:ext>
                </a:extLst>
              </a:tr>
              <a:tr h="365830">
                <a:tc>
                  <a:txBody>
                    <a:bodyPr/>
                    <a:lstStyle/>
                    <a:p>
                      <a:pPr algn="l" rtl="0"/>
                      <a:r>
                        <a:rPr lang="en-US" sz="1800" dirty="0"/>
                        <a:t>true</a:t>
                      </a:r>
                      <a:endParaRPr lang="he-IL" sz="1800" dirty="0"/>
                    </a:p>
                  </a:txBody>
                  <a:tcPr marT="45729" marB="45729"/>
                </a:tc>
                <a:tc>
                  <a:txBody>
                    <a:bodyPr/>
                    <a:lstStyle/>
                    <a:p>
                      <a:pPr algn="l" rtl="0"/>
                      <a:r>
                        <a:rPr lang="en-US" sz="1800" dirty="0"/>
                        <a:t>true and true</a:t>
                      </a:r>
                      <a:endParaRPr lang="he-IL" sz="1800" dirty="0"/>
                    </a:p>
                  </a:txBody>
                  <a:tcPr marT="45729" marB="45729"/>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F584D79-965D-443B-87B6-7D0740696BF9}"/>
              </a:ext>
            </a:extLst>
          </p:cNvPr>
          <p:cNvSpPr>
            <a:spLocks noGrp="1" noChangeArrowheads="1"/>
          </p:cNvSpPr>
          <p:nvPr>
            <p:ph type="title"/>
          </p:nvPr>
        </p:nvSpPr>
        <p:spPr/>
        <p:txBody>
          <a:bodyPr/>
          <a:lstStyle/>
          <a:p>
            <a:pPr eaLnBrk="1" hangingPunct="1"/>
            <a:r>
              <a:rPr lang="en-US" altLang="en-US"/>
              <a:t>The </a:t>
            </a:r>
            <a:r>
              <a:rPr lang="en-US" altLang="en-US">
                <a:latin typeface="Courier New" panose="02070309020205020404" pitchFamily="49" charset="0"/>
                <a:cs typeface="Courier New" panose="02070309020205020404" pitchFamily="49" charset="0"/>
              </a:rPr>
              <a:t>or</a:t>
            </a:r>
            <a:r>
              <a:rPr lang="en-US" altLang="en-US"/>
              <a:t> Operator</a:t>
            </a:r>
            <a:endParaRPr lang="he-IL" altLang="en-US"/>
          </a:p>
        </p:txBody>
      </p:sp>
      <p:sp>
        <p:nvSpPr>
          <p:cNvPr id="26627" name="Content Placeholder 2">
            <a:extLst>
              <a:ext uri="{FF2B5EF4-FFF2-40B4-BE49-F238E27FC236}">
                <a16:creationId xmlns:a16="http://schemas.microsoft.com/office/drawing/2014/main" id="{664C3D8C-5CF0-4B50-A883-67C84E4841E7}"/>
              </a:ext>
            </a:extLst>
          </p:cNvPr>
          <p:cNvSpPr>
            <a:spLocks noGrp="1" noChangeArrowheads="1"/>
          </p:cNvSpPr>
          <p:nvPr>
            <p:ph idx="1"/>
          </p:nvPr>
        </p:nvSpPr>
        <p:spPr>
          <a:xfrm>
            <a:off x="457200" y="1600201"/>
            <a:ext cx="8229600" cy="2286000"/>
          </a:xfrm>
        </p:spPr>
        <p:txBody>
          <a:bodyPr/>
          <a:lstStyle/>
          <a:p>
            <a:r>
              <a:rPr lang="en-US" altLang="en-US" dirty="0"/>
              <a:t>Takes two Boolean expressions as operands </a:t>
            </a:r>
          </a:p>
          <a:p>
            <a:pPr lvl="1"/>
            <a:r>
              <a:rPr lang="en-US" altLang="en-US" dirty="0"/>
              <a:t>Creates compound Boolean expression that is true when either of the sub expressions is true</a:t>
            </a:r>
          </a:p>
          <a:p>
            <a:pPr lvl="1"/>
            <a:r>
              <a:rPr lang="en-US" altLang="en-US" dirty="0"/>
              <a:t>Can be used to simplify nested decision structures</a:t>
            </a:r>
          </a:p>
          <a:p>
            <a:r>
              <a:rPr lang="en-US" altLang="en-US" dirty="0"/>
              <a:t>Truth table for the </a:t>
            </a:r>
            <a:r>
              <a:rPr lang="en-US" altLang="en-US" dirty="0">
                <a:latin typeface="Courier New" panose="02070309020205020404" pitchFamily="49" charset="0"/>
                <a:cs typeface="Courier New" panose="02070309020205020404" pitchFamily="49" charset="0"/>
              </a:rPr>
              <a:t>or</a:t>
            </a:r>
            <a:r>
              <a:rPr lang="en-US" altLang="en-US" dirty="0"/>
              <a:t> operator </a:t>
            </a:r>
          </a:p>
        </p:txBody>
      </p:sp>
      <p:graphicFrame>
        <p:nvGraphicFramePr>
          <p:cNvPr id="4" name="Table 3">
            <a:extLst>
              <a:ext uri="{FF2B5EF4-FFF2-40B4-BE49-F238E27FC236}">
                <a16:creationId xmlns:a16="http://schemas.microsoft.com/office/drawing/2014/main" id="{BDDAF935-D03B-46B8-BA34-E32E41D2262B}"/>
              </a:ext>
            </a:extLst>
          </p:cNvPr>
          <p:cNvGraphicFramePr>
            <a:graphicFrameLocks noGrp="1"/>
          </p:cNvGraphicFramePr>
          <p:nvPr>
            <p:extLst>
              <p:ext uri="{D42A27DB-BD31-4B8C-83A1-F6EECF244321}">
                <p14:modId xmlns:p14="http://schemas.microsoft.com/office/powerpoint/2010/main" val="492380842"/>
              </p:ext>
            </p:extLst>
          </p:nvPr>
        </p:nvGraphicFramePr>
        <p:xfrm>
          <a:off x="2438400" y="4084637"/>
          <a:ext cx="4267200" cy="2103437"/>
        </p:xfrm>
        <a:graphic>
          <a:graphicData uri="http://schemas.openxmlformats.org/drawingml/2006/table">
            <a:tbl>
              <a:tblPr rtl="1" firstRow="1" bandRow="1">
                <a:tableStyleId>{21E4AEA4-8DFA-4A89-87EB-49C32662AFE0}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tblGrid>
              <a:tr h="640177">
                <a:tc>
                  <a:txBody>
                    <a:bodyPr/>
                    <a:lstStyle/>
                    <a:p>
                      <a:pPr algn="l" rtl="0"/>
                      <a:r>
                        <a:rPr lang="en-US" sz="1800" dirty="0"/>
                        <a:t>Value</a:t>
                      </a:r>
                      <a:r>
                        <a:rPr lang="en-US" sz="1800" baseline="0" dirty="0"/>
                        <a:t> of the Expression</a:t>
                      </a:r>
                      <a:endParaRPr lang="he-IL" sz="1800" dirty="0"/>
                    </a:p>
                  </a:txBody>
                  <a:tcPr marT="45727" marB="45727"/>
                </a:tc>
                <a:tc>
                  <a:txBody>
                    <a:bodyPr/>
                    <a:lstStyle/>
                    <a:p>
                      <a:pPr algn="l" rtl="0"/>
                      <a:r>
                        <a:rPr lang="en-US" sz="1800" dirty="0"/>
                        <a:t>Expression</a:t>
                      </a:r>
                      <a:endParaRPr lang="he-IL" sz="1800" dirty="0"/>
                    </a:p>
                  </a:txBody>
                  <a:tcPr marT="45727" marB="45727"/>
                </a:tc>
                <a:extLst>
                  <a:ext uri="{0D108BD9-81ED-4DB2-BD59-A6C34878D82A}">
                    <a16:rowId xmlns:a16="http://schemas.microsoft.com/office/drawing/2014/main" val="10000"/>
                  </a:ext>
                </a:extLst>
              </a:tr>
              <a:tr h="365815">
                <a:tc>
                  <a:txBody>
                    <a:bodyPr/>
                    <a:lstStyle/>
                    <a:p>
                      <a:pPr algn="l" rtl="0"/>
                      <a:r>
                        <a:rPr lang="en-US" sz="1800" dirty="0"/>
                        <a:t>false</a:t>
                      </a:r>
                      <a:endParaRPr lang="he-IL" sz="1800" dirty="0"/>
                    </a:p>
                  </a:txBody>
                  <a:tcPr marT="45727" marB="45727"/>
                </a:tc>
                <a:tc>
                  <a:txBody>
                    <a:bodyPr/>
                    <a:lstStyle/>
                    <a:p>
                      <a:pPr algn="l" rtl="0"/>
                      <a:r>
                        <a:rPr lang="en-US" sz="1800" dirty="0"/>
                        <a:t>false and false</a:t>
                      </a:r>
                      <a:endParaRPr lang="he-IL" sz="1800" dirty="0"/>
                    </a:p>
                  </a:txBody>
                  <a:tcPr marT="45727" marB="45727"/>
                </a:tc>
                <a:extLst>
                  <a:ext uri="{0D108BD9-81ED-4DB2-BD59-A6C34878D82A}">
                    <a16:rowId xmlns:a16="http://schemas.microsoft.com/office/drawing/2014/main" val="10001"/>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false and true</a:t>
                      </a:r>
                      <a:endParaRPr lang="he-IL" sz="1800" dirty="0"/>
                    </a:p>
                  </a:txBody>
                  <a:tcPr marT="45727" marB="45727"/>
                </a:tc>
                <a:extLst>
                  <a:ext uri="{0D108BD9-81ED-4DB2-BD59-A6C34878D82A}">
                    <a16:rowId xmlns:a16="http://schemas.microsoft.com/office/drawing/2014/main" val="10002"/>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false</a:t>
                      </a:r>
                      <a:endParaRPr lang="he-IL" sz="1800" dirty="0"/>
                    </a:p>
                  </a:txBody>
                  <a:tcPr marT="45727" marB="45727"/>
                </a:tc>
                <a:extLst>
                  <a:ext uri="{0D108BD9-81ED-4DB2-BD59-A6C34878D82A}">
                    <a16:rowId xmlns:a16="http://schemas.microsoft.com/office/drawing/2014/main" val="10003"/>
                  </a:ext>
                </a:extLst>
              </a:tr>
              <a:tr h="365815">
                <a:tc>
                  <a:txBody>
                    <a:bodyPr/>
                    <a:lstStyle/>
                    <a:p>
                      <a:pPr algn="l" rtl="0"/>
                      <a:r>
                        <a:rPr lang="en-US" sz="1800" dirty="0"/>
                        <a:t>true</a:t>
                      </a:r>
                      <a:endParaRPr lang="he-IL" sz="1800" dirty="0"/>
                    </a:p>
                  </a:txBody>
                  <a:tcPr marT="45727" marB="45727"/>
                </a:tc>
                <a:tc>
                  <a:txBody>
                    <a:bodyPr/>
                    <a:lstStyle/>
                    <a:p>
                      <a:pPr algn="l" rtl="0"/>
                      <a:r>
                        <a:rPr lang="en-US" sz="1800" dirty="0"/>
                        <a:t>true and true</a:t>
                      </a:r>
                      <a:endParaRPr lang="he-IL" sz="1800" dirty="0"/>
                    </a:p>
                  </a:txBody>
                  <a:tcPr marT="45727" marB="45727"/>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4547BBB-418A-4D5A-B106-A77BABD3A832}"/>
              </a:ext>
            </a:extLst>
          </p:cNvPr>
          <p:cNvSpPr>
            <a:spLocks noGrp="1" noChangeArrowheads="1"/>
          </p:cNvSpPr>
          <p:nvPr>
            <p:ph type="title"/>
          </p:nvPr>
        </p:nvSpPr>
        <p:spPr/>
        <p:txBody>
          <a:bodyPr/>
          <a:lstStyle/>
          <a:p>
            <a:pPr eaLnBrk="1" hangingPunct="1"/>
            <a:r>
              <a:rPr lang="en-US" altLang="en-US" dirty="0"/>
              <a:t>Short-Circuit Evaluation</a:t>
            </a:r>
            <a:endParaRPr lang="he-IL" altLang="en-US" dirty="0"/>
          </a:p>
        </p:txBody>
      </p:sp>
      <p:sp>
        <p:nvSpPr>
          <p:cNvPr id="27651" name="Content Placeholder 4">
            <a:extLst>
              <a:ext uri="{FF2B5EF4-FFF2-40B4-BE49-F238E27FC236}">
                <a16:creationId xmlns:a16="http://schemas.microsoft.com/office/drawing/2014/main" id="{8F1F8A52-2313-45AC-887C-B4AB2B253FE4}"/>
              </a:ext>
            </a:extLst>
          </p:cNvPr>
          <p:cNvSpPr>
            <a:spLocks noGrp="1" noChangeArrowheads="1"/>
          </p:cNvSpPr>
          <p:nvPr>
            <p:ph idx="1"/>
          </p:nvPr>
        </p:nvSpPr>
        <p:spPr/>
        <p:txBody>
          <a:bodyPr/>
          <a:lstStyle/>
          <a:p>
            <a:pPr eaLnBrk="1" hangingPunct="1"/>
            <a:r>
              <a:rPr lang="en-US" altLang="en-US" u="sng" dirty="0"/>
              <a:t>Short circuit evaluation</a:t>
            </a:r>
            <a:r>
              <a:rPr lang="en-US" altLang="en-US" dirty="0"/>
              <a:t>: deciding the value of a compound Boolean expression after evaluating only one sub expression</a:t>
            </a:r>
          </a:p>
          <a:p>
            <a:pPr lvl="1" eaLnBrk="1" hangingPunct="1"/>
            <a:r>
              <a:rPr lang="en-US" altLang="en-US" dirty="0"/>
              <a:t>Performed by the </a:t>
            </a:r>
            <a:r>
              <a:rPr lang="en-US" altLang="en-US" dirty="0">
                <a:latin typeface="Courier New" panose="02070309020205020404" pitchFamily="49" charset="0"/>
                <a:cs typeface="Courier New" panose="02070309020205020404" pitchFamily="49" charset="0"/>
              </a:rPr>
              <a:t>or</a:t>
            </a:r>
            <a:r>
              <a:rPr lang="en-US" altLang="en-US" dirty="0"/>
              <a:t> and </a:t>
            </a:r>
            <a:r>
              <a:rPr lang="en-US" altLang="en-US" dirty="0" err="1">
                <a:latin typeface="Courier New" panose="02070309020205020404" pitchFamily="49" charset="0"/>
                <a:cs typeface="Courier New" panose="02070309020205020404" pitchFamily="49" charset="0"/>
              </a:rPr>
              <a:t>and</a:t>
            </a:r>
            <a:r>
              <a:rPr lang="en-US" altLang="en-US" dirty="0"/>
              <a:t> operators</a:t>
            </a:r>
          </a:p>
          <a:p>
            <a:pPr lvl="2" eaLnBrk="1" hangingPunct="1"/>
            <a:r>
              <a:rPr lang="en-US" altLang="en-US" dirty="0"/>
              <a:t>For </a:t>
            </a:r>
            <a:r>
              <a:rPr lang="en-US" altLang="en-US" dirty="0">
                <a:latin typeface="Courier New" panose="02070309020205020404" pitchFamily="49" charset="0"/>
                <a:cs typeface="Courier New" panose="02070309020205020404" pitchFamily="49" charset="0"/>
              </a:rPr>
              <a:t>or</a:t>
            </a:r>
            <a:r>
              <a:rPr lang="en-US" altLang="en-US" dirty="0"/>
              <a:t> operator: If left operand is true, compound expression is true. Otherwise, evaluate right operand</a:t>
            </a:r>
          </a:p>
          <a:p>
            <a:pPr lvl="2" eaLnBrk="1" hangingPunct="1"/>
            <a:r>
              <a:rPr lang="en-US" altLang="en-US" dirty="0"/>
              <a:t>For </a:t>
            </a:r>
            <a:r>
              <a:rPr lang="en-US" altLang="en-US" dirty="0">
                <a:latin typeface="Courier New" panose="02070309020205020404" pitchFamily="49" charset="0"/>
                <a:cs typeface="Courier New" panose="02070309020205020404" pitchFamily="49" charset="0"/>
              </a:rPr>
              <a:t>and</a:t>
            </a:r>
            <a:r>
              <a:rPr lang="en-US" altLang="en-US" dirty="0"/>
              <a:t> operator: If left operand is false, compound expression is false. Otherwise, evaluate right operand		</a:t>
            </a:r>
            <a:endParaRPr lang="he-IL"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49A06C5-4160-4B7B-8B88-6E9C92287532}"/>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not</a:t>
            </a:r>
            <a:r>
              <a:rPr lang="en-US" altLang="en-US" dirty="0">
                <a:cs typeface="Courier New" panose="02070309020205020404" pitchFamily="49" charset="0"/>
              </a:rPr>
              <a:t> </a:t>
            </a:r>
            <a:r>
              <a:rPr lang="en-US" altLang="en-US" dirty="0"/>
              <a:t>Operator</a:t>
            </a:r>
            <a:endParaRPr lang="he-IL" altLang="en-US" dirty="0"/>
          </a:p>
        </p:txBody>
      </p:sp>
      <p:sp>
        <p:nvSpPr>
          <p:cNvPr id="29699" name="Content Placeholder 2">
            <a:extLst>
              <a:ext uri="{FF2B5EF4-FFF2-40B4-BE49-F238E27FC236}">
                <a16:creationId xmlns:a16="http://schemas.microsoft.com/office/drawing/2014/main" id="{D57E224F-DA7F-4E9E-9C4B-B74AF6E41EC2}"/>
              </a:ext>
            </a:extLst>
          </p:cNvPr>
          <p:cNvSpPr>
            <a:spLocks noGrp="1"/>
          </p:cNvSpPr>
          <p:nvPr>
            <p:ph idx="1"/>
          </p:nvPr>
        </p:nvSpPr>
        <p:spPr>
          <a:xfrm>
            <a:off x="457200" y="1600201"/>
            <a:ext cx="8229600" cy="2590800"/>
          </a:xfrm>
        </p:spPr>
        <p:txBody>
          <a:bodyPr/>
          <a:lstStyle/>
          <a:p>
            <a:pPr eaLnBrk="1" hangingPunct="1">
              <a:defRPr/>
            </a:pPr>
            <a:r>
              <a:rPr lang="en-US" altLang="en-US" dirty="0"/>
              <a:t>Takes one Boolean expressions as operand and reverses its logical value</a:t>
            </a:r>
          </a:p>
          <a:p>
            <a:pPr lvl="1" eaLnBrk="1" hangingPunct="1">
              <a:defRPr/>
            </a:pPr>
            <a:r>
              <a:rPr lang="en-US" altLang="en-US" dirty="0"/>
              <a:t>Sometimes it may be necessary to place parentheses around an expression to clarify to what you are applying the not operator</a:t>
            </a:r>
          </a:p>
          <a:p>
            <a:pPr eaLnBrk="1" hangingPunct="1">
              <a:defRPr/>
            </a:pPr>
            <a:r>
              <a:rPr lang="en-US" altLang="en-US" dirty="0"/>
              <a:t>Truth table for the </a:t>
            </a:r>
            <a:r>
              <a:rPr lang="en-US" altLang="en-US" dirty="0">
                <a:latin typeface="Courier New" pitchFamily="49" charset="0"/>
                <a:cs typeface="Courier New" pitchFamily="49" charset="0"/>
              </a:rPr>
              <a:t>not</a:t>
            </a:r>
            <a:r>
              <a:rPr lang="en-US" altLang="en-US" dirty="0"/>
              <a:t> operator </a:t>
            </a:r>
          </a:p>
          <a:p>
            <a:pPr marL="457200" lvl="1" indent="0" eaLnBrk="1" hangingPunct="1">
              <a:buFontTx/>
              <a:buNone/>
              <a:defRPr/>
            </a:pPr>
            <a:endParaRPr lang="he-IL" altLang="en-US" dirty="0"/>
          </a:p>
        </p:txBody>
      </p:sp>
      <p:graphicFrame>
        <p:nvGraphicFramePr>
          <p:cNvPr id="4" name="Table 3">
            <a:extLst>
              <a:ext uri="{FF2B5EF4-FFF2-40B4-BE49-F238E27FC236}">
                <a16:creationId xmlns:a16="http://schemas.microsoft.com/office/drawing/2014/main" id="{ABEF466D-45CE-43A8-B138-4FCA619AA0D6}"/>
              </a:ext>
            </a:extLst>
          </p:cNvPr>
          <p:cNvGraphicFramePr>
            <a:graphicFrameLocks noGrp="1"/>
          </p:cNvGraphicFramePr>
          <p:nvPr>
            <p:extLst>
              <p:ext uri="{D42A27DB-BD31-4B8C-83A1-F6EECF244321}">
                <p14:modId xmlns:p14="http://schemas.microsoft.com/office/powerpoint/2010/main" val="3262951286"/>
              </p:ext>
            </p:extLst>
          </p:nvPr>
        </p:nvGraphicFramePr>
        <p:xfrm>
          <a:off x="1447800" y="4602162"/>
          <a:ext cx="6096000" cy="1112838"/>
        </p:xfrm>
        <a:graphic>
          <a:graphicData uri="http://schemas.openxmlformats.org/drawingml/2006/table">
            <a:tbl>
              <a:tblPr rtl="1" firstRow="1" bandRow="1">
                <a:tableStyleId>{21E4AEA4-8DFA-4A89-87EB-49C32662AFE0}</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946">
                <a:tc>
                  <a:txBody>
                    <a:bodyPr/>
                    <a:lstStyle/>
                    <a:p>
                      <a:pPr algn="l" rtl="0"/>
                      <a:r>
                        <a:rPr lang="en-US" sz="1800" dirty="0"/>
                        <a:t>Value</a:t>
                      </a:r>
                      <a:r>
                        <a:rPr lang="en-US" sz="1800" baseline="0" dirty="0"/>
                        <a:t> of the Expression</a:t>
                      </a:r>
                      <a:endParaRPr lang="he-IL" sz="1800" dirty="0"/>
                    </a:p>
                  </a:txBody>
                  <a:tcPr marT="45733" marB="45733"/>
                </a:tc>
                <a:tc>
                  <a:txBody>
                    <a:bodyPr/>
                    <a:lstStyle/>
                    <a:p>
                      <a:pPr algn="l" rtl="0"/>
                      <a:r>
                        <a:rPr lang="en-US" sz="1800" dirty="0"/>
                        <a:t>Expression</a:t>
                      </a:r>
                      <a:endParaRPr lang="he-IL" sz="1800" dirty="0"/>
                    </a:p>
                  </a:txBody>
                  <a:tcPr marT="45733" marB="45733"/>
                </a:tc>
                <a:extLst>
                  <a:ext uri="{0D108BD9-81ED-4DB2-BD59-A6C34878D82A}">
                    <a16:rowId xmlns:a16="http://schemas.microsoft.com/office/drawing/2014/main" val="10000"/>
                  </a:ext>
                </a:extLst>
              </a:tr>
              <a:tr h="370946">
                <a:tc>
                  <a:txBody>
                    <a:bodyPr/>
                    <a:lstStyle/>
                    <a:p>
                      <a:pPr algn="l" rtl="0"/>
                      <a:r>
                        <a:rPr lang="en-US" sz="1800" dirty="0"/>
                        <a:t>false</a:t>
                      </a:r>
                      <a:endParaRPr lang="he-IL" sz="1800" dirty="0"/>
                    </a:p>
                  </a:txBody>
                  <a:tcPr marT="45733" marB="45733"/>
                </a:tc>
                <a:tc>
                  <a:txBody>
                    <a:bodyPr/>
                    <a:lstStyle/>
                    <a:p>
                      <a:pPr algn="l" rtl="0"/>
                      <a:r>
                        <a:rPr lang="en-US" sz="1800" dirty="0"/>
                        <a:t>true</a:t>
                      </a:r>
                      <a:endParaRPr lang="he-IL" sz="1800" dirty="0"/>
                    </a:p>
                  </a:txBody>
                  <a:tcPr marT="45733" marB="45733"/>
                </a:tc>
                <a:extLst>
                  <a:ext uri="{0D108BD9-81ED-4DB2-BD59-A6C34878D82A}">
                    <a16:rowId xmlns:a16="http://schemas.microsoft.com/office/drawing/2014/main" val="10001"/>
                  </a:ext>
                </a:extLst>
              </a:tr>
              <a:tr h="370946">
                <a:tc>
                  <a:txBody>
                    <a:bodyPr/>
                    <a:lstStyle/>
                    <a:p>
                      <a:pPr algn="l" rtl="0"/>
                      <a:r>
                        <a:rPr lang="en-US" sz="1800" dirty="0"/>
                        <a:t>true</a:t>
                      </a:r>
                      <a:endParaRPr lang="he-IL" sz="1800" dirty="0"/>
                    </a:p>
                  </a:txBody>
                  <a:tcPr marT="45733" marB="45733"/>
                </a:tc>
                <a:tc>
                  <a:txBody>
                    <a:bodyPr/>
                    <a:lstStyle/>
                    <a:p>
                      <a:pPr algn="l" rtl="0"/>
                      <a:r>
                        <a:rPr lang="en-US" sz="1800" dirty="0"/>
                        <a:t>false</a:t>
                      </a:r>
                      <a:endParaRPr lang="he-IL" sz="1800" dirty="0"/>
                    </a:p>
                  </a:txBody>
                  <a:tcPr marT="45733" marB="45733"/>
                </a:tc>
                <a:extLst>
                  <a:ext uri="{0D108BD9-81ED-4DB2-BD59-A6C34878D82A}">
                    <a16:rowId xmlns:a16="http://schemas.microsoft.com/office/drawing/2014/main" val="10002"/>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a:extLst>
              <a:ext uri="{FF2B5EF4-FFF2-40B4-BE49-F238E27FC236}">
                <a16:creationId xmlns:a16="http://schemas.microsoft.com/office/drawing/2014/main" id="{3362FF77-6A65-4E02-BBD1-C9E2CE282F65}"/>
              </a:ext>
            </a:extLst>
          </p:cNvPr>
          <p:cNvSpPr>
            <a:spLocks noGrp="1" noChangeArrowheads="1"/>
          </p:cNvSpPr>
          <p:nvPr>
            <p:ph idx="1"/>
          </p:nvPr>
        </p:nvSpPr>
        <p:spPr/>
        <p:txBody>
          <a:bodyPr/>
          <a:lstStyle/>
          <a:p>
            <a:pPr eaLnBrk="1" hangingPunct="1"/>
            <a:r>
              <a:rPr lang="en-US" altLang="en-US" dirty="0">
                <a:cs typeface="Courier New" panose="02070309020205020404" pitchFamily="49" charset="0"/>
              </a:rPr>
              <a:t>To determine whether a numeric value is within a specific range of values, use </a:t>
            </a:r>
            <a:r>
              <a:rPr lang="en-US" altLang="en-US" dirty="0">
                <a:latin typeface="Courier New" panose="02070309020205020404" pitchFamily="49" charset="0"/>
                <a:cs typeface="Courier New" panose="02070309020205020404" pitchFamily="49" charset="0"/>
              </a:rPr>
              <a:t>and</a:t>
            </a:r>
            <a:r>
              <a:rPr lang="en-US" altLang="en-US" dirty="0">
                <a:cs typeface="Courier New" panose="02070309020205020404" pitchFamily="49" charset="0"/>
              </a:rPr>
              <a:t> </a:t>
            </a:r>
          </a:p>
          <a:p>
            <a:pPr lvl="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x &gt;= 10 and x &lt;= 20</a:t>
            </a:r>
            <a:endParaRPr lang="en-US" altLang="en-US" dirty="0">
              <a:cs typeface="Courier New" panose="02070309020205020404" pitchFamily="49" charset="0"/>
            </a:endParaRPr>
          </a:p>
          <a:p>
            <a:pPr eaLnBrk="1" hangingPunct="1"/>
            <a:r>
              <a:rPr lang="en-US" altLang="en-US" dirty="0">
                <a:cs typeface="Courier New" panose="02070309020205020404" pitchFamily="49" charset="0"/>
              </a:rPr>
              <a:t>To determine whether a numeric value is outside of a specific range of values, use </a:t>
            </a:r>
            <a:r>
              <a:rPr lang="en-US" altLang="en-US" dirty="0">
                <a:latin typeface="Courier New" panose="02070309020205020404" pitchFamily="49" charset="0"/>
                <a:cs typeface="Courier New" panose="02070309020205020404" pitchFamily="49" charset="0"/>
              </a:rPr>
              <a:t>or</a:t>
            </a:r>
            <a:r>
              <a:rPr lang="en-US" altLang="en-US" dirty="0">
                <a:cs typeface="Courier New" panose="02070309020205020404" pitchFamily="49" charset="0"/>
              </a:rPr>
              <a:t> </a:t>
            </a:r>
          </a:p>
          <a:p>
            <a:pPr lvl="1"/>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x &lt; 10 or x &gt; 20</a:t>
            </a:r>
            <a:endParaRPr lang="en-US" altLang="en-US" dirty="0">
              <a:cs typeface="Courier New" panose="02070309020205020404" pitchFamily="49" charset="0"/>
            </a:endParaRPr>
          </a:p>
        </p:txBody>
      </p:sp>
      <p:sp>
        <p:nvSpPr>
          <p:cNvPr id="3" name="Title 2">
            <a:extLst>
              <a:ext uri="{FF2B5EF4-FFF2-40B4-BE49-F238E27FC236}">
                <a16:creationId xmlns:a16="http://schemas.microsoft.com/office/drawing/2014/main" id="{E636B95F-CB6F-4B2B-A359-6FB9CBF45C14}"/>
              </a:ext>
            </a:extLst>
          </p:cNvPr>
          <p:cNvSpPr>
            <a:spLocks noGrp="1"/>
          </p:cNvSpPr>
          <p:nvPr>
            <p:ph type="title"/>
          </p:nvPr>
        </p:nvSpPr>
        <p:spPr/>
        <p:txBody>
          <a:bodyPr/>
          <a:lstStyle/>
          <a:p>
            <a:r>
              <a:rPr lang="en-US" altLang="en-US" dirty="0"/>
              <a:t>Checking Numeric Ranges with Logical Operators</a:t>
            </a:r>
            <a:endParaRPr lang="en-A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E0EF3ADC-AC31-46F5-BB29-656A2474A1AF}"/>
              </a:ext>
            </a:extLst>
          </p:cNvPr>
          <p:cNvSpPr>
            <a:spLocks noGrp="1" noChangeArrowheads="1"/>
          </p:cNvSpPr>
          <p:nvPr>
            <p:ph type="title"/>
          </p:nvPr>
        </p:nvSpPr>
        <p:spPr/>
        <p:txBody>
          <a:bodyPr/>
          <a:lstStyle/>
          <a:p>
            <a:pPr eaLnBrk="1" hangingPunct="1"/>
            <a:r>
              <a:rPr lang="en-US" altLang="en-US" dirty="0"/>
              <a:t>Boolean Variables</a:t>
            </a:r>
            <a:endParaRPr lang="he-IL" altLang="en-US" dirty="0"/>
          </a:p>
        </p:txBody>
      </p:sp>
      <p:sp>
        <p:nvSpPr>
          <p:cNvPr id="30723" name="Content Placeholder 2">
            <a:extLst>
              <a:ext uri="{FF2B5EF4-FFF2-40B4-BE49-F238E27FC236}">
                <a16:creationId xmlns:a16="http://schemas.microsoft.com/office/drawing/2014/main" id="{18723C10-D2D5-4E2D-B16D-F00E70512C80}"/>
              </a:ext>
            </a:extLst>
          </p:cNvPr>
          <p:cNvSpPr>
            <a:spLocks noGrp="1" noChangeArrowheads="1"/>
          </p:cNvSpPr>
          <p:nvPr>
            <p:ph idx="1"/>
          </p:nvPr>
        </p:nvSpPr>
        <p:spPr/>
        <p:txBody>
          <a:bodyPr/>
          <a:lstStyle/>
          <a:p>
            <a:r>
              <a:rPr lang="en-US" altLang="en-US" u="sng" dirty="0"/>
              <a:t>Boolean variable</a:t>
            </a:r>
            <a:r>
              <a:rPr lang="en-US" altLang="en-US" dirty="0"/>
              <a:t>: references one of two values, </a:t>
            </a:r>
            <a:r>
              <a:rPr lang="en-US" altLang="en-US" dirty="0">
                <a:latin typeface="Courier New" panose="02070309020205020404" pitchFamily="49" charset="0"/>
                <a:cs typeface="Courier New" panose="02070309020205020404" pitchFamily="49" charset="0"/>
              </a:rPr>
              <a:t>True</a:t>
            </a:r>
            <a:r>
              <a:rPr lang="en-US" altLang="en-US" dirty="0"/>
              <a:t> or </a:t>
            </a:r>
            <a:r>
              <a:rPr lang="en-US" altLang="en-US" dirty="0">
                <a:latin typeface="Courier New" panose="02070309020205020404" pitchFamily="49" charset="0"/>
                <a:cs typeface="Courier New" panose="02070309020205020404" pitchFamily="49" charset="0"/>
              </a:rPr>
              <a:t>False</a:t>
            </a:r>
          </a:p>
          <a:p>
            <a:pPr lvl="1"/>
            <a:r>
              <a:rPr lang="en-US" altLang="en-US" dirty="0"/>
              <a:t>Represented by </a:t>
            </a:r>
            <a:r>
              <a:rPr lang="en-US" altLang="en-US" dirty="0">
                <a:latin typeface="Courier New" panose="02070309020205020404" pitchFamily="49" charset="0"/>
                <a:cs typeface="Courier New" panose="02070309020205020404" pitchFamily="49" charset="0"/>
              </a:rPr>
              <a:t>bool</a:t>
            </a:r>
            <a:r>
              <a:rPr lang="en-US" altLang="en-US" dirty="0"/>
              <a:t> data type</a:t>
            </a:r>
          </a:p>
          <a:p>
            <a:r>
              <a:rPr lang="en-US" altLang="en-US" dirty="0">
                <a:cs typeface="Courier New" panose="02070309020205020404" pitchFamily="49" charset="0"/>
              </a:rPr>
              <a:t>Commonly used as flags</a:t>
            </a:r>
          </a:p>
          <a:p>
            <a:pPr lvl="1"/>
            <a:r>
              <a:rPr lang="en-US" altLang="en-US" u="sng" dirty="0">
                <a:cs typeface="Courier New" panose="02070309020205020404" pitchFamily="49" charset="0"/>
              </a:rPr>
              <a:t>Flag</a:t>
            </a:r>
            <a:r>
              <a:rPr lang="en-US" altLang="en-US" dirty="0">
                <a:cs typeface="Courier New" panose="02070309020205020404" pitchFamily="49" charset="0"/>
              </a:rPr>
              <a:t>: variable that signals when some condition exists in a program</a:t>
            </a:r>
          </a:p>
          <a:p>
            <a:pPr lvl="2"/>
            <a:r>
              <a:rPr lang="en-US" altLang="en-US" dirty="0">
                <a:cs typeface="Courier New" panose="02070309020205020404" pitchFamily="49" charset="0"/>
              </a:rPr>
              <a:t>Flag set to </a:t>
            </a:r>
            <a:r>
              <a:rPr lang="en-US" altLang="en-US" dirty="0">
                <a:latin typeface="Courier New" panose="02070309020205020404" pitchFamily="49" charset="0"/>
                <a:cs typeface="Courier New" panose="02070309020205020404" pitchFamily="49" charset="0"/>
              </a:rPr>
              <a:t>False</a:t>
            </a:r>
            <a:r>
              <a:rPr lang="en-US" altLang="en-US" dirty="0">
                <a:cs typeface="Courier New" panose="02070309020205020404" pitchFamily="49" charset="0"/>
              </a:rPr>
              <a:t> </a:t>
            </a:r>
            <a:r>
              <a:rPr lang="en-US" altLang="en-US" dirty="0">
                <a:cs typeface="Courier New" panose="02070309020205020404" pitchFamily="49" charset="0"/>
                <a:sym typeface="Wingdings" panose="05000000000000000000" pitchFamily="2" charset="2"/>
              </a:rPr>
              <a:t> condition does not exist</a:t>
            </a:r>
          </a:p>
          <a:p>
            <a:pPr lvl="2"/>
            <a:r>
              <a:rPr lang="en-US" altLang="en-US" dirty="0">
                <a:cs typeface="Courier New" panose="02070309020205020404" pitchFamily="49" charset="0"/>
                <a:sym typeface="Wingdings" panose="05000000000000000000" pitchFamily="2" charset="2"/>
              </a:rPr>
              <a:t>Flag set to </a:t>
            </a:r>
            <a:r>
              <a:rPr lang="en-US" altLang="en-US" dirty="0">
                <a:latin typeface="Courier New" panose="02070309020205020404" pitchFamily="49" charset="0"/>
                <a:cs typeface="Courier New" panose="02070309020205020404" pitchFamily="49" charset="0"/>
                <a:sym typeface="Wingdings" panose="05000000000000000000" pitchFamily="2" charset="2"/>
              </a:rPr>
              <a:t>True</a:t>
            </a:r>
            <a:r>
              <a:rPr lang="en-US" altLang="en-US" dirty="0">
                <a:cs typeface="Courier New" panose="02070309020205020404" pitchFamily="49" charset="0"/>
                <a:sym typeface="Wingdings" panose="05000000000000000000" pitchFamily="2" charset="2"/>
              </a:rPr>
              <a:t>  condition exists</a:t>
            </a:r>
            <a:endParaRPr lang="he-IL" altLang="en-US" dirty="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9E5F7AB-08C1-4E31-9F33-88CB90D4B7B8}"/>
              </a:ext>
            </a:extLst>
          </p:cNvPr>
          <p:cNvSpPr>
            <a:spLocks noGrp="1" noChangeArrowheads="1"/>
          </p:cNvSpPr>
          <p:nvPr>
            <p:ph type="title"/>
          </p:nvPr>
        </p:nvSpPr>
        <p:spPr/>
        <p:txBody>
          <a:bodyPr/>
          <a:lstStyle/>
          <a:p>
            <a:pPr eaLnBrk="1" hangingPunct="1"/>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(1 of 4)</a:t>
            </a:r>
            <a:endParaRPr lang="he-IL" altLang="en-US" sz="2000" b="0" dirty="0"/>
          </a:p>
        </p:txBody>
      </p:sp>
      <p:sp>
        <p:nvSpPr>
          <p:cNvPr id="4099" name="Content Placeholder 2">
            <a:extLst>
              <a:ext uri="{FF2B5EF4-FFF2-40B4-BE49-F238E27FC236}">
                <a16:creationId xmlns:a16="http://schemas.microsoft.com/office/drawing/2014/main" id="{57676FB6-C99E-4E33-A3FE-0B20C3F73874}"/>
              </a:ext>
            </a:extLst>
          </p:cNvPr>
          <p:cNvSpPr>
            <a:spLocks noGrp="1" noChangeArrowheads="1"/>
          </p:cNvSpPr>
          <p:nvPr>
            <p:ph idx="1"/>
          </p:nvPr>
        </p:nvSpPr>
        <p:spPr/>
        <p:txBody>
          <a:bodyPr/>
          <a:lstStyle/>
          <a:p>
            <a:pPr eaLnBrk="1" hangingPunct="1"/>
            <a:r>
              <a:rPr lang="en-US" altLang="en-US" u="sng" dirty="0"/>
              <a:t>Control structure</a:t>
            </a:r>
            <a:r>
              <a:rPr lang="en-US" altLang="en-US" dirty="0"/>
              <a:t>: logical design that controls order in which set of statements execute</a:t>
            </a:r>
          </a:p>
          <a:p>
            <a:pPr eaLnBrk="1" hangingPunct="1"/>
            <a:r>
              <a:rPr lang="en-US" altLang="en-US" u="sng" dirty="0"/>
              <a:t>Sequence structure</a:t>
            </a:r>
            <a:r>
              <a:rPr lang="en-US" altLang="en-US" dirty="0"/>
              <a:t>: set of statements that execute in the order they appear</a:t>
            </a:r>
          </a:p>
          <a:p>
            <a:pPr eaLnBrk="1" hangingPunct="1"/>
            <a:r>
              <a:rPr lang="en-US" altLang="en-US" u="sng" dirty="0"/>
              <a:t>Decision structure</a:t>
            </a:r>
            <a:r>
              <a:rPr lang="en-US" altLang="en-US" dirty="0"/>
              <a:t>: specific action(s) performed only if a condition exists</a:t>
            </a:r>
          </a:p>
          <a:p>
            <a:pPr lvl="1" eaLnBrk="1" hangingPunct="1"/>
            <a:r>
              <a:rPr lang="en-US" altLang="en-US" dirty="0"/>
              <a:t>Also known as selection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a:extLst>
              <a:ext uri="{FF2B5EF4-FFF2-40B4-BE49-F238E27FC236}">
                <a16:creationId xmlns:a16="http://schemas.microsoft.com/office/drawing/2014/main" id="{9F070234-9761-456D-809E-4E0E0BC6F456}"/>
              </a:ext>
            </a:extLst>
          </p:cNvPr>
          <p:cNvSpPr>
            <a:spLocks noGrp="1" noChangeArrowheads="1"/>
          </p:cNvSpPr>
          <p:nvPr>
            <p:ph idx="1"/>
          </p:nvPr>
        </p:nvSpPr>
        <p:spPr/>
        <p:txBody>
          <a:bodyPr/>
          <a:lstStyle/>
          <a:p>
            <a:r>
              <a:rPr lang="en-US" altLang="en-US" dirty="0">
                <a:cs typeface="Courier New" panose="02070309020205020404" pitchFamily="49" charset="0"/>
              </a:rPr>
              <a:t>The </a:t>
            </a:r>
            <a:r>
              <a:rPr lang="en-US" altLang="en-US" dirty="0" err="1">
                <a:latin typeface="Courier New" panose="02070309020205020404" pitchFamily="49" charset="0"/>
                <a:cs typeface="Courier New" panose="02070309020205020404" pitchFamily="49" charset="0"/>
              </a:rPr>
              <a:t>turtle.xcor</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and </a:t>
            </a:r>
            <a:r>
              <a:rPr lang="en-US" altLang="en-US" dirty="0" err="1">
                <a:latin typeface="Courier New" panose="02070309020205020404" pitchFamily="49" charset="0"/>
                <a:cs typeface="Courier New" panose="02070309020205020404" pitchFamily="49" charset="0"/>
              </a:rPr>
              <a:t>turtle.ycor</a:t>
            </a:r>
            <a:r>
              <a:rPr lang="en-US" altLang="en-US"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functions return the turtle's </a:t>
            </a:r>
            <a:r>
              <a:rPr lang="en-US" altLang="en-US" i="1" dirty="0">
                <a:cs typeface="Courier New" panose="02070309020205020404" pitchFamily="49" charset="0"/>
              </a:rPr>
              <a:t>X</a:t>
            </a:r>
            <a:r>
              <a:rPr lang="en-US" altLang="en-US" dirty="0">
                <a:cs typeface="Courier New" panose="02070309020205020404" pitchFamily="49" charset="0"/>
              </a:rPr>
              <a:t> and </a:t>
            </a:r>
            <a:r>
              <a:rPr lang="en-US" altLang="en-US" i="1" dirty="0">
                <a:cs typeface="Courier New" panose="02070309020205020404" pitchFamily="49" charset="0"/>
              </a:rPr>
              <a:t>Y</a:t>
            </a:r>
            <a:r>
              <a:rPr lang="en-US" altLang="en-US" dirty="0">
                <a:cs typeface="Courier New" panose="02070309020205020404" pitchFamily="49" charset="0"/>
              </a:rPr>
              <a:t> coordinates</a:t>
            </a:r>
          </a:p>
          <a:p>
            <a:r>
              <a:rPr lang="en-US" altLang="en-US" dirty="0">
                <a:cs typeface="Courier New" panose="02070309020205020404" pitchFamily="49" charset="0"/>
              </a:rPr>
              <a:t>Examples of calling these functions in an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a:t>
            </a:r>
            <a:endParaRPr lang="he-IL" altLang="en-US" dirty="0">
              <a:cs typeface="Courier New" panose="02070309020205020404" pitchFamily="49" charset="0"/>
            </a:endParaRPr>
          </a:p>
        </p:txBody>
      </p:sp>
      <p:sp>
        <p:nvSpPr>
          <p:cNvPr id="31748" name="TextBox 1">
            <a:extLst>
              <a:ext uri="{FF2B5EF4-FFF2-40B4-BE49-F238E27FC236}">
                <a16:creationId xmlns:a16="http://schemas.microsoft.com/office/drawing/2014/main" id="{9BB35662-6839-49AB-B0FB-FF2B0181B3B9}"/>
              </a:ext>
            </a:extLst>
          </p:cNvPr>
          <p:cNvSpPr txBox="1">
            <a:spLocks noChangeArrowheads="1"/>
          </p:cNvSpPr>
          <p:nvPr/>
        </p:nvSpPr>
        <p:spPr bwMode="auto">
          <a:xfrm>
            <a:off x="1219200" y="4648200"/>
            <a:ext cx="670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if </a:t>
            </a:r>
            <a:r>
              <a:rPr lang="en-US" altLang="en-US" sz="1800" b="0" dirty="0" err="1">
                <a:latin typeface="Courier New" panose="02070309020205020404" pitchFamily="49" charset="0"/>
                <a:cs typeface="Courier New" panose="02070309020205020404" pitchFamily="49" charset="0"/>
              </a:rPr>
              <a:t>turtle.xcor</a:t>
            </a:r>
            <a:r>
              <a:rPr lang="en-US" altLang="en-US" sz="1800" b="0" dirty="0">
                <a:latin typeface="Courier New" panose="02070309020205020404" pitchFamily="49" charset="0"/>
                <a:cs typeface="Courier New" panose="02070309020205020404" pitchFamily="49" charset="0"/>
              </a:rPr>
              <a:t>() &gt; 100 and </a:t>
            </a:r>
            <a:r>
              <a:rPr lang="en-US" altLang="en-US" sz="1800" b="0" dirty="0" err="1">
                <a:latin typeface="Courier New" panose="02070309020205020404" pitchFamily="49" charset="0"/>
                <a:cs typeface="Courier New" panose="02070309020205020404" pitchFamily="49" charset="0"/>
              </a:rPr>
              <a:t>turtle.xcor</a:t>
            </a:r>
            <a:r>
              <a:rPr lang="en-US" altLang="en-US" sz="1800" b="0" dirty="0">
                <a:latin typeface="Courier New" panose="02070309020205020404" pitchFamily="49" charset="0"/>
                <a:cs typeface="Courier New" panose="02070309020205020404" pitchFamily="49" charset="0"/>
              </a:rPr>
              <a:t>() &lt; 200:</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turtle.goto</a:t>
            </a:r>
            <a:r>
              <a:rPr lang="en-US" altLang="en-US" sz="1800" b="0" dirty="0">
                <a:latin typeface="Courier New" panose="02070309020205020404" pitchFamily="49" charset="0"/>
                <a:cs typeface="Courier New" panose="02070309020205020404" pitchFamily="49" charset="0"/>
              </a:rPr>
              <a:t>(0, 0)</a:t>
            </a:r>
          </a:p>
        </p:txBody>
      </p:sp>
      <p:sp>
        <p:nvSpPr>
          <p:cNvPr id="31749" name="TextBox 4">
            <a:extLst>
              <a:ext uri="{FF2B5EF4-FFF2-40B4-BE49-F238E27FC236}">
                <a16:creationId xmlns:a16="http://schemas.microsoft.com/office/drawing/2014/main" id="{48644FC2-8B95-4F33-9B1B-8B035E7001D0}"/>
              </a:ext>
            </a:extLst>
          </p:cNvPr>
          <p:cNvSpPr txBox="1">
            <a:spLocks noChangeArrowheads="1"/>
          </p:cNvSpPr>
          <p:nvPr/>
        </p:nvSpPr>
        <p:spPr bwMode="auto">
          <a:xfrm>
            <a:off x="1295400" y="3540125"/>
            <a:ext cx="365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cs typeface="Courier New" panose="02070309020205020404" pitchFamily="49" charset="0"/>
              </a:rPr>
              <a:t>if </a:t>
            </a:r>
            <a:r>
              <a:rPr lang="en-US" altLang="en-US" sz="1800" b="0" dirty="0" err="1">
                <a:latin typeface="Courier New" panose="02070309020205020404" pitchFamily="49" charset="0"/>
                <a:cs typeface="Courier New" panose="02070309020205020404" pitchFamily="49" charset="0"/>
              </a:rPr>
              <a:t>turtle.ycor</a:t>
            </a:r>
            <a:r>
              <a:rPr lang="en-US" altLang="en-US" sz="1800" b="0" dirty="0">
                <a:latin typeface="Courier New" panose="02070309020205020404" pitchFamily="49" charset="0"/>
                <a:cs typeface="Courier New" panose="02070309020205020404" pitchFamily="49" charset="0"/>
              </a:rPr>
              <a:t>() &lt; 0:</a:t>
            </a:r>
          </a:p>
          <a:p>
            <a:pPr>
              <a:spcBef>
                <a:spcPct val="0"/>
              </a:spcBef>
              <a:buFontTx/>
              <a:buNone/>
            </a:pPr>
            <a:r>
              <a:rPr lang="en-US" altLang="en-US" sz="1800" b="0" dirty="0">
                <a:latin typeface="Courier New" panose="02070309020205020404" pitchFamily="49" charset="0"/>
                <a:cs typeface="Courier New" panose="02070309020205020404" pitchFamily="49" charset="0"/>
              </a:rPr>
              <a:t>    </a:t>
            </a:r>
            <a:r>
              <a:rPr lang="en-US" altLang="en-US" sz="1800" b="0" dirty="0" err="1">
                <a:latin typeface="Courier New" panose="02070309020205020404" pitchFamily="49" charset="0"/>
                <a:cs typeface="Courier New" panose="02070309020205020404" pitchFamily="49" charset="0"/>
              </a:rPr>
              <a:t>turtle.goto</a:t>
            </a:r>
            <a:r>
              <a:rPr lang="en-US" altLang="en-US" sz="1800" b="0" dirty="0">
                <a:latin typeface="Courier New" panose="02070309020205020404" pitchFamily="49" charset="0"/>
                <a:cs typeface="Courier New" panose="02070309020205020404" pitchFamily="49" charset="0"/>
              </a:rPr>
              <a:t>(0, 0)</a:t>
            </a:r>
          </a:p>
        </p:txBody>
      </p:sp>
      <p:sp>
        <p:nvSpPr>
          <p:cNvPr id="3" name="Title 2">
            <a:extLst>
              <a:ext uri="{FF2B5EF4-FFF2-40B4-BE49-F238E27FC236}">
                <a16:creationId xmlns:a16="http://schemas.microsoft.com/office/drawing/2014/main" id="{C5BDA49B-33B4-4405-996E-9640E2274699}"/>
              </a:ext>
            </a:extLst>
          </p:cNvPr>
          <p:cNvSpPr>
            <a:spLocks noGrp="1"/>
          </p:cNvSpPr>
          <p:nvPr>
            <p:ph type="title"/>
          </p:nvPr>
        </p:nvSpPr>
        <p:spPr/>
        <p:txBody>
          <a:bodyPr/>
          <a:lstStyle/>
          <a:p>
            <a:r>
              <a:rPr lang="en-US" altLang="en-US" dirty="0"/>
              <a:t>Turtle Graphics: Determining the State of the Turtle</a:t>
            </a:r>
            <a:r>
              <a:rPr lang="en-US" altLang="en-US" sz="2000" b="0" dirty="0"/>
              <a:t> (1 of 9)</a:t>
            </a:r>
            <a:endParaRPr lang="en-AU"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7E8DEAC-C259-45ED-A41A-0E9D126328CD}"/>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(2 of 9)</a:t>
            </a:r>
            <a:endParaRPr lang="he-IL" altLang="en-US" sz="2000" dirty="0"/>
          </a:p>
        </p:txBody>
      </p:sp>
      <p:sp>
        <p:nvSpPr>
          <p:cNvPr id="32771" name="Content Placeholder 2">
            <a:extLst>
              <a:ext uri="{FF2B5EF4-FFF2-40B4-BE49-F238E27FC236}">
                <a16:creationId xmlns:a16="http://schemas.microsoft.com/office/drawing/2014/main" id="{6D818622-C197-4137-9B20-6C7DFDD948E2}"/>
              </a:ext>
            </a:extLst>
          </p:cNvPr>
          <p:cNvSpPr>
            <a:spLocks noGrp="1" noChangeArrowheads="1"/>
          </p:cNvSpPr>
          <p:nvPr>
            <p:ph idx="1"/>
          </p:nvPr>
        </p:nvSpPr>
        <p:spPr>
          <a:xfrm>
            <a:off x="457200" y="1600201"/>
            <a:ext cx="8229600" cy="1524000"/>
          </a:xfrm>
        </p:spPr>
        <p:txBody>
          <a:bodyPr/>
          <a:lstStyle/>
          <a:p>
            <a:r>
              <a:rPr lang="en-US" altLang="en-US" dirty="0">
                <a:latin typeface="Calibri" panose="020F0502020204030204" pitchFamily="34" charset="0"/>
                <a:cs typeface="Calibri" panose="020F0502020204030204" pitchFamily="34" charset="0"/>
              </a:rPr>
              <a:t>The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turtle.heading</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function returns the turtle's heading. (By default, the heading is returned in degrees.)</a:t>
            </a:r>
          </a:p>
          <a:p>
            <a:r>
              <a:rPr lang="en-US" altLang="en-US" dirty="0">
                <a:latin typeface="Calibri" panose="020F0502020204030204" pitchFamily="34" charset="0"/>
                <a:cs typeface="Calibri" panose="020F0502020204030204" pitchFamily="34" charset="0"/>
              </a:rPr>
              <a:t>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endParaRPr lang="he-IL" altLang="en-US" dirty="0">
              <a:latin typeface="Calibri" panose="020F0502020204030204" pitchFamily="34" charset="0"/>
              <a:cs typeface="Calibri" panose="020F0502020204030204" pitchFamily="34" charset="0"/>
            </a:endParaRPr>
          </a:p>
        </p:txBody>
      </p:sp>
      <p:sp>
        <p:nvSpPr>
          <p:cNvPr id="32772" name="TextBox 1">
            <a:extLst>
              <a:ext uri="{FF2B5EF4-FFF2-40B4-BE49-F238E27FC236}">
                <a16:creationId xmlns:a16="http://schemas.microsoft.com/office/drawing/2014/main" id="{FB3EBCDD-02AE-4C20-BBB2-28F872791693}"/>
              </a:ext>
            </a:extLst>
          </p:cNvPr>
          <p:cNvSpPr txBox="1">
            <a:spLocks noChangeArrowheads="1"/>
          </p:cNvSpPr>
          <p:nvPr/>
        </p:nvSpPr>
        <p:spPr bwMode="auto">
          <a:xfrm>
            <a:off x="762000" y="342900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turtle.heading</a:t>
            </a:r>
            <a:r>
              <a:rPr lang="en-US" altLang="en-US" sz="1800" b="0" dirty="0">
                <a:latin typeface="Courier New" panose="02070309020205020404" pitchFamily="49" charset="0"/>
              </a:rPr>
              <a:t>() &gt;= 90 and </a:t>
            </a:r>
            <a:r>
              <a:rPr lang="en-US" altLang="en-US" sz="1800" b="0" dirty="0" err="1">
                <a:latin typeface="Courier New" panose="02070309020205020404" pitchFamily="49" charset="0"/>
              </a:rPr>
              <a:t>turtle.heading</a:t>
            </a:r>
            <a:r>
              <a:rPr lang="en-US" altLang="en-US" sz="1800" b="0" dirty="0">
                <a:latin typeface="Courier New" panose="02070309020205020404" pitchFamily="49" charset="0"/>
              </a:rPr>
              <a:t>() &lt;= 270:</a:t>
            </a:r>
            <a:endParaRPr lang="en-US" altLang="en-US" sz="1800" b="0" dirty="0"/>
          </a:p>
          <a:p>
            <a:pPr>
              <a:spcBef>
                <a:spcPct val="0"/>
              </a:spcBef>
              <a:buFontTx/>
              <a:buNone/>
            </a:pPr>
            <a:r>
              <a:rPr lang="en-US" altLang="en-US" sz="1800" b="0" dirty="0">
                <a:latin typeface="Courier New" panose="02070309020205020404" pitchFamily="49" charset="0"/>
                <a:cs typeface="Calibri" panose="020F0502020204030204" pitchFamily="34" charset="0"/>
              </a:rPr>
              <a:t>    </a:t>
            </a:r>
            <a:r>
              <a:rPr lang="en-US" altLang="en-US" sz="1800" b="0" dirty="0" err="1">
                <a:latin typeface="Courier New" panose="02070309020205020404" pitchFamily="49" charset="0"/>
                <a:cs typeface="Calibri" panose="020F0502020204030204" pitchFamily="34" charset="0"/>
              </a:rPr>
              <a:t>turtle.setheading</a:t>
            </a:r>
            <a:r>
              <a:rPr lang="en-US" altLang="en-US" sz="1800" b="0" dirty="0">
                <a:latin typeface="Courier New" panose="02070309020205020404" pitchFamily="49" charset="0"/>
                <a:cs typeface="Calibri" panose="020F0502020204030204" pitchFamily="34" charset="0"/>
              </a:rPr>
              <a:t>(180)</a:t>
            </a:r>
            <a:endParaRPr lang="en-US" altLang="en-US" sz="1800" b="0" dirty="0">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D92B62C-F7F3-403B-9F05-F6BEAB81CB24}"/>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(3 of 9)</a:t>
            </a:r>
            <a:endParaRPr lang="he-IL" altLang="en-US" sz="2000" dirty="0"/>
          </a:p>
        </p:txBody>
      </p:sp>
      <p:sp>
        <p:nvSpPr>
          <p:cNvPr id="33795" name="Content Placeholder 2">
            <a:extLst>
              <a:ext uri="{FF2B5EF4-FFF2-40B4-BE49-F238E27FC236}">
                <a16:creationId xmlns:a16="http://schemas.microsoft.com/office/drawing/2014/main" id="{C736BEF9-47D9-4C62-9643-78AB7C7D5951}"/>
              </a:ext>
            </a:extLst>
          </p:cNvPr>
          <p:cNvSpPr>
            <a:spLocks noGrp="1" noChangeArrowheads="1"/>
          </p:cNvSpPr>
          <p:nvPr>
            <p:ph idx="1"/>
          </p:nvPr>
        </p:nvSpPr>
        <p:spPr>
          <a:xfrm>
            <a:off x="457200" y="1600201"/>
            <a:ext cx="8229600" cy="1447800"/>
          </a:xfrm>
        </p:spPr>
        <p:txBody>
          <a:bodyPr/>
          <a:lstStyle/>
          <a:p>
            <a:r>
              <a:rPr lang="en-US" altLang="en-US" dirty="0">
                <a:latin typeface="Calibri" panose="020F0502020204030204" pitchFamily="34" charset="0"/>
                <a:cs typeface="Calibri" panose="020F0502020204030204" pitchFamily="34" charset="0"/>
              </a:rPr>
              <a:t>The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turtle.isdown</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function returns </a:t>
            </a:r>
            <a:r>
              <a:rPr lang="en-US" altLang="en-US" b="0" dirty="0">
                <a:latin typeface="Courier New" panose="02070309020205020404" pitchFamily="49" charset="0"/>
                <a:cs typeface="Calibri" panose="020F0502020204030204" pitchFamily="34" charset="0"/>
              </a:rPr>
              <a:t>True</a:t>
            </a:r>
            <a:r>
              <a:rPr lang="en-US" altLang="en-US" dirty="0">
                <a:latin typeface="Calibri" panose="020F0502020204030204" pitchFamily="34" charset="0"/>
                <a:cs typeface="Calibri" panose="020F0502020204030204" pitchFamily="34" charset="0"/>
              </a:rPr>
              <a:t> if the pen is down, or </a:t>
            </a:r>
            <a:r>
              <a:rPr lang="en-US" altLang="en-US" b="0" dirty="0">
                <a:latin typeface="Courier New" panose="02070309020205020404" pitchFamily="49" charset="0"/>
                <a:cs typeface="Calibri" panose="020F0502020204030204" pitchFamily="34" charset="0"/>
              </a:rPr>
              <a:t>False</a:t>
            </a:r>
            <a:r>
              <a:rPr lang="en-US" altLang="en-US" dirty="0">
                <a:latin typeface="Calibri" panose="020F0502020204030204" pitchFamily="34" charset="0"/>
                <a:cs typeface="Calibri" panose="020F0502020204030204" pitchFamily="34" charset="0"/>
              </a:rPr>
              <a:t> otherwise.</a:t>
            </a:r>
          </a:p>
          <a:p>
            <a:r>
              <a:rPr lang="en-US" altLang="en-US" dirty="0">
                <a:latin typeface="Calibri" panose="020F0502020204030204" pitchFamily="34" charset="0"/>
                <a:cs typeface="Calibri" panose="020F0502020204030204" pitchFamily="34" charset="0"/>
              </a:rPr>
              <a:t>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endParaRPr lang="he-IL" altLang="en-US" dirty="0">
              <a:latin typeface="Calibri" panose="020F0502020204030204" pitchFamily="34" charset="0"/>
              <a:cs typeface="Calibri" panose="020F0502020204030204" pitchFamily="34" charset="0"/>
            </a:endParaRPr>
          </a:p>
        </p:txBody>
      </p:sp>
      <p:sp>
        <p:nvSpPr>
          <p:cNvPr id="33796" name="TextBox 1">
            <a:extLst>
              <a:ext uri="{FF2B5EF4-FFF2-40B4-BE49-F238E27FC236}">
                <a16:creationId xmlns:a16="http://schemas.microsoft.com/office/drawing/2014/main" id="{37F8A8F7-FFD7-46A1-8A5C-D36CA55BB418}"/>
              </a:ext>
            </a:extLst>
          </p:cNvPr>
          <p:cNvSpPr txBox="1">
            <a:spLocks noChangeArrowheads="1"/>
          </p:cNvSpPr>
          <p:nvPr/>
        </p:nvSpPr>
        <p:spPr bwMode="auto">
          <a:xfrm>
            <a:off x="762000" y="34290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latin typeface="Courier New" panose="02070309020205020404" pitchFamily="49" charset="0"/>
              </a:rPr>
              <a:t>if turtle.isdown():</a:t>
            </a:r>
          </a:p>
          <a:p>
            <a:pPr>
              <a:spcBef>
                <a:spcPct val="0"/>
              </a:spcBef>
              <a:buFontTx/>
              <a:buNone/>
            </a:pPr>
            <a:r>
              <a:rPr lang="en-US" altLang="en-US" sz="1800" b="0">
                <a:latin typeface="Courier New" panose="02070309020205020404" pitchFamily="49" charset="0"/>
              </a:rPr>
              <a:t>    turtle.penup()</a:t>
            </a:r>
          </a:p>
        </p:txBody>
      </p:sp>
      <p:sp>
        <p:nvSpPr>
          <p:cNvPr id="33797" name="TextBox 4">
            <a:extLst>
              <a:ext uri="{FF2B5EF4-FFF2-40B4-BE49-F238E27FC236}">
                <a16:creationId xmlns:a16="http://schemas.microsoft.com/office/drawing/2014/main" id="{9B21E78B-F49D-40A3-B224-4761007545D3}"/>
              </a:ext>
            </a:extLst>
          </p:cNvPr>
          <p:cNvSpPr txBox="1">
            <a:spLocks noChangeArrowheads="1"/>
          </p:cNvSpPr>
          <p:nvPr/>
        </p:nvSpPr>
        <p:spPr bwMode="auto">
          <a:xfrm>
            <a:off x="762000" y="4343400"/>
            <a:ext cx="3733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a:latin typeface="Courier New" panose="02070309020205020404" pitchFamily="49" charset="0"/>
              </a:rPr>
              <a:t>if not(turtle.isdown()):</a:t>
            </a:r>
          </a:p>
          <a:p>
            <a:pPr>
              <a:spcBef>
                <a:spcPct val="0"/>
              </a:spcBef>
              <a:buFontTx/>
              <a:buNone/>
            </a:pPr>
            <a:r>
              <a:rPr lang="en-US" altLang="en-US" sz="1800" b="0">
                <a:latin typeface="Courier New" panose="02070309020205020404" pitchFamily="49" charset="0"/>
              </a:rPr>
              <a:t>    turtle.pendown()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0EC5AED-05DF-462E-9454-78AEE106D22A}"/>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(4 of 9)</a:t>
            </a:r>
            <a:endParaRPr lang="he-IL" altLang="en-US" sz="2000" dirty="0"/>
          </a:p>
        </p:txBody>
      </p:sp>
      <p:sp>
        <p:nvSpPr>
          <p:cNvPr id="34819" name="Content Placeholder 2">
            <a:extLst>
              <a:ext uri="{FF2B5EF4-FFF2-40B4-BE49-F238E27FC236}">
                <a16:creationId xmlns:a16="http://schemas.microsoft.com/office/drawing/2014/main" id="{5BADCEE1-8CA2-427F-B8AE-27CE2B4F5612}"/>
              </a:ext>
            </a:extLst>
          </p:cNvPr>
          <p:cNvSpPr>
            <a:spLocks noGrp="1" noChangeArrowheads="1"/>
          </p:cNvSpPr>
          <p:nvPr>
            <p:ph idx="1"/>
          </p:nvPr>
        </p:nvSpPr>
        <p:spPr>
          <a:xfrm>
            <a:off x="457200" y="1600201"/>
            <a:ext cx="8229600" cy="1447800"/>
          </a:xfrm>
        </p:spPr>
        <p:txBody>
          <a:bodyPr/>
          <a:lstStyle/>
          <a:p>
            <a:r>
              <a:rPr lang="en-US" altLang="en-US" dirty="0">
                <a:latin typeface="Calibri" panose="020F0502020204030204" pitchFamily="34" charset="0"/>
                <a:cs typeface="Calibri" panose="020F0502020204030204" pitchFamily="34" charset="0"/>
              </a:rPr>
              <a:t>The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turtle.isvisible</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function returns </a:t>
            </a:r>
            <a:r>
              <a:rPr lang="en-US" altLang="en-US" b="0" dirty="0">
                <a:latin typeface="Courier New" panose="02070309020205020404" pitchFamily="49" charset="0"/>
                <a:cs typeface="Calibri" panose="020F0502020204030204" pitchFamily="34" charset="0"/>
              </a:rPr>
              <a:t>True</a:t>
            </a:r>
            <a:r>
              <a:rPr lang="en-US" altLang="en-US" dirty="0">
                <a:latin typeface="Calibri" panose="020F0502020204030204" pitchFamily="34" charset="0"/>
                <a:cs typeface="Calibri" panose="020F0502020204030204" pitchFamily="34" charset="0"/>
              </a:rPr>
              <a:t> if the turtle is visible, or </a:t>
            </a:r>
            <a:r>
              <a:rPr lang="en-US" altLang="en-US" b="0" dirty="0">
                <a:latin typeface="Courier New" panose="02070309020205020404" pitchFamily="49" charset="0"/>
                <a:cs typeface="Calibri" panose="020F0502020204030204" pitchFamily="34" charset="0"/>
              </a:rPr>
              <a:t>False</a:t>
            </a:r>
            <a:r>
              <a:rPr lang="en-US" altLang="en-US" dirty="0">
                <a:latin typeface="Calibri" panose="020F0502020204030204" pitchFamily="34" charset="0"/>
                <a:cs typeface="Calibri" panose="020F0502020204030204" pitchFamily="34" charset="0"/>
              </a:rPr>
              <a:t> otherwise.</a:t>
            </a:r>
          </a:p>
          <a:p>
            <a:r>
              <a:rPr lang="en-US" altLang="en-US" dirty="0">
                <a:latin typeface="Calibri" panose="020F0502020204030204" pitchFamily="34" charset="0"/>
                <a:cs typeface="Calibri" panose="020F0502020204030204" pitchFamily="34" charset="0"/>
              </a:rPr>
              <a:t>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endParaRPr lang="he-IL" altLang="en-US" dirty="0">
              <a:latin typeface="Calibri" panose="020F0502020204030204" pitchFamily="34" charset="0"/>
              <a:cs typeface="Calibri" panose="020F0502020204030204" pitchFamily="34" charset="0"/>
            </a:endParaRPr>
          </a:p>
        </p:txBody>
      </p:sp>
      <p:sp>
        <p:nvSpPr>
          <p:cNvPr id="34820" name="TextBox 1">
            <a:extLst>
              <a:ext uri="{FF2B5EF4-FFF2-40B4-BE49-F238E27FC236}">
                <a16:creationId xmlns:a16="http://schemas.microsoft.com/office/drawing/2014/main" id="{2D4DBB63-D130-4C37-B943-4674E6FB09DF}"/>
              </a:ext>
            </a:extLst>
          </p:cNvPr>
          <p:cNvSpPr txBox="1">
            <a:spLocks noChangeArrowheads="1"/>
          </p:cNvSpPr>
          <p:nvPr/>
        </p:nvSpPr>
        <p:spPr bwMode="auto">
          <a:xfrm>
            <a:off x="762000" y="3429000"/>
            <a:ext cx="6019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turtle.isvisible</a:t>
            </a:r>
            <a:r>
              <a:rPr lang="en-US" altLang="en-US" sz="1800" b="0" dirty="0">
                <a:latin typeface="Courier New" panose="02070309020205020404" pitchFamily="49" charset="0"/>
              </a:rPr>
              <a:t>():</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turtle.hideturtle</a:t>
            </a:r>
            <a:r>
              <a:rPr lang="en-US" altLang="en-US" sz="1800" b="0" dirty="0">
                <a:latin typeface="Courier New" panose="020703090202050204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76336B6D-9839-4D01-8B7A-9E32C740A0B5}"/>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(5 of 9)</a:t>
            </a:r>
            <a:endParaRPr lang="he-IL" altLang="en-US" sz="2000" dirty="0"/>
          </a:p>
        </p:txBody>
      </p:sp>
      <p:sp>
        <p:nvSpPr>
          <p:cNvPr id="35843" name="Content Placeholder 2">
            <a:extLst>
              <a:ext uri="{FF2B5EF4-FFF2-40B4-BE49-F238E27FC236}">
                <a16:creationId xmlns:a16="http://schemas.microsoft.com/office/drawing/2014/main" id="{9F9B7C73-764F-4A1D-A1A6-A2279A8B7825}"/>
              </a:ext>
            </a:extLst>
          </p:cNvPr>
          <p:cNvSpPr>
            <a:spLocks noGrp="1" noChangeArrowheads="1"/>
          </p:cNvSpPr>
          <p:nvPr>
            <p:ph idx="1"/>
          </p:nvPr>
        </p:nvSpPr>
        <p:spPr/>
        <p:txBody>
          <a:bodyPr/>
          <a:lstStyle/>
          <a:p>
            <a:r>
              <a:rPr lang="en-US" altLang="en-US" dirty="0">
                <a:latin typeface="Calibri" panose="020F0502020204030204" pitchFamily="34" charset="0"/>
                <a:cs typeface="Calibri" panose="020F0502020204030204" pitchFamily="34" charset="0"/>
              </a:rPr>
              <a:t>When you call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turtle.pencolor</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without passing an argument, the function returns the pen's current color as a string.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endParaRPr lang="en-US" altLang="en-US" sz="2400" dirty="0">
              <a:latin typeface="Calibri" panose="020F0502020204030204" pitchFamily="34" charset="0"/>
              <a:cs typeface="Calibri" panose="020F0502020204030204" pitchFamily="34" charset="0"/>
            </a:endParaRPr>
          </a:p>
          <a:p>
            <a:r>
              <a:rPr lang="en-US" altLang="en-US" dirty="0">
                <a:latin typeface="Calibri" panose="020F0502020204030204" pitchFamily="34" charset="0"/>
                <a:cs typeface="Calibri" panose="020F0502020204030204" pitchFamily="34" charset="0"/>
              </a:rPr>
              <a:t>When you call </a:t>
            </a:r>
            <a:r>
              <a:rPr lang="en-US" altLang="en-US" dirty="0" err="1">
                <a:latin typeface="Courier New" panose="02070309020205020404" pitchFamily="49" charset="0"/>
                <a:cs typeface="Calibri" panose="020F0502020204030204" pitchFamily="34" charset="0"/>
              </a:rPr>
              <a:t>turtle.fillcolor</a:t>
            </a:r>
            <a:r>
              <a:rPr lang="en-US" altLang="en-US" dirty="0">
                <a:latin typeface="Courier New" panose="02070309020205020404" pitchFamily="49" charset="0"/>
                <a:cs typeface="Calibri" panose="020F0502020204030204" pitchFamily="34" charset="0"/>
              </a:rPr>
              <a:t>()</a:t>
            </a:r>
            <a:r>
              <a:rPr lang="en-US" altLang="en-US" dirty="0">
                <a:latin typeface="Calibri" panose="020F0502020204030204" pitchFamily="34" charset="0"/>
                <a:cs typeface="Calibri" panose="020F0502020204030204" pitchFamily="34" charset="0"/>
              </a:rPr>
              <a:t> without passing an argument, the function returns the current fill color as a string.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br>
              <a:rPr lang="en-US" altLang="en-US" sz="2400" dirty="0">
                <a:latin typeface="Calibri" panose="020F0502020204030204" pitchFamily="34" charset="0"/>
                <a:cs typeface="Calibri" panose="020F0502020204030204" pitchFamily="34" charset="0"/>
              </a:rPr>
            </a:br>
            <a:endParaRPr lang="he-IL" altLang="en-US" sz="2400" dirty="0">
              <a:latin typeface="Calibri" panose="020F0502020204030204" pitchFamily="34" charset="0"/>
              <a:cs typeface="Calibri" panose="020F0502020204030204" pitchFamily="34" charset="0"/>
            </a:endParaRPr>
          </a:p>
        </p:txBody>
      </p:sp>
      <p:sp>
        <p:nvSpPr>
          <p:cNvPr id="35844" name="TextBox 1">
            <a:extLst>
              <a:ext uri="{FF2B5EF4-FFF2-40B4-BE49-F238E27FC236}">
                <a16:creationId xmlns:a16="http://schemas.microsoft.com/office/drawing/2014/main" id="{F4EA77F4-480E-4684-A4E4-49458AC81EB9}"/>
              </a:ext>
            </a:extLst>
          </p:cNvPr>
          <p:cNvSpPr txBox="1">
            <a:spLocks noChangeArrowheads="1"/>
          </p:cNvSpPr>
          <p:nvPr/>
        </p:nvSpPr>
        <p:spPr bwMode="auto">
          <a:xfrm>
            <a:off x="1143000" y="29718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turtle.pencolor</a:t>
            </a:r>
            <a:r>
              <a:rPr lang="en-US" altLang="en-US" sz="1800" b="0" dirty="0">
                <a:latin typeface="Courier New" panose="02070309020205020404" pitchFamily="49" charset="0"/>
              </a:rPr>
              <a:t>() == 'red':</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turtle.pencolor</a:t>
            </a:r>
            <a:r>
              <a:rPr lang="en-US" altLang="en-US" sz="1800" b="0" dirty="0">
                <a:latin typeface="Courier New" panose="02070309020205020404" pitchFamily="49" charset="0"/>
              </a:rPr>
              <a:t>('blue')</a:t>
            </a:r>
          </a:p>
        </p:txBody>
      </p:sp>
      <p:sp>
        <p:nvSpPr>
          <p:cNvPr id="35845" name="TextBox 1">
            <a:extLst>
              <a:ext uri="{FF2B5EF4-FFF2-40B4-BE49-F238E27FC236}">
                <a16:creationId xmlns:a16="http://schemas.microsoft.com/office/drawing/2014/main" id="{A86B05E7-20DE-4CAB-9845-8DB9990A3897}"/>
              </a:ext>
            </a:extLst>
          </p:cNvPr>
          <p:cNvSpPr txBox="1">
            <a:spLocks noChangeArrowheads="1"/>
          </p:cNvSpPr>
          <p:nvPr/>
        </p:nvSpPr>
        <p:spPr bwMode="auto">
          <a:xfrm>
            <a:off x="1143000" y="51054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turtle.fillcolor</a:t>
            </a:r>
            <a:r>
              <a:rPr lang="en-US" altLang="en-US" sz="1800" b="0" dirty="0">
                <a:latin typeface="Courier New" panose="02070309020205020404" pitchFamily="49" charset="0"/>
              </a:rPr>
              <a:t>() == 'blue':</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turtle.fillcolor</a:t>
            </a:r>
            <a:r>
              <a:rPr lang="en-US" altLang="en-US" sz="1800" b="0" dirty="0">
                <a:latin typeface="Courier New" panose="02070309020205020404" pitchFamily="49" charset="0"/>
              </a:rPr>
              <a:t>('white')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2F23573-342E-402B-B919-BBF3B989DD4D}"/>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(6 of 9)</a:t>
            </a:r>
            <a:endParaRPr lang="he-IL" altLang="en-US" sz="2000" dirty="0"/>
          </a:p>
        </p:txBody>
      </p:sp>
      <p:sp>
        <p:nvSpPr>
          <p:cNvPr id="36868" name="TextBox 1">
            <a:extLst>
              <a:ext uri="{FF2B5EF4-FFF2-40B4-BE49-F238E27FC236}">
                <a16:creationId xmlns:a16="http://schemas.microsoft.com/office/drawing/2014/main" id="{4EADF5F5-D53B-4302-A512-7BCF536CB15D}"/>
              </a:ext>
            </a:extLst>
          </p:cNvPr>
          <p:cNvSpPr txBox="1">
            <a:spLocks noChangeArrowheads="1"/>
          </p:cNvSpPr>
          <p:nvPr/>
        </p:nvSpPr>
        <p:spPr bwMode="auto">
          <a:xfrm>
            <a:off x="1066800" y="3540125"/>
            <a:ext cx="4572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turtle.bgcolor</a:t>
            </a:r>
            <a:r>
              <a:rPr lang="en-US" altLang="en-US" sz="1800" b="0" dirty="0">
                <a:latin typeface="Courier New" panose="02070309020205020404" pitchFamily="49" charset="0"/>
              </a:rPr>
              <a:t>() == 'white':</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turtle.bgcolor</a:t>
            </a:r>
            <a:r>
              <a:rPr lang="en-US" altLang="en-US" sz="1800" b="0" dirty="0">
                <a:latin typeface="Courier New" panose="02070309020205020404" pitchFamily="49" charset="0"/>
              </a:rPr>
              <a:t>('gray')</a:t>
            </a:r>
          </a:p>
        </p:txBody>
      </p:sp>
      <p:sp>
        <p:nvSpPr>
          <p:cNvPr id="3" name="Content Placeholder 2">
            <a:extLst>
              <a:ext uri="{FF2B5EF4-FFF2-40B4-BE49-F238E27FC236}">
                <a16:creationId xmlns:a16="http://schemas.microsoft.com/office/drawing/2014/main" id="{A9D5BD88-E752-414F-920F-C136BC0D47C2}"/>
              </a:ext>
            </a:extLst>
          </p:cNvPr>
          <p:cNvSpPr>
            <a:spLocks noGrp="1"/>
          </p:cNvSpPr>
          <p:nvPr>
            <p:ph idx="1"/>
          </p:nvPr>
        </p:nvSpPr>
        <p:spPr>
          <a:xfrm>
            <a:off x="457200" y="1600201"/>
            <a:ext cx="8229600" cy="1600200"/>
          </a:xfrm>
        </p:spPr>
        <p:txBody>
          <a:bodyPr/>
          <a:lstStyle/>
          <a:p>
            <a:r>
              <a:rPr lang="en-US" altLang="en-US" dirty="0">
                <a:cs typeface="Calibri" panose="020F0502020204030204" pitchFamily="34" charset="0"/>
              </a:rPr>
              <a:t>When you call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turtle.bgcolor</a:t>
            </a:r>
            <a:r>
              <a:rPr lang="en-US" altLang="en-US" dirty="0">
                <a:ea typeface="Calibri" panose="020F0502020204030204" pitchFamily="34" charset="0"/>
                <a:cs typeface="Courier New" panose="02070309020205020404" pitchFamily="49" charset="0"/>
              </a:rPr>
              <a:t>()</a:t>
            </a:r>
            <a:r>
              <a:rPr lang="en-US" altLang="en-US" dirty="0">
                <a:cs typeface="Calibri" panose="020F0502020204030204" pitchFamily="34" charset="0"/>
              </a:rPr>
              <a:t> without passing an argument, the function returns the current background color as a string.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a:t>
            </a:r>
            <a:r>
              <a:rPr lang="en-US" altLang="en-US" dirty="0">
                <a:cs typeface="Calibri" panose="020F0502020204030204" pitchFamily="34" charset="0"/>
              </a:rPr>
              <a:t>statement:</a:t>
            </a:r>
            <a:endParaRPr lang="en-A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3264B63-D50E-4277-8DC0-F70EB488AFAA}"/>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(7 of 9)</a:t>
            </a:r>
            <a:endParaRPr lang="he-IL" altLang="en-US" sz="2000" dirty="0"/>
          </a:p>
        </p:txBody>
      </p:sp>
      <p:sp>
        <p:nvSpPr>
          <p:cNvPr id="37891" name="Content Placeholder 2">
            <a:extLst>
              <a:ext uri="{FF2B5EF4-FFF2-40B4-BE49-F238E27FC236}">
                <a16:creationId xmlns:a16="http://schemas.microsoft.com/office/drawing/2014/main" id="{DBCA3E4F-745C-48D3-B368-2DF07E1A7394}"/>
              </a:ext>
            </a:extLst>
          </p:cNvPr>
          <p:cNvSpPr>
            <a:spLocks noGrp="1" noChangeArrowheads="1"/>
          </p:cNvSpPr>
          <p:nvPr>
            <p:ph idx="1"/>
          </p:nvPr>
        </p:nvSpPr>
        <p:spPr>
          <a:xfrm>
            <a:off x="457200" y="1600201"/>
            <a:ext cx="8229600" cy="1371600"/>
          </a:xfrm>
        </p:spPr>
        <p:txBody>
          <a:bodyPr/>
          <a:lstStyle/>
          <a:p>
            <a:r>
              <a:rPr lang="en-US" altLang="en-US" dirty="0">
                <a:latin typeface="Calibri" panose="020F0502020204030204" pitchFamily="34" charset="0"/>
                <a:cs typeface="Calibri" panose="020F0502020204030204" pitchFamily="34" charset="0"/>
              </a:rPr>
              <a:t>When you call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turtle.pensize</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 without passing an argument, the function returns the pen's current size as a string.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endParaRPr lang="he-IL" altLang="en-US" sz="2400" dirty="0">
              <a:latin typeface="Calibri" panose="020F0502020204030204" pitchFamily="34" charset="0"/>
              <a:cs typeface="Calibri" panose="020F0502020204030204" pitchFamily="34" charset="0"/>
            </a:endParaRPr>
          </a:p>
        </p:txBody>
      </p:sp>
      <p:sp>
        <p:nvSpPr>
          <p:cNvPr id="37892" name="TextBox 1">
            <a:extLst>
              <a:ext uri="{FF2B5EF4-FFF2-40B4-BE49-F238E27FC236}">
                <a16:creationId xmlns:a16="http://schemas.microsoft.com/office/drawing/2014/main" id="{3B95C2B9-1A13-480A-A336-CC1F3C161174}"/>
              </a:ext>
            </a:extLst>
          </p:cNvPr>
          <p:cNvSpPr txBox="1">
            <a:spLocks noChangeArrowheads="1"/>
          </p:cNvSpPr>
          <p:nvPr/>
        </p:nvSpPr>
        <p:spPr bwMode="auto">
          <a:xfrm>
            <a:off x="1143000" y="32004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turtle.pensize</a:t>
            </a:r>
            <a:r>
              <a:rPr lang="en-US" altLang="en-US" sz="1800" b="0" dirty="0">
                <a:latin typeface="Courier New" panose="02070309020205020404" pitchFamily="49" charset="0"/>
              </a:rPr>
              <a:t>() &lt; 3:</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turtle.pensize</a:t>
            </a:r>
            <a:r>
              <a:rPr lang="en-US" altLang="en-US" sz="1800" b="0" dirty="0">
                <a:latin typeface="Courier New" panose="02070309020205020404" pitchFamily="49" charset="0"/>
              </a:rPr>
              <a:t>(3)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0F0DD83-955B-42C4-B1CD-83BE3F55C2AA}"/>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(8 of 9)</a:t>
            </a:r>
            <a:endParaRPr lang="he-IL" altLang="en-US" sz="2000" dirty="0"/>
          </a:p>
        </p:txBody>
      </p:sp>
      <p:sp>
        <p:nvSpPr>
          <p:cNvPr id="38915" name="Content Placeholder 2">
            <a:extLst>
              <a:ext uri="{FF2B5EF4-FFF2-40B4-BE49-F238E27FC236}">
                <a16:creationId xmlns:a16="http://schemas.microsoft.com/office/drawing/2014/main" id="{7ECCCD21-8ED7-4535-8B7D-224845758FD5}"/>
              </a:ext>
            </a:extLst>
          </p:cNvPr>
          <p:cNvSpPr>
            <a:spLocks noGrp="1" noChangeArrowheads="1"/>
          </p:cNvSpPr>
          <p:nvPr>
            <p:ph idx="1"/>
          </p:nvPr>
        </p:nvSpPr>
        <p:spPr>
          <a:xfrm>
            <a:off x="457200" y="1600201"/>
            <a:ext cx="8229600" cy="1371600"/>
          </a:xfrm>
        </p:spPr>
        <p:txBody>
          <a:bodyPr/>
          <a:lstStyle/>
          <a:p>
            <a:r>
              <a:rPr lang="en-US" altLang="en-US" dirty="0">
                <a:latin typeface="Calibri" panose="020F0502020204030204" pitchFamily="34" charset="0"/>
                <a:cs typeface="Calibri" panose="020F0502020204030204" pitchFamily="34" charset="0"/>
              </a:rPr>
              <a:t>When you call </a:t>
            </a:r>
            <a:r>
              <a:rPr lang="en-US" altLang="en-US" dirty="0" err="1">
                <a:latin typeface="Courier New" panose="02070309020205020404" pitchFamily="49" charset="0"/>
                <a:ea typeface="Calibri" panose="020F0502020204030204" pitchFamily="34" charset="0"/>
                <a:cs typeface="Courier New" panose="02070309020205020404" pitchFamily="49" charset="0"/>
              </a:rPr>
              <a:t>turtle.speed</a:t>
            </a:r>
            <a:r>
              <a:rPr lang="en-US" altLang="en-US" dirty="0">
                <a:latin typeface="Courier New" panose="02070309020205020404" pitchFamily="49" charset="0"/>
                <a:ea typeface="Calibri" panose="020F0502020204030204" pitchFamily="34" charset="0"/>
                <a:cs typeface="Courier New" panose="02070309020205020404" pitchFamily="49" charset="0"/>
              </a:rPr>
              <a:t>()</a:t>
            </a:r>
            <a:r>
              <a:rPr lang="en-US" altLang="en-US" dirty="0">
                <a:latin typeface="Calibri" panose="020F0502020204030204" pitchFamily="34" charset="0"/>
                <a:cs typeface="Calibri" panose="020F0502020204030204" pitchFamily="34" charset="0"/>
              </a:rPr>
              <a:t>without passing an argument, the function returns the current animation speed. Example of calling the function in an </a:t>
            </a:r>
            <a:r>
              <a:rPr lang="en-US" altLang="en-US" dirty="0">
                <a:latin typeface="Courier New" panose="02070309020205020404" pitchFamily="49" charset="0"/>
                <a:cs typeface="Courier New" panose="02070309020205020404" pitchFamily="49" charset="0"/>
              </a:rPr>
              <a:t>if</a:t>
            </a:r>
            <a:r>
              <a:rPr lang="en-US" altLang="en-US" dirty="0">
                <a:latin typeface="Calibri" panose="020F0502020204030204" pitchFamily="34" charset="0"/>
                <a:cs typeface="Calibri" panose="020F0502020204030204" pitchFamily="34" charset="0"/>
              </a:rPr>
              <a:t> statement:</a:t>
            </a: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endParaRPr lang="he-IL" altLang="en-US" sz="2400" dirty="0">
              <a:latin typeface="Calibri" panose="020F0502020204030204" pitchFamily="34" charset="0"/>
              <a:cs typeface="Calibri" panose="020F0502020204030204" pitchFamily="34" charset="0"/>
            </a:endParaRPr>
          </a:p>
        </p:txBody>
      </p:sp>
      <p:sp>
        <p:nvSpPr>
          <p:cNvPr id="38916" name="TextBox 1">
            <a:extLst>
              <a:ext uri="{FF2B5EF4-FFF2-40B4-BE49-F238E27FC236}">
                <a16:creationId xmlns:a16="http://schemas.microsoft.com/office/drawing/2014/main" id="{E573F483-A68E-4A30-8145-4C247D097EA4}"/>
              </a:ext>
            </a:extLst>
          </p:cNvPr>
          <p:cNvSpPr txBox="1">
            <a:spLocks noChangeArrowheads="1"/>
          </p:cNvSpPr>
          <p:nvPr/>
        </p:nvSpPr>
        <p:spPr bwMode="auto">
          <a:xfrm>
            <a:off x="1143000" y="32004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b="0" dirty="0">
                <a:latin typeface="Courier New" panose="02070309020205020404" pitchFamily="49" charset="0"/>
              </a:rPr>
              <a:t>if </a:t>
            </a:r>
            <a:r>
              <a:rPr lang="en-US" altLang="en-US" sz="1800" b="0" dirty="0" err="1">
                <a:latin typeface="Courier New" panose="02070309020205020404" pitchFamily="49" charset="0"/>
              </a:rPr>
              <a:t>turtle.speed</a:t>
            </a:r>
            <a:r>
              <a:rPr lang="en-US" altLang="en-US" sz="1800" b="0" dirty="0">
                <a:latin typeface="Courier New" panose="02070309020205020404" pitchFamily="49" charset="0"/>
              </a:rPr>
              <a:t>() &gt; 0:</a:t>
            </a:r>
          </a:p>
          <a:p>
            <a:pPr>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turtle.speed</a:t>
            </a:r>
            <a:r>
              <a:rPr lang="en-US" altLang="en-US" sz="1800" b="0" dirty="0">
                <a:latin typeface="Courier New" panose="02070309020205020404" pitchFamily="49" charset="0"/>
              </a:rPr>
              <a:t>(0)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519FA134-CF02-4258-AFFA-E9E35A975DEE}"/>
              </a:ext>
            </a:extLst>
          </p:cNvPr>
          <p:cNvSpPr>
            <a:spLocks noGrp="1" noChangeArrowheads="1"/>
          </p:cNvSpPr>
          <p:nvPr>
            <p:ph type="title"/>
          </p:nvPr>
        </p:nvSpPr>
        <p:spPr/>
        <p:txBody>
          <a:bodyPr/>
          <a:lstStyle/>
          <a:p>
            <a:r>
              <a:rPr lang="en-US" altLang="en-US" dirty="0"/>
              <a:t>Turtle Graphics: Determining the State of the Turtle</a:t>
            </a:r>
            <a:r>
              <a:rPr lang="en-US" altLang="en-US" sz="2000" b="0" dirty="0"/>
              <a:t> (9 of 9)</a:t>
            </a:r>
            <a:endParaRPr lang="he-IL" altLang="en-US" sz="2000" dirty="0"/>
          </a:p>
        </p:txBody>
      </p:sp>
      <p:sp>
        <p:nvSpPr>
          <p:cNvPr id="39939" name="Content Placeholder 2">
            <a:extLst>
              <a:ext uri="{FF2B5EF4-FFF2-40B4-BE49-F238E27FC236}">
                <a16:creationId xmlns:a16="http://schemas.microsoft.com/office/drawing/2014/main" id="{F1E64415-AE98-4DC9-B624-3F1940C5BD2F}"/>
              </a:ext>
            </a:extLst>
          </p:cNvPr>
          <p:cNvSpPr>
            <a:spLocks noGrp="1" noChangeArrowheads="1"/>
          </p:cNvSpPr>
          <p:nvPr>
            <p:ph idx="1"/>
          </p:nvPr>
        </p:nvSpPr>
        <p:spPr>
          <a:xfrm>
            <a:off x="457200" y="1600201"/>
            <a:ext cx="8229600" cy="1219200"/>
          </a:xfrm>
        </p:spPr>
        <p:txBody>
          <a:bodyPr/>
          <a:lstStyle/>
          <a:p>
            <a:r>
              <a:rPr lang="en-US" altLang="en-US" dirty="0">
                <a:latin typeface="+mj-lt"/>
                <a:cs typeface="Calibri" panose="020F0502020204030204" pitchFamily="34" charset="0"/>
              </a:rPr>
              <a:t>See </a:t>
            </a:r>
            <a:r>
              <a:rPr lang="en-US" altLang="en-US" i="1" dirty="0">
                <a:solidFill>
                  <a:srgbClr val="0070C0"/>
                </a:solidFill>
                <a:latin typeface="+mj-lt"/>
                <a:cs typeface="Calibri" panose="020F0502020204030204" pitchFamily="34" charset="0"/>
              </a:rPr>
              <a:t>In the Spotlight: The Hit the Target Game</a:t>
            </a:r>
            <a:r>
              <a:rPr lang="en-US" altLang="en-US" dirty="0">
                <a:solidFill>
                  <a:srgbClr val="0070C0"/>
                </a:solidFill>
                <a:latin typeface="+mj-lt"/>
                <a:cs typeface="Calibri" panose="020F0502020204030204" pitchFamily="34" charset="0"/>
              </a:rPr>
              <a:t> </a:t>
            </a:r>
            <a:r>
              <a:rPr lang="en-US" altLang="en-US" dirty="0">
                <a:latin typeface="+mj-lt"/>
                <a:cs typeface="Calibri" panose="020F0502020204030204" pitchFamily="34" charset="0"/>
              </a:rPr>
              <a:t>in your textbook for numerous examples of determining the state of the turtle.</a:t>
            </a: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br>
              <a:rPr lang="en-US" altLang="en-US" sz="2400" dirty="0">
                <a:latin typeface="Calibri" panose="020F0502020204030204" pitchFamily="34" charset="0"/>
                <a:cs typeface="Calibri" panose="020F0502020204030204" pitchFamily="34" charset="0"/>
              </a:rPr>
            </a:br>
            <a:endParaRPr lang="he-IL" altLang="en-US" sz="2400" dirty="0">
              <a:latin typeface="Calibri" panose="020F0502020204030204" pitchFamily="34" charset="0"/>
              <a:cs typeface="Calibri" panose="020F0502020204030204" pitchFamily="34" charset="0"/>
            </a:endParaRPr>
          </a:p>
        </p:txBody>
      </p:sp>
      <p:pic>
        <p:nvPicPr>
          <p:cNvPr id="39940" name="Picture 1" descr="The python console window and a graphics screen with the corresponding output. ">
            <a:extLst>
              <a:ext uri="{FF2B5EF4-FFF2-40B4-BE49-F238E27FC236}">
                <a16:creationId xmlns:a16="http://schemas.microsoft.com/office/drawing/2014/main" id="{7DF9C9D1-D8AE-406C-BEBD-E278EE7330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224270" y="3352800"/>
            <a:ext cx="6695459"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6DF314F7-5DB7-4A98-ACBC-10B57FD9E476}"/>
              </a:ext>
            </a:extLst>
          </p:cNvPr>
          <p:cNvSpPr>
            <a:spLocks noGrp="1" noChangeArrowheads="1"/>
          </p:cNvSpPr>
          <p:nvPr>
            <p:ph type="title"/>
          </p:nvPr>
        </p:nvSpPr>
        <p:spPr/>
        <p:txBody>
          <a:bodyPr/>
          <a:lstStyle/>
          <a:p>
            <a:pPr eaLnBrk="1" hangingPunct="1"/>
            <a:r>
              <a:rPr lang="en-US" altLang="en-US" dirty="0"/>
              <a:t>Summary</a:t>
            </a:r>
            <a:endParaRPr lang="he-IL" altLang="en-US" dirty="0"/>
          </a:p>
        </p:txBody>
      </p:sp>
      <p:sp>
        <p:nvSpPr>
          <p:cNvPr id="40963" name="Content Placeholder 2">
            <a:extLst>
              <a:ext uri="{FF2B5EF4-FFF2-40B4-BE49-F238E27FC236}">
                <a16:creationId xmlns:a16="http://schemas.microsoft.com/office/drawing/2014/main" id="{FF235808-4E9A-43B3-BC33-2928DE8F1B74}"/>
              </a:ext>
            </a:extLst>
          </p:cNvPr>
          <p:cNvSpPr>
            <a:spLocks noGrp="1" noChangeArrowheads="1"/>
          </p:cNvSpPr>
          <p:nvPr>
            <p:ph idx="1"/>
          </p:nvPr>
        </p:nvSpPr>
        <p:spPr>
          <a:xfrm>
            <a:off x="457200" y="1600200"/>
            <a:ext cx="8229600" cy="4648200"/>
          </a:xfrm>
        </p:spPr>
        <p:txBody>
          <a:bodyPr/>
          <a:lstStyle/>
          <a:p>
            <a:pPr eaLnBrk="1" hangingPunct="1"/>
            <a:r>
              <a:rPr lang="en-US" altLang="en-US" dirty="0"/>
              <a:t>This chapter covered:</a:t>
            </a:r>
          </a:p>
          <a:p>
            <a:pPr lvl="1" eaLnBrk="1" hangingPunct="1"/>
            <a:r>
              <a:rPr lang="en-US" altLang="en-US" sz="2400" dirty="0"/>
              <a:t>Decision structures, including:</a:t>
            </a:r>
          </a:p>
          <a:p>
            <a:pPr lvl="2" eaLnBrk="1" hangingPunct="1"/>
            <a:r>
              <a:rPr lang="en-US" altLang="en-US" dirty="0"/>
              <a:t>Single alternative decision structures</a:t>
            </a:r>
          </a:p>
          <a:p>
            <a:pPr lvl="2" eaLnBrk="1" hangingPunct="1"/>
            <a:r>
              <a:rPr lang="en-US" altLang="en-US" dirty="0"/>
              <a:t>Dual alternative decision structures</a:t>
            </a:r>
          </a:p>
          <a:p>
            <a:pPr lvl="2" eaLnBrk="1" hangingPunct="1"/>
            <a:r>
              <a:rPr lang="en-US" altLang="en-US" dirty="0"/>
              <a:t>Nested decision structures</a:t>
            </a:r>
          </a:p>
          <a:p>
            <a:pPr lvl="1" eaLnBrk="1" hangingPunct="1"/>
            <a:r>
              <a:rPr lang="en-US" altLang="en-US" sz="2400" dirty="0"/>
              <a:t>Relational operators and logical operators as used in creating Boolean expressions</a:t>
            </a:r>
          </a:p>
          <a:p>
            <a:pPr lvl="1" eaLnBrk="1" hangingPunct="1"/>
            <a:r>
              <a:rPr lang="en-US" altLang="en-US" sz="2400" dirty="0"/>
              <a:t>String comparison as used in creating Boolean expressions</a:t>
            </a:r>
          </a:p>
          <a:p>
            <a:pPr lvl="1" eaLnBrk="1" hangingPunct="1"/>
            <a:r>
              <a:rPr lang="en-US" altLang="en-US" sz="2400" dirty="0"/>
              <a:t>Boolean variables</a:t>
            </a:r>
          </a:p>
          <a:p>
            <a:pPr lvl="1" eaLnBrk="1" hangingPunct="1"/>
            <a:r>
              <a:rPr lang="en-US" altLang="en-US" sz="2400" dirty="0"/>
              <a:t>Determining the state of the turtle in Turtle Graphics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A0705E2-354E-4FDA-845A-0F411339BE5F}"/>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(2 of 4)</a:t>
            </a:r>
            <a:endParaRPr lang="he-IL" altLang="en-US" sz="2000" dirty="0"/>
          </a:p>
        </p:txBody>
      </p:sp>
      <p:sp>
        <p:nvSpPr>
          <p:cNvPr id="5123" name="Content Placeholder 2">
            <a:extLst>
              <a:ext uri="{FF2B5EF4-FFF2-40B4-BE49-F238E27FC236}">
                <a16:creationId xmlns:a16="http://schemas.microsoft.com/office/drawing/2014/main" id="{209E1161-A2E0-4D4D-9BA9-F5D5D4577CC8}"/>
              </a:ext>
            </a:extLst>
          </p:cNvPr>
          <p:cNvSpPr>
            <a:spLocks noGrp="1" noChangeArrowheads="1"/>
          </p:cNvSpPr>
          <p:nvPr>
            <p:ph idx="1"/>
          </p:nvPr>
        </p:nvSpPr>
        <p:spPr/>
        <p:txBody>
          <a:bodyPr/>
          <a:lstStyle/>
          <a:p>
            <a:pPr eaLnBrk="1" hangingPunct="1"/>
            <a:r>
              <a:rPr lang="en-US" altLang="en-US" dirty="0"/>
              <a:t>In flowchart, diamond represents true/false condition that must be tested</a:t>
            </a:r>
          </a:p>
          <a:p>
            <a:pPr eaLnBrk="1" hangingPunct="1"/>
            <a:r>
              <a:rPr lang="en-US" altLang="en-US" dirty="0"/>
              <a:t>Actions can be </a:t>
            </a:r>
            <a:r>
              <a:rPr lang="en-US" altLang="en-US" i="1" dirty="0"/>
              <a:t>conditionally executed</a:t>
            </a:r>
          </a:p>
          <a:p>
            <a:pPr lvl="1" eaLnBrk="1" hangingPunct="1"/>
            <a:r>
              <a:rPr lang="en-US" altLang="en-US" dirty="0"/>
              <a:t>Performed only when a condition is true</a:t>
            </a:r>
          </a:p>
          <a:p>
            <a:pPr eaLnBrk="1" hangingPunct="1"/>
            <a:r>
              <a:rPr lang="en-US" altLang="en-US" u="sng" dirty="0"/>
              <a:t>Single alternative decision structure</a:t>
            </a:r>
            <a:r>
              <a:rPr lang="en-US" altLang="en-US" dirty="0"/>
              <a:t>: provides only one alternative path of execution</a:t>
            </a:r>
          </a:p>
          <a:p>
            <a:pPr lvl="1" eaLnBrk="1" hangingPunct="1"/>
            <a:r>
              <a:rPr lang="en-US" altLang="en-US" dirty="0"/>
              <a:t>If condition is not true, exit the structure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AC9CAC-6504-4A8F-A6FF-7C420E9F844A}"/>
              </a:ext>
            </a:extLst>
          </p:cNvPr>
          <p:cNvSpPr>
            <a:spLocks noGrp="1"/>
          </p:cNvSpPr>
          <p:nvPr>
            <p:ph type="title"/>
          </p:nvPr>
        </p:nvSpPr>
        <p:spPr>
          <a:xfrm>
            <a:off x="457200" y="228600"/>
            <a:ext cx="8229600" cy="685800"/>
          </a:xfrm>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(3 of 4)</a:t>
            </a:r>
            <a:endParaRPr lang="en-AU" sz="2000" dirty="0"/>
          </a:p>
        </p:txBody>
      </p:sp>
      <p:sp>
        <p:nvSpPr>
          <p:cNvPr id="5" name="Text Placeholder 4">
            <a:extLst>
              <a:ext uri="{FF2B5EF4-FFF2-40B4-BE49-F238E27FC236}">
                <a16:creationId xmlns:a16="http://schemas.microsoft.com/office/drawing/2014/main" id="{389291FA-3423-49B7-86F6-9CB7C10301D1}"/>
              </a:ext>
            </a:extLst>
          </p:cNvPr>
          <p:cNvSpPr>
            <a:spLocks noGrp="1"/>
          </p:cNvSpPr>
          <p:nvPr>
            <p:ph type="body" sz="quarter" idx="13"/>
          </p:nvPr>
        </p:nvSpPr>
        <p:spPr>
          <a:xfrm>
            <a:off x="457200" y="5715000"/>
            <a:ext cx="8229600" cy="570016"/>
          </a:xfrm>
        </p:spPr>
        <p:txBody>
          <a:bodyPr/>
          <a:lstStyle/>
          <a:p>
            <a:r>
              <a:rPr lang="en-AU" b="1" dirty="0"/>
              <a:t>Figure 3-1 </a:t>
            </a:r>
            <a:r>
              <a:rPr lang="en-AU" dirty="0"/>
              <a:t>A simple decision structure</a:t>
            </a:r>
          </a:p>
        </p:txBody>
      </p:sp>
      <p:pic>
        <p:nvPicPr>
          <p:cNvPr id="6" name="Picture 2" descr="In a flowchart, a decision box, cold outside, indicates the conditions true and false. If the condition is true, the action, wear a coat, is implemented. If the condition is false, the action is skipped.">
            <a:extLst>
              <a:ext uri="{FF2B5EF4-FFF2-40B4-BE49-F238E27FC236}">
                <a16:creationId xmlns:a16="http://schemas.microsoft.com/office/drawing/2014/main" id="{76E54E15-6879-4DEA-B4C4-7EDE26F92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a:xfrm>
            <a:off x="2561363" y="1219200"/>
            <a:ext cx="4021275" cy="4320000"/>
          </a:xfrm>
          <a:prstGeom prst="rect">
            <a:avLst/>
          </a:prstGeom>
        </p:spPr>
      </p:pic>
    </p:spTree>
    <p:extLst>
      <p:ext uri="{BB962C8B-B14F-4D97-AF65-F5344CB8AC3E}">
        <p14:creationId xmlns:p14="http://schemas.microsoft.com/office/powerpoint/2010/main" val="3042339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4B41467-87EE-428F-B426-E2D1AD265CC1}"/>
              </a:ext>
            </a:extLst>
          </p:cNvPr>
          <p:cNvSpPr>
            <a:spLocks noGrp="1" noChangeArrowheads="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if</a:t>
            </a:r>
            <a:r>
              <a:rPr lang="en-US" altLang="en-US" dirty="0"/>
              <a:t> Statement</a:t>
            </a:r>
            <a:r>
              <a:rPr lang="en-US" altLang="en-US" sz="2000" b="0" dirty="0"/>
              <a:t> (4 of 4)</a:t>
            </a:r>
            <a:endParaRPr lang="he-IL" altLang="en-US" sz="2000" dirty="0"/>
          </a:p>
        </p:txBody>
      </p:sp>
      <p:sp>
        <p:nvSpPr>
          <p:cNvPr id="7171" name="Content Placeholder 2">
            <a:extLst>
              <a:ext uri="{FF2B5EF4-FFF2-40B4-BE49-F238E27FC236}">
                <a16:creationId xmlns:a16="http://schemas.microsoft.com/office/drawing/2014/main" id="{2E27EEAD-6EAB-4826-98FC-F0E9CD7FC8E7}"/>
              </a:ext>
            </a:extLst>
          </p:cNvPr>
          <p:cNvSpPr>
            <a:spLocks noGrp="1" noChangeArrowheads="1"/>
          </p:cNvSpPr>
          <p:nvPr>
            <p:ph idx="1"/>
          </p:nvPr>
        </p:nvSpPr>
        <p:spPr/>
        <p:txBody>
          <a:bodyPr/>
          <a:lstStyle/>
          <a:p>
            <a:pPr eaLnBrk="1" hangingPunct="1"/>
            <a:r>
              <a:rPr lang="en-US" altLang="en-US" dirty="0"/>
              <a:t>Python syntax:</a:t>
            </a:r>
          </a:p>
          <a:p>
            <a:pPr lvl="1" eaLnBrk="1" hangingPunct="1">
              <a:buFontTx/>
              <a:buNone/>
            </a:pPr>
            <a:r>
              <a:rPr lang="en-US" altLang="en-US" dirty="0">
                <a:latin typeface="Courier New" panose="02070309020205020404" pitchFamily="49" charset="0"/>
                <a:cs typeface="Courier New" panose="02070309020205020404" pitchFamily="49" charset="0"/>
              </a:rPr>
              <a:t>if </a:t>
            </a:r>
            <a:r>
              <a:rPr lang="en-US" altLang="en-US" i="1" dirty="0">
                <a:latin typeface="Courier New" panose="02070309020205020404" pitchFamily="49" charset="0"/>
                <a:cs typeface="Courier New" panose="02070309020205020404" pitchFamily="49" charset="0"/>
              </a:rPr>
              <a:t>condition</a:t>
            </a:r>
            <a:r>
              <a:rPr lang="en-US" altLang="en-US" dirty="0">
                <a:latin typeface="Courier New" panose="02070309020205020404" pitchFamily="49" charset="0"/>
                <a:cs typeface="Courier New" panose="02070309020205020404" pitchFamily="49" charset="0"/>
              </a:rPr>
              <a: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lvl="2" eaLnBrk="1" hangingPunct="1">
              <a:buFontTx/>
              <a:buNone/>
            </a:pPr>
            <a:r>
              <a:rPr lang="en-US" altLang="en-US" dirty="0">
                <a:latin typeface="Courier New" panose="02070309020205020404" pitchFamily="49" charset="0"/>
                <a:cs typeface="Courier New" panose="02070309020205020404" pitchFamily="49" charset="0"/>
              </a:rPr>
              <a:t>	</a:t>
            </a:r>
            <a:r>
              <a:rPr lang="en-US" altLang="en-US" i="1" dirty="0">
                <a:latin typeface="Courier New" panose="02070309020205020404" pitchFamily="49" charset="0"/>
                <a:cs typeface="Courier New" panose="02070309020205020404" pitchFamily="49" charset="0"/>
              </a:rPr>
              <a:t>Statement</a:t>
            </a:r>
          </a:p>
          <a:p>
            <a:pPr eaLnBrk="1" hangingPunct="1"/>
            <a:r>
              <a:rPr lang="en-US" altLang="en-US" dirty="0">
                <a:cs typeface="Courier New" panose="02070309020205020404" pitchFamily="49" charset="0"/>
              </a:rPr>
              <a:t>First line known as the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clause</a:t>
            </a:r>
          </a:p>
          <a:p>
            <a:pPr lvl="1" eaLnBrk="1" hangingPunct="1"/>
            <a:r>
              <a:rPr lang="en-US" altLang="en-US" dirty="0">
                <a:cs typeface="Courier New" panose="02070309020205020404" pitchFamily="49" charset="0"/>
              </a:rPr>
              <a:t>Includes the keyword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followed by condition</a:t>
            </a:r>
          </a:p>
          <a:p>
            <a:pPr lvl="2" eaLnBrk="1" hangingPunct="1"/>
            <a:r>
              <a:rPr lang="en-US" altLang="en-US" dirty="0">
                <a:cs typeface="Courier New" panose="02070309020205020404" pitchFamily="49" charset="0"/>
              </a:rPr>
              <a:t>The condition can be true or false</a:t>
            </a:r>
          </a:p>
          <a:p>
            <a:pPr lvl="2" eaLnBrk="1" hangingPunct="1"/>
            <a:r>
              <a:rPr lang="en-US" altLang="en-US" dirty="0">
                <a:cs typeface="Courier New" panose="02070309020205020404" pitchFamily="49" charset="0"/>
              </a:rPr>
              <a:t>When the </a:t>
            </a:r>
            <a:r>
              <a:rPr lang="en-US" altLang="en-US" dirty="0">
                <a:latin typeface="Courier New" panose="02070309020205020404" pitchFamily="49" charset="0"/>
                <a:cs typeface="Courier New" panose="02070309020205020404" pitchFamily="49" charset="0"/>
              </a:rPr>
              <a:t>if</a:t>
            </a:r>
            <a:r>
              <a:rPr lang="en-US" altLang="en-US" dirty="0">
                <a:cs typeface="Courier New" panose="02070309020205020404" pitchFamily="49" charset="0"/>
              </a:rPr>
              <a:t> statement executes, the condition is tested, and if it is true the block statements are executed. otherwise, block statements are skipped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a:extLst>
              <a:ext uri="{FF2B5EF4-FFF2-40B4-BE49-F238E27FC236}">
                <a16:creationId xmlns:a16="http://schemas.microsoft.com/office/drawing/2014/main" id="{F209FE00-87DF-4FF1-ACA0-16726B27E22C}"/>
              </a:ext>
            </a:extLst>
          </p:cNvPr>
          <p:cNvSpPr>
            <a:spLocks noGrp="1" noChangeArrowheads="1"/>
          </p:cNvSpPr>
          <p:nvPr>
            <p:ph idx="1"/>
          </p:nvPr>
        </p:nvSpPr>
        <p:spPr/>
        <p:txBody>
          <a:bodyPr/>
          <a:lstStyle/>
          <a:p>
            <a:pPr eaLnBrk="1" hangingPunct="1"/>
            <a:r>
              <a:rPr lang="en-US" altLang="en-US" u="sng" dirty="0"/>
              <a:t>Boolean expression</a:t>
            </a:r>
            <a:r>
              <a:rPr lang="en-US" altLang="en-US" dirty="0"/>
              <a:t>: expression tested by if statement to determine if it is true or false</a:t>
            </a:r>
          </a:p>
          <a:p>
            <a:pPr lvl="1" eaLnBrk="1" hangingPunct="1"/>
            <a:r>
              <a:rPr lang="en-US" altLang="en-US" dirty="0"/>
              <a:t>Example: a &gt; b</a:t>
            </a:r>
          </a:p>
          <a:p>
            <a:pPr lvl="2" eaLnBrk="1" hangingPunct="1"/>
            <a:r>
              <a:rPr lang="en-US" altLang="en-US" dirty="0"/>
              <a:t> </a:t>
            </a:r>
            <a:r>
              <a:rPr lang="en-US" altLang="en-US" dirty="0">
                <a:latin typeface="Courier New" panose="02070309020205020404" pitchFamily="49" charset="0"/>
                <a:cs typeface="Courier New" panose="02070309020205020404" pitchFamily="49" charset="0"/>
              </a:rPr>
              <a:t>true</a:t>
            </a:r>
            <a:r>
              <a:rPr lang="en-US" altLang="en-US" dirty="0"/>
              <a:t> if a is greater than b; </a:t>
            </a:r>
            <a:r>
              <a:rPr lang="en-US" altLang="en-US" dirty="0">
                <a:latin typeface="Courier New" panose="02070309020205020404" pitchFamily="49" charset="0"/>
                <a:cs typeface="Courier New" panose="02070309020205020404" pitchFamily="49" charset="0"/>
              </a:rPr>
              <a:t>false</a:t>
            </a:r>
            <a:r>
              <a:rPr lang="en-US" altLang="en-US" dirty="0"/>
              <a:t> otherwise</a:t>
            </a:r>
          </a:p>
          <a:p>
            <a:pPr eaLnBrk="1" hangingPunct="1"/>
            <a:r>
              <a:rPr lang="en-US" altLang="en-US" u="sng" dirty="0"/>
              <a:t>Relational operator</a:t>
            </a:r>
            <a:r>
              <a:rPr lang="en-US" altLang="en-US" dirty="0"/>
              <a:t>: determines whether a specific relationship exists between two values</a:t>
            </a:r>
          </a:p>
          <a:p>
            <a:pPr lvl="1" eaLnBrk="1" hangingPunct="1"/>
            <a:r>
              <a:rPr lang="en-US" altLang="en-US" dirty="0"/>
              <a:t>Example: greater than (&gt;)</a:t>
            </a:r>
            <a:endParaRPr lang="he-IL" altLang="en-US" dirty="0"/>
          </a:p>
        </p:txBody>
      </p:sp>
      <p:sp>
        <p:nvSpPr>
          <p:cNvPr id="3" name="Title 2">
            <a:extLst>
              <a:ext uri="{FF2B5EF4-FFF2-40B4-BE49-F238E27FC236}">
                <a16:creationId xmlns:a16="http://schemas.microsoft.com/office/drawing/2014/main" id="{F3E1B4B2-5065-4123-8A35-8CABD49A17A6}"/>
              </a:ext>
            </a:extLst>
          </p:cNvPr>
          <p:cNvSpPr>
            <a:spLocks noGrp="1"/>
          </p:cNvSpPr>
          <p:nvPr>
            <p:ph type="title"/>
          </p:nvPr>
        </p:nvSpPr>
        <p:spPr/>
        <p:txBody>
          <a:bodyPr/>
          <a:lstStyle/>
          <a:p>
            <a:r>
              <a:rPr lang="en-US" altLang="en-US" dirty="0"/>
              <a:t>Boolean Expressions and Relational Operators</a:t>
            </a:r>
            <a:r>
              <a:rPr lang="en-US" altLang="en-US" sz="2000" b="0" dirty="0"/>
              <a:t> (1 of 5)</a:t>
            </a:r>
            <a:endParaRPr lang="en-AU"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72F1E24-9AA5-49CC-BA1A-2618B915E910}"/>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(2 of 5)</a:t>
            </a:r>
            <a:endParaRPr lang="he-IL" altLang="en-US" sz="2000" dirty="0"/>
          </a:p>
        </p:txBody>
      </p:sp>
      <p:sp>
        <p:nvSpPr>
          <p:cNvPr id="3" name="Content Placeholder 2">
            <a:extLst>
              <a:ext uri="{FF2B5EF4-FFF2-40B4-BE49-F238E27FC236}">
                <a16:creationId xmlns:a16="http://schemas.microsoft.com/office/drawing/2014/main" id="{DA2A984E-4FFB-4B04-B862-FF4F118A2DF6}"/>
              </a:ext>
            </a:extLst>
          </p:cNvPr>
          <p:cNvSpPr>
            <a:spLocks noGrp="1"/>
          </p:cNvSpPr>
          <p:nvPr>
            <p:ph idx="1"/>
          </p:nvPr>
        </p:nvSpPr>
        <p:spPr/>
        <p:txBody>
          <a:bodyPr/>
          <a:lstStyle/>
          <a:p>
            <a:r>
              <a:rPr lang="en-US" altLang="en-US" dirty="0">
                <a:latin typeface="Courier New" panose="02070309020205020404" pitchFamily="49" charset="0"/>
                <a:cs typeface="Courier New" panose="02070309020205020404" pitchFamily="49" charset="0"/>
              </a:rPr>
              <a:t>&gt;=</a:t>
            </a:r>
            <a:r>
              <a:rPr lang="en-US" altLang="en-US" dirty="0"/>
              <a:t> and </a:t>
            </a:r>
            <a:r>
              <a:rPr lang="en-US" altLang="en-US" dirty="0">
                <a:latin typeface="Courier New" panose="02070309020205020404" pitchFamily="49" charset="0"/>
                <a:cs typeface="Courier New" panose="02070309020205020404" pitchFamily="49" charset="0"/>
              </a:rPr>
              <a:t>&lt;=</a:t>
            </a:r>
            <a:r>
              <a:rPr lang="en-US" altLang="en-US" dirty="0"/>
              <a:t> operators test more than one relationship</a:t>
            </a:r>
          </a:p>
          <a:p>
            <a:pPr lvl="1"/>
            <a:r>
              <a:rPr lang="en-US" altLang="en-US" dirty="0"/>
              <a:t>It is enough for one of the relationships to exist for the expression to be true</a:t>
            </a:r>
          </a:p>
          <a:p>
            <a:r>
              <a:rPr lang="en-US" altLang="en-US" dirty="0">
                <a:latin typeface="Courier New" panose="02070309020205020404" pitchFamily="49" charset="0"/>
                <a:cs typeface="Courier New" panose="02070309020205020404" pitchFamily="49" charset="0"/>
              </a:rPr>
              <a:t>==</a:t>
            </a:r>
            <a:r>
              <a:rPr lang="en-US" altLang="en-US" dirty="0"/>
              <a:t> operator determines whether the two operands are equal to one another</a:t>
            </a:r>
          </a:p>
          <a:p>
            <a:pPr lvl="1"/>
            <a:r>
              <a:rPr lang="en-US" altLang="en-US" dirty="0"/>
              <a:t>Do not confuse with assignment operator (=)</a:t>
            </a:r>
          </a:p>
          <a:p>
            <a:r>
              <a:rPr lang="en-US" altLang="en-US" dirty="0">
                <a:latin typeface="Courier New" panose="02070309020205020404" pitchFamily="49" charset="0"/>
                <a:cs typeface="Courier New" panose="02070309020205020404" pitchFamily="49" charset="0"/>
              </a:rPr>
              <a:t>!=</a:t>
            </a:r>
            <a:r>
              <a:rPr lang="en-US" altLang="en-US" dirty="0"/>
              <a:t> operator determines whether the two operands are not equal</a:t>
            </a:r>
            <a:endParaRPr lang="en-A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0E0EE45-ACF4-4159-9E84-7F0FB54E7249}"/>
              </a:ext>
            </a:extLst>
          </p:cNvPr>
          <p:cNvSpPr>
            <a:spLocks noGrp="1" noChangeArrowheads="1"/>
          </p:cNvSpPr>
          <p:nvPr>
            <p:ph type="title"/>
          </p:nvPr>
        </p:nvSpPr>
        <p:spPr/>
        <p:txBody>
          <a:bodyPr/>
          <a:lstStyle/>
          <a:p>
            <a:r>
              <a:rPr lang="en-US" altLang="en-US" dirty="0"/>
              <a:t>Boolean Expressions and Relational Operators</a:t>
            </a:r>
            <a:r>
              <a:rPr lang="en-US" altLang="en-US" sz="2000" b="0" dirty="0"/>
              <a:t> (3 of 5)</a:t>
            </a:r>
            <a:endParaRPr lang="he-IL" altLang="en-US" sz="2000" dirty="0"/>
          </a:p>
        </p:txBody>
      </p:sp>
      <p:graphicFrame>
        <p:nvGraphicFramePr>
          <p:cNvPr id="4" name="Table 4">
            <a:extLst>
              <a:ext uri="{FF2B5EF4-FFF2-40B4-BE49-F238E27FC236}">
                <a16:creationId xmlns:a16="http://schemas.microsoft.com/office/drawing/2014/main" id="{337B6EF5-39FD-4B20-AF09-C704F3385C0F}"/>
              </a:ext>
            </a:extLst>
          </p:cNvPr>
          <p:cNvGraphicFramePr>
            <a:graphicFrameLocks noGrp="1"/>
          </p:cNvGraphicFramePr>
          <p:nvPr>
            <p:ph idx="1"/>
            <p:extLst>
              <p:ext uri="{D42A27DB-BD31-4B8C-83A1-F6EECF244321}">
                <p14:modId xmlns:p14="http://schemas.microsoft.com/office/powerpoint/2010/main" val="2132273870"/>
              </p:ext>
            </p:extLst>
          </p:nvPr>
        </p:nvGraphicFramePr>
        <p:xfrm>
          <a:off x="990600" y="2131060"/>
          <a:ext cx="6781800" cy="259588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379258533"/>
                    </a:ext>
                  </a:extLst>
                </a:gridCol>
                <a:gridCol w="3657600">
                  <a:extLst>
                    <a:ext uri="{9D8B030D-6E8A-4147-A177-3AD203B41FA5}">
                      <a16:colId xmlns:a16="http://schemas.microsoft.com/office/drawing/2014/main" val="3048367648"/>
                    </a:ext>
                  </a:extLst>
                </a:gridCol>
              </a:tblGrid>
              <a:tr h="370840">
                <a:tc>
                  <a:txBody>
                    <a:bodyPr/>
                    <a:lstStyle/>
                    <a:p>
                      <a:r>
                        <a:rPr lang="en-AU" sz="1800" b="1" i="0" u="none" strike="noStrike" kern="1200" baseline="0" dirty="0">
                          <a:solidFill>
                            <a:schemeClr val="tx1"/>
                          </a:solidFill>
                          <a:latin typeface="+mn-lt"/>
                          <a:ea typeface="+mn-ea"/>
                          <a:cs typeface="+mn-cs"/>
                        </a:rPr>
                        <a:t>Expression</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AU" sz="1800" b="1" i="0" u="none" strike="noStrike" kern="1200" baseline="0" dirty="0">
                          <a:solidFill>
                            <a:schemeClr val="tx1"/>
                          </a:solidFill>
                          <a:latin typeface="+mn-lt"/>
                          <a:ea typeface="+mn-ea"/>
                          <a:cs typeface="+mn-cs"/>
                        </a:rPr>
                        <a:t>Meaning</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2620103"/>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&gt;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greater than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7255668"/>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&lt;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less than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8004744"/>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&gt;=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greater than or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7343717"/>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&lt;=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less than or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79365572"/>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5914969"/>
                  </a:ext>
                </a:extLst>
              </a:tr>
              <a:tr h="370840">
                <a:tc>
                  <a:txBody>
                    <a:bodyPr/>
                    <a:lstStyle/>
                    <a:p>
                      <a:r>
                        <a:rPr lang="en-AU" sz="1800" b="0" i="0" u="none" strike="noStrike" kern="1200" baseline="0" dirty="0">
                          <a:solidFill>
                            <a:schemeClr val="tx1"/>
                          </a:solidFill>
                          <a:latin typeface="Courier New" panose="02070309020205020404" pitchFamily="49" charset="0"/>
                          <a:ea typeface="+mn-ea"/>
                          <a:cs typeface="Courier New" panose="02070309020205020404" pitchFamily="49" charset="0"/>
                        </a:rPr>
                        <a:t>x != y</a:t>
                      </a:r>
                      <a:endParaRPr lang="en-AU" dirty="0">
                        <a:latin typeface="Courier New" panose="02070309020205020404" pitchFamily="49" charset="0"/>
                        <a:cs typeface="Courier New" panose="02070309020205020404" pitchFamily="49"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b="0" i="0" u="none" strike="noStrike" kern="1200" baseline="0" dirty="0">
                          <a:solidFill>
                            <a:schemeClr val="tx1"/>
                          </a:solidFill>
                          <a:latin typeface="+mn-lt"/>
                          <a:ea typeface="+mn-ea"/>
                          <a:cs typeface="+mn-cs"/>
                        </a:rPr>
                        <a:t>Is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x</a:t>
                      </a:r>
                      <a:r>
                        <a:rPr lang="en-US" sz="1800" b="0" i="0" u="none" strike="noStrike" kern="1200" baseline="0" dirty="0">
                          <a:solidFill>
                            <a:schemeClr val="tx1"/>
                          </a:solidFill>
                          <a:latin typeface="+mn-lt"/>
                          <a:ea typeface="+mn-ea"/>
                          <a:cs typeface="+mn-cs"/>
                        </a:rPr>
                        <a:t> not equal to </a:t>
                      </a:r>
                      <a:r>
                        <a:rPr lang="en-US" sz="1800" b="0" i="0" u="none" strike="noStrike" kern="1200" baseline="0" dirty="0">
                          <a:solidFill>
                            <a:schemeClr val="tx1"/>
                          </a:solidFill>
                          <a:latin typeface="Courier New" panose="02070309020205020404" pitchFamily="49" charset="0"/>
                          <a:ea typeface="+mn-ea"/>
                          <a:cs typeface="Courier New" panose="02070309020205020404" pitchFamily="49" charset="0"/>
                        </a:rPr>
                        <a:t>y</a:t>
                      </a:r>
                      <a:r>
                        <a:rPr lang="en-US" sz="1800" b="0" i="0" u="none" strike="noStrike" kern="1200" baseline="0" dirty="0">
                          <a:solidFill>
                            <a:schemeClr val="tx1"/>
                          </a:solidFill>
                          <a:latin typeface="+mn-lt"/>
                          <a:ea typeface="+mn-ea"/>
                          <a:cs typeface="+mn-cs"/>
                        </a:rPr>
                        <a:t>?</a:t>
                      </a:r>
                      <a:endParaRPr lang="en-AU"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089872"/>
                  </a:ext>
                </a:extLst>
              </a:tr>
            </a:tbl>
          </a:graphicData>
        </a:graphic>
      </p:graphicFrame>
      <p:sp>
        <p:nvSpPr>
          <p:cNvPr id="2" name="Rectangle 1">
            <a:extLst>
              <a:ext uri="{FF2B5EF4-FFF2-40B4-BE49-F238E27FC236}">
                <a16:creationId xmlns:a16="http://schemas.microsoft.com/office/drawing/2014/main" id="{94BA7180-8190-4574-AE3A-3D798E1BD5CB}"/>
              </a:ext>
            </a:extLst>
          </p:cNvPr>
          <p:cNvSpPr/>
          <p:nvPr/>
        </p:nvSpPr>
        <p:spPr>
          <a:xfrm>
            <a:off x="762000" y="1676400"/>
            <a:ext cx="7848600" cy="369332"/>
          </a:xfrm>
          <a:prstGeom prst="rect">
            <a:avLst/>
          </a:prstGeom>
        </p:spPr>
        <p:txBody>
          <a:bodyPr wrap="square">
            <a:spAutoFit/>
          </a:bodyPr>
          <a:lstStyle/>
          <a:p>
            <a:r>
              <a:rPr lang="en-US" dirty="0"/>
              <a:t>Table 3-2 Boolean expressions using relational operators</a:t>
            </a:r>
            <a:endParaRPr lang="en-AU" dirty="0"/>
          </a:p>
        </p:txBody>
      </p:sp>
    </p:spTree>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7" ma:contentTypeDescription="Create a new document." ma:contentTypeScope="" ma:versionID="a3b9a1881c8609b43daedfea0e2006e3">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55a51ed95a1495b7d0309e951c0bcb02"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7edbff3-4a68-4072-a136-2744e71cd924}" ma:internalName="TaxCatchAll" ma:showField="CatchAllData" ma:web="c2d2387d-378a-45dc-97af-5953ed575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lcf76f155ced4ddcb4097134ff3c332f xmlns="3af4bdee-a1f4-4ee2-bc43-c8d196e8e000">
      <Terms xmlns="http://schemas.microsoft.com/office/infopath/2007/PartnerControls"/>
    </lcf76f155ced4ddcb4097134ff3c332f>
    <TaxCatchAll xmlns="c2d2387d-378a-45dc-97af-5953ed575aff" xsi:nil="true"/>
  </documentManagement>
</p:properties>
</file>

<file path=customXml/itemProps1.xml><?xml version="1.0" encoding="utf-8"?>
<ds:datastoreItem xmlns:ds="http://schemas.openxmlformats.org/officeDocument/2006/customXml" ds:itemID="{52E7BF93-E67B-4CB2-9B06-8E870B5C6ACE}"/>
</file>

<file path=customXml/itemProps2.xml><?xml version="1.0" encoding="utf-8"?>
<ds:datastoreItem xmlns:ds="http://schemas.openxmlformats.org/officeDocument/2006/customXml" ds:itemID="{749A9279-7F9C-400A-8EB1-BB8A190ED63C}"/>
</file>

<file path=customXml/itemProps3.xml><?xml version="1.0" encoding="utf-8"?>
<ds:datastoreItem xmlns:ds="http://schemas.openxmlformats.org/officeDocument/2006/customXml" ds:itemID="{7BF16232-4D8B-4126-BE44-24BC4CD02820}"/>
</file>

<file path=docProps/app.xml><?xml version="1.0" encoding="utf-8"?>
<Properties xmlns="http://schemas.openxmlformats.org/officeDocument/2006/extended-properties" xmlns:vt="http://schemas.openxmlformats.org/officeDocument/2006/docPropsVTypes">
  <Template>Horizon</Template>
  <TotalTime>8288</TotalTime>
  <Words>1927</Words>
  <Application>Microsoft Office PowerPoint</Application>
  <PresentationFormat>On-screen Show (4:3)</PresentationFormat>
  <Paragraphs>251</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Courier New</vt:lpstr>
      <vt:lpstr>Times New Roman</vt:lpstr>
      <vt:lpstr>Verdana</vt:lpstr>
      <vt:lpstr>Wingdings</vt:lpstr>
      <vt:lpstr>508 Lecture</vt:lpstr>
      <vt:lpstr>Starting out with Python</vt:lpstr>
      <vt:lpstr>Topics</vt:lpstr>
      <vt:lpstr>The if Statement (1 of 4)</vt:lpstr>
      <vt:lpstr>The if Statement (2 of 4)</vt:lpstr>
      <vt:lpstr>The if Statement (3 of 4)</vt:lpstr>
      <vt:lpstr>The if Statement (4 of 4)</vt:lpstr>
      <vt:lpstr>Boolean Expressions and Relational Operators (1 of 5)</vt:lpstr>
      <vt:lpstr>Boolean Expressions and Relational Operators (2 of 5)</vt:lpstr>
      <vt:lpstr>Boolean Expressions and Relational Operators (3 of 5)</vt:lpstr>
      <vt:lpstr>Boolean Expressions and Relational Operators (4 of 5)</vt:lpstr>
      <vt:lpstr>Boolean Expressions and Relational Operators (5 of 5)</vt:lpstr>
      <vt:lpstr>The if-else Statement (1 of 3)</vt:lpstr>
      <vt:lpstr>The if-else Statement (2 of 3)</vt:lpstr>
      <vt:lpstr>The if-else Statement (3 of 3)</vt:lpstr>
      <vt:lpstr>Comparing Strings (1 of 2)</vt:lpstr>
      <vt:lpstr>Comparing Strings (2 of 2)</vt:lpstr>
      <vt:lpstr>Nested Decision Structures and the if-elif-else Statement (1 of 3)</vt:lpstr>
      <vt:lpstr>Nested Decision Structures and the if-elif-else Statement (2 of 3)</vt:lpstr>
      <vt:lpstr>Nested Decision Structures and the if-elif-else Statement (3 of 3)</vt:lpstr>
      <vt:lpstr>The if-elif-else Statement (1 of 3)</vt:lpstr>
      <vt:lpstr>The if-elif-else Statement (2 of 3)</vt:lpstr>
      <vt:lpstr>The if-elif-else Statement (3 of 3)</vt:lpstr>
      <vt:lpstr>Logical Operators</vt:lpstr>
      <vt:lpstr>The and Operator</vt:lpstr>
      <vt:lpstr>The or Operator</vt:lpstr>
      <vt:lpstr>Short-Circuit Evaluation</vt:lpstr>
      <vt:lpstr>The not Operator</vt:lpstr>
      <vt:lpstr>Checking Numeric Ranges with Logical Operators</vt:lpstr>
      <vt:lpstr>Boolean Variables</vt:lpstr>
      <vt:lpstr>Turtle Graphics: Determining the State of the Turtle (1 of 9)</vt:lpstr>
      <vt:lpstr>Turtle Graphics: Determining the State of the Turtle (2 of 9)</vt:lpstr>
      <vt:lpstr>Turtle Graphics: Determining the State of the Turtle (3 of 9)</vt:lpstr>
      <vt:lpstr>Turtle Graphics: Determining the State of the Turtle (4 of 9)</vt:lpstr>
      <vt:lpstr>Turtle Graphics: Determining the State of the Turtle (5 of 9)</vt:lpstr>
      <vt:lpstr>Turtle Graphics: Determining the State of the Turtle (6 of 9)</vt:lpstr>
      <vt:lpstr>Turtle Graphics: Determining the State of the Turtle (7 of 9)</vt:lpstr>
      <vt:lpstr>Turtle Graphics: Determining the State of the Turtle (8 of 9)</vt:lpstr>
      <vt:lpstr>Turtle Graphics: Determining the State of the Turtle (9 of 9)</vt:lpstr>
      <vt:lpstr>Summary</vt:lpstr>
    </vt:vector>
  </TitlesOfParts>
  <Company>SPi-Global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Fifth Edition</dc:title>
  <dc:subject>Computer Science</dc:subject>
  <dc:creator>Tony Gaddis</dc:creator>
  <cp:keywords>Computer program language</cp:keywords>
  <cp:lastModifiedBy>Balwantsingh, Rawat</cp:lastModifiedBy>
  <cp:revision>631</cp:revision>
  <dcterms:created xsi:type="dcterms:W3CDTF">2014-07-14T20:04:21Z</dcterms:created>
  <dcterms:modified xsi:type="dcterms:W3CDTF">2020-04-14T07:38:27Z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y fmtid="{D5CDD505-2E9C-101B-9397-08002B2CF9AE}" pid="8" name="ContentTypeId">
    <vt:lpwstr>0x010100E37C8E1EF2177C4CADCEB4AF5056A74C</vt:lpwstr>
  </property>
</Properties>
</file>