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0" r:id="rId2"/>
    <p:sldId id="257" r:id="rId3"/>
    <p:sldId id="258" r:id="rId4"/>
    <p:sldId id="259" r:id="rId5"/>
    <p:sldId id="293" r:id="rId6"/>
    <p:sldId id="261" r:id="rId7"/>
    <p:sldId id="294" r:id="rId8"/>
    <p:sldId id="263" r:id="rId9"/>
    <p:sldId id="264" r:id="rId10"/>
    <p:sldId id="295" r:id="rId11"/>
    <p:sldId id="266" r:id="rId12"/>
    <p:sldId id="267" r:id="rId13"/>
    <p:sldId id="268" r:id="rId14"/>
    <p:sldId id="269" r:id="rId15"/>
    <p:sldId id="270" r:id="rId16"/>
    <p:sldId id="296" r:id="rId17"/>
    <p:sldId id="272" r:id="rId18"/>
    <p:sldId id="273" r:id="rId19"/>
    <p:sldId id="286" r:id="rId20"/>
    <p:sldId id="274" r:id="rId21"/>
    <p:sldId id="275" r:id="rId22"/>
    <p:sldId id="297" r:id="rId23"/>
    <p:sldId id="277" r:id="rId24"/>
    <p:sldId id="298" r:id="rId25"/>
    <p:sldId id="287" r:id="rId26"/>
    <p:sldId id="288" r:id="rId27"/>
    <p:sldId id="289" r:id="rId28"/>
    <p:sldId id="291" r:id="rId29"/>
    <p:sldId id="292"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86891" autoAdjust="0"/>
  </p:normalViewPr>
  <p:slideViewPr>
    <p:cSldViewPr>
      <p:cViewPr varScale="1">
        <p:scale>
          <a:sx n="95" d="100"/>
          <a:sy n="95" d="100"/>
        </p:scale>
        <p:origin x="1302"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4 -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4</a:t>
            </a:r>
          </a:p>
        </p:txBody>
      </p:sp>
      <p:sp>
        <p:nvSpPr>
          <p:cNvPr id="10" name="Text Placeholder 9"/>
          <p:cNvSpPr>
            <a:spLocks noGrp="1"/>
          </p:cNvSpPr>
          <p:nvPr>
            <p:ph type="body" sz="quarter" idx="15"/>
          </p:nvPr>
        </p:nvSpPr>
        <p:spPr/>
        <p:txBody>
          <a:bodyPr/>
          <a:lstStyle/>
          <a:p>
            <a:r>
              <a:rPr lang="en-US" altLang="en-US" dirty="0"/>
              <a:t>Repetition Structures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9292A-D1E6-41D7-8F88-5FD1389EFAD7}"/>
              </a:ext>
            </a:extLst>
          </p:cNvPr>
          <p:cNvSpPr>
            <a:spLocks noGrp="1"/>
          </p:cNvSpPr>
          <p:nvPr>
            <p:ph type="title"/>
          </p:nvPr>
        </p:nvSpPr>
        <p:spPr>
          <a:xfrm>
            <a:off x="457200" y="228600"/>
            <a:ext cx="8229600" cy="9144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r>
              <a:rPr lang="en-US" altLang="en-US" sz="3600" b="0" dirty="0"/>
              <a:t> </a:t>
            </a:r>
            <a:r>
              <a:rPr lang="en-US" altLang="en-US" sz="2000" b="0" dirty="0"/>
              <a:t>(2 of 2)</a:t>
            </a:r>
            <a:endParaRPr lang="en-AU" sz="2000" dirty="0"/>
          </a:p>
        </p:txBody>
      </p:sp>
      <p:sp>
        <p:nvSpPr>
          <p:cNvPr id="5" name="Text Placeholder 4">
            <a:extLst>
              <a:ext uri="{FF2B5EF4-FFF2-40B4-BE49-F238E27FC236}">
                <a16:creationId xmlns:a16="http://schemas.microsoft.com/office/drawing/2014/main" id="{D06CEAD0-CEED-461D-9479-C62BF44DF9F4}"/>
              </a:ext>
            </a:extLst>
          </p:cNvPr>
          <p:cNvSpPr>
            <a:spLocks noGrp="1"/>
          </p:cNvSpPr>
          <p:nvPr>
            <p:ph type="body" sz="quarter" idx="13"/>
          </p:nvPr>
        </p:nvSpPr>
        <p:spPr>
          <a:xfrm>
            <a:off x="457200" y="5867400"/>
            <a:ext cx="8229600" cy="417616"/>
          </a:xfrm>
        </p:spPr>
        <p:txBody>
          <a:bodyPr/>
          <a:lstStyle/>
          <a:p>
            <a:r>
              <a:rPr lang="en-US" b="1" dirty="0"/>
              <a:t>Figure 4-4 </a:t>
            </a:r>
            <a:r>
              <a:rPr lang="en-US" dirty="0"/>
              <a:t>The </a:t>
            </a:r>
            <a:r>
              <a:rPr lang="en-US" dirty="0">
                <a:latin typeface="Courier New" panose="02070309020205020404" pitchFamily="49" charset="0"/>
                <a:cs typeface="Courier New" panose="02070309020205020404" pitchFamily="49" charset="0"/>
              </a:rPr>
              <a:t>for</a:t>
            </a:r>
            <a:r>
              <a:rPr lang="en-US" dirty="0"/>
              <a:t> loop</a:t>
            </a:r>
            <a:endParaRPr lang="en-AU" dirty="0"/>
          </a:p>
        </p:txBody>
      </p:sp>
      <p:pic>
        <p:nvPicPr>
          <p:cNvPr id="6" name="Picture 3" descr="An illustration depicts for loop.">
            <a:extLst>
              <a:ext uri="{FF2B5EF4-FFF2-40B4-BE49-F238E27FC236}">
                <a16:creationId xmlns:a16="http://schemas.microsoft.com/office/drawing/2014/main" id="{04933775-EAE8-4FB3-BDC6-F109021FB1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667000" y="1395000"/>
            <a:ext cx="3502011"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39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32C60C7-F818-4707-9C15-358874E8CDD1}"/>
              </a:ext>
            </a:extLst>
          </p:cNvPr>
          <p:cNvSpPr>
            <a:spLocks noGrp="1" noChangeArrowheads="1"/>
          </p:cNvSpPr>
          <p:nvPr>
            <p:ph type="title"/>
          </p:nvPr>
        </p:nvSpPr>
        <p:spPr/>
        <p:txBody>
          <a:bodyPr/>
          <a:lstStyle/>
          <a:p>
            <a:pPr eaLnBrk="1" hangingPunct="1"/>
            <a:r>
              <a:rPr lang="en-US" altLang="en-US" dirty="0"/>
              <a:t>Using the </a:t>
            </a:r>
            <a:r>
              <a:rPr lang="en-US" altLang="en-US" dirty="0">
                <a:latin typeface="Courier New" panose="02070309020205020404" pitchFamily="49" charset="0"/>
                <a:cs typeface="Courier New" panose="02070309020205020404" pitchFamily="49" charset="0"/>
              </a:rPr>
              <a:t>range</a:t>
            </a:r>
            <a:r>
              <a:rPr lang="en-US" altLang="en-US" dirty="0"/>
              <a:t> Function with the </a:t>
            </a:r>
            <a:r>
              <a:rPr lang="en-US" altLang="en-US" dirty="0">
                <a:latin typeface="Courier New" panose="02070309020205020404" pitchFamily="49" charset="0"/>
                <a:cs typeface="Courier New" panose="02070309020205020404" pitchFamily="49" charset="0"/>
              </a:rPr>
              <a:t>for</a:t>
            </a:r>
            <a:r>
              <a:rPr lang="en-US" altLang="en-US" dirty="0"/>
              <a:t> Loop</a:t>
            </a:r>
            <a:endParaRPr lang="he-IL" altLang="en-US" dirty="0"/>
          </a:p>
        </p:txBody>
      </p:sp>
      <p:sp>
        <p:nvSpPr>
          <p:cNvPr id="13315" name="Content Placeholder 2">
            <a:extLst>
              <a:ext uri="{FF2B5EF4-FFF2-40B4-BE49-F238E27FC236}">
                <a16:creationId xmlns:a16="http://schemas.microsoft.com/office/drawing/2014/main" id="{6E0820EA-FF4B-4A26-88A2-D4366024588D}"/>
              </a:ext>
            </a:extLst>
          </p:cNvPr>
          <p:cNvSpPr>
            <a:spLocks noGrp="1" noChangeArrowheads="1"/>
          </p:cNvSpPr>
          <p:nvPr>
            <p:ph idx="1"/>
          </p:nvPr>
        </p:nvSpPr>
        <p:spPr/>
        <p:txBody>
          <a:bodyPr/>
          <a:lstStyle/>
          <a:p>
            <a:pPr eaLnBrk="1" hangingPunct="1">
              <a:buFontTx/>
              <a:buChar char="•"/>
            </a:pPr>
            <a:r>
              <a:rPr lang="en-US" altLang="en-US" dirty="0"/>
              <a:t>The </a:t>
            </a:r>
            <a:r>
              <a:rPr lang="en-US" altLang="en-US" dirty="0">
                <a:latin typeface="Courier New" panose="02070309020205020404" pitchFamily="49" charset="0"/>
                <a:cs typeface="Courier New" panose="02070309020205020404" pitchFamily="49" charset="0"/>
              </a:rPr>
              <a:t>range</a:t>
            </a:r>
            <a:r>
              <a:rPr lang="en-US" altLang="en-US" dirty="0"/>
              <a:t> function simplifies the process of writing a </a:t>
            </a:r>
            <a:r>
              <a:rPr lang="en-US" altLang="en-US" dirty="0">
                <a:latin typeface="Courier New" panose="02070309020205020404" pitchFamily="49" charset="0"/>
                <a:cs typeface="Courier New" panose="02070309020205020404" pitchFamily="49" charset="0"/>
              </a:rPr>
              <a:t>for</a:t>
            </a:r>
            <a:r>
              <a:rPr lang="en-US" altLang="en-US" dirty="0"/>
              <a:t> loop</a:t>
            </a:r>
          </a:p>
          <a:p>
            <a:pPr lvl="1" eaLnBrk="1" hangingPunct="1"/>
            <a:r>
              <a:rPr lang="en-US" altLang="en-US" dirty="0">
                <a:latin typeface="Courier New" panose="02070309020205020404" pitchFamily="49" charset="0"/>
                <a:cs typeface="Courier New" panose="02070309020205020404" pitchFamily="49" charset="0"/>
              </a:rPr>
              <a:t>range</a:t>
            </a:r>
            <a:r>
              <a:rPr lang="en-US" altLang="en-US" dirty="0"/>
              <a:t> returns an </a:t>
            </a:r>
            <a:r>
              <a:rPr lang="en-US" altLang="en-US" dirty="0" err="1"/>
              <a:t>iterable</a:t>
            </a:r>
            <a:r>
              <a:rPr lang="en-US" altLang="en-US" dirty="0"/>
              <a:t> object</a:t>
            </a:r>
          </a:p>
          <a:p>
            <a:pPr lvl="2"/>
            <a:r>
              <a:rPr lang="en-US" altLang="en-US" u="sng" dirty="0" err="1"/>
              <a:t>Iterable</a:t>
            </a:r>
            <a:r>
              <a:rPr lang="en-US" altLang="en-US" dirty="0"/>
              <a:t>: contains a sequence of values that can be iterated over</a:t>
            </a:r>
          </a:p>
          <a:p>
            <a:pPr eaLnBrk="1" hangingPunct="1">
              <a:buFontTx/>
              <a:buChar char="•"/>
            </a:pPr>
            <a:r>
              <a:rPr lang="en-US" altLang="en-US" dirty="0">
                <a:latin typeface="Courier New" panose="02070309020205020404" pitchFamily="49" charset="0"/>
                <a:cs typeface="Courier New" panose="02070309020205020404" pitchFamily="49" charset="0"/>
              </a:rPr>
              <a:t>range</a:t>
            </a:r>
            <a:r>
              <a:rPr lang="en-US" altLang="en-US" dirty="0"/>
              <a:t> characteristics:</a:t>
            </a:r>
          </a:p>
          <a:p>
            <a:pPr lvl="1" eaLnBrk="1" hangingPunct="1"/>
            <a:r>
              <a:rPr lang="en-US" altLang="en-US" dirty="0"/>
              <a:t>One argument: used as ending limit </a:t>
            </a:r>
          </a:p>
          <a:p>
            <a:pPr lvl="1" eaLnBrk="1" hangingPunct="1"/>
            <a:r>
              <a:rPr lang="en-US" altLang="en-US" dirty="0"/>
              <a:t>Two arguments: starting value and ending limit</a:t>
            </a:r>
          </a:p>
          <a:p>
            <a:pPr lvl="1" eaLnBrk="1" hangingPunct="1"/>
            <a:r>
              <a:rPr lang="en-US" altLang="en-US" dirty="0"/>
              <a:t>Three arguments: third argument is step value </a:t>
            </a:r>
            <a:endParaRPr lang="he-IL"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9CC4E1C-FA86-44DF-8695-E7335934796D}"/>
              </a:ext>
            </a:extLst>
          </p:cNvPr>
          <p:cNvSpPr>
            <a:spLocks noGrp="1" noChangeArrowheads="1"/>
          </p:cNvSpPr>
          <p:nvPr>
            <p:ph type="title"/>
          </p:nvPr>
        </p:nvSpPr>
        <p:spPr/>
        <p:txBody>
          <a:bodyPr/>
          <a:lstStyle/>
          <a:p>
            <a:pPr eaLnBrk="1" hangingPunct="1"/>
            <a:r>
              <a:rPr lang="en-US" altLang="en-US" dirty="0"/>
              <a:t>Using the Target Variable Inside the Loop</a:t>
            </a:r>
            <a:endParaRPr lang="he-IL" altLang="en-US" dirty="0"/>
          </a:p>
        </p:txBody>
      </p:sp>
      <p:sp>
        <p:nvSpPr>
          <p:cNvPr id="14339" name="Content Placeholder 2">
            <a:extLst>
              <a:ext uri="{FF2B5EF4-FFF2-40B4-BE49-F238E27FC236}">
                <a16:creationId xmlns:a16="http://schemas.microsoft.com/office/drawing/2014/main" id="{337B7BE5-04A8-4FC2-90AF-D74A0F28A734}"/>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Purpose of target variable is to reference each item in a sequence as the loop iterates</a:t>
            </a:r>
          </a:p>
          <a:p>
            <a:pPr eaLnBrk="1" hangingPunct="1">
              <a:buFontTx/>
              <a:buChar char="•"/>
            </a:pPr>
            <a:r>
              <a:rPr lang="en-US" altLang="en-US" dirty="0">
                <a:cs typeface="Courier New" panose="02070309020205020404" pitchFamily="49" charset="0"/>
              </a:rPr>
              <a:t>Target variable can be used in calculations or tasks in the body of the loop</a:t>
            </a:r>
          </a:p>
          <a:p>
            <a:pPr lvl="1"/>
            <a:r>
              <a:rPr lang="en-US" altLang="en-US" dirty="0">
                <a:cs typeface="Courier New" panose="02070309020205020404" pitchFamily="49" charset="0"/>
              </a:rPr>
              <a:t>Example: calculate square root of each number in a range</a:t>
            </a:r>
            <a:endParaRPr lang="he-IL" altLang="en-US" dirty="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D8D53BF-59A9-461E-9049-A87E88523F96}"/>
              </a:ext>
            </a:extLst>
          </p:cNvPr>
          <p:cNvSpPr>
            <a:spLocks noGrp="1" noChangeArrowheads="1"/>
          </p:cNvSpPr>
          <p:nvPr>
            <p:ph type="title"/>
          </p:nvPr>
        </p:nvSpPr>
        <p:spPr/>
        <p:txBody>
          <a:bodyPr/>
          <a:lstStyle/>
          <a:p>
            <a:pPr eaLnBrk="1" hangingPunct="1"/>
            <a:r>
              <a:rPr lang="en-US" altLang="en-US"/>
              <a:t>Letting the User Control the Loop Iterations</a:t>
            </a:r>
            <a:endParaRPr lang="he-IL" altLang="en-US"/>
          </a:p>
        </p:txBody>
      </p:sp>
      <p:sp>
        <p:nvSpPr>
          <p:cNvPr id="15363" name="Content Placeholder 2">
            <a:extLst>
              <a:ext uri="{FF2B5EF4-FFF2-40B4-BE49-F238E27FC236}">
                <a16:creationId xmlns:a16="http://schemas.microsoft.com/office/drawing/2014/main" id="{2127AEFD-427B-4614-9488-A213A5FDAD84}"/>
              </a:ext>
            </a:extLst>
          </p:cNvPr>
          <p:cNvSpPr>
            <a:spLocks noGrp="1" noChangeArrowheads="1"/>
          </p:cNvSpPr>
          <p:nvPr>
            <p:ph idx="1"/>
          </p:nvPr>
        </p:nvSpPr>
        <p:spPr/>
        <p:txBody>
          <a:bodyPr/>
          <a:lstStyle/>
          <a:p>
            <a:pPr eaLnBrk="1" hangingPunct="1">
              <a:buFontTx/>
              <a:buChar char="•"/>
            </a:pPr>
            <a:r>
              <a:rPr lang="en-US" altLang="en-US" dirty="0"/>
              <a:t>Sometimes the programmer does not know exactly how many times the loop will execute</a:t>
            </a:r>
          </a:p>
          <a:p>
            <a:pPr eaLnBrk="1" hangingPunct="1">
              <a:buFontTx/>
              <a:buChar char="•"/>
            </a:pPr>
            <a:r>
              <a:rPr lang="en-US" altLang="en-US" dirty="0">
                <a:cs typeface="Courier New" panose="02070309020205020404" pitchFamily="49" charset="0"/>
              </a:rPr>
              <a:t>Can receive range inputs from the user, place them in variables, and call the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function in the for clause using these variables</a:t>
            </a:r>
          </a:p>
          <a:p>
            <a:pPr lvl="1"/>
            <a:r>
              <a:rPr lang="en-US" altLang="en-US" dirty="0">
                <a:cs typeface="Courier New" panose="02070309020205020404" pitchFamily="49" charset="0"/>
              </a:rPr>
              <a:t>Be sure to consider the end cases: </a:t>
            </a:r>
            <a:r>
              <a:rPr lang="en-US" altLang="en-US" dirty="0">
                <a:latin typeface="Courier New" panose="02070309020205020404" pitchFamily="49" charset="0"/>
                <a:cs typeface="Courier New" panose="02070309020205020404" pitchFamily="49" charset="0"/>
              </a:rPr>
              <a:t>range</a:t>
            </a:r>
            <a:r>
              <a:rPr lang="en-US" altLang="en-US" dirty="0">
                <a:cs typeface="Courier New" panose="02070309020205020404" pitchFamily="49" charset="0"/>
              </a:rPr>
              <a:t> does not include the ending limit</a:t>
            </a:r>
          </a:p>
          <a:p>
            <a:pPr lvl="1"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2F7C8D1-5F45-4BB2-91DD-A017607C5121}"/>
              </a:ext>
            </a:extLst>
          </p:cNvPr>
          <p:cNvSpPr>
            <a:spLocks noGrp="1" noChangeArrowheads="1"/>
          </p:cNvSpPr>
          <p:nvPr>
            <p:ph type="title"/>
          </p:nvPr>
        </p:nvSpPr>
        <p:spPr/>
        <p:txBody>
          <a:bodyPr/>
          <a:lstStyle/>
          <a:p>
            <a:pPr eaLnBrk="1" hangingPunct="1"/>
            <a:r>
              <a:rPr lang="en-US" altLang="en-US" sz="3600"/>
              <a:t>Generating an Iterable Sequence that Ranges from Highest to Lowest</a:t>
            </a:r>
            <a:endParaRPr lang="he-IL" altLang="en-US" sz="3600"/>
          </a:p>
        </p:txBody>
      </p:sp>
      <p:sp>
        <p:nvSpPr>
          <p:cNvPr id="3" name="Content Placeholder 2">
            <a:extLst>
              <a:ext uri="{FF2B5EF4-FFF2-40B4-BE49-F238E27FC236}">
                <a16:creationId xmlns:a16="http://schemas.microsoft.com/office/drawing/2014/main" id="{5447E2F7-6B5E-4BA8-98A8-0697A4521D89}"/>
              </a:ext>
            </a:extLst>
          </p:cNvPr>
          <p:cNvSpPr>
            <a:spLocks noGrp="1"/>
          </p:cNvSpPr>
          <p:nvPr>
            <p:ph idx="1"/>
          </p:nvPr>
        </p:nvSpPr>
        <p:spPr/>
        <p:txBody>
          <a:bodyPr/>
          <a:lstStyle/>
          <a:p>
            <a:pPr>
              <a:buFontTx/>
              <a:buChar char="•"/>
            </a:pPr>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range</a:t>
            </a:r>
            <a:r>
              <a:rPr lang="en-US" altLang="en-US" dirty="0"/>
              <a:t> function can be used to generate a sequence with numbers in descending order</a:t>
            </a:r>
          </a:p>
          <a:p>
            <a:pPr lvl="1"/>
            <a:r>
              <a:rPr lang="en-US" altLang="en-US" dirty="0"/>
              <a:t>Make sure starting number is larger than end limit, and step value is negative</a:t>
            </a:r>
          </a:p>
          <a:p>
            <a:pPr lvl="1"/>
            <a:r>
              <a:rPr lang="en-US" altLang="en-US" dirty="0"/>
              <a:t>Example: </a:t>
            </a:r>
            <a:r>
              <a:rPr lang="en-US" altLang="en-US" dirty="0">
                <a:latin typeface="Courier New" panose="02070309020205020404" pitchFamily="49" charset="0"/>
                <a:cs typeface="Courier New" panose="02070309020205020404" pitchFamily="49" charset="0"/>
              </a:rPr>
              <a:t>range(10, 0, -1)</a:t>
            </a: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F53A0F1-7C3D-43CD-AA5A-AD7610944409}"/>
              </a:ext>
            </a:extLst>
          </p:cNvPr>
          <p:cNvSpPr>
            <a:spLocks noGrp="1" noChangeArrowheads="1"/>
          </p:cNvSpPr>
          <p:nvPr>
            <p:ph type="title"/>
          </p:nvPr>
        </p:nvSpPr>
        <p:spPr/>
        <p:txBody>
          <a:bodyPr/>
          <a:lstStyle/>
          <a:p>
            <a:r>
              <a:rPr lang="en-US" altLang="en-US" dirty="0"/>
              <a:t>Calculating a Running Total</a:t>
            </a:r>
            <a:r>
              <a:rPr lang="en-US" altLang="en-US" sz="2000" b="0" dirty="0"/>
              <a:t> (1 of 2)</a:t>
            </a:r>
            <a:endParaRPr lang="he-IL" altLang="en-US" sz="2000" dirty="0"/>
          </a:p>
        </p:txBody>
      </p:sp>
      <p:sp>
        <p:nvSpPr>
          <p:cNvPr id="17411" name="Content Placeholder 2">
            <a:extLst>
              <a:ext uri="{FF2B5EF4-FFF2-40B4-BE49-F238E27FC236}">
                <a16:creationId xmlns:a16="http://schemas.microsoft.com/office/drawing/2014/main" id="{F0B34043-5651-482F-B120-9655E8718CA5}"/>
              </a:ext>
            </a:extLst>
          </p:cNvPr>
          <p:cNvSpPr>
            <a:spLocks noGrp="1" noChangeArrowheads="1"/>
          </p:cNvSpPr>
          <p:nvPr>
            <p:ph idx="1"/>
          </p:nvPr>
        </p:nvSpPr>
        <p:spPr/>
        <p:txBody>
          <a:bodyPr/>
          <a:lstStyle/>
          <a:p>
            <a:pPr eaLnBrk="1" hangingPunct="1">
              <a:buFontTx/>
              <a:buChar char="•"/>
            </a:pPr>
            <a:r>
              <a:rPr lang="en-US" altLang="en-US" dirty="0"/>
              <a:t>Programs often need to calculate a total of a series of numbers</a:t>
            </a:r>
          </a:p>
          <a:p>
            <a:pPr lvl="1" eaLnBrk="1" hangingPunct="1"/>
            <a:r>
              <a:rPr lang="en-US" altLang="en-US" dirty="0"/>
              <a:t>Typically include two elements:</a:t>
            </a:r>
          </a:p>
          <a:p>
            <a:pPr lvl="2"/>
            <a:r>
              <a:rPr lang="en-US" altLang="en-US" dirty="0"/>
              <a:t>A loop that reads each number in series</a:t>
            </a:r>
          </a:p>
          <a:p>
            <a:pPr lvl="2"/>
            <a:r>
              <a:rPr lang="en-US" altLang="en-US" dirty="0"/>
              <a:t>An </a:t>
            </a:r>
            <a:r>
              <a:rPr lang="en-US" altLang="en-US" i="1" dirty="0"/>
              <a:t>accumulator</a:t>
            </a:r>
            <a:r>
              <a:rPr lang="en-US" altLang="en-US" dirty="0"/>
              <a:t> variable</a:t>
            </a:r>
          </a:p>
          <a:p>
            <a:pPr lvl="1" eaLnBrk="1" hangingPunct="1"/>
            <a:r>
              <a:rPr lang="en-US" altLang="en-US" dirty="0"/>
              <a:t>Known as program that keeps a running total:  accumulates total and reads in series</a:t>
            </a:r>
          </a:p>
          <a:p>
            <a:pPr lvl="1" eaLnBrk="1" hangingPunct="1"/>
            <a:r>
              <a:rPr lang="en-US" altLang="en-US" dirty="0"/>
              <a:t>At end of loop, accumulator will reference the total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491F10-DA11-4049-9182-3685A5EB5787}"/>
              </a:ext>
            </a:extLst>
          </p:cNvPr>
          <p:cNvSpPr>
            <a:spLocks noGrp="1"/>
          </p:cNvSpPr>
          <p:nvPr>
            <p:ph type="title"/>
          </p:nvPr>
        </p:nvSpPr>
        <p:spPr>
          <a:xfrm>
            <a:off x="457200" y="228600"/>
            <a:ext cx="8229600" cy="685800"/>
          </a:xfrm>
        </p:spPr>
        <p:txBody>
          <a:bodyPr/>
          <a:lstStyle/>
          <a:p>
            <a:r>
              <a:rPr lang="en-US" altLang="en-US" dirty="0"/>
              <a:t>Calculating a Running Total</a:t>
            </a:r>
            <a:r>
              <a:rPr lang="en-US" altLang="en-US" sz="2000" b="0" dirty="0"/>
              <a:t> (2 of 2)</a:t>
            </a:r>
            <a:endParaRPr lang="en-AU" sz="2000" dirty="0"/>
          </a:p>
        </p:txBody>
      </p:sp>
      <p:sp>
        <p:nvSpPr>
          <p:cNvPr id="5" name="Text Placeholder 4">
            <a:extLst>
              <a:ext uri="{FF2B5EF4-FFF2-40B4-BE49-F238E27FC236}">
                <a16:creationId xmlns:a16="http://schemas.microsoft.com/office/drawing/2014/main" id="{4CD8905D-29BA-48F0-A6CD-B40856462854}"/>
              </a:ext>
            </a:extLst>
          </p:cNvPr>
          <p:cNvSpPr>
            <a:spLocks noGrp="1"/>
          </p:cNvSpPr>
          <p:nvPr>
            <p:ph type="body" sz="quarter" idx="13"/>
          </p:nvPr>
        </p:nvSpPr>
        <p:spPr>
          <a:xfrm>
            <a:off x="457200" y="5791200"/>
            <a:ext cx="8229600" cy="493816"/>
          </a:xfrm>
        </p:spPr>
        <p:txBody>
          <a:bodyPr/>
          <a:lstStyle/>
          <a:p>
            <a:r>
              <a:rPr lang="en-US" b="1" dirty="0"/>
              <a:t>Figure 4-6 </a:t>
            </a:r>
            <a:r>
              <a:rPr lang="en-US" dirty="0"/>
              <a:t>Logic for calculating a running total</a:t>
            </a:r>
            <a:endParaRPr lang="en-AU" dirty="0"/>
          </a:p>
        </p:txBody>
      </p:sp>
      <p:pic>
        <p:nvPicPr>
          <p:cNvPr id="6" name="Picture 2" descr="The steps in the flowchart are as follows.&#10;• Set accumulator to 0.&#10;• Therefore, the condition in the diamond symbol is, is there another number to read.&#10;• If the condition is yes, true, the following statements are followed. Read the next number. Add the number to the accumulator. Then the program goes back to the point above the diamond symbol.&#10;• If the condition is no, false, the loop ends.&#10;">
            <a:extLst>
              <a:ext uri="{FF2B5EF4-FFF2-40B4-BE49-F238E27FC236}">
                <a16:creationId xmlns:a16="http://schemas.microsoft.com/office/drawing/2014/main" id="{14F0CE07-59D6-46D9-95D4-A06F48C73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792129" y="1066800"/>
            <a:ext cx="7559741" cy="4525963"/>
          </a:xfrm>
          <a:prstGeom prst="rect">
            <a:avLst/>
          </a:prstGeom>
        </p:spPr>
      </p:pic>
    </p:spTree>
    <p:extLst>
      <p:ext uri="{BB962C8B-B14F-4D97-AF65-F5344CB8AC3E}">
        <p14:creationId xmlns:p14="http://schemas.microsoft.com/office/powerpoint/2010/main" val="221306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3BD65FC-2F4B-4209-A9E2-28CF4AD80389}"/>
              </a:ext>
            </a:extLst>
          </p:cNvPr>
          <p:cNvSpPr>
            <a:spLocks noGrp="1" noChangeArrowheads="1"/>
          </p:cNvSpPr>
          <p:nvPr>
            <p:ph type="title"/>
          </p:nvPr>
        </p:nvSpPr>
        <p:spPr/>
        <p:txBody>
          <a:bodyPr/>
          <a:lstStyle/>
          <a:p>
            <a:r>
              <a:rPr lang="en-US" altLang="en-US" dirty="0"/>
              <a:t>The Augmented Assignment Operators</a:t>
            </a:r>
            <a:r>
              <a:rPr lang="en-US" altLang="en-US" sz="3600" b="0" dirty="0"/>
              <a:t> </a:t>
            </a:r>
            <a:r>
              <a:rPr lang="en-US" altLang="en-US" sz="2000" b="0" dirty="0"/>
              <a:t>(1 of 2)</a:t>
            </a:r>
            <a:endParaRPr lang="he-IL" altLang="en-US" sz="2000" dirty="0"/>
          </a:p>
        </p:txBody>
      </p:sp>
      <p:sp>
        <p:nvSpPr>
          <p:cNvPr id="19459" name="Content Placeholder 2">
            <a:extLst>
              <a:ext uri="{FF2B5EF4-FFF2-40B4-BE49-F238E27FC236}">
                <a16:creationId xmlns:a16="http://schemas.microsoft.com/office/drawing/2014/main" id="{F8B347C3-78E5-40E7-8BF1-6E317C849FAF}"/>
              </a:ext>
            </a:extLst>
          </p:cNvPr>
          <p:cNvSpPr>
            <a:spLocks noGrp="1" noChangeArrowheads="1"/>
          </p:cNvSpPr>
          <p:nvPr>
            <p:ph idx="1"/>
          </p:nvPr>
        </p:nvSpPr>
        <p:spPr/>
        <p:txBody>
          <a:bodyPr/>
          <a:lstStyle/>
          <a:p>
            <a:pPr>
              <a:buFontTx/>
              <a:buChar char="•"/>
            </a:pPr>
            <a:r>
              <a:rPr lang="en-US" altLang="en-US" dirty="0"/>
              <a:t>In many assignment statements, the variable on the left side of the </a:t>
            </a:r>
            <a:r>
              <a:rPr lang="en-US" altLang="en-US" dirty="0">
                <a:latin typeface="+mj-lt"/>
                <a:cs typeface="Courier New" panose="02070309020205020404" pitchFamily="49" charset="0"/>
              </a:rPr>
              <a:t>=</a:t>
            </a:r>
            <a:r>
              <a:rPr lang="en-US" altLang="en-US" dirty="0"/>
              <a:t> operator also appears on the right side of the </a:t>
            </a:r>
            <a:r>
              <a:rPr lang="en-US" altLang="en-US" dirty="0">
                <a:latin typeface="+mj-lt"/>
                <a:cs typeface="Courier New" panose="02070309020205020404" pitchFamily="49" charset="0"/>
              </a:rPr>
              <a:t>=</a:t>
            </a:r>
            <a:r>
              <a:rPr lang="en-US" altLang="en-US" dirty="0"/>
              <a:t> operator</a:t>
            </a:r>
          </a:p>
          <a:p>
            <a:pPr>
              <a:buFontTx/>
              <a:buChar char="•"/>
            </a:pPr>
            <a:r>
              <a:rPr lang="en-US" altLang="en-US" u="sng" dirty="0"/>
              <a:t>Augmented assignment operators</a:t>
            </a:r>
            <a:r>
              <a:rPr lang="en-US" altLang="en-US" dirty="0"/>
              <a:t>: special set of operators designed for this type of job</a:t>
            </a:r>
          </a:p>
          <a:p>
            <a:pPr lvl="1"/>
            <a:r>
              <a:rPr lang="en-US" altLang="en-US" dirty="0"/>
              <a:t>Shorthand operators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99BC9F-39C6-4224-B095-328FC2013AC8}"/>
              </a:ext>
            </a:extLst>
          </p:cNvPr>
          <p:cNvSpPr>
            <a:spLocks noGrp="1" noChangeArrowheads="1"/>
          </p:cNvSpPr>
          <p:nvPr>
            <p:ph type="title"/>
          </p:nvPr>
        </p:nvSpPr>
        <p:spPr/>
        <p:txBody>
          <a:bodyPr/>
          <a:lstStyle/>
          <a:p>
            <a:r>
              <a:rPr lang="en-US" altLang="en-US" dirty="0"/>
              <a:t>The Augmented Assignment Operators</a:t>
            </a:r>
            <a:r>
              <a:rPr lang="en-US" altLang="en-US" sz="3600" b="0" dirty="0"/>
              <a:t> </a:t>
            </a:r>
            <a:r>
              <a:rPr lang="en-US" altLang="en-US" sz="2000" b="0" dirty="0"/>
              <a:t>(2 of 2)</a:t>
            </a:r>
            <a:endParaRPr lang="he-IL" altLang="en-US" sz="2000" dirty="0"/>
          </a:p>
        </p:txBody>
      </p:sp>
      <p:sp>
        <p:nvSpPr>
          <p:cNvPr id="14" name="Rectangle 13">
            <a:extLst>
              <a:ext uri="{FF2B5EF4-FFF2-40B4-BE49-F238E27FC236}">
                <a16:creationId xmlns:a16="http://schemas.microsoft.com/office/drawing/2014/main" id="{E8EFBBBE-12DF-4806-A06F-C2D7DDC5BD1F}"/>
              </a:ext>
            </a:extLst>
          </p:cNvPr>
          <p:cNvSpPr/>
          <p:nvPr/>
        </p:nvSpPr>
        <p:spPr>
          <a:xfrm>
            <a:off x="762000" y="2209800"/>
            <a:ext cx="4694427" cy="369332"/>
          </a:xfrm>
          <a:prstGeom prst="rect">
            <a:avLst/>
          </a:prstGeom>
        </p:spPr>
        <p:txBody>
          <a:bodyPr wrap="none">
            <a:spAutoFit/>
          </a:bodyPr>
          <a:lstStyle/>
          <a:p>
            <a:r>
              <a:rPr lang="en-US" b="1" dirty="0">
                <a:latin typeface="+mj-lt"/>
              </a:rPr>
              <a:t>Table 4-2 </a:t>
            </a:r>
            <a:r>
              <a:rPr lang="en-US" dirty="0">
                <a:latin typeface="+mj-lt"/>
              </a:rPr>
              <a:t>Augmented assignment operators</a:t>
            </a:r>
            <a:endParaRPr lang="en-AU" dirty="0">
              <a:latin typeface="+mj-lt"/>
            </a:endParaRPr>
          </a:p>
        </p:txBody>
      </p:sp>
      <p:graphicFrame>
        <p:nvGraphicFramePr>
          <p:cNvPr id="12" name="Table 12">
            <a:extLst>
              <a:ext uri="{FF2B5EF4-FFF2-40B4-BE49-F238E27FC236}">
                <a16:creationId xmlns:a16="http://schemas.microsoft.com/office/drawing/2014/main" id="{6DBA4651-C06F-48E6-84AC-828271358B9F}"/>
              </a:ext>
            </a:extLst>
          </p:cNvPr>
          <p:cNvGraphicFramePr>
            <a:graphicFrameLocks noGrp="1"/>
          </p:cNvGraphicFramePr>
          <p:nvPr>
            <p:ph idx="1"/>
            <p:extLst>
              <p:ext uri="{D42A27DB-BD31-4B8C-83A1-F6EECF244321}">
                <p14:modId xmlns:p14="http://schemas.microsoft.com/office/powerpoint/2010/main" val="3281207728"/>
              </p:ext>
            </p:extLst>
          </p:nvPr>
        </p:nvGraphicFramePr>
        <p:xfrm>
          <a:off x="838200" y="2819400"/>
          <a:ext cx="7467600" cy="2966720"/>
        </p:xfrm>
        <a:graphic>
          <a:graphicData uri="http://schemas.openxmlformats.org/drawingml/2006/table">
            <a:tbl>
              <a:tblPr firstRow="1" bandRow="1">
                <a:tableStyleId>{3B4B98B0-60AC-42C2-AFA5-B58CD77FA1E5}</a:tableStyleId>
              </a:tblPr>
              <a:tblGrid>
                <a:gridCol w="2489200">
                  <a:extLst>
                    <a:ext uri="{9D8B030D-6E8A-4147-A177-3AD203B41FA5}">
                      <a16:colId xmlns:a16="http://schemas.microsoft.com/office/drawing/2014/main" val="921641979"/>
                    </a:ext>
                  </a:extLst>
                </a:gridCol>
                <a:gridCol w="2489200">
                  <a:extLst>
                    <a:ext uri="{9D8B030D-6E8A-4147-A177-3AD203B41FA5}">
                      <a16:colId xmlns:a16="http://schemas.microsoft.com/office/drawing/2014/main" val="788786058"/>
                    </a:ext>
                  </a:extLst>
                </a:gridCol>
                <a:gridCol w="2489200">
                  <a:extLst>
                    <a:ext uri="{9D8B030D-6E8A-4147-A177-3AD203B41FA5}">
                      <a16:colId xmlns:a16="http://schemas.microsoft.com/office/drawing/2014/main" val="3543485610"/>
                    </a:ext>
                  </a:extLst>
                </a:gridCol>
              </a:tblGrid>
              <a:tr h="370840">
                <a:tc>
                  <a:txBody>
                    <a:bodyPr/>
                    <a:lstStyle/>
                    <a:p>
                      <a:r>
                        <a:rPr lang="en-AU" sz="1800" b="1" i="0" u="none" strike="noStrike" kern="1200" baseline="0" dirty="0">
                          <a:solidFill>
                            <a:schemeClr val="tx1"/>
                          </a:solidFill>
                          <a:latin typeface="+mn-lt"/>
                          <a:ea typeface="+mn-ea"/>
                          <a:cs typeface="+mn-cs"/>
                        </a:rPr>
                        <a:t>Operator</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800" b="1" i="0" u="none" strike="noStrike" kern="1200" baseline="0" dirty="0">
                          <a:solidFill>
                            <a:schemeClr val="tx1"/>
                          </a:solidFill>
                          <a:latin typeface="+mn-lt"/>
                          <a:ea typeface="+mn-ea"/>
                          <a:cs typeface="+mn-cs"/>
                        </a:rPr>
                        <a:t>Example Usage</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AU" sz="1800" b="1" i="0" u="none" strike="noStrike" kern="1200" baseline="0" dirty="0">
                          <a:solidFill>
                            <a:schemeClr val="tx1"/>
                          </a:solidFill>
                          <a:latin typeface="+mn-lt"/>
                          <a:ea typeface="+mn-ea"/>
                          <a:cs typeface="+mn-cs"/>
                        </a:rPr>
                        <a:t>Equivalent To</a:t>
                      </a:r>
                      <a:endParaRPr lang="en-AU" dirty="0"/>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5221"/>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5</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x + 5</a:t>
                      </a:r>
                      <a:endParaRPr lang="en-AU" dirty="0">
                        <a:latin typeface="Courier New" panose="02070309020205020404" pitchFamily="49" charset="0"/>
                        <a:cs typeface="Courier New" panose="02070309020205020404" pitchFamily="49" charset="0"/>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0355955"/>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2</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y − 2</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6694672"/>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z *= 10</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z = z * 10</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6420657"/>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 /= b</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 = a / b</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320973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c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c = c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94742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x // 3</a:t>
                      </a:r>
                      <a:endParaRPr lang="en-AU" dirty="0">
                        <a:latin typeface="Courier New" panose="02070309020205020404" pitchFamily="49" charset="0"/>
                        <a:cs typeface="Courier New" panose="02070309020205020404" pitchFamily="49"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5801058"/>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2</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y = y**2</a:t>
                      </a:r>
                      <a:endParaRPr lang="en-AU" dirty="0">
                        <a:latin typeface="Courier New" panose="02070309020205020404" pitchFamily="49" charset="0"/>
                        <a:cs typeface="Courier New" panose="02070309020205020404" pitchFamily="49" charset="0"/>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659207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2880B2D-3F2C-421D-9A57-F4B23E2ACFCB}"/>
              </a:ext>
            </a:extLst>
          </p:cNvPr>
          <p:cNvSpPr>
            <a:spLocks noGrp="1" noChangeArrowheads="1"/>
          </p:cNvSpPr>
          <p:nvPr>
            <p:ph type="title"/>
          </p:nvPr>
        </p:nvSpPr>
        <p:spPr/>
        <p:txBody>
          <a:bodyPr/>
          <a:lstStyle/>
          <a:p>
            <a:pPr eaLnBrk="1" hangingPunct="1"/>
            <a:r>
              <a:rPr lang="en-US" altLang="en-US"/>
              <a:t>Sentinels</a:t>
            </a:r>
            <a:endParaRPr lang="he-IL" altLang="en-US"/>
          </a:p>
        </p:txBody>
      </p:sp>
      <p:sp>
        <p:nvSpPr>
          <p:cNvPr id="21507" name="Content Placeholder 2">
            <a:extLst>
              <a:ext uri="{FF2B5EF4-FFF2-40B4-BE49-F238E27FC236}">
                <a16:creationId xmlns:a16="http://schemas.microsoft.com/office/drawing/2014/main" id="{399FD6AA-C07B-405C-ABDA-D359454FD008}"/>
              </a:ext>
            </a:extLst>
          </p:cNvPr>
          <p:cNvSpPr>
            <a:spLocks noGrp="1" noChangeArrowheads="1"/>
          </p:cNvSpPr>
          <p:nvPr>
            <p:ph idx="1"/>
          </p:nvPr>
        </p:nvSpPr>
        <p:spPr/>
        <p:txBody>
          <a:bodyPr/>
          <a:lstStyle/>
          <a:p>
            <a:pPr>
              <a:buFontTx/>
              <a:buChar char="•"/>
            </a:pPr>
            <a:r>
              <a:rPr lang="en-US" altLang="en-US" u="sng" dirty="0"/>
              <a:t>Sentinel</a:t>
            </a:r>
            <a:r>
              <a:rPr lang="en-US" altLang="en-US" dirty="0"/>
              <a:t>: special value that marks the end of a sequence of items</a:t>
            </a:r>
          </a:p>
          <a:p>
            <a:pPr lvl="1"/>
            <a:r>
              <a:rPr lang="en-US" altLang="en-US" dirty="0"/>
              <a:t>When program reaches a sentinel, it knows that the end of the sequence of items was reached, and the loop terminates</a:t>
            </a:r>
          </a:p>
          <a:p>
            <a:pPr lvl="1"/>
            <a:r>
              <a:rPr lang="en-US" altLang="en-US" dirty="0"/>
              <a:t>Must be distinctive enough so as not to be mistaken for a regular value in the sequence</a:t>
            </a:r>
          </a:p>
          <a:p>
            <a:pPr lvl="1"/>
            <a:r>
              <a:rPr lang="en-US" altLang="en-US" dirty="0"/>
              <a:t>Example: when reading an input file, empty line can be used as a sentinel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0640E55-C6E8-4FF5-A52A-9290471C794B}"/>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3" name="Content Placeholder 2">
            <a:extLst>
              <a:ext uri="{FF2B5EF4-FFF2-40B4-BE49-F238E27FC236}">
                <a16:creationId xmlns:a16="http://schemas.microsoft.com/office/drawing/2014/main" id="{F01485E1-5302-4A51-98A7-1C3A3BF856CE}"/>
              </a:ext>
            </a:extLst>
          </p:cNvPr>
          <p:cNvSpPr>
            <a:spLocks noGrp="1"/>
          </p:cNvSpPr>
          <p:nvPr>
            <p:ph idx="1"/>
          </p:nvPr>
        </p:nvSpPr>
        <p:spPr/>
        <p:txBody>
          <a:bodyPr/>
          <a:lstStyle/>
          <a:p>
            <a:pPr>
              <a:buFontTx/>
              <a:buChar char="•"/>
            </a:pPr>
            <a:r>
              <a:rPr lang="en-US" altLang="en-US" dirty="0"/>
              <a:t>Introduction to Repetition Structures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p>
          <a:p>
            <a:pPr>
              <a:buFontTx/>
              <a:buChar char="•"/>
            </a:pPr>
            <a:r>
              <a:rPr lang="en-US" altLang="en-US" dirty="0"/>
              <a:t>Calculating a Running Total</a:t>
            </a:r>
          </a:p>
          <a:p>
            <a:pPr>
              <a:buFontTx/>
              <a:buChar char="•"/>
            </a:pPr>
            <a:r>
              <a:rPr lang="en-US" altLang="en-US" dirty="0"/>
              <a:t>Sentinels</a:t>
            </a:r>
          </a:p>
          <a:p>
            <a:pPr>
              <a:buFontTx/>
              <a:buChar char="•"/>
            </a:pPr>
            <a:r>
              <a:rPr lang="en-US" altLang="en-US" dirty="0"/>
              <a:t>Input Validation Loops</a:t>
            </a:r>
          </a:p>
          <a:p>
            <a:pPr>
              <a:buFontTx/>
              <a:buChar char="•"/>
            </a:pPr>
            <a:r>
              <a:rPr lang="en-US" altLang="en-US" dirty="0"/>
              <a:t>Nested Loops</a:t>
            </a:r>
          </a:p>
          <a:p>
            <a:pPr>
              <a:buFontTx/>
              <a:buChar char="•"/>
            </a:pPr>
            <a:r>
              <a:rPr lang="en-US" altLang="en-US" dirty="0"/>
              <a:t>Turtle Graphics: Using Loops to Draw Designs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FFE65CD-D486-4D0C-A9B5-22D6F2D4859C}"/>
              </a:ext>
            </a:extLst>
          </p:cNvPr>
          <p:cNvSpPr>
            <a:spLocks noGrp="1" noChangeArrowheads="1"/>
          </p:cNvSpPr>
          <p:nvPr>
            <p:ph type="title"/>
          </p:nvPr>
        </p:nvSpPr>
        <p:spPr/>
        <p:txBody>
          <a:bodyPr/>
          <a:lstStyle/>
          <a:p>
            <a:r>
              <a:rPr lang="en-US" altLang="en-US" dirty="0"/>
              <a:t>Input Validation Loops</a:t>
            </a:r>
            <a:r>
              <a:rPr lang="en-US" altLang="en-US" sz="2000" b="0" dirty="0"/>
              <a:t> (1 of 3)</a:t>
            </a:r>
            <a:endParaRPr lang="he-IL" altLang="en-US" sz="2000" dirty="0"/>
          </a:p>
        </p:txBody>
      </p:sp>
      <p:sp>
        <p:nvSpPr>
          <p:cNvPr id="22531" name="Content Placeholder 2">
            <a:extLst>
              <a:ext uri="{FF2B5EF4-FFF2-40B4-BE49-F238E27FC236}">
                <a16:creationId xmlns:a16="http://schemas.microsoft.com/office/drawing/2014/main" id="{F2966B69-0E36-4A92-A00E-8D68AF1F57CA}"/>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Computer cannot tell the difference between good data and bad data</a:t>
            </a:r>
          </a:p>
          <a:p>
            <a:pPr lvl="1" eaLnBrk="1" hangingPunct="1"/>
            <a:r>
              <a:rPr lang="en-US" altLang="en-US" dirty="0">
                <a:cs typeface="Courier New" panose="02070309020205020404" pitchFamily="49" charset="0"/>
              </a:rPr>
              <a:t>If user provides bad input, program will produce bad output</a:t>
            </a:r>
          </a:p>
          <a:p>
            <a:pPr lvl="1" eaLnBrk="1" hangingPunct="1"/>
            <a:r>
              <a:rPr lang="en-US" altLang="en-US" dirty="0">
                <a:cs typeface="Courier New" panose="02070309020205020404" pitchFamily="49" charset="0"/>
              </a:rPr>
              <a:t>GIGO: garbage in, garbage out</a:t>
            </a:r>
          </a:p>
          <a:p>
            <a:pPr lvl="1" eaLnBrk="1" hangingPunct="1"/>
            <a:r>
              <a:rPr lang="en-US" altLang="en-US" dirty="0">
                <a:cs typeface="Courier New" panose="02070309020205020404" pitchFamily="49" charset="0"/>
              </a:rPr>
              <a:t>It is important to design program such that bad input is never accepted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860FA6B-0EE2-4872-ABE2-7B3F6FB34A7D}"/>
              </a:ext>
            </a:extLst>
          </p:cNvPr>
          <p:cNvSpPr>
            <a:spLocks noGrp="1" noChangeArrowheads="1"/>
          </p:cNvSpPr>
          <p:nvPr>
            <p:ph type="title"/>
          </p:nvPr>
        </p:nvSpPr>
        <p:spPr/>
        <p:txBody>
          <a:bodyPr/>
          <a:lstStyle/>
          <a:p>
            <a:r>
              <a:rPr lang="en-US" altLang="en-US" dirty="0"/>
              <a:t>Input Validation Loops</a:t>
            </a:r>
            <a:r>
              <a:rPr lang="en-US" altLang="en-US" sz="2000" b="0" dirty="0"/>
              <a:t> (2 of 3)</a:t>
            </a:r>
            <a:endParaRPr lang="he-IL" altLang="en-US" sz="2000" dirty="0"/>
          </a:p>
        </p:txBody>
      </p:sp>
      <p:sp>
        <p:nvSpPr>
          <p:cNvPr id="23555" name="Content Placeholder 2">
            <a:extLst>
              <a:ext uri="{FF2B5EF4-FFF2-40B4-BE49-F238E27FC236}">
                <a16:creationId xmlns:a16="http://schemas.microsoft.com/office/drawing/2014/main" id="{681D298E-D4D6-4D53-BBD2-D225A136C3A0}"/>
              </a:ext>
            </a:extLst>
          </p:cNvPr>
          <p:cNvSpPr>
            <a:spLocks noGrp="1" noChangeArrowheads="1"/>
          </p:cNvSpPr>
          <p:nvPr>
            <p:ph idx="1"/>
          </p:nvPr>
        </p:nvSpPr>
        <p:spPr/>
        <p:txBody>
          <a:bodyPr/>
          <a:lstStyle/>
          <a:p>
            <a:pPr eaLnBrk="1" hangingPunct="1">
              <a:buFontTx/>
              <a:buChar char="•"/>
            </a:pPr>
            <a:r>
              <a:rPr lang="en-US" altLang="en-US" u="sng" dirty="0">
                <a:cs typeface="Courier New" panose="02070309020205020404" pitchFamily="49" charset="0"/>
              </a:rPr>
              <a:t>Input validation</a:t>
            </a:r>
            <a:r>
              <a:rPr lang="en-US" altLang="en-US" dirty="0">
                <a:cs typeface="Courier New" panose="02070309020205020404" pitchFamily="49" charset="0"/>
              </a:rPr>
              <a:t>: inspecting input before it is processed by the program</a:t>
            </a:r>
          </a:p>
          <a:p>
            <a:pPr lvl="1" eaLnBrk="1" hangingPunct="1"/>
            <a:r>
              <a:rPr lang="en-US" altLang="en-US" dirty="0">
                <a:cs typeface="Courier New" panose="02070309020205020404" pitchFamily="49" charset="0"/>
              </a:rPr>
              <a:t>If input is invalid, prompt user to enter correct data</a:t>
            </a:r>
          </a:p>
          <a:p>
            <a:pPr lvl="1" eaLnBrk="1" hangingPunct="1"/>
            <a:r>
              <a:rPr lang="en-US" altLang="en-US" dirty="0">
                <a:cs typeface="Courier New" panose="02070309020205020404" pitchFamily="49" charset="0"/>
              </a:rPr>
              <a:t>Commonly accomplished using a </a:t>
            </a: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which repeats as long as the input is bad</a:t>
            </a:r>
          </a:p>
          <a:p>
            <a:pPr lvl="2"/>
            <a:r>
              <a:rPr lang="en-US" altLang="en-US" dirty="0">
                <a:cs typeface="Courier New" panose="02070309020205020404" pitchFamily="49" charset="0"/>
              </a:rPr>
              <a:t>If input is bad, display error message and receive another set of data</a:t>
            </a:r>
          </a:p>
          <a:p>
            <a:pPr lvl="2"/>
            <a:r>
              <a:rPr lang="en-US" altLang="en-US" dirty="0">
                <a:cs typeface="Courier New" panose="02070309020205020404" pitchFamily="49" charset="0"/>
              </a:rPr>
              <a:t>If input is good, continue to process the input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E2574A-5A20-4D75-9EB0-FE8238B72EB1}"/>
              </a:ext>
            </a:extLst>
          </p:cNvPr>
          <p:cNvSpPr>
            <a:spLocks noGrp="1"/>
          </p:cNvSpPr>
          <p:nvPr>
            <p:ph type="title"/>
          </p:nvPr>
        </p:nvSpPr>
        <p:spPr>
          <a:xfrm>
            <a:off x="457200" y="228600"/>
            <a:ext cx="8229600" cy="685800"/>
          </a:xfrm>
        </p:spPr>
        <p:txBody>
          <a:bodyPr/>
          <a:lstStyle/>
          <a:p>
            <a:r>
              <a:rPr lang="en-US" altLang="en-US" dirty="0"/>
              <a:t>Input Validation Loops</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BDCEEF85-BE1B-4700-9399-12D3915592DA}"/>
              </a:ext>
            </a:extLst>
          </p:cNvPr>
          <p:cNvSpPr>
            <a:spLocks noGrp="1"/>
          </p:cNvSpPr>
          <p:nvPr>
            <p:ph type="body" sz="quarter" idx="13"/>
          </p:nvPr>
        </p:nvSpPr>
        <p:spPr>
          <a:xfrm>
            <a:off x="457200" y="5943600"/>
            <a:ext cx="8229600" cy="341416"/>
          </a:xfrm>
        </p:spPr>
        <p:txBody>
          <a:bodyPr/>
          <a:lstStyle/>
          <a:p>
            <a:r>
              <a:rPr lang="en-US" b="1" dirty="0"/>
              <a:t>Figure 4-7 </a:t>
            </a:r>
            <a:r>
              <a:rPr lang="en-US" dirty="0"/>
              <a:t>Logic containing an input validation loop</a:t>
            </a:r>
            <a:endParaRPr lang="en-AU" dirty="0"/>
          </a:p>
        </p:txBody>
      </p:sp>
      <p:pic>
        <p:nvPicPr>
          <p:cNvPr id="6" name="Picture 2" descr="An illustration depicts a logic for calculating a running total.">
            <a:extLst>
              <a:ext uri="{FF2B5EF4-FFF2-40B4-BE49-F238E27FC236}">
                <a16:creationId xmlns:a16="http://schemas.microsoft.com/office/drawing/2014/main" id="{A50AAAC6-B765-43A6-8DC3-A273D9465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558800" y="1110545"/>
            <a:ext cx="8026400" cy="4438472"/>
          </a:xfrm>
          <a:prstGeom prst="rect">
            <a:avLst/>
          </a:prstGeom>
        </p:spPr>
      </p:pic>
    </p:spTree>
    <p:extLst>
      <p:ext uri="{BB962C8B-B14F-4D97-AF65-F5344CB8AC3E}">
        <p14:creationId xmlns:p14="http://schemas.microsoft.com/office/powerpoint/2010/main" val="2607077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359BC9A-BD8E-4910-B89A-52DD40078BFC}"/>
              </a:ext>
            </a:extLst>
          </p:cNvPr>
          <p:cNvSpPr>
            <a:spLocks noGrp="1" noChangeArrowheads="1"/>
          </p:cNvSpPr>
          <p:nvPr>
            <p:ph type="title"/>
          </p:nvPr>
        </p:nvSpPr>
        <p:spPr/>
        <p:txBody>
          <a:bodyPr/>
          <a:lstStyle/>
          <a:p>
            <a:r>
              <a:rPr lang="en-US" altLang="en-US" dirty="0"/>
              <a:t>Nested Loops</a:t>
            </a:r>
            <a:r>
              <a:rPr lang="en-US" altLang="en-US" sz="2000" b="0" dirty="0"/>
              <a:t> (1 of 3)</a:t>
            </a:r>
            <a:endParaRPr lang="he-IL" altLang="en-US" sz="2000" dirty="0"/>
          </a:p>
        </p:txBody>
      </p:sp>
      <p:sp>
        <p:nvSpPr>
          <p:cNvPr id="25603" name="Content Placeholder 2">
            <a:extLst>
              <a:ext uri="{FF2B5EF4-FFF2-40B4-BE49-F238E27FC236}">
                <a16:creationId xmlns:a16="http://schemas.microsoft.com/office/drawing/2014/main" id="{4D5D0685-156A-4653-9716-20C04F6062D6}"/>
              </a:ext>
            </a:extLst>
          </p:cNvPr>
          <p:cNvSpPr>
            <a:spLocks noGrp="1" noChangeArrowheads="1"/>
          </p:cNvSpPr>
          <p:nvPr>
            <p:ph idx="1"/>
          </p:nvPr>
        </p:nvSpPr>
        <p:spPr/>
        <p:txBody>
          <a:bodyPr/>
          <a:lstStyle/>
          <a:p>
            <a:pPr>
              <a:buFontTx/>
              <a:buChar char="•"/>
            </a:pPr>
            <a:r>
              <a:rPr lang="en-US" altLang="en-US" u="sng" dirty="0"/>
              <a:t>Nested loop</a:t>
            </a:r>
            <a:r>
              <a:rPr lang="en-US" altLang="en-US" dirty="0"/>
              <a:t>: loop that is contained inside another loop</a:t>
            </a:r>
          </a:p>
          <a:p>
            <a:pPr lvl="1"/>
            <a:r>
              <a:rPr lang="en-US" altLang="en-US" dirty="0">
                <a:cs typeface="Courier New" panose="02070309020205020404" pitchFamily="49" charset="0"/>
              </a:rPr>
              <a:t>Example: analog clock works like a nested loop</a:t>
            </a:r>
          </a:p>
          <a:p>
            <a:pPr lvl="2"/>
            <a:r>
              <a:rPr lang="en-US" altLang="en-US" dirty="0">
                <a:cs typeface="Courier New" panose="02070309020205020404" pitchFamily="49" charset="0"/>
              </a:rPr>
              <a:t>Hours hand moves once for every twelve movements of the minutes hand: for each iteration of the “hours,” do twelve iterations of “minutes”</a:t>
            </a:r>
          </a:p>
          <a:p>
            <a:pPr lvl="2"/>
            <a:r>
              <a:rPr lang="en-US" altLang="en-US" dirty="0">
                <a:cs typeface="Courier New" panose="02070309020205020404" pitchFamily="49" charset="0"/>
              </a:rPr>
              <a:t>Seconds hand moves 60 times for each movement of the minutes hand: for each iteration of “minutes,” do 60 iterations of “seconds”</a:t>
            </a:r>
            <a:endParaRPr lang="he-IL" altLang="en-US" dirty="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9426-8328-4D7B-BE2D-C66C4D9CCDB6}"/>
              </a:ext>
            </a:extLst>
          </p:cNvPr>
          <p:cNvSpPr>
            <a:spLocks noGrp="1"/>
          </p:cNvSpPr>
          <p:nvPr>
            <p:ph type="title"/>
          </p:nvPr>
        </p:nvSpPr>
        <p:spPr>
          <a:xfrm>
            <a:off x="457200" y="228600"/>
            <a:ext cx="8229600" cy="685800"/>
          </a:xfrm>
        </p:spPr>
        <p:txBody>
          <a:bodyPr/>
          <a:lstStyle/>
          <a:p>
            <a:r>
              <a:rPr lang="en-US" altLang="en-US" dirty="0"/>
              <a:t>Nested Loops</a:t>
            </a:r>
            <a:r>
              <a:rPr lang="en-US" altLang="en-US" sz="2000" b="0" dirty="0"/>
              <a:t> (2 of 3)</a:t>
            </a:r>
            <a:endParaRPr lang="en-AU" sz="2000" dirty="0"/>
          </a:p>
        </p:txBody>
      </p:sp>
      <p:sp>
        <p:nvSpPr>
          <p:cNvPr id="4" name="Text Placeholder 3">
            <a:extLst>
              <a:ext uri="{FF2B5EF4-FFF2-40B4-BE49-F238E27FC236}">
                <a16:creationId xmlns:a16="http://schemas.microsoft.com/office/drawing/2014/main" id="{F25E42F5-354E-4188-AC3E-E323BF9A094F}"/>
              </a:ext>
            </a:extLst>
          </p:cNvPr>
          <p:cNvSpPr>
            <a:spLocks noGrp="1"/>
          </p:cNvSpPr>
          <p:nvPr>
            <p:ph type="body" sz="quarter" idx="13"/>
          </p:nvPr>
        </p:nvSpPr>
        <p:spPr>
          <a:xfrm>
            <a:off x="457200" y="5943598"/>
            <a:ext cx="8229600" cy="341417"/>
          </a:xfrm>
        </p:spPr>
        <p:txBody>
          <a:bodyPr/>
          <a:lstStyle/>
          <a:p>
            <a:r>
              <a:rPr lang="en-US" b="1" dirty="0"/>
              <a:t>Figure 4-8 </a:t>
            </a:r>
            <a:r>
              <a:rPr lang="en-US" dirty="0"/>
              <a:t>Flowchart for a clock simulator</a:t>
            </a:r>
            <a:endParaRPr lang="en-AU" dirty="0"/>
          </a:p>
        </p:txBody>
      </p:sp>
      <p:pic>
        <p:nvPicPr>
          <p:cNvPr id="5" name="Picture 3" descr="The steps are as follows.&#10;• Start.&#10;• Therefore, the condition in the diamond symbol is, is there another value in the list of hours.&#10;• If the condition is yes, true, the following statement is evaluated. Assign the next hour to the hours variable. If the condition is no, false, the loop ends.&#10;• The statement leads to next loop, where the condition is, is there another value in the list of minutes. If this condition is yes, true, the statement, assign the next minute to the minutes variable, is evaluated. If this condition is no, false, the program goes back to the point above the condition in the first loop. The statement leads to third loop.&#10;• The condition in the third loop is, is there another value in the list of seconds. If the condition is yes, true, the following statements are evaluated. Assign the next second to the seconds variable. Display hours colon minutes colon seconds. Then the program goes back to the point above the condition in the third loop. If the condition is false, the program goes back to the point above the condition in the second loop.&#10;">
            <a:extLst>
              <a:ext uri="{FF2B5EF4-FFF2-40B4-BE49-F238E27FC236}">
                <a16:creationId xmlns:a16="http://schemas.microsoft.com/office/drawing/2014/main" id="{06C0C2B2-A2AB-457A-A7EA-F622EB9C22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286000" y="1198146"/>
            <a:ext cx="3972388" cy="446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55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1B1C848-5DB8-4763-9E19-3FF915A6C005}"/>
              </a:ext>
            </a:extLst>
          </p:cNvPr>
          <p:cNvSpPr>
            <a:spLocks noGrp="1" noChangeArrowheads="1"/>
          </p:cNvSpPr>
          <p:nvPr>
            <p:ph type="title"/>
          </p:nvPr>
        </p:nvSpPr>
        <p:spPr/>
        <p:txBody>
          <a:bodyPr/>
          <a:lstStyle/>
          <a:p>
            <a:r>
              <a:rPr lang="en-US" altLang="en-US" dirty="0"/>
              <a:t>Nested Loops</a:t>
            </a:r>
            <a:r>
              <a:rPr lang="en-US" altLang="en-US" sz="2000" b="0" dirty="0"/>
              <a:t> (3 of 3)</a:t>
            </a:r>
            <a:endParaRPr lang="he-IL" altLang="en-US" sz="2000" dirty="0"/>
          </a:p>
        </p:txBody>
      </p:sp>
      <p:sp>
        <p:nvSpPr>
          <p:cNvPr id="27651" name="Content Placeholder 1">
            <a:extLst>
              <a:ext uri="{FF2B5EF4-FFF2-40B4-BE49-F238E27FC236}">
                <a16:creationId xmlns:a16="http://schemas.microsoft.com/office/drawing/2014/main" id="{18A810C3-9499-4CDE-BC5D-548ABD43C77B}"/>
              </a:ext>
            </a:extLst>
          </p:cNvPr>
          <p:cNvSpPr>
            <a:spLocks noGrp="1" noChangeArrowheads="1"/>
          </p:cNvSpPr>
          <p:nvPr>
            <p:ph idx="1"/>
          </p:nvPr>
        </p:nvSpPr>
        <p:spPr>
          <a:xfrm>
            <a:off x="457200" y="1600201"/>
            <a:ext cx="8229600" cy="2667000"/>
          </a:xfrm>
        </p:spPr>
        <p:txBody>
          <a:bodyPr/>
          <a:lstStyle/>
          <a:p>
            <a:pPr eaLnBrk="1" hangingPunct="1">
              <a:buFontTx/>
              <a:buChar char="•"/>
            </a:pPr>
            <a:r>
              <a:rPr lang="en-US" altLang="en-US" dirty="0"/>
              <a:t>Key points about nested loops:</a:t>
            </a:r>
          </a:p>
          <a:p>
            <a:pPr lvl="1" eaLnBrk="1" hangingPunct="1"/>
            <a:r>
              <a:rPr lang="en-US" altLang="en-US" dirty="0"/>
              <a:t>Inner loop goes through all of its iterations for each iteration of outer loop</a:t>
            </a:r>
          </a:p>
          <a:p>
            <a:pPr lvl="1" eaLnBrk="1" hangingPunct="1"/>
            <a:r>
              <a:rPr lang="en-US" altLang="en-US" dirty="0"/>
              <a:t>Inner loops complete their iterations faster than outer loops</a:t>
            </a:r>
          </a:p>
          <a:p>
            <a:pPr lvl="1" eaLnBrk="1" hangingPunct="1"/>
            <a:r>
              <a:rPr lang="en-US" altLang="en-US" dirty="0"/>
              <a:t>Total number of iterations in nested loop:</a:t>
            </a:r>
            <a:endParaRPr lang="en-US" altLang="en-US" sz="2400" dirty="0">
              <a:latin typeface="Courier New" panose="02070309020205020404" pitchFamily="49" charset="0"/>
              <a:cs typeface="Courier New" panose="02070309020205020404" pitchFamily="49" charset="0"/>
            </a:endParaRPr>
          </a:p>
        </p:txBody>
      </p:sp>
      <p:sp>
        <p:nvSpPr>
          <p:cNvPr id="27652" name="TextBox 2">
            <a:extLst>
              <a:ext uri="{FF2B5EF4-FFF2-40B4-BE49-F238E27FC236}">
                <a16:creationId xmlns:a16="http://schemas.microsoft.com/office/drawing/2014/main" id="{3A611DF2-3B26-4B43-95D9-6B83CF7F70DD}"/>
              </a:ext>
            </a:extLst>
          </p:cNvPr>
          <p:cNvSpPr txBox="1">
            <a:spLocks noChangeArrowheads="1"/>
          </p:cNvSpPr>
          <p:nvPr/>
        </p:nvSpPr>
        <p:spPr bwMode="auto">
          <a:xfrm>
            <a:off x="838200" y="4369806"/>
            <a:ext cx="7224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i="1" dirty="0"/>
              <a:t>number of iterations of inner loop</a:t>
            </a:r>
            <a:r>
              <a:rPr lang="en-US" altLang="en-US" sz="1800" b="0" dirty="0"/>
              <a:t> X </a:t>
            </a:r>
            <a:r>
              <a:rPr lang="en-US" altLang="en-US" sz="1800" b="0" i="1" dirty="0"/>
              <a:t>number of iterations of outer loop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9CE148B-BFE5-492C-B9B8-778907FBADBC}"/>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(1 of 4)</a:t>
            </a:r>
            <a:endParaRPr lang="he-IL" altLang="en-US" sz="2000" dirty="0"/>
          </a:p>
        </p:txBody>
      </p:sp>
      <p:sp>
        <p:nvSpPr>
          <p:cNvPr id="28676" name="TextBox 2">
            <a:extLst>
              <a:ext uri="{FF2B5EF4-FFF2-40B4-BE49-F238E27FC236}">
                <a16:creationId xmlns:a16="http://schemas.microsoft.com/office/drawing/2014/main" id="{310CF86A-3178-4B31-BCA1-EFFB4E7A9345}"/>
              </a:ext>
            </a:extLst>
          </p:cNvPr>
          <p:cNvSpPr txBox="1">
            <a:spLocks noChangeArrowheads="1"/>
          </p:cNvSpPr>
          <p:nvPr/>
        </p:nvSpPr>
        <p:spPr bwMode="auto">
          <a:xfrm>
            <a:off x="1295400" y="3962400"/>
            <a:ext cx="350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for x in range(4):</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turtle.forward(100)</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turtle.right(90)</a:t>
            </a:r>
          </a:p>
        </p:txBody>
      </p:sp>
      <p:sp>
        <p:nvSpPr>
          <p:cNvPr id="28677" name="Rectangle 3">
            <a:extLst>
              <a:ext uri="{FF2B5EF4-FFF2-40B4-BE49-F238E27FC236}">
                <a16:creationId xmlns:a16="http://schemas.microsoft.com/office/drawing/2014/main" id="{86168089-30C3-43DE-B3AA-EE69CA77AE69}"/>
              </a:ext>
            </a:extLst>
          </p:cNvPr>
          <p:cNvSpPr>
            <a:spLocks noChangeArrowheads="1"/>
          </p:cNvSpPr>
          <p:nvPr/>
        </p:nvSpPr>
        <p:spPr bwMode="auto">
          <a:xfrm>
            <a:off x="5715000" y="3586163"/>
            <a:ext cx="1676400" cy="1676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3" name="Content Placeholder 2">
            <a:extLst>
              <a:ext uri="{FF2B5EF4-FFF2-40B4-BE49-F238E27FC236}">
                <a16:creationId xmlns:a16="http://schemas.microsoft.com/office/drawing/2014/main" id="{7FE61264-B660-4BF2-98F3-CE91343EFB74}"/>
              </a:ext>
            </a:extLst>
          </p:cNvPr>
          <p:cNvSpPr>
            <a:spLocks noGrp="1"/>
          </p:cNvSpPr>
          <p:nvPr>
            <p:ph idx="1"/>
          </p:nvPr>
        </p:nvSpPr>
        <p:spPr/>
        <p:txBody>
          <a:bodyPr/>
          <a:lstStyle/>
          <a:p>
            <a:r>
              <a:rPr lang="en-US" altLang="en-US" dirty="0"/>
              <a:t>You can use loops with the turtle to draw both simple shapes and elaborate designs. For example, the following for loop iterates four times to draw a square that is 100 pixels wide:</a:t>
            </a:r>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0BFBDD7-81D5-4A99-97CC-4CFF58792611}"/>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(2 of 4)</a:t>
            </a:r>
            <a:endParaRPr lang="he-IL" altLang="en-US" sz="2000" dirty="0"/>
          </a:p>
        </p:txBody>
      </p:sp>
      <p:sp>
        <p:nvSpPr>
          <p:cNvPr id="29700" name="TextBox 2">
            <a:extLst>
              <a:ext uri="{FF2B5EF4-FFF2-40B4-BE49-F238E27FC236}">
                <a16:creationId xmlns:a16="http://schemas.microsoft.com/office/drawing/2014/main" id="{3B5CA8E0-CA8E-4E79-84A2-946950158FE7}"/>
              </a:ext>
            </a:extLst>
          </p:cNvPr>
          <p:cNvSpPr txBox="1">
            <a:spLocks noChangeArrowheads="1"/>
          </p:cNvSpPr>
          <p:nvPr/>
        </p:nvSpPr>
        <p:spPr bwMode="auto">
          <a:xfrm>
            <a:off x="1295400" y="3962400"/>
            <a:ext cx="350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for x in range(8):</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turtle.forward(100)</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turtle.right(45)</a:t>
            </a:r>
          </a:p>
        </p:txBody>
      </p:sp>
      <p:sp>
        <p:nvSpPr>
          <p:cNvPr id="29701" name="Octagon 4" descr="A regular polygon with eight sides.">
            <a:extLst>
              <a:ext uri="{FF2B5EF4-FFF2-40B4-BE49-F238E27FC236}">
                <a16:creationId xmlns:a16="http://schemas.microsoft.com/office/drawing/2014/main" id="{A9122E10-97C6-44FD-A869-6CF90A0E7A21}"/>
              </a:ext>
            </a:extLst>
          </p:cNvPr>
          <p:cNvSpPr>
            <a:spLocks noChangeArrowheads="1"/>
          </p:cNvSpPr>
          <p:nvPr/>
        </p:nvSpPr>
        <p:spPr bwMode="auto">
          <a:xfrm>
            <a:off x="5410200" y="3568700"/>
            <a:ext cx="1790700" cy="1709738"/>
          </a:xfrm>
          <a:prstGeom prst="octagon">
            <a:avLst>
              <a:gd name="adj" fmla="val 2928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3" name="Content Placeholder 2">
            <a:extLst>
              <a:ext uri="{FF2B5EF4-FFF2-40B4-BE49-F238E27FC236}">
                <a16:creationId xmlns:a16="http://schemas.microsoft.com/office/drawing/2014/main" id="{5562784F-6BDD-4B78-A977-6A9006B118D2}"/>
              </a:ext>
            </a:extLst>
          </p:cNvPr>
          <p:cNvSpPr>
            <a:spLocks noGrp="1"/>
          </p:cNvSpPr>
          <p:nvPr>
            <p:ph idx="1"/>
          </p:nvPr>
        </p:nvSpPr>
        <p:spPr/>
        <p:txBody>
          <a:bodyPr/>
          <a:lstStyle/>
          <a:p>
            <a:r>
              <a:rPr lang="en-US" altLang="en-US" dirty="0"/>
              <a:t>This </a:t>
            </a:r>
            <a:r>
              <a:rPr lang="en-US" altLang="en-US" dirty="0">
                <a:latin typeface="Courier New" panose="02070309020205020404" pitchFamily="49" charset="0"/>
                <a:cs typeface="Courier New" panose="02070309020205020404" pitchFamily="49" charset="0"/>
              </a:rPr>
              <a:t>for</a:t>
            </a:r>
            <a:r>
              <a:rPr lang="en-US" altLang="en-US" dirty="0"/>
              <a:t> loop iterates eight times to draw the octagon:</a:t>
            </a:r>
            <a:endParaRPr lang="en-A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C44C7D3-233C-4A4B-B742-B5E539BC076D}"/>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(3 of 4)</a:t>
            </a:r>
            <a:endParaRPr lang="he-IL" altLang="en-US" sz="2000" dirty="0"/>
          </a:p>
        </p:txBody>
      </p:sp>
      <p:sp>
        <p:nvSpPr>
          <p:cNvPr id="30724" name="TextBox 2">
            <a:extLst>
              <a:ext uri="{FF2B5EF4-FFF2-40B4-BE49-F238E27FC236}">
                <a16:creationId xmlns:a16="http://schemas.microsoft.com/office/drawing/2014/main" id="{8F04CE32-3204-4749-89C9-BE79400B99C4}"/>
              </a:ext>
            </a:extLst>
          </p:cNvPr>
          <p:cNvSpPr txBox="1">
            <a:spLocks noChangeArrowheads="1"/>
          </p:cNvSpPr>
          <p:nvPr/>
        </p:nvSpPr>
        <p:spPr bwMode="auto">
          <a:xfrm>
            <a:off x="838200" y="3276600"/>
            <a:ext cx="6629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NUM_CIRCLES = 36    # Number of circles to draw</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RADIUS = 100        # Radius of each circle</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ANGLE = 10          # Angle to turn</a:t>
            </a:r>
          </a:p>
          <a:p>
            <a:pPr eaLnBrk="1" hangingPunct="1">
              <a:spcBef>
                <a:spcPct val="0"/>
              </a:spcBef>
              <a:buFontTx/>
              <a:buNone/>
            </a:pPr>
            <a:endParaRPr lang="en-US" altLang="en-US" sz="1800" b="0" dirty="0">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for x in range(NUM_CIRCLES):</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turtle.circle</a:t>
            </a:r>
            <a:r>
              <a:rPr lang="en-US" altLang="en-US" sz="1800" b="0" dirty="0">
                <a:latin typeface="Courier New" panose="02070309020205020404" pitchFamily="49" charset="0"/>
                <a:cs typeface="Courier New" panose="02070309020205020404" pitchFamily="49" charset="0"/>
              </a:rPr>
              <a:t>(RADIUS)</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turtle.left</a:t>
            </a:r>
            <a:r>
              <a:rPr lang="en-US" altLang="en-US" sz="1800" b="0" dirty="0">
                <a:latin typeface="Courier New" panose="02070309020205020404" pitchFamily="49" charset="0"/>
                <a:cs typeface="Courier New" panose="02070309020205020404" pitchFamily="49" charset="0"/>
              </a:rPr>
              <a:t>(ANGLE)</a:t>
            </a:r>
          </a:p>
        </p:txBody>
      </p:sp>
      <p:pic>
        <p:nvPicPr>
          <p:cNvPr id="30725" name="Picture 3" descr="A flower design made of 36 circles.">
            <a:extLst>
              <a:ext uri="{FF2B5EF4-FFF2-40B4-BE49-F238E27FC236}">
                <a16:creationId xmlns:a16="http://schemas.microsoft.com/office/drawing/2014/main" id="{295069D9-0A6D-465E-808E-6E89025FD6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5955506" y="3999123"/>
            <a:ext cx="216000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3B2DC2CC-A232-427D-B267-8FEF1B19162F}"/>
              </a:ext>
            </a:extLst>
          </p:cNvPr>
          <p:cNvSpPr>
            <a:spLocks noGrp="1"/>
          </p:cNvSpPr>
          <p:nvPr>
            <p:ph idx="1"/>
          </p:nvPr>
        </p:nvSpPr>
        <p:spPr/>
        <p:txBody>
          <a:bodyPr/>
          <a:lstStyle/>
          <a:p>
            <a:r>
              <a:rPr lang="en-US" altLang="en-US" dirty="0"/>
              <a:t>You can create interesting designs by repeatedly drawing a simple shape, with the turtle tilted at a slightly different angle each time it draws the shape.</a:t>
            </a:r>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842FB67-8D9D-4388-AAB6-55765064699D}"/>
              </a:ext>
            </a:extLst>
          </p:cNvPr>
          <p:cNvSpPr>
            <a:spLocks noGrp="1" noChangeArrowheads="1"/>
          </p:cNvSpPr>
          <p:nvPr>
            <p:ph type="title"/>
          </p:nvPr>
        </p:nvSpPr>
        <p:spPr/>
        <p:txBody>
          <a:bodyPr/>
          <a:lstStyle/>
          <a:p>
            <a:r>
              <a:rPr lang="en-US" altLang="en-US" dirty="0"/>
              <a:t>Turtle Graphics: Using Loops to Draw Designs</a:t>
            </a:r>
            <a:r>
              <a:rPr lang="en-US" altLang="en-US" sz="2000" b="0" dirty="0"/>
              <a:t> (4 of 4)</a:t>
            </a:r>
            <a:endParaRPr lang="he-IL" altLang="en-US" sz="2000" dirty="0"/>
          </a:p>
        </p:txBody>
      </p:sp>
      <p:sp>
        <p:nvSpPr>
          <p:cNvPr id="3" name="Content Placeholder 2">
            <a:extLst>
              <a:ext uri="{FF2B5EF4-FFF2-40B4-BE49-F238E27FC236}">
                <a16:creationId xmlns:a16="http://schemas.microsoft.com/office/drawing/2014/main" id="{5C9208EC-FEC3-43B7-8029-1BDBDE052FA5}"/>
              </a:ext>
            </a:extLst>
          </p:cNvPr>
          <p:cNvSpPr>
            <a:spLocks noGrp="1"/>
          </p:cNvSpPr>
          <p:nvPr>
            <p:ph idx="1"/>
          </p:nvPr>
        </p:nvSpPr>
        <p:spPr/>
        <p:txBody>
          <a:bodyPr/>
          <a:lstStyle/>
          <a:p>
            <a:r>
              <a:rPr lang="en-US" altLang="en-US" dirty="0"/>
              <a:t>This code draws a sequence of 36 straight lines to make a "starburst" design.</a:t>
            </a:r>
            <a:endParaRPr lang="en-AU" dirty="0"/>
          </a:p>
        </p:txBody>
      </p:sp>
      <p:sp>
        <p:nvSpPr>
          <p:cNvPr id="31748" name="TextBox 2">
            <a:extLst>
              <a:ext uri="{FF2B5EF4-FFF2-40B4-BE49-F238E27FC236}">
                <a16:creationId xmlns:a16="http://schemas.microsoft.com/office/drawing/2014/main" id="{B2290C75-C0F8-4A6C-B7A9-1DB0F27D8D1B}"/>
              </a:ext>
            </a:extLst>
          </p:cNvPr>
          <p:cNvSpPr txBox="1">
            <a:spLocks noChangeArrowheads="1"/>
          </p:cNvSpPr>
          <p:nvPr/>
        </p:nvSpPr>
        <p:spPr bwMode="auto">
          <a:xfrm>
            <a:off x="838200" y="2819400"/>
            <a:ext cx="5105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START_X = -200      # Starting X coordinate</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START_Y = 0         # Starting Y coordinate</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NUM_LINES = 36      # Number of lines to draw</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LINE_LENGTH = 400   # Length of each line</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ANGLE = 170         # Angle to turn</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turtle.hideturtle</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turtle.penup</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turtle.goto</a:t>
            </a:r>
            <a:r>
              <a:rPr lang="en-US" altLang="en-US" sz="1400" b="0" dirty="0">
                <a:latin typeface="Courier New" panose="02070309020205020404" pitchFamily="49" charset="0"/>
                <a:cs typeface="Courier New" panose="02070309020205020404" pitchFamily="49" charset="0"/>
              </a:rPr>
              <a:t>(START_X, START_Y)</a:t>
            </a:r>
          </a:p>
          <a:p>
            <a:pPr eaLnBrk="1" hangingPunct="1">
              <a:spcBef>
                <a:spcPct val="0"/>
              </a:spcBef>
              <a:buFontTx/>
              <a:buNone/>
            </a:pPr>
            <a:r>
              <a:rPr lang="en-US" altLang="en-US" sz="1400" b="0" dirty="0" err="1">
                <a:latin typeface="Courier New" panose="02070309020205020404" pitchFamily="49" charset="0"/>
                <a:cs typeface="Courier New" panose="02070309020205020404" pitchFamily="49" charset="0"/>
              </a:rPr>
              <a:t>turtle.pendown</a:t>
            </a:r>
            <a:r>
              <a:rPr lang="en-US" altLang="en-US" sz="14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for x in range(NUM_LINES):</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r>
              <a:rPr lang="en-US" altLang="en-US" sz="1400" b="0" dirty="0" err="1">
                <a:latin typeface="Courier New" panose="02070309020205020404" pitchFamily="49" charset="0"/>
                <a:cs typeface="Courier New" panose="02070309020205020404" pitchFamily="49" charset="0"/>
              </a:rPr>
              <a:t>turtle.forward</a:t>
            </a:r>
            <a:r>
              <a:rPr lang="en-US" altLang="en-US" sz="1400" b="0" dirty="0">
                <a:latin typeface="Courier New" panose="02070309020205020404" pitchFamily="49" charset="0"/>
                <a:cs typeface="Courier New" panose="02070309020205020404" pitchFamily="49" charset="0"/>
              </a:rPr>
              <a:t>(LINE_LENGTH)</a:t>
            </a:r>
          </a:p>
          <a:p>
            <a:pPr eaLnBrk="1" hangingPunct="1">
              <a:spcBef>
                <a:spcPct val="0"/>
              </a:spcBef>
              <a:buFontTx/>
              <a:buNone/>
            </a:pPr>
            <a:r>
              <a:rPr lang="en-US" altLang="en-US" sz="1400" b="0" dirty="0">
                <a:latin typeface="Courier New" panose="02070309020205020404" pitchFamily="49" charset="0"/>
                <a:cs typeface="Courier New" panose="02070309020205020404" pitchFamily="49" charset="0"/>
              </a:rPr>
              <a:t>    </a:t>
            </a:r>
            <a:r>
              <a:rPr lang="en-US" altLang="en-US" sz="1400" b="0" dirty="0" err="1">
                <a:latin typeface="Courier New" panose="02070309020205020404" pitchFamily="49" charset="0"/>
                <a:cs typeface="Courier New" panose="02070309020205020404" pitchFamily="49" charset="0"/>
              </a:rPr>
              <a:t>turtle.left</a:t>
            </a:r>
            <a:r>
              <a:rPr lang="en-US" altLang="en-US" sz="1400" b="0" dirty="0">
                <a:latin typeface="Courier New" panose="02070309020205020404" pitchFamily="49" charset="0"/>
                <a:cs typeface="Courier New" panose="02070309020205020404" pitchFamily="49" charset="0"/>
              </a:rPr>
              <a:t>(ANGLE)</a:t>
            </a:r>
          </a:p>
        </p:txBody>
      </p:sp>
      <p:pic>
        <p:nvPicPr>
          <p:cNvPr id="31749" name="Picture 4" descr="An illustration depicts 36 lines from a central disk. Two alternate lines join at the tip forming a flower pattern.">
            <a:extLst>
              <a:ext uri="{FF2B5EF4-FFF2-40B4-BE49-F238E27FC236}">
                <a16:creationId xmlns:a16="http://schemas.microsoft.com/office/drawing/2014/main" id="{C4F934FD-98D8-49E6-A81D-4855E4F2B7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6055200" y="3733800"/>
            <a:ext cx="2520000"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29C1DF-E597-45E6-8083-64E04114DC51}"/>
              </a:ext>
            </a:extLst>
          </p:cNvPr>
          <p:cNvSpPr>
            <a:spLocks noGrp="1" noChangeArrowheads="1"/>
          </p:cNvSpPr>
          <p:nvPr>
            <p:ph type="title"/>
          </p:nvPr>
        </p:nvSpPr>
        <p:spPr/>
        <p:txBody>
          <a:bodyPr/>
          <a:lstStyle/>
          <a:p>
            <a:pPr eaLnBrk="1" hangingPunct="1"/>
            <a:r>
              <a:rPr lang="en-US" altLang="en-US"/>
              <a:t>Introduction to Repetition Structures</a:t>
            </a:r>
            <a:endParaRPr lang="he-IL" altLang="en-US"/>
          </a:p>
        </p:txBody>
      </p:sp>
      <p:sp>
        <p:nvSpPr>
          <p:cNvPr id="5123" name="Content Placeholder 2">
            <a:extLst>
              <a:ext uri="{FF2B5EF4-FFF2-40B4-BE49-F238E27FC236}">
                <a16:creationId xmlns:a16="http://schemas.microsoft.com/office/drawing/2014/main" id="{EB7D9DC3-970D-4CED-95B9-33110574E704}"/>
              </a:ext>
            </a:extLst>
          </p:cNvPr>
          <p:cNvSpPr>
            <a:spLocks noGrp="1" noChangeArrowheads="1"/>
          </p:cNvSpPr>
          <p:nvPr>
            <p:ph idx="1"/>
          </p:nvPr>
        </p:nvSpPr>
        <p:spPr/>
        <p:txBody>
          <a:bodyPr/>
          <a:lstStyle/>
          <a:p>
            <a:pPr eaLnBrk="1" hangingPunct="1">
              <a:buFontTx/>
              <a:buChar char="•"/>
            </a:pPr>
            <a:r>
              <a:rPr lang="en-US" altLang="en-US" dirty="0"/>
              <a:t>Often have to write code that performs the same task multiple times</a:t>
            </a:r>
          </a:p>
          <a:p>
            <a:pPr lvl="1" eaLnBrk="1" hangingPunct="1"/>
            <a:r>
              <a:rPr lang="en-US" altLang="en-US" dirty="0"/>
              <a:t>Disadvantages to duplicating code</a:t>
            </a:r>
          </a:p>
          <a:p>
            <a:pPr lvl="2"/>
            <a:r>
              <a:rPr lang="en-US" altLang="en-US" dirty="0"/>
              <a:t>Makes program large</a:t>
            </a:r>
          </a:p>
          <a:p>
            <a:pPr lvl="2"/>
            <a:r>
              <a:rPr lang="en-US" altLang="en-US" dirty="0"/>
              <a:t>Time consuming</a:t>
            </a:r>
          </a:p>
          <a:p>
            <a:pPr lvl="2"/>
            <a:r>
              <a:rPr lang="en-US" altLang="en-US" dirty="0"/>
              <a:t>May need to be corrected in many places</a:t>
            </a:r>
          </a:p>
          <a:p>
            <a:pPr eaLnBrk="1" hangingPunct="1">
              <a:buFontTx/>
              <a:buChar char="•"/>
            </a:pPr>
            <a:r>
              <a:rPr lang="en-US" altLang="en-US" u="sng" dirty="0"/>
              <a:t>Repetition structure</a:t>
            </a:r>
            <a:r>
              <a:rPr lang="en-US" altLang="en-US" dirty="0"/>
              <a:t>: makes computer repeat included code as necessary</a:t>
            </a:r>
          </a:p>
          <a:p>
            <a:pPr lvl="1" eaLnBrk="1" hangingPunct="1"/>
            <a:r>
              <a:rPr lang="en-US" altLang="en-US" dirty="0"/>
              <a:t>Includes condition-controlled loops and count-controlled loops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87AEB45-38B9-42B9-8FBE-194BDA219F61}"/>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2771" name="Content Placeholder 2">
            <a:extLst>
              <a:ext uri="{FF2B5EF4-FFF2-40B4-BE49-F238E27FC236}">
                <a16:creationId xmlns:a16="http://schemas.microsoft.com/office/drawing/2014/main" id="{B040BEAA-EEFB-4B73-94A5-B2D2EC808141}"/>
              </a:ext>
            </a:extLst>
          </p:cNvPr>
          <p:cNvSpPr>
            <a:spLocks noGrp="1" noChangeArrowheads="1"/>
          </p:cNvSpPr>
          <p:nvPr>
            <p:ph idx="1"/>
          </p:nvPr>
        </p:nvSpPr>
        <p:spPr>
          <a:xfrm>
            <a:off x="457200" y="1600200"/>
            <a:ext cx="8229600" cy="4648200"/>
          </a:xfrm>
        </p:spPr>
        <p:txBody>
          <a:bodyPr/>
          <a:lstStyle/>
          <a:p>
            <a:pPr eaLnBrk="1" hangingPunct="1">
              <a:buFontTx/>
              <a:buChar char="•"/>
            </a:pPr>
            <a:r>
              <a:rPr lang="en-US" altLang="en-US" dirty="0"/>
              <a:t>This chapter covered:</a:t>
            </a:r>
          </a:p>
          <a:p>
            <a:pPr lvl="1" eaLnBrk="1" hangingPunct="1"/>
            <a:r>
              <a:rPr lang="en-US" altLang="en-US" sz="2400" dirty="0"/>
              <a:t>Repetition structures, including:</a:t>
            </a:r>
          </a:p>
          <a:p>
            <a:pPr lvl="2"/>
            <a:r>
              <a:rPr lang="en-US" altLang="en-US" sz="2000" dirty="0"/>
              <a:t>Condition-controlled loops</a:t>
            </a:r>
          </a:p>
          <a:p>
            <a:pPr lvl="2"/>
            <a:r>
              <a:rPr lang="en-US" altLang="en-US" sz="2000" dirty="0"/>
              <a:t>Count-controlled loops</a:t>
            </a:r>
          </a:p>
          <a:p>
            <a:pPr lvl="2"/>
            <a:r>
              <a:rPr lang="en-US" altLang="en-US" sz="2000" dirty="0"/>
              <a:t>Nested loops</a:t>
            </a:r>
          </a:p>
          <a:p>
            <a:pPr lvl="1" eaLnBrk="1" hangingPunct="1"/>
            <a:r>
              <a:rPr lang="en-US" altLang="en-US" sz="2400" dirty="0"/>
              <a:t>Infinite loops and how they can be avoided</a:t>
            </a:r>
          </a:p>
          <a:p>
            <a:pPr lvl="1" eaLnBrk="1" hangingPunct="1"/>
            <a:r>
              <a:rPr lang="en-US" altLang="en-US" sz="2400" dirty="0">
                <a:latin typeface="Courier New" panose="02070309020205020404" pitchFamily="49" charset="0"/>
                <a:cs typeface="Courier New" panose="02070309020205020404" pitchFamily="49" charset="0"/>
              </a:rPr>
              <a:t>range</a:t>
            </a:r>
            <a:r>
              <a:rPr lang="en-US" altLang="en-US" sz="2400" dirty="0"/>
              <a:t> function as used in </a:t>
            </a:r>
            <a:r>
              <a:rPr lang="en-US" altLang="en-US" sz="2400" dirty="0">
                <a:latin typeface="Courier New" panose="02070309020205020404" pitchFamily="49" charset="0"/>
                <a:cs typeface="Courier New" panose="02070309020205020404" pitchFamily="49" charset="0"/>
              </a:rPr>
              <a:t>for</a:t>
            </a:r>
            <a:r>
              <a:rPr lang="en-US" altLang="en-US" sz="2400" dirty="0"/>
              <a:t> loops</a:t>
            </a:r>
          </a:p>
          <a:p>
            <a:pPr lvl="1" eaLnBrk="1" hangingPunct="1"/>
            <a:r>
              <a:rPr lang="en-US" altLang="en-US" sz="2400" dirty="0"/>
              <a:t>Calculating a running total and augmented assignment operators</a:t>
            </a:r>
          </a:p>
          <a:p>
            <a:pPr lvl="1" eaLnBrk="1" hangingPunct="1"/>
            <a:r>
              <a:rPr lang="en-US" altLang="en-US" sz="2400" dirty="0"/>
              <a:t>Use of sentinels to terminate loops</a:t>
            </a:r>
          </a:p>
          <a:p>
            <a:pPr lvl="1" eaLnBrk="1" hangingPunct="1"/>
            <a:r>
              <a:rPr lang="en-US" altLang="en-US" sz="2400" dirty="0"/>
              <a:t>Using loops to draw turtle graphic designs</a:t>
            </a:r>
            <a:endParaRPr lang="he-IL"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62FFB-6B27-4218-8B63-97739789CDA5}"/>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(1 of 4)</a:t>
            </a:r>
            <a:endParaRPr lang="en-AU" sz="2000" b="0" dirty="0"/>
          </a:p>
        </p:txBody>
      </p:sp>
      <p:sp>
        <p:nvSpPr>
          <p:cNvPr id="7" name="Content Placeholder 6">
            <a:extLst>
              <a:ext uri="{FF2B5EF4-FFF2-40B4-BE49-F238E27FC236}">
                <a16:creationId xmlns:a16="http://schemas.microsoft.com/office/drawing/2014/main" id="{A95D0CE6-88D3-4920-9654-839B8217C0EC}"/>
              </a:ext>
            </a:extLst>
          </p:cNvPr>
          <p:cNvSpPr>
            <a:spLocks noGrp="1"/>
          </p:cNvSpPr>
          <p:nvPr>
            <p:ph idx="1"/>
          </p:nvPr>
        </p:nvSpPr>
        <p:spPr/>
        <p:txBody>
          <a:bodyPr/>
          <a:lstStyle/>
          <a:p>
            <a:pPr marL="255588" indent="-255588">
              <a:buFontTx/>
              <a:buChar char="•"/>
            </a:pPr>
            <a:r>
              <a:rPr lang="en-US" altLang="en-US" u="sng" dirty="0">
                <a:latin typeface="Courier New" panose="02070309020205020404" pitchFamily="49" charset="0"/>
                <a:cs typeface="Courier New" panose="02070309020205020404" pitchFamily="49" charset="0"/>
              </a:rPr>
              <a:t>while</a:t>
            </a:r>
            <a:r>
              <a:rPr lang="en-US" altLang="en-US" u="sng" dirty="0"/>
              <a:t> loop</a:t>
            </a:r>
            <a:r>
              <a:rPr lang="en-US" altLang="en-US" dirty="0"/>
              <a:t>: while condition is true, do something</a:t>
            </a:r>
          </a:p>
          <a:p>
            <a:pPr lvl="1"/>
            <a:r>
              <a:rPr lang="en-US" altLang="en-US" dirty="0"/>
              <a:t>Two parts: </a:t>
            </a:r>
          </a:p>
          <a:p>
            <a:pPr lvl="2"/>
            <a:r>
              <a:rPr lang="en-US" altLang="en-US" dirty="0"/>
              <a:t>Condition tested for true or false value</a:t>
            </a:r>
          </a:p>
          <a:p>
            <a:pPr lvl="2"/>
            <a:r>
              <a:rPr lang="en-US" altLang="en-US" dirty="0"/>
              <a:t>Statements repeated as long as condition is true</a:t>
            </a:r>
          </a:p>
          <a:p>
            <a:pPr lvl="1"/>
            <a:r>
              <a:rPr lang="en-US" altLang="en-US" dirty="0"/>
              <a:t>In flow chart, line goes back to previous part</a:t>
            </a:r>
          </a:p>
          <a:p>
            <a:pPr lvl="1"/>
            <a:r>
              <a:rPr lang="en-US" altLang="en-US" dirty="0"/>
              <a:t>General format: </a:t>
            </a:r>
          </a:p>
          <a:p>
            <a:pPr lvl="2">
              <a:buNone/>
            </a:pPr>
            <a:r>
              <a:rPr lang="en-US" altLang="en-US" dirty="0"/>
              <a:t>	</a:t>
            </a:r>
            <a:r>
              <a:rPr lang="en-US" altLang="en-US" dirty="0">
                <a:latin typeface="Courier New" panose="02070309020205020404" pitchFamily="49" charset="0"/>
                <a:cs typeface="Courier New" panose="02070309020205020404" pitchFamily="49" charset="0"/>
              </a:rPr>
              <a:t>while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AFCC-155B-4974-B179-60AF23C5400F}"/>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(2 of 4)</a:t>
            </a:r>
            <a:endParaRPr lang="en-AU" sz="2000" dirty="0"/>
          </a:p>
        </p:txBody>
      </p:sp>
      <p:sp>
        <p:nvSpPr>
          <p:cNvPr id="5" name="Text Placeholder 4">
            <a:extLst>
              <a:ext uri="{FF2B5EF4-FFF2-40B4-BE49-F238E27FC236}">
                <a16:creationId xmlns:a16="http://schemas.microsoft.com/office/drawing/2014/main" id="{3CAE073D-4BC4-456C-AF35-3E956D733E85}"/>
              </a:ext>
            </a:extLst>
          </p:cNvPr>
          <p:cNvSpPr>
            <a:spLocks noGrp="1"/>
          </p:cNvSpPr>
          <p:nvPr>
            <p:ph type="body" sz="quarter" idx="13"/>
          </p:nvPr>
        </p:nvSpPr>
        <p:spPr>
          <a:xfrm>
            <a:off x="457200" y="5791200"/>
            <a:ext cx="8229600" cy="493816"/>
          </a:xfrm>
        </p:spPr>
        <p:txBody>
          <a:bodyPr/>
          <a:lstStyle/>
          <a:p>
            <a:r>
              <a:rPr lang="en-US" b="1" dirty="0"/>
              <a:t>Figure 4-1 </a:t>
            </a:r>
            <a:r>
              <a:rPr lang="en-US" dirty="0"/>
              <a:t>The logic of a </a:t>
            </a:r>
            <a:r>
              <a:rPr lang="en-US" dirty="0">
                <a:latin typeface="Courier New" panose="02070309020205020404" pitchFamily="49" charset="0"/>
                <a:cs typeface="Courier New" panose="02070309020205020404" pitchFamily="49" charset="0"/>
              </a:rPr>
              <a:t>while</a:t>
            </a:r>
            <a:r>
              <a:rPr lang="en-US" dirty="0"/>
              <a:t> loop</a:t>
            </a:r>
            <a:endParaRPr lang="en-AU" dirty="0"/>
          </a:p>
        </p:txBody>
      </p:sp>
      <p:pic>
        <p:nvPicPr>
          <p:cNvPr id="6" name="Picture 2" descr="An illustration depicts the logic of a while loop. If the condition in the diamond symbol is true, the statements are executed, and the condition is evaluated again. The process goes on until the condition is false.">
            <a:extLst>
              <a:ext uri="{FF2B5EF4-FFF2-40B4-BE49-F238E27FC236}">
                <a16:creationId xmlns:a16="http://schemas.microsoft.com/office/drawing/2014/main" id="{2296F65E-4783-4626-B696-35DDA8284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739332" y="1674813"/>
            <a:ext cx="5665336" cy="3735387"/>
          </a:xfrm>
          <a:prstGeom prst="rect">
            <a:avLst/>
          </a:prstGeom>
        </p:spPr>
      </p:pic>
    </p:spTree>
    <p:extLst>
      <p:ext uri="{BB962C8B-B14F-4D97-AF65-F5344CB8AC3E}">
        <p14:creationId xmlns:p14="http://schemas.microsoft.com/office/powerpoint/2010/main" val="75146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49A63-4B65-4697-8805-81A8A978942C}"/>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(3 of 4)</a:t>
            </a:r>
            <a:endParaRPr lang="en-AU" sz="2000" dirty="0"/>
          </a:p>
        </p:txBody>
      </p:sp>
      <p:sp>
        <p:nvSpPr>
          <p:cNvPr id="5" name="Content Placeholder 4">
            <a:extLst>
              <a:ext uri="{FF2B5EF4-FFF2-40B4-BE49-F238E27FC236}">
                <a16:creationId xmlns:a16="http://schemas.microsoft.com/office/drawing/2014/main" id="{2F8E8DBF-B6FE-4CD6-BE9B-DE20705C74C0}"/>
              </a:ext>
            </a:extLst>
          </p:cNvPr>
          <p:cNvSpPr>
            <a:spLocks noGrp="1"/>
          </p:cNvSpPr>
          <p:nvPr>
            <p:ph idx="1"/>
          </p:nvPr>
        </p:nvSpPr>
        <p:spPr/>
        <p:txBody>
          <a:bodyPr/>
          <a:lstStyle/>
          <a:p>
            <a:pPr>
              <a:buFontTx/>
              <a:buChar char="•"/>
            </a:pPr>
            <a:r>
              <a:rPr lang="en-US" altLang="en-US" dirty="0">
                <a:cs typeface="Courier New" panose="02070309020205020404" pitchFamily="49" charset="0"/>
              </a:rPr>
              <a:t>In order for a loop to stop executing, something has to happen inside the loop to make the condition false</a:t>
            </a:r>
          </a:p>
          <a:p>
            <a:pPr>
              <a:buFontTx/>
              <a:buChar char="•"/>
            </a:pPr>
            <a:r>
              <a:rPr lang="en-US" altLang="en-US" u="sng" dirty="0">
                <a:cs typeface="Courier New" panose="02070309020205020404" pitchFamily="49" charset="0"/>
              </a:rPr>
              <a:t>Iteration</a:t>
            </a:r>
            <a:r>
              <a:rPr lang="en-US" altLang="en-US" dirty="0">
                <a:cs typeface="Courier New" panose="02070309020205020404" pitchFamily="49" charset="0"/>
              </a:rPr>
              <a:t>: one execution of the body of a loop</a:t>
            </a:r>
          </a:p>
          <a:p>
            <a:pPr>
              <a:buFontTx/>
              <a:buChar char="•"/>
            </a:pPr>
            <a:r>
              <a:rPr lang="en-US" altLang="en-US" dirty="0">
                <a:latin typeface="Courier New" panose="02070309020205020404" pitchFamily="49" charset="0"/>
                <a:cs typeface="Courier New" panose="02070309020205020404" pitchFamily="49" charset="0"/>
              </a:rPr>
              <a:t>while</a:t>
            </a:r>
            <a:r>
              <a:rPr lang="en-US" altLang="en-US" dirty="0">
                <a:cs typeface="Courier New" panose="02070309020205020404" pitchFamily="49" charset="0"/>
              </a:rPr>
              <a:t> loop is known as a </a:t>
            </a:r>
            <a:r>
              <a:rPr lang="en-US" altLang="en-US" i="1" dirty="0">
                <a:cs typeface="Courier New" panose="02070309020205020404" pitchFamily="49" charset="0"/>
              </a:rPr>
              <a:t>pretest</a:t>
            </a:r>
            <a:r>
              <a:rPr lang="en-US" altLang="en-US" dirty="0">
                <a:cs typeface="Courier New" panose="02070309020205020404" pitchFamily="49" charset="0"/>
              </a:rPr>
              <a:t> loop</a:t>
            </a:r>
          </a:p>
          <a:p>
            <a:pPr lvl="1"/>
            <a:r>
              <a:rPr lang="en-US" altLang="en-US" dirty="0">
                <a:cs typeface="Courier New" panose="02070309020205020404" pitchFamily="49" charset="0"/>
              </a:rPr>
              <a:t>Tests condition before performing an iteration</a:t>
            </a:r>
          </a:p>
          <a:p>
            <a:pPr lvl="2"/>
            <a:r>
              <a:rPr lang="en-US" altLang="en-US" dirty="0">
                <a:cs typeface="Courier New" panose="02070309020205020404" pitchFamily="49" charset="0"/>
              </a:rPr>
              <a:t>Will never execute if condition is false to start with</a:t>
            </a:r>
          </a:p>
          <a:p>
            <a:pPr lvl="2"/>
            <a:r>
              <a:rPr lang="en-US" altLang="en-US" dirty="0">
                <a:cs typeface="Courier New" panose="02070309020205020404" pitchFamily="49" charset="0"/>
              </a:rPr>
              <a:t>Requires performing some steps prior to the loop</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2A8FB-CC0F-4F25-A0D0-08724914B678}"/>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while</a:t>
            </a:r>
            <a:r>
              <a:rPr lang="en-US" altLang="en-US" dirty="0"/>
              <a:t> Loop: a Condition-Controlled Loop</a:t>
            </a:r>
            <a:r>
              <a:rPr lang="en-US" altLang="en-US" sz="2000" b="0" dirty="0"/>
              <a:t> (4 of 4)</a:t>
            </a:r>
            <a:endParaRPr lang="en-AU" sz="2000" dirty="0"/>
          </a:p>
        </p:txBody>
      </p:sp>
      <p:sp>
        <p:nvSpPr>
          <p:cNvPr id="5" name="Text Placeholder 4">
            <a:extLst>
              <a:ext uri="{FF2B5EF4-FFF2-40B4-BE49-F238E27FC236}">
                <a16:creationId xmlns:a16="http://schemas.microsoft.com/office/drawing/2014/main" id="{16A18B17-3EC5-4032-8E3E-8FD9E4628862}"/>
              </a:ext>
            </a:extLst>
          </p:cNvPr>
          <p:cNvSpPr>
            <a:spLocks noGrp="1"/>
          </p:cNvSpPr>
          <p:nvPr>
            <p:ph type="body" sz="quarter" idx="13"/>
          </p:nvPr>
        </p:nvSpPr>
        <p:spPr>
          <a:xfrm>
            <a:off x="457200" y="5943600"/>
            <a:ext cx="8229600" cy="341416"/>
          </a:xfrm>
        </p:spPr>
        <p:txBody>
          <a:bodyPr/>
          <a:lstStyle/>
          <a:p>
            <a:r>
              <a:rPr lang="en-US" b="1" dirty="0"/>
              <a:t>Figure 4-3 </a:t>
            </a:r>
            <a:r>
              <a:rPr lang="en-US" dirty="0"/>
              <a:t>Flowchart for Program 4-1</a:t>
            </a:r>
            <a:endParaRPr lang="en-AU" dirty="0"/>
          </a:p>
        </p:txBody>
      </p:sp>
      <p:pic>
        <p:nvPicPr>
          <p:cNvPr id="7" name="Picture 6" descr="A flowchart illustrates the WHILE loop.">
            <a:extLst>
              <a:ext uri="{FF2B5EF4-FFF2-40B4-BE49-F238E27FC236}">
                <a16:creationId xmlns:a16="http://schemas.microsoft.com/office/drawing/2014/main" id="{832095DB-3144-4F43-9D0B-F5696A6F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506588"/>
            <a:ext cx="2418682" cy="4320000"/>
          </a:xfrm>
          <a:prstGeom prst="rect">
            <a:avLst/>
          </a:prstGeom>
        </p:spPr>
      </p:pic>
    </p:spTree>
    <p:extLst>
      <p:ext uri="{BB962C8B-B14F-4D97-AF65-F5344CB8AC3E}">
        <p14:creationId xmlns:p14="http://schemas.microsoft.com/office/powerpoint/2010/main" val="23295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F621E37-8DCB-4D84-A86C-E5314DB1D7B3}"/>
              </a:ext>
            </a:extLst>
          </p:cNvPr>
          <p:cNvSpPr>
            <a:spLocks noGrp="1" noChangeArrowheads="1"/>
          </p:cNvSpPr>
          <p:nvPr>
            <p:ph type="title"/>
          </p:nvPr>
        </p:nvSpPr>
        <p:spPr/>
        <p:txBody>
          <a:bodyPr/>
          <a:lstStyle/>
          <a:p>
            <a:pPr eaLnBrk="1" hangingPunct="1"/>
            <a:r>
              <a:rPr lang="en-US" altLang="en-US"/>
              <a:t>Infinite Loops</a:t>
            </a:r>
            <a:endParaRPr lang="he-IL" altLang="en-US"/>
          </a:p>
        </p:txBody>
      </p:sp>
      <p:sp>
        <p:nvSpPr>
          <p:cNvPr id="10243" name="Content Placeholder 2">
            <a:extLst>
              <a:ext uri="{FF2B5EF4-FFF2-40B4-BE49-F238E27FC236}">
                <a16:creationId xmlns:a16="http://schemas.microsoft.com/office/drawing/2014/main" id="{58B7104F-0557-4A9F-AAA5-1FAABF2EE89E}"/>
              </a:ext>
            </a:extLst>
          </p:cNvPr>
          <p:cNvSpPr>
            <a:spLocks noGrp="1" noChangeArrowheads="1"/>
          </p:cNvSpPr>
          <p:nvPr>
            <p:ph idx="1"/>
          </p:nvPr>
        </p:nvSpPr>
        <p:spPr/>
        <p:txBody>
          <a:bodyPr/>
          <a:lstStyle/>
          <a:p>
            <a:pPr eaLnBrk="1" hangingPunct="1">
              <a:buFontTx/>
              <a:buChar char="•"/>
            </a:pPr>
            <a:r>
              <a:rPr lang="en-US" altLang="en-US" dirty="0"/>
              <a:t>Loops must contain within themselves a way to terminate</a:t>
            </a:r>
          </a:p>
          <a:p>
            <a:pPr lvl="1" eaLnBrk="1" hangingPunct="1"/>
            <a:r>
              <a:rPr lang="en-US" altLang="en-US" dirty="0"/>
              <a:t>Something inside a </a:t>
            </a:r>
            <a:r>
              <a:rPr lang="en-US" altLang="en-US" dirty="0">
                <a:latin typeface="Courier New" panose="02070309020205020404" pitchFamily="49" charset="0"/>
                <a:cs typeface="Courier New" panose="02070309020205020404" pitchFamily="49" charset="0"/>
              </a:rPr>
              <a:t>while</a:t>
            </a:r>
            <a:r>
              <a:rPr lang="en-US" altLang="en-US" dirty="0"/>
              <a:t> loop must eventually make the condition false</a:t>
            </a:r>
          </a:p>
          <a:p>
            <a:pPr eaLnBrk="1" hangingPunct="1">
              <a:buFontTx/>
              <a:buChar char="•"/>
            </a:pPr>
            <a:r>
              <a:rPr lang="en-US" altLang="en-US" u="sng" dirty="0"/>
              <a:t>Infinite loop</a:t>
            </a:r>
            <a:r>
              <a:rPr lang="en-US" altLang="en-US" dirty="0"/>
              <a:t>: loop that does not have a way of stopping</a:t>
            </a:r>
          </a:p>
          <a:p>
            <a:pPr lvl="1" eaLnBrk="1" hangingPunct="1"/>
            <a:r>
              <a:rPr lang="en-US" altLang="en-US" dirty="0"/>
              <a:t>Repeats until program is interrupted</a:t>
            </a:r>
          </a:p>
          <a:p>
            <a:pPr lvl="1" eaLnBrk="1" hangingPunct="1"/>
            <a:r>
              <a:rPr lang="en-US" altLang="en-US" dirty="0"/>
              <a:t>Occurs when programmer forgets to include stopping code in the loop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F15EA20-9C80-47AA-BF0A-42F127A1924E}"/>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 Loop: a Count-Controlled Loop</a:t>
            </a:r>
            <a:r>
              <a:rPr lang="en-US" altLang="en-US" sz="3600" b="0" dirty="0"/>
              <a:t> </a:t>
            </a:r>
            <a:r>
              <a:rPr lang="en-US" altLang="en-US" sz="2000" b="0" dirty="0"/>
              <a:t>(1 of 2)</a:t>
            </a:r>
            <a:endParaRPr lang="he-IL" altLang="en-US" sz="2000" dirty="0"/>
          </a:p>
        </p:txBody>
      </p:sp>
      <p:sp>
        <p:nvSpPr>
          <p:cNvPr id="3" name="Content Placeholder 2">
            <a:extLst>
              <a:ext uri="{FF2B5EF4-FFF2-40B4-BE49-F238E27FC236}">
                <a16:creationId xmlns:a16="http://schemas.microsoft.com/office/drawing/2014/main" id="{4463719D-F564-45AF-AA5C-47554A9A8E27}"/>
              </a:ext>
            </a:extLst>
          </p:cNvPr>
          <p:cNvSpPr>
            <a:spLocks noGrp="1"/>
          </p:cNvSpPr>
          <p:nvPr>
            <p:ph idx="1"/>
          </p:nvPr>
        </p:nvSpPr>
        <p:spPr/>
        <p:txBody>
          <a:bodyPr/>
          <a:lstStyle/>
          <a:p>
            <a:pPr>
              <a:buFontTx/>
              <a:buChar char="•"/>
            </a:pPr>
            <a:r>
              <a:rPr lang="en-US" altLang="en-US" u="sng" dirty="0">
                <a:cs typeface="Courier New" panose="02070309020205020404" pitchFamily="49" charset="0"/>
              </a:rPr>
              <a:t>Count-Controlled</a:t>
            </a:r>
            <a:r>
              <a:rPr lang="en-US" altLang="en-US" u="sng" dirty="0"/>
              <a:t> loop</a:t>
            </a:r>
            <a:r>
              <a:rPr lang="en-US" altLang="en-US" dirty="0"/>
              <a:t>: iterates a specific number of times</a:t>
            </a:r>
          </a:p>
          <a:p>
            <a:pPr lvl="1"/>
            <a:r>
              <a:rPr lang="en-US" altLang="en-US" dirty="0"/>
              <a:t>Use a </a:t>
            </a:r>
            <a:r>
              <a:rPr lang="en-US" altLang="en-US" dirty="0">
                <a:latin typeface="Courier New" panose="02070309020205020404" pitchFamily="49" charset="0"/>
                <a:cs typeface="Courier New" panose="02070309020205020404" pitchFamily="49" charset="0"/>
              </a:rPr>
              <a:t>for</a:t>
            </a:r>
            <a:r>
              <a:rPr lang="en-US" altLang="en-US" dirty="0"/>
              <a:t> statement to write count-controlled loop</a:t>
            </a:r>
          </a:p>
          <a:p>
            <a:pPr lvl="2"/>
            <a:r>
              <a:rPr lang="en-US" altLang="en-US" dirty="0"/>
              <a:t>Designed to work with sequence of data items </a:t>
            </a:r>
          </a:p>
          <a:p>
            <a:pPr lvl="3"/>
            <a:r>
              <a:rPr lang="en-US" altLang="en-US" dirty="0"/>
              <a:t>Iterates once for each item in the sequence</a:t>
            </a:r>
          </a:p>
          <a:p>
            <a:pPr lvl="2"/>
            <a:r>
              <a:rPr lang="en-US" altLang="en-US" dirty="0"/>
              <a:t>General format: </a:t>
            </a:r>
          </a:p>
          <a:p>
            <a:pPr lvl="2">
              <a:buNone/>
            </a:pPr>
            <a:r>
              <a:rPr lang="en-US" altLang="en-US" dirty="0"/>
              <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in </a:t>
            </a:r>
            <a:r>
              <a:rPr lang="en-US" altLang="en-US" i="1" dirty="0">
                <a:latin typeface="Courier New" panose="02070309020205020404" pitchFamily="49" charset="0"/>
                <a:cs typeface="Courier New" panose="02070309020205020404" pitchFamily="49" charset="0"/>
              </a:rPr>
              <a:t>[val1, val2, </a:t>
            </a:r>
            <a:r>
              <a:rPr lang="en-US" altLang="en-US" i="1" dirty="0" err="1">
                <a:latin typeface="Courier New" panose="02070309020205020404" pitchFamily="49" charset="0"/>
                <a:cs typeface="Courier New" panose="02070309020205020404" pitchFamily="49" charset="0"/>
              </a:rPr>
              <a:t>etc</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p>
          <a:p>
            <a:pPr lvl="2">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a:r>
              <a:rPr lang="en-US" altLang="en-US" u="sng" dirty="0">
                <a:cs typeface="Courier New" panose="02070309020205020404" pitchFamily="49" charset="0"/>
              </a:rPr>
              <a:t>Target variable</a:t>
            </a:r>
            <a:r>
              <a:rPr lang="en-US" altLang="en-US" dirty="0">
                <a:cs typeface="Courier New" panose="02070309020205020404" pitchFamily="49" charset="0"/>
              </a:rPr>
              <a:t>: the variable which is the target of the assignment at the beginning of each iteration</a:t>
            </a:r>
            <a:endParaRPr lang="en-AU"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Props1.xml><?xml version="1.0" encoding="utf-8"?>
<ds:datastoreItem xmlns:ds="http://schemas.openxmlformats.org/officeDocument/2006/customXml" ds:itemID="{863E12A7-5BEC-404C-BB30-36FF606879A5}"/>
</file>

<file path=customXml/itemProps2.xml><?xml version="1.0" encoding="utf-8"?>
<ds:datastoreItem xmlns:ds="http://schemas.openxmlformats.org/officeDocument/2006/customXml" ds:itemID="{77E452E2-DF41-40DD-A305-F0F144AEECA1}"/>
</file>

<file path=customXml/itemProps3.xml><?xml version="1.0" encoding="utf-8"?>
<ds:datastoreItem xmlns:ds="http://schemas.openxmlformats.org/officeDocument/2006/customXml" ds:itemID="{CBC17937-6FEB-467C-860D-241A2F0EA940}"/>
</file>

<file path=docProps/app.xml><?xml version="1.0" encoding="utf-8"?>
<Properties xmlns="http://schemas.openxmlformats.org/officeDocument/2006/extended-properties" xmlns:vt="http://schemas.openxmlformats.org/officeDocument/2006/docPropsVTypes">
  <Template>Horizon</Template>
  <TotalTime>8321</TotalTime>
  <Words>1520</Words>
  <Application>Microsoft Office PowerPoint</Application>
  <PresentationFormat>On-screen Show (4:3)</PresentationFormat>
  <Paragraphs>195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Times New Roman</vt:lpstr>
      <vt:lpstr>Verdana</vt:lpstr>
      <vt:lpstr>Wingdings</vt:lpstr>
      <vt:lpstr>508 Lecture</vt:lpstr>
      <vt:lpstr>Starting out with Python</vt:lpstr>
      <vt:lpstr>Topics</vt:lpstr>
      <vt:lpstr>Introduction to Repetition Structures</vt:lpstr>
      <vt:lpstr>The while Loop: a Condition-Controlled Loop (1 of 4)</vt:lpstr>
      <vt:lpstr>The while Loop: a Condition-Controlled Loop (2 of 4)</vt:lpstr>
      <vt:lpstr>The while Loop: a Condition-Controlled Loop (3 of 4)</vt:lpstr>
      <vt:lpstr>The while Loop: a Condition-Controlled Loop (4 of 4)</vt:lpstr>
      <vt:lpstr>Infinite Loops</vt:lpstr>
      <vt:lpstr>The for Loop: a Count-Controlled Loop (1 of 2)</vt:lpstr>
      <vt:lpstr>The for Loop: a Count-Controlled Loop (2 of 2)</vt:lpstr>
      <vt:lpstr>Using the range Function with the for Loop</vt:lpstr>
      <vt:lpstr>Using the Target Variable Inside the Loop</vt:lpstr>
      <vt:lpstr>Letting the User Control the Loop Iterations</vt:lpstr>
      <vt:lpstr>Generating an Iterable Sequence that Ranges from Highest to Lowest</vt:lpstr>
      <vt:lpstr>Calculating a Running Total (1 of 2)</vt:lpstr>
      <vt:lpstr>Calculating a Running Total (2 of 2)</vt:lpstr>
      <vt:lpstr>The Augmented Assignment Operators (1 of 2)</vt:lpstr>
      <vt:lpstr>The Augmented Assignment Operators (2 of 2)</vt:lpstr>
      <vt:lpstr>Sentinels</vt:lpstr>
      <vt:lpstr>Input Validation Loops (1 of 3)</vt:lpstr>
      <vt:lpstr>Input Validation Loops (2 of 3)</vt:lpstr>
      <vt:lpstr>Input Validation Loops (3 of 3)</vt:lpstr>
      <vt:lpstr>Nested Loops (1 of 3)</vt:lpstr>
      <vt:lpstr>Nested Loops (2 of 3)</vt:lpstr>
      <vt:lpstr>Nested Loops (3 of 3)</vt:lpstr>
      <vt:lpstr>Turtle Graphics: Using Loops to Draw Designs (1 of 4)</vt:lpstr>
      <vt:lpstr>Turtle Graphics: Using Loops to Draw Designs (2 of 4)</vt:lpstr>
      <vt:lpstr>Turtle Graphics: Using Loops to Draw Designs (3 of 4)</vt:lpstr>
      <vt:lpstr>Turtle Graphics: Using Loops to Draw Designs (4 of 4)</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636</cp:revision>
  <dcterms:created xsi:type="dcterms:W3CDTF">2014-07-14T20:04:21Z</dcterms:created>
  <dcterms:modified xsi:type="dcterms:W3CDTF">2020-04-14T07:43:09Z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0x010100E37C8E1EF2177C4CADCEB4AF5056A74C</vt:lpwstr>
  </property>
</Properties>
</file>