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90" r:id="rId2"/>
    <p:sldId id="257" r:id="rId3"/>
    <p:sldId id="288" r:id="rId4"/>
    <p:sldId id="289" r:id="rId5"/>
    <p:sldId id="355" r:id="rId6"/>
    <p:sldId id="292" r:id="rId7"/>
    <p:sldId id="294" r:id="rId8"/>
    <p:sldId id="293" r:id="rId9"/>
    <p:sldId id="295" r:id="rId10"/>
    <p:sldId id="296" r:id="rId11"/>
    <p:sldId id="297" r:id="rId12"/>
    <p:sldId id="298" r:id="rId13"/>
    <p:sldId id="299" r:id="rId14"/>
    <p:sldId id="300" r:id="rId15"/>
    <p:sldId id="301" r:id="rId16"/>
    <p:sldId id="302" r:id="rId17"/>
    <p:sldId id="303" r:id="rId18"/>
    <p:sldId id="349" r:id="rId19"/>
    <p:sldId id="350" r:id="rId20"/>
    <p:sldId id="304" r:id="rId21"/>
    <p:sldId id="357" r:id="rId22"/>
    <p:sldId id="306" r:id="rId23"/>
    <p:sldId id="358" r:id="rId24"/>
    <p:sldId id="308" r:id="rId25"/>
    <p:sldId id="359" r:id="rId26"/>
    <p:sldId id="311" r:id="rId27"/>
    <p:sldId id="360" r:id="rId28"/>
    <p:sldId id="313" r:id="rId29"/>
    <p:sldId id="310" r:id="rId30"/>
    <p:sldId id="314" r:id="rId31"/>
    <p:sldId id="315" r:id="rId32"/>
    <p:sldId id="316" r:id="rId33"/>
    <p:sldId id="318" r:id="rId34"/>
    <p:sldId id="319" r:id="rId35"/>
    <p:sldId id="365" r:id="rId36"/>
    <p:sldId id="36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51" r:id="rId52"/>
    <p:sldId id="336" r:id="rId53"/>
    <p:sldId id="362" r:id="rId54"/>
    <p:sldId id="338" r:id="rId55"/>
    <p:sldId id="339" r:id="rId56"/>
    <p:sldId id="340" r:id="rId57"/>
    <p:sldId id="341" r:id="rId58"/>
    <p:sldId id="363" r:id="rId59"/>
    <p:sldId id="364" r:id="rId60"/>
    <p:sldId id="354" r:id="rId61"/>
    <p:sldId id="343" r:id="rId62"/>
    <p:sldId id="344" r:id="rId63"/>
    <p:sldId id="345" r:id="rId64"/>
    <p:sldId id="346" r:id="rId65"/>
    <p:sldId id="347" r:id="rId66"/>
    <p:sldId id="348" r:id="rId67"/>
    <p:sldId id="317" r:id="rId68"/>
    <p:sldId id="34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95" d="100"/>
          <a:sy n="95" d="100"/>
        </p:scale>
        <p:origin x="1956"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5 -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5</a:t>
            </a:r>
          </a:p>
        </p:txBody>
      </p:sp>
      <p:sp>
        <p:nvSpPr>
          <p:cNvPr id="10" name="Text Placeholder 9"/>
          <p:cNvSpPr>
            <a:spLocks noGrp="1"/>
          </p:cNvSpPr>
          <p:nvPr>
            <p:ph type="body" sz="quarter" idx="15"/>
          </p:nvPr>
        </p:nvSpPr>
        <p:spPr/>
        <p:txBody>
          <a:bodyPr/>
          <a:lstStyle/>
          <a:p>
            <a:r>
              <a:rPr lang="en-US" altLang="en-US" dirty="0"/>
              <a:t>Functions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3288A56-3B8E-4E37-8ACA-D12BBDECD4BF}"/>
              </a:ext>
            </a:extLst>
          </p:cNvPr>
          <p:cNvSpPr>
            <a:spLocks noGrp="1" noChangeArrowheads="1"/>
          </p:cNvSpPr>
          <p:nvPr>
            <p:ph type="title"/>
          </p:nvPr>
        </p:nvSpPr>
        <p:spPr/>
        <p:txBody>
          <a:bodyPr/>
          <a:lstStyle/>
          <a:p>
            <a:r>
              <a:rPr lang="en-US" altLang="en-US" dirty="0"/>
              <a:t>Defining and Calling a Function</a:t>
            </a:r>
            <a:r>
              <a:rPr lang="en-US" altLang="en-US" sz="2000" b="0" dirty="0"/>
              <a:t> (3 of 5)</a:t>
            </a:r>
            <a:endParaRPr lang="en-US" altLang="en-US" sz="2000" dirty="0"/>
          </a:p>
        </p:txBody>
      </p:sp>
      <p:sp>
        <p:nvSpPr>
          <p:cNvPr id="3" name="Content Placeholder 2">
            <a:extLst>
              <a:ext uri="{FF2B5EF4-FFF2-40B4-BE49-F238E27FC236}">
                <a16:creationId xmlns:a16="http://schemas.microsoft.com/office/drawing/2014/main" id="{B4978824-A784-4B7B-9229-791F78843D58}"/>
              </a:ext>
            </a:extLst>
          </p:cNvPr>
          <p:cNvSpPr>
            <a:spLocks noGrp="1"/>
          </p:cNvSpPr>
          <p:nvPr>
            <p:ph idx="1"/>
          </p:nvPr>
        </p:nvSpPr>
        <p:spPr/>
        <p:txBody>
          <a:bodyPr/>
          <a:lstStyle/>
          <a:p>
            <a:pPr eaLnBrk="1" hangingPunct="1">
              <a:defRPr/>
            </a:pPr>
            <a:r>
              <a:rPr lang="en-US" u="sng" dirty="0">
                <a:cs typeface="Courier New" pitchFamily="49" charset="0"/>
              </a:rPr>
              <a:t>Function header</a:t>
            </a:r>
            <a:r>
              <a:rPr lang="en-US" dirty="0">
                <a:cs typeface="Courier New" pitchFamily="49" charset="0"/>
              </a:rPr>
              <a:t>: first line of function</a:t>
            </a:r>
          </a:p>
          <a:p>
            <a:pPr lvl="1" eaLnBrk="1" hangingPunct="1">
              <a:buFont typeface="Arial" panose="020B0604020202020204" pitchFamily="34" charset="0"/>
              <a:buChar char="–"/>
              <a:defRPr/>
            </a:pPr>
            <a:r>
              <a:rPr lang="en-US" dirty="0">
                <a:cs typeface="Courier New" pitchFamily="49" charset="0"/>
              </a:rPr>
              <a:t>Includes keyword </a:t>
            </a:r>
            <a:r>
              <a:rPr lang="en-US" dirty="0" err="1">
                <a:latin typeface="Courier New" pitchFamily="49" charset="0"/>
                <a:cs typeface="Courier New" pitchFamily="49" charset="0"/>
              </a:rPr>
              <a:t>def</a:t>
            </a:r>
            <a:r>
              <a:rPr lang="en-US" dirty="0">
                <a:cs typeface="Courier New" pitchFamily="49" charset="0"/>
              </a:rPr>
              <a:t> and function name, followed by parentheses and colon</a:t>
            </a:r>
          </a:p>
          <a:p>
            <a:pPr eaLnBrk="1" hangingPunct="1">
              <a:defRPr/>
            </a:pPr>
            <a:r>
              <a:rPr lang="en-US" u="sng" dirty="0">
                <a:cs typeface="Courier New" pitchFamily="49" charset="0"/>
              </a:rPr>
              <a:t>Block</a:t>
            </a:r>
            <a:r>
              <a:rPr lang="en-US" dirty="0">
                <a:cs typeface="Courier New" pitchFamily="49" charset="0"/>
              </a:rPr>
              <a:t>: set of statements that belong together as a group</a:t>
            </a:r>
          </a:p>
          <a:p>
            <a:pPr lvl="1" eaLnBrk="1" hangingPunct="1">
              <a:buFont typeface="Arial" panose="020B0604020202020204" pitchFamily="34" charset="0"/>
              <a:buChar char="–"/>
              <a:defRPr/>
            </a:pPr>
            <a:r>
              <a:rPr lang="en-US" dirty="0">
                <a:cs typeface="Courier New" pitchFamily="49" charset="0"/>
              </a:rPr>
              <a:t>Example: the statements included in a function</a:t>
            </a:r>
            <a:endParaRPr lang="he-IL" dirty="0">
              <a:cs typeface="Courier New" pitchFamily="49" charset="0"/>
            </a:endParaRPr>
          </a:p>
          <a:p>
            <a:pPr marL="0" indent="0">
              <a:buFontTx/>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4F11B45-56D0-4E3F-9BA1-44192FEBBD86}"/>
              </a:ext>
            </a:extLst>
          </p:cNvPr>
          <p:cNvSpPr>
            <a:spLocks noGrp="1" noChangeArrowheads="1"/>
          </p:cNvSpPr>
          <p:nvPr>
            <p:ph type="title"/>
          </p:nvPr>
        </p:nvSpPr>
        <p:spPr/>
        <p:txBody>
          <a:bodyPr/>
          <a:lstStyle/>
          <a:p>
            <a:r>
              <a:rPr lang="en-US" altLang="en-US" dirty="0"/>
              <a:t>Defining and Calling a Function</a:t>
            </a:r>
            <a:r>
              <a:rPr lang="en-US" altLang="en-US" sz="2000" b="0" dirty="0"/>
              <a:t> (4 of 5)</a:t>
            </a:r>
            <a:endParaRPr lang="en-US" altLang="en-US" sz="2000" dirty="0"/>
          </a:p>
        </p:txBody>
      </p:sp>
      <p:sp>
        <p:nvSpPr>
          <p:cNvPr id="3" name="Content Placeholder 2">
            <a:extLst>
              <a:ext uri="{FF2B5EF4-FFF2-40B4-BE49-F238E27FC236}">
                <a16:creationId xmlns:a16="http://schemas.microsoft.com/office/drawing/2014/main" id="{64A12A8D-F0A9-49D7-B155-2585D9CFC411}"/>
              </a:ext>
            </a:extLst>
          </p:cNvPr>
          <p:cNvSpPr>
            <a:spLocks noGrp="1"/>
          </p:cNvSpPr>
          <p:nvPr>
            <p:ph idx="1"/>
          </p:nvPr>
        </p:nvSpPr>
        <p:spPr/>
        <p:txBody>
          <a:bodyPr/>
          <a:lstStyle/>
          <a:p>
            <a:pPr eaLnBrk="1" hangingPunct="1">
              <a:defRPr/>
            </a:pPr>
            <a:r>
              <a:rPr lang="en-US" altLang="en-US" dirty="0"/>
              <a:t>Call a function to execute it</a:t>
            </a:r>
          </a:p>
          <a:p>
            <a:pPr lvl="1" eaLnBrk="1" hangingPunct="1">
              <a:defRPr/>
            </a:pPr>
            <a:r>
              <a:rPr lang="en-US" altLang="en-US" dirty="0"/>
              <a:t>When a function is called:</a:t>
            </a:r>
          </a:p>
          <a:p>
            <a:pPr lvl="2" eaLnBrk="1" hangingPunct="1">
              <a:defRPr/>
            </a:pPr>
            <a:r>
              <a:rPr lang="en-US" altLang="en-US" dirty="0"/>
              <a:t>Interpreter jumps to the function and executes statements in the block</a:t>
            </a:r>
          </a:p>
          <a:p>
            <a:pPr lvl="2" eaLnBrk="1" hangingPunct="1">
              <a:defRPr/>
            </a:pPr>
            <a:r>
              <a:rPr lang="en-US" altLang="en-US" dirty="0"/>
              <a:t>Interpreter jumps back to part of program that called the function</a:t>
            </a:r>
          </a:p>
          <a:p>
            <a:pPr lvl="3" eaLnBrk="1" hangingPunct="1">
              <a:defRPr/>
            </a:pPr>
            <a:r>
              <a:rPr lang="en-US" altLang="en-US" dirty="0"/>
              <a:t>Known as function return</a:t>
            </a:r>
          </a:p>
          <a:p>
            <a:pPr marL="0" indent="0">
              <a:buFontTx/>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A7930-C4EC-4F1C-A33C-991F76DF9B2C}"/>
              </a:ext>
            </a:extLst>
          </p:cNvPr>
          <p:cNvSpPr>
            <a:spLocks noGrp="1"/>
          </p:cNvSpPr>
          <p:nvPr>
            <p:ph type="title"/>
          </p:nvPr>
        </p:nvSpPr>
        <p:spPr/>
        <p:txBody>
          <a:bodyPr/>
          <a:lstStyle/>
          <a:p>
            <a:r>
              <a:rPr lang="en-US" altLang="en-US" dirty="0"/>
              <a:t>Defining and Calling a Function</a:t>
            </a:r>
            <a:r>
              <a:rPr lang="en-US" altLang="en-US" sz="2000" b="0" dirty="0"/>
              <a:t> (5 of 5)</a:t>
            </a:r>
            <a:endParaRPr lang="en-AU" sz="2000" dirty="0"/>
          </a:p>
        </p:txBody>
      </p:sp>
      <p:sp>
        <p:nvSpPr>
          <p:cNvPr id="5" name="Content Placeholder 4">
            <a:extLst>
              <a:ext uri="{FF2B5EF4-FFF2-40B4-BE49-F238E27FC236}">
                <a16:creationId xmlns:a16="http://schemas.microsoft.com/office/drawing/2014/main" id="{8C023300-53C5-4644-9F9C-A203DEAAC444}"/>
              </a:ext>
            </a:extLst>
          </p:cNvPr>
          <p:cNvSpPr>
            <a:spLocks noGrp="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main</a:t>
            </a:r>
            <a:r>
              <a:rPr lang="en-US" altLang="en-US" u="sng" dirty="0"/>
              <a:t> function</a:t>
            </a:r>
            <a:r>
              <a:rPr lang="en-US" altLang="en-US" dirty="0"/>
              <a:t>: called when the program starts</a:t>
            </a:r>
          </a:p>
          <a:p>
            <a:pPr lvl="1"/>
            <a:r>
              <a:rPr lang="en-US" altLang="en-US" dirty="0"/>
              <a:t>Calls other functions when they are needed </a:t>
            </a:r>
          </a:p>
          <a:p>
            <a:pPr lvl="1"/>
            <a:r>
              <a:rPr lang="en-US" altLang="en-US" dirty="0"/>
              <a:t>Defines the </a:t>
            </a:r>
            <a:r>
              <a:rPr lang="en-US" altLang="en-US" i="1" dirty="0"/>
              <a:t>mainline logic </a:t>
            </a:r>
            <a:r>
              <a:rPr lang="en-US" altLang="en-US" dirty="0"/>
              <a:t>of the program</a:t>
            </a:r>
            <a:endParaRPr lang="en-A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F7F3B5B-7F68-4830-AC3C-584D69B2F6E8}"/>
              </a:ext>
            </a:extLst>
          </p:cNvPr>
          <p:cNvSpPr>
            <a:spLocks noGrp="1" noChangeArrowheads="1"/>
          </p:cNvSpPr>
          <p:nvPr>
            <p:ph type="title"/>
          </p:nvPr>
        </p:nvSpPr>
        <p:spPr/>
        <p:txBody>
          <a:bodyPr/>
          <a:lstStyle/>
          <a:p>
            <a:r>
              <a:rPr lang="en-US" altLang="en-US"/>
              <a:t>Indentation in Python</a:t>
            </a:r>
          </a:p>
        </p:txBody>
      </p:sp>
      <p:sp>
        <p:nvSpPr>
          <p:cNvPr id="15363" name="Content Placeholder 2">
            <a:extLst>
              <a:ext uri="{FF2B5EF4-FFF2-40B4-BE49-F238E27FC236}">
                <a16:creationId xmlns:a16="http://schemas.microsoft.com/office/drawing/2014/main" id="{18D32E64-50B2-40A4-B0E0-A5FA0818453C}"/>
              </a:ext>
            </a:extLst>
          </p:cNvPr>
          <p:cNvSpPr>
            <a:spLocks noGrp="1" noChangeArrowheads="1"/>
          </p:cNvSpPr>
          <p:nvPr>
            <p:ph idx="1"/>
          </p:nvPr>
        </p:nvSpPr>
        <p:spPr/>
        <p:txBody>
          <a:bodyPr/>
          <a:lstStyle/>
          <a:p>
            <a:pPr eaLnBrk="1" hangingPunct="1">
              <a:buFontTx/>
              <a:buChar char="•"/>
            </a:pPr>
            <a:r>
              <a:rPr lang="en-US" altLang="en-US" dirty="0"/>
              <a:t>Each block must be indented</a:t>
            </a:r>
          </a:p>
          <a:p>
            <a:pPr lvl="1" eaLnBrk="1" hangingPunct="1"/>
            <a:r>
              <a:rPr lang="en-US" altLang="en-US" dirty="0"/>
              <a:t>Lines in block must begin with the same number of spaces</a:t>
            </a:r>
          </a:p>
          <a:p>
            <a:pPr lvl="2"/>
            <a:r>
              <a:rPr lang="en-US" altLang="en-US" dirty="0"/>
              <a:t>Use tabs or spaces to indent lines in a block, but not both as this can confuse the Python interpreter</a:t>
            </a:r>
          </a:p>
          <a:p>
            <a:pPr lvl="2"/>
            <a:r>
              <a:rPr lang="en-US" altLang="en-US" dirty="0"/>
              <a:t>IDLE automatically indents the lines in a block</a:t>
            </a:r>
          </a:p>
          <a:p>
            <a:pPr lvl="1" eaLnBrk="1" hangingPunct="1"/>
            <a:r>
              <a:rPr lang="en-US" altLang="en-US" dirty="0"/>
              <a:t>Blank lines that appear in a block are ignored</a:t>
            </a:r>
          </a:p>
          <a:p>
            <a:pPr>
              <a:buFontTx/>
              <a:buChar char="•"/>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CD90729-2EC3-4311-BE6E-CC7A36140294}"/>
              </a:ext>
            </a:extLst>
          </p:cNvPr>
          <p:cNvSpPr>
            <a:spLocks noGrp="1" noChangeArrowheads="1"/>
          </p:cNvSpPr>
          <p:nvPr>
            <p:ph type="title"/>
          </p:nvPr>
        </p:nvSpPr>
        <p:spPr/>
        <p:txBody>
          <a:bodyPr/>
          <a:lstStyle/>
          <a:p>
            <a:r>
              <a:rPr lang="en-US" altLang="en-US" dirty="0"/>
              <a:t>Designing a Program to Use Functions</a:t>
            </a:r>
            <a:r>
              <a:rPr lang="en-US" altLang="en-US" sz="3600" b="0" dirty="0"/>
              <a:t> </a:t>
            </a:r>
            <a:r>
              <a:rPr lang="en-US" altLang="en-US" sz="2000" b="0" dirty="0"/>
              <a:t>(1 of 3)</a:t>
            </a:r>
            <a:endParaRPr lang="en-US" altLang="en-US" sz="2000" dirty="0"/>
          </a:p>
        </p:txBody>
      </p:sp>
      <p:sp>
        <p:nvSpPr>
          <p:cNvPr id="16387" name="Content Placeholder 2">
            <a:extLst>
              <a:ext uri="{FF2B5EF4-FFF2-40B4-BE49-F238E27FC236}">
                <a16:creationId xmlns:a16="http://schemas.microsoft.com/office/drawing/2014/main" id="{B0808F7F-C939-460D-B6AD-9926B8ADF619}"/>
              </a:ext>
            </a:extLst>
          </p:cNvPr>
          <p:cNvSpPr>
            <a:spLocks noGrp="1" noChangeArrowheads="1"/>
          </p:cNvSpPr>
          <p:nvPr>
            <p:ph idx="1"/>
          </p:nvPr>
        </p:nvSpPr>
        <p:spPr/>
        <p:txBody>
          <a:bodyPr/>
          <a:lstStyle/>
          <a:p>
            <a:pPr eaLnBrk="1" hangingPunct="1">
              <a:buFontTx/>
              <a:buChar char="•"/>
            </a:pPr>
            <a:r>
              <a:rPr lang="en-US" altLang="en-US" dirty="0"/>
              <a:t>In a flowchart, function call shown as rectangle with vertical bars at each side</a:t>
            </a:r>
          </a:p>
          <a:p>
            <a:pPr lvl="1" eaLnBrk="1" hangingPunct="1"/>
            <a:r>
              <a:rPr lang="en-US" altLang="en-US" sz="2400" dirty="0"/>
              <a:t>Function name written in the symbol</a:t>
            </a:r>
          </a:p>
          <a:p>
            <a:pPr lvl="1" eaLnBrk="1" hangingPunct="1"/>
            <a:r>
              <a:rPr lang="en-US" altLang="en-US" sz="2400" dirty="0"/>
              <a:t>Typically draw separate flow chart for each function in the program</a:t>
            </a:r>
          </a:p>
          <a:p>
            <a:pPr lvl="2"/>
            <a:r>
              <a:rPr lang="en-US" altLang="en-US" sz="2000" dirty="0"/>
              <a:t>End terminal symbol usually reads </a:t>
            </a:r>
            <a:r>
              <a:rPr lang="en-US" altLang="en-US" sz="2000" dirty="0">
                <a:latin typeface="Courier New" panose="02070309020205020404" pitchFamily="49" charset="0"/>
                <a:cs typeface="Courier New" panose="02070309020205020404" pitchFamily="49" charset="0"/>
              </a:rPr>
              <a:t>Return</a:t>
            </a:r>
          </a:p>
          <a:p>
            <a:pPr eaLnBrk="1" hangingPunct="1">
              <a:buFontTx/>
              <a:buChar char="•"/>
            </a:pPr>
            <a:r>
              <a:rPr lang="en-US" altLang="en-US" u="sng" dirty="0">
                <a:cs typeface="Courier New" panose="02070309020205020404" pitchFamily="49" charset="0"/>
              </a:rPr>
              <a:t>Top-down design</a:t>
            </a:r>
            <a:r>
              <a:rPr lang="en-US" altLang="en-US" dirty="0">
                <a:cs typeface="Courier New" panose="02070309020205020404" pitchFamily="49" charset="0"/>
              </a:rPr>
              <a:t>: technique for breaking algorithm into functions</a:t>
            </a:r>
            <a:endParaRPr lang="he-IL" altLang="en-US" u="sng"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E7B864D7-61A0-4483-B49A-C6C31B1D4BBE}"/>
              </a:ext>
            </a:extLst>
          </p:cNvPr>
          <p:cNvSpPr>
            <a:spLocks noGrp="1" noChangeArrowheads="1"/>
          </p:cNvSpPr>
          <p:nvPr>
            <p:ph idx="1"/>
          </p:nvPr>
        </p:nvSpPr>
        <p:spPr/>
        <p:txBody>
          <a:bodyPr/>
          <a:lstStyle/>
          <a:p>
            <a:pPr eaLnBrk="1" hangingPunct="1">
              <a:buFontTx/>
              <a:buChar char="•"/>
            </a:pPr>
            <a:r>
              <a:rPr lang="en-US" altLang="en-US" u="sng" dirty="0"/>
              <a:t>Hierarchy chart</a:t>
            </a:r>
            <a:r>
              <a:rPr lang="en-US" altLang="en-US" dirty="0"/>
              <a:t>: depicts relationship between functions</a:t>
            </a:r>
          </a:p>
          <a:p>
            <a:pPr lvl="1" eaLnBrk="1" hangingPunct="1"/>
            <a:r>
              <a:rPr lang="en-US" altLang="en-US" dirty="0"/>
              <a:t>AKA structure chart</a:t>
            </a:r>
          </a:p>
          <a:p>
            <a:pPr lvl="1" eaLnBrk="1" hangingPunct="1"/>
            <a:r>
              <a:rPr lang="en-US" altLang="en-US" dirty="0"/>
              <a:t>Box for each function in the program, Lines connecting boxes illustrate the functions called by each function</a:t>
            </a:r>
          </a:p>
          <a:p>
            <a:pPr lvl="1" eaLnBrk="1" hangingPunct="1"/>
            <a:r>
              <a:rPr lang="en-US" altLang="en-US" dirty="0"/>
              <a:t>Does not show steps taken inside a function</a:t>
            </a:r>
          </a:p>
          <a:p>
            <a:pPr eaLnBrk="1" hangingPunct="1">
              <a:buFontTx/>
              <a:buChar char="•"/>
            </a:pPr>
            <a:r>
              <a:rPr lang="en-US" altLang="en-US" dirty="0"/>
              <a:t>Use </a:t>
            </a:r>
            <a:r>
              <a:rPr lang="en-US" altLang="en-US" dirty="0">
                <a:latin typeface="Courier New" panose="02070309020205020404" pitchFamily="49" charset="0"/>
                <a:cs typeface="Courier New" panose="02070309020205020404" pitchFamily="49" charset="0"/>
              </a:rPr>
              <a:t>input</a:t>
            </a:r>
            <a:r>
              <a:rPr lang="en-US" altLang="en-US" dirty="0"/>
              <a:t> function to have program wait for user to press enter</a:t>
            </a:r>
          </a:p>
          <a:p>
            <a:pPr>
              <a:buFontTx/>
              <a:buChar char="•"/>
            </a:pPr>
            <a:endParaRPr lang="en-US" altLang="en-US" dirty="0"/>
          </a:p>
        </p:txBody>
      </p:sp>
      <p:sp>
        <p:nvSpPr>
          <p:cNvPr id="3" name="Title 2">
            <a:extLst>
              <a:ext uri="{FF2B5EF4-FFF2-40B4-BE49-F238E27FC236}">
                <a16:creationId xmlns:a16="http://schemas.microsoft.com/office/drawing/2014/main" id="{B2DAF56C-CB0B-4543-B886-614882D7DB5D}"/>
              </a:ext>
            </a:extLst>
          </p:cNvPr>
          <p:cNvSpPr>
            <a:spLocks noGrp="1"/>
          </p:cNvSpPr>
          <p:nvPr>
            <p:ph type="title"/>
          </p:nvPr>
        </p:nvSpPr>
        <p:spPr/>
        <p:txBody>
          <a:bodyPr/>
          <a:lstStyle/>
          <a:p>
            <a:r>
              <a:rPr lang="en-US" altLang="en-US" dirty="0"/>
              <a:t>Designing a Program to Use Functions</a:t>
            </a:r>
            <a:r>
              <a:rPr lang="en-US" altLang="en-US" sz="3600" b="0" dirty="0"/>
              <a:t> </a:t>
            </a:r>
            <a:r>
              <a:rPr lang="en-US" altLang="en-US" sz="2000" b="0" dirty="0"/>
              <a:t>(2 of 3)</a:t>
            </a:r>
            <a:endParaRPr lang="en-AU"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801EC02-F7B3-4116-B58A-301BDF0209B2}"/>
              </a:ext>
            </a:extLst>
          </p:cNvPr>
          <p:cNvSpPr>
            <a:spLocks noGrp="1" noChangeArrowheads="1"/>
          </p:cNvSpPr>
          <p:nvPr>
            <p:ph type="title"/>
          </p:nvPr>
        </p:nvSpPr>
        <p:spPr/>
        <p:txBody>
          <a:bodyPr/>
          <a:lstStyle/>
          <a:p>
            <a:r>
              <a:rPr lang="en-US" altLang="en-US" dirty="0"/>
              <a:t>Designing a Program to Use Functions </a:t>
            </a:r>
            <a:r>
              <a:rPr lang="en-US" altLang="en-US" sz="2000" b="0" dirty="0"/>
              <a:t>(3 of 3)</a:t>
            </a:r>
            <a:endParaRPr lang="en-US" altLang="en-US" sz="2000" dirty="0"/>
          </a:p>
        </p:txBody>
      </p:sp>
      <p:sp>
        <p:nvSpPr>
          <p:cNvPr id="2" name="Text Placeholder 1">
            <a:extLst>
              <a:ext uri="{FF2B5EF4-FFF2-40B4-BE49-F238E27FC236}">
                <a16:creationId xmlns:a16="http://schemas.microsoft.com/office/drawing/2014/main" id="{000809E7-0375-474E-97B1-339999F32367}"/>
              </a:ext>
            </a:extLst>
          </p:cNvPr>
          <p:cNvSpPr>
            <a:spLocks noGrp="1"/>
          </p:cNvSpPr>
          <p:nvPr>
            <p:ph type="body" sz="quarter" idx="13"/>
          </p:nvPr>
        </p:nvSpPr>
        <p:spPr>
          <a:xfrm>
            <a:off x="457200" y="5867400"/>
            <a:ext cx="8229600" cy="417616"/>
          </a:xfrm>
        </p:spPr>
        <p:txBody>
          <a:bodyPr/>
          <a:lstStyle/>
          <a:p>
            <a:r>
              <a:rPr lang="en-AU" b="1" dirty="0"/>
              <a:t>Figure 5-10 </a:t>
            </a:r>
            <a:r>
              <a:rPr lang="en-AU" dirty="0"/>
              <a:t>A hierarchy chart</a:t>
            </a:r>
          </a:p>
        </p:txBody>
      </p:sp>
      <p:pic>
        <p:nvPicPr>
          <p:cNvPr id="18435" name="Picture 3" descr="A hierarchy chart for the functions in a program.">
            <a:extLst>
              <a:ext uri="{FF2B5EF4-FFF2-40B4-BE49-F238E27FC236}">
                <a16:creationId xmlns:a16="http://schemas.microsoft.com/office/drawing/2014/main" id="{EC597997-8ADB-4BB3-89A6-B0869BDD7E5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457200" y="2128682"/>
            <a:ext cx="8229600" cy="249744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5BE2A40-A3FB-45C0-91C2-A7B2E315C2AC}"/>
              </a:ext>
            </a:extLst>
          </p:cNvPr>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cs typeface="Courier New" panose="02070309020205020404" pitchFamily="49" charset="0"/>
              </a:rPr>
              <a:t>pass</a:t>
            </a:r>
            <a:r>
              <a:rPr lang="en-US" altLang="en-US" dirty="0"/>
              <a:t> Keyword</a:t>
            </a:r>
          </a:p>
        </p:txBody>
      </p:sp>
      <p:sp>
        <p:nvSpPr>
          <p:cNvPr id="19459" name="Content Placeholder 2">
            <a:extLst>
              <a:ext uri="{FF2B5EF4-FFF2-40B4-BE49-F238E27FC236}">
                <a16:creationId xmlns:a16="http://schemas.microsoft.com/office/drawing/2014/main" id="{C81784D5-F249-41B0-9ACB-F55B2DD83228}"/>
              </a:ext>
            </a:extLst>
          </p:cNvPr>
          <p:cNvSpPr>
            <a:spLocks noGrp="1" noChangeArrowheads="1"/>
          </p:cNvSpPr>
          <p:nvPr>
            <p:ph idx="1"/>
          </p:nvPr>
        </p:nvSpPr>
        <p:spPr>
          <a:xfrm>
            <a:off x="457200" y="1600200"/>
            <a:ext cx="8229600" cy="2514600"/>
          </a:xfrm>
        </p:spPr>
        <p:txBody>
          <a:bodyPr/>
          <a:lstStyle/>
          <a:p>
            <a:pPr>
              <a:buFontTx/>
              <a:buChar char="•"/>
            </a:pPr>
            <a:r>
              <a:rPr lang="en-US" altLang="en-US" dirty="0"/>
              <a:t>You can use the </a:t>
            </a:r>
            <a:r>
              <a:rPr lang="en-US" altLang="en-US" dirty="0">
                <a:latin typeface="Courier New" panose="02070309020205020404" pitchFamily="49" charset="0"/>
                <a:cs typeface="Courier New" panose="02070309020205020404" pitchFamily="49" charset="0"/>
              </a:rPr>
              <a:t>pass</a:t>
            </a:r>
            <a:r>
              <a:rPr lang="en-US" altLang="en-US" dirty="0"/>
              <a:t> keyword to create empty functions</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pass</a:t>
            </a:r>
            <a:r>
              <a:rPr lang="en-US" altLang="en-US" dirty="0"/>
              <a:t> keyword is ignored by the Python interpreter</a:t>
            </a:r>
          </a:p>
          <a:p>
            <a:pPr>
              <a:buFontTx/>
              <a:buChar char="•"/>
            </a:pPr>
            <a:r>
              <a:rPr lang="en-US" altLang="en-US" dirty="0"/>
              <a:t>This can be helpful when designing a program</a:t>
            </a:r>
          </a:p>
        </p:txBody>
      </p:sp>
      <p:sp>
        <p:nvSpPr>
          <p:cNvPr id="19460" name="TextBox 1">
            <a:extLst>
              <a:ext uri="{FF2B5EF4-FFF2-40B4-BE49-F238E27FC236}">
                <a16:creationId xmlns:a16="http://schemas.microsoft.com/office/drawing/2014/main" id="{1579AE1F-F9A9-4AEE-994A-0C0A00254BCB}"/>
              </a:ext>
            </a:extLst>
          </p:cNvPr>
          <p:cNvSpPr txBox="1">
            <a:spLocks noChangeArrowheads="1"/>
          </p:cNvSpPr>
          <p:nvPr/>
        </p:nvSpPr>
        <p:spPr bwMode="auto">
          <a:xfrm>
            <a:off x="2667000" y="4402348"/>
            <a:ext cx="259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step1():</a:t>
            </a:r>
          </a:p>
          <a:p>
            <a:pPr>
              <a:spcBef>
                <a:spcPct val="0"/>
              </a:spcBef>
              <a:buFontTx/>
              <a:buNone/>
            </a:pPr>
            <a:r>
              <a:rPr lang="en-US" altLang="en-US" sz="1800" b="0" dirty="0">
                <a:latin typeface="Courier New" panose="02070309020205020404" pitchFamily="49" charset="0"/>
                <a:cs typeface="Courier New" panose="02070309020205020404" pitchFamily="49" charset="0"/>
              </a:rPr>
              <a:t>    pass</a:t>
            </a:r>
          </a:p>
          <a:p>
            <a:pPr>
              <a:spcBef>
                <a:spcPct val="0"/>
              </a:spcBef>
              <a:buFontTx/>
              <a:buNone/>
            </a:pPr>
            <a:endParaRPr lang="en-US" altLang="en-US" sz="1800" b="0" dirty="0">
              <a:latin typeface="Courier New" panose="02070309020205020404" pitchFamily="49" charset="0"/>
              <a:cs typeface="Courier New" panose="02070309020205020404" pitchFamily="49" charset="0"/>
            </a:endParaRPr>
          </a:p>
          <a:p>
            <a:pPr>
              <a:spcBef>
                <a:spcPct val="0"/>
              </a:spcBef>
              <a:buFontTx/>
              <a:buNone/>
            </a:pPr>
            <a:r>
              <a:rPr lang="en-US" altLang="en-US" sz="1800" b="0" dirty="0">
                <a:latin typeface="Courier New" panose="02070309020205020404" pitchFamily="49" charset="0"/>
                <a:cs typeface="Courier New" panose="02070309020205020404" pitchFamily="49" charset="0"/>
              </a:rPr>
              <a:t>def step2():</a:t>
            </a:r>
          </a:p>
          <a:p>
            <a:pPr>
              <a:spcBef>
                <a:spcPct val="0"/>
              </a:spcBef>
              <a:buFontTx/>
              <a:buNone/>
            </a:pPr>
            <a:r>
              <a:rPr lang="en-US" altLang="en-US" sz="1800" b="0" dirty="0">
                <a:latin typeface="Courier New" panose="02070309020205020404" pitchFamily="49" charset="0"/>
                <a:cs typeface="Courier New" panose="02070309020205020404" pitchFamily="49" charset="0"/>
              </a:rPr>
              <a:t>    pass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461508-8872-4F72-B5AD-7C42832E026C}"/>
              </a:ext>
            </a:extLst>
          </p:cNvPr>
          <p:cNvSpPr>
            <a:spLocks noGrp="1" noChangeArrowheads="1"/>
          </p:cNvSpPr>
          <p:nvPr>
            <p:ph type="title"/>
          </p:nvPr>
        </p:nvSpPr>
        <p:spPr/>
        <p:txBody>
          <a:bodyPr/>
          <a:lstStyle/>
          <a:p>
            <a:r>
              <a:rPr lang="en-US" altLang="en-US" dirty="0"/>
              <a:t>Local Variables</a:t>
            </a:r>
            <a:r>
              <a:rPr lang="en-US" altLang="en-US" sz="2000" b="0" dirty="0"/>
              <a:t> (1 of 2)</a:t>
            </a:r>
            <a:endParaRPr lang="en-US" altLang="en-US" sz="2000" dirty="0"/>
          </a:p>
        </p:txBody>
      </p:sp>
      <p:sp>
        <p:nvSpPr>
          <p:cNvPr id="20483" name="Content Placeholder 2">
            <a:extLst>
              <a:ext uri="{FF2B5EF4-FFF2-40B4-BE49-F238E27FC236}">
                <a16:creationId xmlns:a16="http://schemas.microsoft.com/office/drawing/2014/main" id="{3711A867-7924-4A03-B746-C9663E0F1E33}"/>
              </a:ext>
            </a:extLst>
          </p:cNvPr>
          <p:cNvSpPr>
            <a:spLocks noGrp="1" noChangeArrowheads="1"/>
          </p:cNvSpPr>
          <p:nvPr>
            <p:ph idx="1"/>
          </p:nvPr>
        </p:nvSpPr>
        <p:spPr/>
        <p:txBody>
          <a:bodyPr/>
          <a:lstStyle/>
          <a:p>
            <a:pPr eaLnBrk="1" hangingPunct="1">
              <a:buFontTx/>
              <a:buChar char="•"/>
            </a:pPr>
            <a:r>
              <a:rPr lang="en-US" altLang="en-US" u="sng" dirty="0"/>
              <a:t>Local variable</a:t>
            </a:r>
            <a:r>
              <a:rPr lang="en-US" altLang="en-US" dirty="0"/>
              <a:t>: variable that is assigned a value inside a function</a:t>
            </a:r>
          </a:p>
          <a:p>
            <a:pPr lvl="1" eaLnBrk="1" hangingPunct="1"/>
            <a:r>
              <a:rPr lang="en-US" altLang="en-US" dirty="0"/>
              <a:t>Belongs to the function in which it was created</a:t>
            </a:r>
          </a:p>
          <a:p>
            <a:pPr lvl="2"/>
            <a:r>
              <a:rPr lang="en-US" altLang="en-US" dirty="0"/>
              <a:t>Only statements inside that function can access it, error will occur if another function tries to access the variable</a:t>
            </a:r>
          </a:p>
          <a:p>
            <a:pPr eaLnBrk="1" hangingPunct="1">
              <a:buFontTx/>
              <a:buChar char="•"/>
            </a:pPr>
            <a:r>
              <a:rPr lang="en-US" altLang="en-US" u="sng" dirty="0"/>
              <a:t>Scope</a:t>
            </a:r>
            <a:r>
              <a:rPr lang="en-US" altLang="en-US" dirty="0"/>
              <a:t>: the part of a program in which a variable may be accessed</a:t>
            </a:r>
          </a:p>
          <a:p>
            <a:pPr lvl="1" eaLnBrk="1" hangingPunct="1"/>
            <a:r>
              <a:rPr lang="en-US" altLang="en-US" dirty="0"/>
              <a:t>For local variable: function in which created</a:t>
            </a:r>
          </a:p>
          <a:p>
            <a:pPr>
              <a:buFontTx/>
              <a:buChar char="•"/>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48027C6-A9DC-484C-B386-F65CDD1CEA00}"/>
              </a:ext>
            </a:extLst>
          </p:cNvPr>
          <p:cNvSpPr>
            <a:spLocks noGrp="1" noChangeArrowheads="1"/>
          </p:cNvSpPr>
          <p:nvPr>
            <p:ph type="title"/>
          </p:nvPr>
        </p:nvSpPr>
        <p:spPr/>
        <p:txBody>
          <a:bodyPr/>
          <a:lstStyle/>
          <a:p>
            <a:r>
              <a:rPr lang="en-US" altLang="en-US" dirty="0"/>
              <a:t>Local Variables</a:t>
            </a:r>
            <a:r>
              <a:rPr lang="en-US" altLang="en-US" sz="2000" b="0" dirty="0"/>
              <a:t> (2 of 2)</a:t>
            </a:r>
            <a:endParaRPr lang="en-US" altLang="en-US" sz="2000" dirty="0"/>
          </a:p>
        </p:txBody>
      </p:sp>
      <p:sp>
        <p:nvSpPr>
          <p:cNvPr id="21507" name="Content Placeholder 2">
            <a:extLst>
              <a:ext uri="{FF2B5EF4-FFF2-40B4-BE49-F238E27FC236}">
                <a16:creationId xmlns:a16="http://schemas.microsoft.com/office/drawing/2014/main" id="{7A50FFAA-EFA5-40C2-814B-A8E7A9F2A1B2}"/>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Local variable cannot be accessed by statements inside its function which precede its creation</a:t>
            </a:r>
          </a:p>
          <a:p>
            <a:pPr eaLnBrk="1" hangingPunct="1">
              <a:buFontTx/>
              <a:buChar char="•"/>
            </a:pPr>
            <a:r>
              <a:rPr lang="en-US" altLang="en-US" dirty="0">
                <a:cs typeface="Courier New" panose="02070309020205020404" pitchFamily="49" charset="0"/>
              </a:rPr>
              <a:t>Different functions may have local variables with the same name </a:t>
            </a:r>
          </a:p>
          <a:p>
            <a:pPr lvl="1" eaLnBrk="1" hangingPunct="1"/>
            <a:r>
              <a:rPr lang="en-US" altLang="en-US" dirty="0">
                <a:cs typeface="Courier New" panose="02070309020205020404" pitchFamily="49" charset="0"/>
              </a:rPr>
              <a:t>Each function does not see the other function’s local variables, so no confusion</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94CBB-74A6-4D25-9A56-C901837B9E80}"/>
              </a:ext>
            </a:extLst>
          </p:cNvPr>
          <p:cNvSpPr>
            <a:spLocks noGrp="1"/>
          </p:cNvSpPr>
          <p:nvPr>
            <p:ph type="title"/>
          </p:nvPr>
        </p:nvSpPr>
        <p:spPr/>
        <p:txBody>
          <a:bodyPr/>
          <a:lstStyle/>
          <a:p>
            <a:r>
              <a:rPr lang="en-US" altLang="en-US" dirty="0"/>
              <a:t>Topics</a:t>
            </a:r>
            <a:r>
              <a:rPr lang="en-US" altLang="en-US" sz="2000" b="0" dirty="0"/>
              <a:t> (1 of 2)</a:t>
            </a:r>
            <a:endParaRPr lang="en-AU" sz="2000" b="0" dirty="0"/>
          </a:p>
        </p:txBody>
      </p:sp>
      <p:sp>
        <p:nvSpPr>
          <p:cNvPr id="5" name="Content Placeholder 4">
            <a:extLst>
              <a:ext uri="{FF2B5EF4-FFF2-40B4-BE49-F238E27FC236}">
                <a16:creationId xmlns:a16="http://schemas.microsoft.com/office/drawing/2014/main" id="{303F680F-67F6-4821-B9C4-F32DB9C88ADE}"/>
              </a:ext>
            </a:extLst>
          </p:cNvPr>
          <p:cNvSpPr>
            <a:spLocks noGrp="1"/>
          </p:cNvSpPr>
          <p:nvPr>
            <p:ph idx="1"/>
          </p:nvPr>
        </p:nvSpPr>
        <p:spPr/>
        <p:txBody>
          <a:bodyPr/>
          <a:lstStyle/>
          <a:p>
            <a:r>
              <a:rPr lang="en-US" dirty="0"/>
              <a:t>Introduction to Functions</a:t>
            </a:r>
          </a:p>
          <a:p>
            <a:r>
              <a:rPr lang="en-US" dirty="0"/>
              <a:t>Defining and Calling a Void Function</a:t>
            </a:r>
          </a:p>
          <a:p>
            <a:r>
              <a:rPr lang="en-US" dirty="0"/>
              <a:t>Designing a Program to Use Functions</a:t>
            </a:r>
          </a:p>
          <a:p>
            <a:r>
              <a:rPr lang="en-US" dirty="0"/>
              <a:t>Local Variables</a:t>
            </a:r>
          </a:p>
          <a:p>
            <a:r>
              <a:rPr lang="en-US" dirty="0"/>
              <a:t>Passing Arguments to Functions</a:t>
            </a:r>
          </a:p>
          <a:p>
            <a:r>
              <a:rPr lang="en-US" dirty="0"/>
              <a:t>Global Variables and Global Constants</a:t>
            </a:r>
          </a:p>
          <a:p>
            <a:r>
              <a:rPr lang="en-US" dirty="0"/>
              <a:t>Turtle Graphics: Modularizing Code with Functions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1E92332-D7C6-44BC-A0D2-F00CFAEC17B3}"/>
              </a:ext>
            </a:extLst>
          </p:cNvPr>
          <p:cNvSpPr>
            <a:spLocks noGrp="1" noChangeArrowheads="1"/>
          </p:cNvSpPr>
          <p:nvPr>
            <p:ph type="title"/>
          </p:nvPr>
        </p:nvSpPr>
        <p:spPr/>
        <p:txBody>
          <a:bodyPr/>
          <a:lstStyle/>
          <a:p>
            <a:r>
              <a:rPr lang="en-US" altLang="en-US" dirty="0"/>
              <a:t>Passing Arguments to Functions</a:t>
            </a:r>
            <a:r>
              <a:rPr lang="en-US" altLang="en-US" sz="2000" b="0" dirty="0"/>
              <a:t> (1 of 4)</a:t>
            </a:r>
            <a:endParaRPr lang="en-US" altLang="en-US" sz="2000" dirty="0"/>
          </a:p>
        </p:txBody>
      </p:sp>
      <p:sp>
        <p:nvSpPr>
          <p:cNvPr id="22531" name="Content Placeholder 2">
            <a:extLst>
              <a:ext uri="{FF2B5EF4-FFF2-40B4-BE49-F238E27FC236}">
                <a16:creationId xmlns:a16="http://schemas.microsoft.com/office/drawing/2014/main" id="{D7FE820A-7327-4182-95CE-22C9D1F55223}"/>
              </a:ext>
            </a:extLst>
          </p:cNvPr>
          <p:cNvSpPr>
            <a:spLocks noGrp="1" noChangeArrowheads="1"/>
          </p:cNvSpPr>
          <p:nvPr>
            <p:ph idx="1"/>
          </p:nvPr>
        </p:nvSpPr>
        <p:spPr/>
        <p:txBody>
          <a:bodyPr/>
          <a:lstStyle/>
          <a:p>
            <a:pPr eaLnBrk="1" hangingPunct="1">
              <a:buFontTx/>
              <a:buChar char="•"/>
            </a:pPr>
            <a:r>
              <a:rPr lang="en-US" altLang="en-US" u="sng" dirty="0"/>
              <a:t>Argument</a:t>
            </a:r>
            <a:r>
              <a:rPr lang="en-US" altLang="en-US" dirty="0"/>
              <a:t>: piece of data that is sent into a function</a:t>
            </a:r>
          </a:p>
          <a:p>
            <a:pPr lvl="1" eaLnBrk="1" hangingPunct="1"/>
            <a:r>
              <a:rPr lang="en-US" altLang="en-US" dirty="0"/>
              <a:t>Function can use argument in calculations</a:t>
            </a:r>
          </a:p>
          <a:p>
            <a:pPr lvl="1" eaLnBrk="1" hangingPunct="1"/>
            <a:r>
              <a:rPr lang="en-US" altLang="en-US" dirty="0"/>
              <a:t>When calling the function, the argument is placed in parentheses following the function name</a:t>
            </a:r>
          </a:p>
          <a:p>
            <a:pPr>
              <a:buFontTx/>
              <a:buChar char="•"/>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0D003-4A0C-43AB-91FD-DB008972E56E}"/>
              </a:ext>
            </a:extLst>
          </p:cNvPr>
          <p:cNvSpPr>
            <a:spLocks noGrp="1"/>
          </p:cNvSpPr>
          <p:nvPr>
            <p:ph type="title"/>
          </p:nvPr>
        </p:nvSpPr>
        <p:spPr>
          <a:xfrm>
            <a:off x="457200" y="228600"/>
            <a:ext cx="8229600" cy="685800"/>
          </a:xfrm>
        </p:spPr>
        <p:txBody>
          <a:bodyPr/>
          <a:lstStyle/>
          <a:p>
            <a:r>
              <a:rPr lang="en-US" altLang="en-US" dirty="0"/>
              <a:t>Passing Arguments to Functions</a:t>
            </a:r>
            <a:r>
              <a:rPr lang="en-US" altLang="en-US" sz="2000" b="0" dirty="0"/>
              <a:t> (2 of 4)</a:t>
            </a:r>
            <a:endParaRPr lang="en-AU" sz="2000" dirty="0"/>
          </a:p>
        </p:txBody>
      </p:sp>
      <p:sp>
        <p:nvSpPr>
          <p:cNvPr id="4" name="Text Placeholder 3">
            <a:extLst>
              <a:ext uri="{FF2B5EF4-FFF2-40B4-BE49-F238E27FC236}">
                <a16:creationId xmlns:a16="http://schemas.microsoft.com/office/drawing/2014/main" id="{3B5DE8CF-0BD2-4C21-A07D-4761670DB1AC}"/>
              </a:ext>
            </a:extLst>
          </p:cNvPr>
          <p:cNvSpPr>
            <a:spLocks noGrp="1"/>
          </p:cNvSpPr>
          <p:nvPr>
            <p:ph type="body" sz="quarter" idx="13"/>
          </p:nvPr>
        </p:nvSpPr>
        <p:spPr/>
        <p:txBody>
          <a:bodyPr/>
          <a:lstStyle/>
          <a:p>
            <a:r>
              <a:rPr lang="en-US" b="1" dirty="0"/>
              <a:t>Figure 5-13 </a:t>
            </a:r>
            <a:r>
              <a:rPr lang="en-US" dirty="0"/>
              <a:t>The </a:t>
            </a:r>
            <a:r>
              <a:rPr lang="en-US" dirty="0">
                <a:latin typeface="Courier New" panose="02070309020205020404" pitchFamily="49" charset="0"/>
                <a:cs typeface="Courier New" panose="02070309020205020404" pitchFamily="49" charset="0"/>
              </a:rPr>
              <a:t>value</a:t>
            </a:r>
            <a:r>
              <a:rPr lang="en-US" dirty="0"/>
              <a:t> variable is passed as an argument</a:t>
            </a:r>
            <a:endParaRPr lang="en-AU" dirty="0"/>
          </a:p>
        </p:txBody>
      </p:sp>
      <p:pic>
        <p:nvPicPr>
          <p:cNvPr id="5" name="Picture 2" descr="The lines read as follows. Line 1. d e f main left parenthesis right parenthesis colon. Line 2, indented once. value equals 5. Line 3, indented once. show underscore double left parenthesis value right parenthesis. Line 10, indented once. d e f show underscore double left parenthesis number right parenthesis colon. Line 11, indented twice. result equals number asterisk 2. Line 12, indented twice. print left parenthesis result right parenthesis. An arrow from value in line 3 points to number in line 10.">
            <a:extLst>
              <a:ext uri="{FF2B5EF4-FFF2-40B4-BE49-F238E27FC236}">
                <a16:creationId xmlns:a16="http://schemas.microsoft.com/office/drawing/2014/main" id="{C6EAE763-D6D4-4AC9-8A6C-B9F9439B6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523196" y="1295400"/>
            <a:ext cx="6097608"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03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4B8D0DE-19FA-4789-9464-F458A4A6A5F3}"/>
              </a:ext>
            </a:extLst>
          </p:cNvPr>
          <p:cNvSpPr>
            <a:spLocks noGrp="1" noChangeArrowheads="1"/>
          </p:cNvSpPr>
          <p:nvPr>
            <p:ph type="title"/>
          </p:nvPr>
        </p:nvSpPr>
        <p:spPr/>
        <p:txBody>
          <a:bodyPr/>
          <a:lstStyle/>
          <a:p>
            <a:r>
              <a:rPr lang="en-US" altLang="en-US" dirty="0"/>
              <a:t>Passing Arguments to Functions</a:t>
            </a:r>
            <a:r>
              <a:rPr lang="en-US" altLang="en-US" sz="2000" b="0" dirty="0"/>
              <a:t> (3 of 4)</a:t>
            </a:r>
            <a:endParaRPr lang="en-US" altLang="en-US" sz="2000" dirty="0"/>
          </a:p>
        </p:txBody>
      </p:sp>
      <p:sp>
        <p:nvSpPr>
          <p:cNvPr id="24579" name="Content Placeholder 2">
            <a:extLst>
              <a:ext uri="{FF2B5EF4-FFF2-40B4-BE49-F238E27FC236}">
                <a16:creationId xmlns:a16="http://schemas.microsoft.com/office/drawing/2014/main" id="{1DF8FC53-FB3F-4600-8F6B-A5E44297FC72}"/>
              </a:ext>
            </a:extLst>
          </p:cNvPr>
          <p:cNvSpPr>
            <a:spLocks noGrp="1" noChangeArrowheads="1"/>
          </p:cNvSpPr>
          <p:nvPr>
            <p:ph idx="1"/>
          </p:nvPr>
        </p:nvSpPr>
        <p:spPr/>
        <p:txBody>
          <a:bodyPr/>
          <a:lstStyle/>
          <a:p>
            <a:pPr eaLnBrk="1" hangingPunct="1">
              <a:buFontTx/>
              <a:buChar char="•"/>
            </a:pPr>
            <a:r>
              <a:rPr lang="en-US" altLang="en-US" u="sng" dirty="0"/>
              <a:t>Parameter variable</a:t>
            </a:r>
            <a:r>
              <a:rPr lang="en-US" altLang="en-US" dirty="0"/>
              <a:t>: variable that is assigned the value of an argument when the function is called</a:t>
            </a:r>
          </a:p>
          <a:p>
            <a:pPr lvl="1" eaLnBrk="1" hangingPunct="1"/>
            <a:r>
              <a:rPr lang="en-US" altLang="en-US" dirty="0"/>
              <a:t>The parameter and the argument reference the same value</a:t>
            </a:r>
          </a:p>
          <a:p>
            <a:pPr lvl="1" eaLnBrk="1" hangingPunct="1"/>
            <a:r>
              <a:rPr lang="en-US" altLang="en-US" dirty="0"/>
              <a:t>General format: </a:t>
            </a:r>
          </a:p>
          <a:p>
            <a:pPr marL="1617663" lvl="1" indent="-1160463"/>
            <a:r>
              <a:rPr lang="en-US" altLang="en-US" dirty="0">
                <a:latin typeface="Courier New" panose="02070309020205020404" pitchFamily="49" charset="0"/>
                <a:cs typeface="Courier New" panose="02070309020205020404" pitchFamily="49" charset="0"/>
              </a:rPr>
              <a:t>def </a:t>
            </a:r>
            <a:r>
              <a:rPr lang="en-US" altLang="en-US" i="1" dirty="0" err="1">
                <a:latin typeface="Courier New" panose="02070309020205020404" pitchFamily="49" charset="0"/>
                <a:cs typeface="Courier New" panose="02070309020205020404" pitchFamily="49" charset="0"/>
              </a:rPr>
              <a:t>function</a:t>
            </a:r>
            <a:r>
              <a:rPr lang="en-US" altLang="en-US" dirty="0" err="1">
                <a:latin typeface="Courier New" panose="02070309020205020404" pitchFamily="49" charset="0"/>
                <a:cs typeface="Courier New" panose="02070309020205020404" pitchFamily="49" charset="0"/>
              </a:rPr>
              <a:t>_</a:t>
            </a:r>
            <a:r>
              <a:rPr lang="en-US" altLang="en-US" i="1" dirty="0" err="1">
                <a:latin typeface="Courier New" panose="02070309020205020404" pitchFamily="49" charset="0"/>
                <a:cs typeface="Courier New" panose="02070309020205020404" pitchFamily="49" charset="0"/>
              </a:rPr>
              <a:t>name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parameter</a:t>
            </a:r>
            <a:r>
              <a:rPr lang="en-US" altLang="en-US" dirty="0">
                <a:latin typeface="Courier New" panose="02070309020205020404" pitchFamily="49" charset="0"/>
                <a:cs typeface="Courier New" panose="02070309020205020404" pitchFamily="49" charset="0"/>
              </a:rPr>
              <a:t>):</a:t>
            </a:r>
          </a:p>
          <a:p>
            <a:pPr lvl="1" eaLnBrk="1" hangingPunct="1"/>
            <a:r>
              <a:rPr lang="en-US" altLang="en-US" u="sng" dirty="0">
                <a:cs typeface="Courier New" panose="02070309020205020404" pitchFamily="49" charset="0"/>
              </a:rPr>
              <a:t>Scope of a parameter</a:t>
            </a:r>
            <a:r>
              <a:rPr lang="en-US" altLang="en-US" dirty="0">
                <a:cs typeface="Courier New" panose="02070309020205020404" pitchFamily="49" charset="0"/>
              </a:rPr>
              <a:t>: the function in which the parameter is used</a:t>
            </a:r>
          </a:p>
          <a:p>
            <a:pPr>
              <a:buFontTx/>
              <a:buChar char="•"/>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89B23-C054-40D7-B7E4-2A0030FC6723}"/>
              </a:ext>
            </a:extLst>
          </p:cNvPr>
          <p:cNvSpPr>
            <a:spLocks noGrp="1"/>
          </p:cNvSpPr>
          <p:nvPr>
            <p:ph type="title"/>
          </p:nvPr>
        </p:nvSpPr>
        <p:spPr>
          <a:xfrm>
            <a:off x="457200" y="228600"/>
            <a:ext cx="8229600" cy="609600"/>
          </a:xfrm>
        </p:spPr>
        <p:txBody>
          <a:bodyPr/>
          <a:lstStyle/>
          <a:p>
            <a:r>
              <a:rPr lang="en-US" altLang="en-US" dirty="0"/>
              <a:t>Passing Arguments to Functions</a:t>
            </a:r>
            <a:r>
              <a:rPr lang="en-US" altLang="en-US" sz="2000" b="0" dirty="0"/>
              <a:t> (4 of 4)</a:t>
            </a:r>
            <a:endParaRPr lang="en-AU" sz="2000" dirty="0"/>
          </a:p>
        </p:txBody>
      </p:sp>
      <p:sp>
        <p:nvSpPr>
          <p:cNvPr id="5" name="Text Placeholder 4">
            <a:extLst>
              <a:ext uri="{FF2B5EF4-FFF2-40B4-BE49-F238E27FC236}">
                <a16:creationId xmlns:a16="http://schemas.microsoft.com/office/drawing/2014/main" id="{9C60B939-55F4-4B1C-901C-C9AEDB0230DF}"/>
              </a:ext>
            </a:extLst>
          </p:cNvPr>
          <p:cNvSpPr>
            <a:spLocks noGrp="1"/>
          </p:cNvSpPr>
          <p:nvPr>
            <p:ph type="body" sz="quarter" idx="13"/>
          </p:nvPr>
        </p:nvSpPr>
        <p:spPr/>
        <p:txBody>
          <a:bodyPr/>
          <a:lstStyle/>
          <a:p>
            <a:r>
              <a:rPr lang="en-US" b="1" dirty="0"/>
              <a:t>Figure 5-14 </a:t>
            </a:r>
            <a:r>
              <a:rPr lang="en-US" dirty="0"/>
              <a:t>The </a:t>
            </a:r>
            <a:r>
              <a:rPr lang="en-US" dirty="0">
                <a:latin typeface="Courier New" panose="02070309020205020404" pitchFamily="49" charset="0"/>
                <a:cs typeface="Courier New" panose="02070309020205020404" pitchFamily="49" charset="0"/>
              </a:rPr>
              <a:t>value</a:t>
            </a:r>
            <a:r>
              <a:rPr lang="en-US" dirty="0"/>
              <a:t> variable and the </a:t>
            </a:r>
            <a:r>
              <a:rPr lang="en-US" dirty="0">
                <a:latin typeface="Courier New" panose="02070309020205020404" pitchFamily="49" charset="0"/>
                <a:cs typeface="Courier New" panose="02070309020205020404" pitchFamily="49" charset="0"/>
              </a:rPr>
              <a:t>number</a:t>
            </a:r>
            <a:r>
              <a:rPr lang="en-US" dirty="0"/>
              <a:t> parameter reference the same value</a:t>
            </a:r>
            <a:endParaRPr lang="en-AU" dirty="0"/>
          </a:p>
        </p:txBody>
      </p:sp>
      <p:pic>
        <p:nvPicPr>
          <p:cNvPr id="6" name="Picture 3" descr="The lines read as follows. Line 1. d e f main left parenthesis right parenthesis colon. Line 2, indented once. value equals 5. Line 3, indented once. show underscore double left parenthesis value right parenthesis. Line 10, indented once. d e f show underscore double left parenthesis number right parenthesis colon. Line 11, indented twice. result equals number asterisk 2. Line 12, indented twice. print left parenthesis result right parenthesis. An arrow from value in line 3 points to number in line 10. A number, 5, in a box is labeled, value and number.">
            <a:extLst>
              <a:ext uri="{FF2B5EF4-FFF2-40B4-BE49-F238E27FC236}">
                <a16:creationId xmlns:a16="http://schemas.microsoft.com/office/drawing/2014/main" id="{D9B72DA2-10E6-40AB-8201-11B41DA5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740728" y="2209799"/>
            <a:ext cx="7662545" cy="2880000"/>
          </a:xfrm>
          <a:prstGeom prst="rect">
            <a:avLst/>
          </a:prstGeom>
        </p:spPr>
      </p:pic>
    </p:spTree>
    <p:extLst>
      <p:ext uri="{BB962C8B-B14F-4D97-AF65-F5344CB8AC3E}">
        <p14:creationId xmlns:p14="http://schemas.microsoft.com/office/powerpoint/2010/main" val="200730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E1A8B91-25EB-4D1C-ADDC-D7AEC0CC94D6}"/>
              </a:ext>
            </a:extLst>
          </p:cNvPr>
          <p:cNvSpPr>
            <a:spLocks noGrp="1" noChangeArrowheads="1"/>
          </p:cNvSpPr>
          <p:nvPr>
            <p:ph type="title"/>
          </p:nvPr>
        </p:nvSpPr>
        <p:spPr/>
        <p:txBody>
          <a:bodyPr/>
          <a:lstStyle/>
          <a:p>
            <a:r>
              <a:rPr lang="en-US" altLang="en-US" dirty="0"/>
              <a:t>Passing Multiple Arguments</a:t>
            </a:r>
            <a:r>
              <a:rPr lang="en-US" altLang="en-US" sz="2000" b="0" dirty="0"/>
              <a:t> (1 of 2)</a:t>
            </a:r>
            <a:endParaRPr lang="en-US" altLang="en-US" sz="2000" dirty="0"/>
          </a:p>
        </p:txBody>
      </p:sp>
      <p:sp>
        <p:nvSpPr>
          <p:cNvPr id="26627" name="Content Placeholder 2">
            <a:extLst>
              <a:ext uri="{FF2B5EF4-FFF2-40B4-BE49-F238E27FC236}">
                <a16:creationId xmlns:a16="http://schemas.microsoft.com/office/drawing/2014/main" id="{C40C5A52-FAF5-4A0E-A0CE-118FFF505A4C}"/>
              </a:ext>
            </a:extLst>
          </p:cNvPr>
          <p:cNvSpPr>
            <a:spLocks noGrp="1" noChangeArrowheads="1"/>
          </p:cNvSpPr>
          <p:nvPr>
            <p:ph idx="1"/>
          </p:nvPr>
        </p:nvSpPr>
        <p:spPr/>
        <p:txBody>
          <a:bodyPr/>
          <a:lstStyle/>
          <a:p>
            <a:pPr eaLnBrk="1" hangingPunct="1">
              <a:buFontTx/>
              <a:buChar char="•"/>
            </a:pPr>
            <a:r>
              <a:rPr lang="en-US" altLang="en-US" dirty="0"/>
              <a:t>Python allows writing a function that accepts multiple arguments</a:t>
            </a:r>
          </a:p>
          <a:p>
            <a:pPr lvl="1" eaLnBrk="1" hangingPunct="1"/>
            <a:r>
              <a:rPr lang="en-US" altLang="en-US" dirty="0"/>
              <a:t>Parameter list replaces single parameter</a:t>
            </a:r>
          </a:p>
          <a:p>
            <a:pPr lvl="2"/>
            <a:r>
              <a:rPr lang="en-US" altLang="en-US" dirty="0"/>
              <a:t>Parameter list items separated by comma</a:t>
            </a:r>
          </a:p>
          <a:p>
            <a:pPr eaLnBrk="1" hangingPunct="1">
              <a:buFontTx/>
              <a:buChar char="•"/>
            </a:pPr>
            <a:r>
              <a:rPr lang="en-US" altLang="en-US" dirty="0"/>
              <a:t>Arguments are passed </a:t>
            </a:r>
            <a:r>
              <a:rPr lang="en-US" altLang="en-US" i="1" dirty="0"/>
              <a:t>by position</a:t>
            </a:r>
            <a:r>
              <a:rPr lang="en-US" altLang="en-US" dirty="0"/>
              <a:t> to corresponding parameters</a:t>
            </a:r>
          </a:p>
          <a:p>
            <a:pPr lvl="1" eaLnBrk="1" hangingPunct="1"/>
            <a:r>
              <a:rPr lang="en-US" altLang="en-US" dirty="0"/>
              <a:t>First parameter receives value of first argument, second parameter receives value of second argument, etc.</a:t>
            </a:r>
          </a:p>
          <a:p>
            <a:pPr>
              <a:buFontTx/>
              <a:buChar char="•"/>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6218-1A0F-4A64-8E2D-8B0BC0A1D4C3}"/>
              </a:ext>
            </a:extLst>
          </p:cNvPr>
          <p:cNvSpPr>
            <a:spLocks noGrp="1"/>
          </p:cNvSpPr>
          <p:nvPr>
            <p:ph type="title"/>
          </p:nvPr>
        </p:nvSpPr>
        <p:spPr>
          <a:xfrm>
            <a:off x="457200" y="228600"/>
            <a:ext cx="8229600" cy="609600"/>
          </a:xfrm>
        </p:spPr>
        <p:txBody>
          <a:bodyPr/>
          <a:lstStyle/>
          <a:p>
            <a:r>
              <a:rPr lang="en-US" altLang="en-US" dirty="0"/>
              <a:t>Passing Multiple Arguments</a:t>
            </a:r>
            <a:r>
              <a:rPr lang="en-US" altLang="en-US" sz="2000" b="0" dirty="0"/>
              <a:t> (2 of 2)</a:t>
            </a:r>
            <a:endParaRPr lang="en-AU" sz="2000" dirty="0"/>
          </a:p>
        </p:txBody>
      </p:sp>
      <p:sp>
        <p:nvSpPr>
          <p:cNvPr id="3" name="Text Placeholder 2">
            <a:extLst>
              <a:ext uri="{FF2B5EF4-FFF2-40B4-BE49-F238E27FC236}">
                <a16:creationId xmlns:a16="http://schemas.microsoft.com/office/drawing/2014/main" id="{94E5FAD6-55FC-43EC-8D3F-90A1A81BA28E}"/>
              </a:ext>
            </a:extLst>
          </p:cNvPr>
          <p:cNvSpPr>
            <a:spLocks noGrp="1"/>
          </p:cNvSpPr>
          <p:nvPr>
            <p:ph type="body" sz="quarter" idx="13"/>
          </p:nvPr>
        </p:nvSpPr>
        <p:spPr>
          <a:xfrm>
            <a:off x="457200" y="5867400"/>
            <a:ext cx="8229600" cy="417616"/>
          </a:xfrm>
        </p:spPr>
        <p:txBody>
          <a:bodyPr/>
          <a:lstStyle/>
          <a:p>
            <a:r>
              <a:rPr lang="en-US" b="1" dirty="0"/>
              <a:t>Figure 5-16 </a:t>
            </a:r>
            <a:r>
              <a:rPr lang="en-US" dirty="0"/>
              <a:t>Two arguments passed to two parameters</a:t>
            </a:r>
            <a:endParaRPr lang="en-AU" dirty="0"/>
          </a:p>
        </p:txBody>
      </p:sp>
      <p:pic>
        <p:nvPicPr>
          <p:cNvPr id="4" name="Picture 2" descr="Two arguments in a computer code.">
            <a:extLst>
              <a:ext uri="{FF2B5EF4-FFF2-40B4-BE49-F238E27FC236}">
                <a16:creationId xmlns:a16="http://schemas.microsoft.com/office/drawing/2014/main" id="{3595B5C4-4E78-4021-82AB-5288D401C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72592" y="1143000"/>
            <a:ext cx="499881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75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08B2D53-2B82-4E8E-8DA0-2E7C1EE092EE}"/>
              </a:ext>
            </a:extLst>
          </p:cNvPr>
          <p:cNvSpPr>
            <a:spLocks noGrp="1" noChangeArrowheads="1"/>
          </p:cNvSpPr>
          <p:nvPr>
            <p:ph type="title"/>
          </p:nvPr>
        </p:nvSpPr>
        <p:spPr/>
        <p:txBody>
          <a:bodyPr/>
          <a:lstStyle/>
          <a:p>
            <a:r>
              <a:rPr lang="en-US" altLang="en-US" dirty="0"/>
              <a:t>Making Changes to Parameters</a:t>
            </a:r>
            <a:r>
              <a:rPr lang="en-US" altLang="en-US" sz="2000" b="0" dirty="0"/>
              <a:t> (1 of 3)</a:t>
            </a:r>
            <a:endParaRPr lang="en-US" altLang="en-US" sz="2000" dirty="0"/>
          </a:p>
        </p:txBody>
      </p:sp>
      <p:sp>
        <p:nvSpPr>
          <p:cNvPr id="28675" name="Content Placeholder 2">
            <a:extLst>
              <a:ext uri="{FF2B5EF4-FFF2-40B4-BE49-F238E27FC236}">
                <a16:creationId xmlns:a16="http://schemas.microsoft.com/office/drawing/2014/main" id="{BD3E5F54-A3AC-4DA1-B37C-EB4D83FD7050}"/>
              </a:ext>
            </a:extLst>
          </p:cNvPr>
          <p:cNvSpPr>
            <a:spLocks noGrp="1" noChangeArrowheads="1"/>
          </p:cNvSpPr>
          <p:nvPr>
            <p:ph idx="1"/>
          </p:nvPr>
        </p:nvSpPr>
        <p:spPr/>
        <p:txBody>
          <a:bodyPr/>
          <a:lstStyle/>
          <a:p>
            <a:pPr eaLnBrk="1" hangingPunct="1">
              <a:buFontTx/>
              <a:buChar char="•"/>
            </a:pPr>
            <a:r>
              <a:rPr lang="en-US" altLang="en-US" dirty="0"/>
              <a:t>Changes made to a parameter value within the function do not affect the argument</a:t>
            </a:r>
          </a:p>
          <a:p>
            <a:pPr lvl="1" eaLnBrk="1" hangingPunct="1"/>
            <a:r>
              <a:rPr lang="en-US" altLang="en-US" dirty="0"/>
              <a:t>Known as </a:t>
            </a:r>
            <a:r>
              <a:rPr lang="en-US" altLang="en-US" i="1" dirty="0"/>
              <a:t>pass by value</a:t>
            </a:r>
          </a:p>
          <a:p>
            <a:pPr lvl="1" eaLnBrk="1" hangingPunct="1"/>
            <a:r>
              <a:rPr lang="en-US" altLang="en-US" dirty="0"/>
              <a:t>Provides a way for unidirectional communication between one function and another function</a:t>
            </a:r>
          </a:p>
          <a:p>
            <a:pPr lvl="2"/>
            <a:r>
              <a:rPr lang="en-US" altLang="en-US" dirty="0"/>
              <a:t>Calling function can communicate with called function</a:t>
            </a:r>
            <a:endParaRPr lang="he-IL" altLang="en-US" dirty="0"/>
          </a:p>
          <a:p>
            <a:pPr>
              <a:buFontTx/>
              <a:buChar char="•"/>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F86A49-D62F-4B73-9899-CDC925759600}"/>
              </a:ext>
            </a:extLst>
          </p:cNvPr>
          <p:cNvSpPr>
            <a:spLocks noGrp="1"/>
          </p:cNvSpPr>
          <p:nvPr>
            <p:ph type="title"/>
          </p:nvPr>
        </p:nvSpPr>
        <p:spPr>
          <a:xfrm>
            <a:off x="457200" y="228600"/>
            <a:ext cx="8229600" cy="685800"/>
          </a:xfrm>
        </p:spPr>
        <p:txBody>
          <a:bodyPr/>
          <a:lstStyle/>
          <a:p>
            <a:r>
              <a:rPr lang="en-US" altLang="en-US" dirty="0"/>
              <a:t>Making Changes to Parameters</a:t>
            </a:r>
            <a:r>
              <a:rPr lang="en-US" altLang="en-US" sz="2000" b="0" dirty="0"/>
              <a:t> (2 of 3)</a:t>
            </a:r>
            <a:endParaRPr lang="en-AU" sz="2000" dirty="0"/>
          </a:p>
        </p:txBody>
      </p:sp>
      <p:sp>
        <p:nvSpPr>
          <p:cNvPr id="4" name="Text Placeholder 3">
            <a:extLst>
              <a:ext uri="{FF2B5EF4-FFF2-40B4-BE49-F238E27FC236}">
                <a16:creationId xmlns:a16="http://schemas.microsoft.com/office/drawing/2014/main" id="{B0151D1F-A4F6-40C2-8165-638BEB4C9AC8}"/>
              </a:ext>
            </a:extLst>
          </p:cNvPr>
          <p:cNvSpPr>
            <a:spLocks noGrp="1"/>
          </p:cNvSpPr>
          <p:nvPr>
            <p:ph type="body" sz="quarter" idx="13"/>
          </p:nvPr>
        </p:nvSpPr>
        <p:spPr>
          <a:xfrm>
            <a:off x="459712" y="5486400"/>
            <a:ext cx="8229600" cy="417616"/>
          </a:xfrm>
        </p:spPr>
        <p:txBody>
          <a:bodyPr/>
          <a:lstStyle/>
          <a:p>
            <a:r>
              <a:rPr lang="en-US" b="1" dirty="0"/>
              <a:t>Figure 5-17 </a:t>
            </a:r>
            <a:r>
              <a:rPr lang="en-US" dirty="0"/>
              <a:t>The </a:t>
            </a:r>
            <a:r>
              <a:rPr lang="en-US" dirty="0">
                <a:latin typeface="Courier New" panose="02070309020205020404" pitchFamily="49" charset="0"/>
                <a:cs typeface="Courier New" panose="02070309020205020404" pitchFamily="49" charset="0"/>
              </a:rPr>
              <a:t>value</a:t>
            </a:r>
            <a:r>
              <a:rPr lang="en-US" dirty="0"/>
              <a:t> variable is passed to the </a:t>
            </a:r>
            <a:r>
              <a:rPr lang="en-US" dirty="0" err="1"/>
              <a:t>change_me</a:t>
            </a:r>
            <a:r>
              <a:rPr lang="en-US" dirty="0"/>
              <a:t> function</a:t>
            </a:r>
            <a:endParaRPr lang="en-AU" dirty="0"/>
          </a:p>
        </p:txBody>
      </p:sp>
      <p:pic>
        <p:nvPicPr>
          <p:cNvPr id="5" name="Picture 2" descr="Computer code. The code has 10 lines. ">
            <a:extLst>
              <a:ext uri="{FF2B5EF4-FFF2-40B4-BE49-F238E27FC236}">
                <a16:creationId xmlns:a16="http://schemas.microsoft.com/office/drawing/2014/main" id="{7F217968-C6BB-44ED-A8A2-26A82F47B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57200" y="1447800"/>
            <a:ext cx="7856538" cy="269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311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a:extLst>
              <a:ext uri="{FF2B5EF4-FFF2-40B4-BE49-F238E27FC236}">
                <a16:creationId xmlns:a16="http://schemas.microsoft.com/office/drawing/2014/main" id="{99D86241-DE39-45E9-AFEB-CC6165C71B09}"/>
              </a:ext>
            </a:extLst>
          </p:cNvPr>
          <p:cNvSpPr>
            <a:spLocks noGrp="1" noChangeArrowheads="1"/>
          </p:cNvSpPr>
          <p:nvPr>
            <p:ph type="title"/>
          </p:nvPr>
        </p:nvSpPr>
        <p:spPr/>
        <p:txBody>
          <a:bodyPr/>
          <a:lstStyle/>
          <a:p>
            <a:r>
              <a:rPr lang="en-US" altLang="en-US" dirty="0"/>
              <a:t>Making Changes to Parameters</a:t>
            </a:r>
            <a:r>
              <a:rPr lang="en-US" altLang="en-US" sz="2000" b="0" dirty="0"/>
              <a:t> (3 of 3)</a:t>
            </a:r>
            <a:endParaRPr lang="en-US" altLang="en-US" sz="2000" dirty="0"/>
          </a:p>
        </p:txBody>
      </p:sp>
      <p:sp>
        <p:nvSpPr>
          <p:cNvPr id="30724" name="Content Placeholder 2">
            <a:extLst>
              <a:ext uri="{FF2B5EF4-FFF2-40B4-BE49-F238E27FC236}">
                <a16:creationId xmlns:a16="http://schemas.microsoft.com/office/drawing/2014/main" id="{872F3F10-03AC-4D24-9BC5-79913978F2AE}"/>
              </a:ext>
            </a:extLst>
          </p:cNvPr>
          <p:cNvSpPr>
            <a:spLocks noGrp="1" noChangeArrowheads="1"/>
          </p:cNvSpPr>
          <p:nvPr>
            <p:ph idx="1"/>
          </p:nvPr>
        </p:nvSpPr>
        <p:spPr>
          <a:xfrm>
            <a:off x="457200" y="1600200"/>
            <a:ext cx="8229600" cy="1295400"/>
          </a:xfrm>
        </p:spPr>
        <p:txBody>
          <a:bodyPr/>
          <a:lstStyle/>
          <a:p>
            <a:pPr>
              <a:buFontTx/>
              <a:buChar char="•"/>
            </a:pPr>
            <a:r>
              <a:rPr lang="en-US" altLang="en-US" dirty="0"/>
              <a:t>Figure 5-18</a:t>
            </a:r>
          </a:p>
          <a:p>
            <a:pPr lvl="1"/>
            <a:r>
              <a:rPr lang="en-US" altLang="en-US" dirty="0"/>
              <a:t>The </a:t>
            </a:r>
            <a:r>
              <a:rPr lang="en-US" altLang="en-US" dirty="0">
                <a:latin typeface="Courier New" panose="02070309020205020404" pitchFamily="49" charset="0"/>
                <a:cs typeface="Courier New" panose="02070309020205020404" pitchFamily="49" charset="0"/>
              </a:rPr>
              <a:t>value</a:t>
            </a:r>
            <a:r>
              <a:rPr lang="en-US" altLang="en-US" dirty="0"/>
              <a:t> variable passed to the </a:t>
            </a:r>
            <a:r>
              <a:rPr lang="en-US" altLang="en-US" dirty="0" err="1">
                <a:latin typeface="Courier New" panose="02070309020205020404" pitchFamily="49" charset="0"/>
                <a:cs typeface="Courier New" panose="02070309020205020404" pitchFamily="49" charset="0"/>
              </a:rPr>
              <a:t>change_me</a:t>
            </a:r>
            <a:r>
              <a:rPr lang="en-US" altLang="en-US" dirty="0"/>
              <a:t> function cannot be changed by it</a:t>
            </a:r>
            <a:endParaRPr lang="he-IL" altLang="en-US" dirty="0"/>
          </a:p>
        </p:txBody>
      </p:sp>
      <p:sp>
        <p:nvSpPr>
          <p:cNvPr id="2" name="Rectangle 1">
            <a:extLst>
              <a:ext uri="{FF2B5EF4-FFF2-40B4-BE49-F238E27FC236}">
                <a16:creationId xmlns:a16="http://schemas.microsoft.com/office/drawing/2014/main" id="{DC386355-4068-41BE-BEA7-9018B245E618}"/>
              </a:ext>
            </a:extLst>
          </p:cNvPr>
          <p:cNvSpPr/>
          <p:nvPr/>
        </p:nvSpPr>
        <p:spPr>
          <a:xfrm>
            <a:off x="1143000" y="6103833"/>
            <a:ext cx="7543800" cy="276999"/>
          </a:xfrm>
          <a:prstGeom prst="rect">
            <a:avLst/>
          </a:prstGeom>
        </p:spPr>
        <p:txBody>
          <a:bodyPr wrap="square">
            <a:spAutoFit/>
          </a:bodyPr>
          <a:lstStyle/>
          <a:p>
            <a:r>
              <a:rPr lang="en-US" sz="1200" b="1" dirty="0">
                <a:latin typeface="Verdana" panose="020B0604030504040204" pitchFamily="34" charset="0"/>
                <a:ea typeface="Verdana" panose="020B0604030504040204" pitchFamily="34" charset="0"/>
              </a:rPr>
              <a:t>Figure 5-18 </a:t>
            </a:r>
            <a:r>
              <a:rPr lang="en-US" sz="1200" dirty="0">
                <a:latin typeface="Verdana" panose="020B0604030504040204" pitchFamily="34" charset="0"/>
                <a:ea typeface="Verdana" panose="020B0604030504040204" pitchFamily="34" charset="0"/>
              </a:rPr>
              <a:t>The </a:t>
            </a:r>
            <a:r>
              <a:rPr lang="en-US" sz="1200" dirty="0">
                <a:latin typeface="Courier New" panose="02070309020205020404" pitchFamily="49" charset="0"/>
                <a:ea typeface="Verdana" panose="020B0604030504040204" pitchFamily="34" charset="0"/>
                <a:cs typeface="Courier New" panose="02070309020205020404" pitchFamily="49" charset="0"/>
              </a:rPr>
              <a:t>value</a:t>
            </a:r>
            <a:r>
              <a:rPr lang="en-US" sz="1200" dirty="0">
                <a:latin typeface="Verdana" panose="020B0604030504040204" pitchFamily="34" charset="0"/>
                <a:ea typeface="Verdana" panose="020B0604030504040204" pitchFamily="34" charset="0"/>
              </a:rPr>
              <a:t> variable is passed to the </a:t>
            </a:r>
            <a:r>
              <a:rPr lang="en-US" sz="1200" dirty="0" err="1">
                <a:latin typeface="Verdana" panose="020B0604030504040204" pitchFamily="34" charset="0"/>
                <a:ea typeface="Verdana" panose="020B0604030504040204" pitchFamily="34" charset="0"/>
              </a:rPr>
              <a:t>change_me</a:t>
            </a:r>
            <a:r>
              <a:rPr lang="en-US" sz="1200" dirty="0">
                <a:latin typeface="Verdana" panose="020B0604030504040204" pitchFamily="34" charset="0"/>
                <a:ea typeface="Verdana" panose="020B0604030504040204" pitchFamily="34" charset="0"/>
              </a:rPr>
              <a:t> function</a:t>
            </a:r>
            <a:endParaRPr lang="en-AU" sz="1200" dirty="0">
              <a:latin typeface="Verdana" panose="020B0604030504040204" pitchFamily="34" charset="0"/>
              <a:ea typeface="Verdana" panose="020B0604030504040204" pitchFamily="34" charset="0"/>
            </a:endParaRPr>
          </a:p>
        </p:txBody>
      </p:sp>
      <p:pic>
        <p:nvPicPr>
          <p:cNvPr id="30722" name="Picture 1" descr="Computer code. The code has 10 lines. ">
            <a:extLst>
              <a:ext uri="{FF2B5EF4-FFF2-40B4-BE49-F238E27FC236}">
                <a16:creationId xmlns:a16="http://schemas.microsoft.com/office/drawing/2014/main" id="{67FF55FB-0F1D-47C2-9F00-3DC543196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295400" y="3308769"/>
            <a:ext cx="6934200" cy="235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8220DF2-845E-4753-A89E-BE7B1D6DF39D}"/>
              </a:ext>
            </a:extLst>
          </p:cNvPr>
          <p:cNvSpPr>
            <a:spLocks noGrp="1" noChangeArrowheads="1"/>
          </p:cNvSpPr>
          <p:nvPr>
            <p:ph type="title"/>
          </p:nvPr>
        </p:nvSpPr>
        <p:spPr/>
        <p:txBody>
          <a:bodyPr/>
          <a:lstStyle/>
          <a:p>
            <a:r>
              <a:rPr lang="en-US" altLang="en-US"/>
              <a:t>Keyword Arguments</a:t>
            </a:r>
          </a:p>
        </p:txBody>
      </p:sp>
      <p:sp>
        <p:nvSpPr>
          <p:cNvPr id="31747" name="Content Placeholder 2">
            <a:extLst>
              <a:ext uri="{FF2B5EF4-FFF2-40B4-BE49-F238E27FC236}">
                <a16:creationId xmlns:a16="http://schemas.microsoft.com/office/drawing/2014/main" id="{FBAB4E7A-5293-4028-8D8F-FEAA7CA93773}"/>
              </a:ext>
            </a:extLst>
          </p:cNvPr>
          <p:cNvSpPr>
            <a:spLocks noGrp="1" noChangeArrowheads="1"/>
          </p:cNvSpPr>
          <p:nvPr>
            <p:ph idx="1"/>
          </p:nvPr>
        </p:nvSpPr>
        <p:spPr/>
        <p:txBody>
          <a:bodyPr/>
          <a:lstStyle/>
          <a:p>
            <a:pPr eaLnBrk="1" hangingPunct="1">
              <a:buFontTx/>
              <a:buChar char="•"/>
            </a:pPr>
            <a:r>
              <a:rPr lang="en-US" altLang="en-US" dirty="0"/>
              <a:t>Keyword argument: argument that specifies which parameter the value should be passed to</a:t>
            </a:r>
          </a:p>
          <a:p>
            <a:pPr lvl="1" eaLnBrk="1" hangingPunct="1"/>
            <a:r>
              <a:rPr lang="en-US" altLang="en-US" sz="2400" dirty="0"/>
              <a:t>Position when calling function is irrelevant</a:t>
            </a:r>
          </a:p>
          <a:p>
            <a:pPr lvl="1" eaLnBrk="1" hangingPunct="1"/>
            <a:r>
              <a:rPr lang="en-US" altLang="en-US" sz="2400" dirty="0"/>
              <a:t>General Format:</a:t>
            </a:r>
          </a:p>
          <a:p>
            <a:pPr marL="1527175" lvl="1" indent="-1069975" eaLnBrk="1" hangingPunct="1"/>
            <a:r>
              <a:rPr lang="en-US" altLang="en-US" sz="2400" dirty="0" err="1">
                <a:latin typeface="Courier New" panose="02070309020205020404" pitchFamily="49" charset="0"/>
                <a:cs typeface="Courier New" panose="02070309020205020404" pitchFamily="49" charset="0"/>
              </a:rPr>
              <a:t>function_name</a:t>
            </a:r>
            <a:r>
              <a:rPr lang="en-US" altLang="en-US" sz="2400" dirty="0">
                <a:latin typeface="Courier New" panose="02070309020205020404" pitchFamily="49" charset="0"/>
                <a:cs typeface="Courier New" panose="02070309020205020404" pitchFamily="49" charset="0"/>
              </a:rPr>
              <a:t>(parameter=value)</a:t>
            </a:r>
          </a:p>
          <a:p>
            <a:pPr eaLnBrk="1" hangingPunct="1">
              <a:buFontTx/>
              <a:buChar char="•"/>
            </a:pPr>
            <a:r>
              <a:rPr lang="en-US" altLang="en-US" dirty="0">
                <a:cs typeface="Courier New" panose="02070309020205020404" pitchFamily="49" charset="0"/>
              </a:rPr>
              <a:t>Possible to mix keyword and positional arguments when calling a function</a:t>
            </a:r>
          </a:p>
          <a:p>
            <a:pPr lvl="1" eaLnBrk="1" hangingPunct="1"/>
            <a:r>
              <a:rPr lang="en-US" altLang="en-US" sz="2400" dirty="0">
                <a:cs typeface="Courier New" panose="02070309020205020404" pitchFamily="49" charset="0"/>
              </a:rPr>
              <a:t>Positional arguments must appear first </a:t>
            </a:r>
          </a:p>
          <a:p>
            <a:pPr>
              <a:buFontTx/>
              <a:buChar cha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F8565-9CFF-4943-95F6-4332211F16B6}"/>
              </a:ext>
            </a:extLst>
          </p:cNvPr>
          <p:cNvSpPr>
            <a:spLocks noGrp="1"/>
          </p:cNvSpPr>
          <p:nvPr>
            <p:ph type="title"/>
          </p:nvPr>
        </p:nvSpPr>
        <p:spPr/>
        <p:txBody>
          <a:bodyPr/>
          <a:lstStyle/>
          <a:p>
            <a:r>
              <a:rPr lang="en-US" altLang="en-US" dirty="0"/>
              <a:t>Topics</a:t>
            </a:r>
            <a:r>
              <a:rPr lang="en-US" altLang="en-US" sz="2000" b="0" dirty="0"/>
              <a:t> (2 of 2)</a:t>
            </a:r>
            <a:endParaRPr lang="en-AU" sz="2000" dirty="0"/>
          </a:p>
        </p:txBody>
      </p:sp>
      <p:sp>
        <p:nvSpPr>
          <p:cNvPr id="5" name="Content Placeholder 4">
            <a:extLst>
              <a:ext uri="{FF2B5EF4-FFF2-40B4-BE49-F238E27FC236}">
                <a16:creationId xmlns:a16="http://schemas.microsoft.com/office/drawing/2014/main" id="{A7DE6148-1748-470D-9383-FBD9B47153D1}"/>
              </a:ext>
            </a:extLst>
          </p:cNvPr>
          <p:cNvSpPr>
            <a:spLocks noGrp="1"/>
          </p:cNvSpPr>
          <p:nvPr>
            <p:ph idx="1"/>
          </p:nvPr>
        </p:nvSpPr>
        <p:spPr/>
        <p:txBody>
          <a:bodyPr/>
          <a:lstStyle/>
          <a:p>
            <a:r>
              <a:rPr lang="en-US" dirty="0"/>
              <a:t>Introduction to Value-Returning Functions: Generating Random Numbers</a:t>
            </a:r>
          </a:p>
          <a:p>
            <a:r>
              <a:rPr lang="en-US" dirty="0"/>
              <a:t>Writing Your Own Value-Returning Functions</a:t>
            </a:r>
          </a:p>
          <a:p>
            <a:r>
              <a:rPr lang="en-US" dirty="0"/>
              <a:t>The </a:t>
            </a:r>
            <a:r>
              <a:rPr lang="en-US" dirty="0">
                <a:latin typeface="Courier New" panose="02070309020205020404" pitchFamily="49" charset="0"/>
                <a:cs typeface="Courier New" panose="02070309020205020404" pitchFamily="49" charset="0"/>
              </a:rPr>
              <a:t>math</a:t>
            </a:r>
            <a:r>
              <a:rPr lang="en-US" dirty="0"/>
              <a:t> Module</a:t>
            </a:r>
          </a:p>
          <a:p>
            <a:r>
              <a:rPr lang="en-US" dirty="0"/>
              <a:t>Storing Functions in Modules</a:t>
            </a:r>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BF6E25D-15A2-4669-AA7C-A1D9A56FC5D2}"/>
              </a:ext>
            </a:extLst>
          </p:cNvPr>
          <p:cNvSpPr>
            <a:spLocks noGrp="1" noChangeArrowheads="1"/>
          </p:cNvSpPr>
          <p:nvPr>
            <p:ph type="title"/>
          </p:nvPr>
        </p:nvSpPr>
        <p:spPr/>
        <p:txBody>
          <a:bodyPr/>
          <a:lstStyle/>
          <a:p>
            <a:r>
              <a:rPr lang="en-US" altLang="en-US" dirty="0"/>
              <a:t>Global Variables and Global Constants </a:t>
            </a:r>
            <a:r>
              <a:rPr lang="en-US" altLang="en-US" sz="2000" b="0" dirty="0"/>
              <a:t>(1 of 2)</a:t>
            </a:r>
          </a:p>
        </p:txBody>
      </p:sp>
      <p:sp>
        <p:nvSpPr>
          <p:cNvPr id="32771" name="Content Placeholder 2">
            <a:extLst>
              <a:ext uri="{FF2B5EF4-FFF2-40B4-BE49-F238E27FC236}">
                <a16:creationId xmlns:a16="http://schemas.microsoft.com/office/drawing/2014/main" id="{0209DD19-454F-44CF-AF96-F1EB31F34037}"/>
              </a:ext>
            </a:extLst>
          </p:cNvPr>
          <p:cNvSpPr>
            <a:spLocks noGrp="1" noChangeArrowheads="1"/>
          </p:cNvSpPr>
          <p:nvPr>
            <p:ph idx="1"/>
          </p:nvPr>
        </p:nvSpPr>
        <p:spPr/>
        <p:txBody>
          <a:bodyPr/>
          <a:lstStyle/>
          <a:p>
            <a:pPr>
              <a:buFontTx/>
              <a:buChar char="•"/>
            </a:pPr>
            <a:r>
              <a:rPr lang="en-US" altLang="en-US" u="sng" dirty="0"/>
              <a:t>Global variable</a:t>
            </a:r>
            <a:r>
              <a:rPr lang="en-US" altLang="en-US" dirty="0"/>
              <a:t>: created by assignment statement written outside all the functions</a:t>
            </a:r>
          </a:p>
          <a:p>
            <a:pPr lvl="1"/>
            <a:r>
              <a:rPr lang="en-US" altLang="en-US" dirty="0"/>
              <a:t>Can be accessed by any statement in the program file, including from within a function</a:t>
            </a:r>
          </a:p>
          <a:p>
            <a:pPr lvl="1"/>
            <a:r>
              <a:rPr lang="en-US" altLang="en-US" dirty="0"/>
              <a:t>If a function needs to assign a value to the global variable, the global variable must be redeclared within the function</a:t>
            </a:r>
          </a:p>
          <a:p>
            <a:pPr lvl="2"/>
            <a:r>
              <a:rPr lang="en-US" altLang="en-US" dirty="0"/>
              <a:t>General format: </a:t>
            </a:r>
            <a:r>
              <a:rPr lang="en-US" altLang="en-US" dirty="0">
                <a:latin typeface="Courier New" panose="02070309020205020404" pitchFamily="49" charset="0"/>
                <a:cs typeface="Courier New" panose="02070309020205020404" pitchFamily="49" charset="0"/>
              </a:rPr>
              <a:t>global </a:t>
            </a:r>
            <a:r>
              <a:rPr lang="en-US" altLang="en-US" i="1" dirty="0" err="1">
                <a:latin typeface="Courier New" panose="02070309020205020404" pitchFamily="49" charset="0"/>
                <a:cs typeface="Courier New" panose="02070309020205020404" pitchFamily="49" charset="0"/>
              </a:rPr>
              <a:t>variable_name</a:t>
            </a:r>
            <a:endParaRPr lang="he-IL" altLang="en-US" i="1" dirty="0">
              <a:latin typeface="Courier New" panose="02070309020205020404" pitchFamily="49" charset="0"/>
              <a:cs typeface="Courier New" panose="02070309020205020404" pitchFamily="49" charset="0"/>
            </a:endParaRPr>
          </a:p>
          <a:p>
            <a:pPr>
              <a:buFontTx/>
              <a:buChar char="•"/>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4DD794E-B9C1-43BB-BD09-7CF70FBFAF8D}"/>
              </a:ext>
            </a:extLst>
          </p:cNvPr>
          <p:cNvSpPr>
            <a:spLocks noGrp="1" noChangeArrowheads="1"/>
          </p:cNvSpPr>
          <p:nvPr>
            <p:ph type="title"/>
          </p:nvPr>
        </p:nvSpPr>
        <p:spPr/>
        <p:txBody>
          <a:bodyPr/>
          <a:lstStyle/>
          <a:p>
            <a:r>
              <a:rPr lang="en-US" altLang="en-US" dirty="0"/>
              <a:t>Global Variables and Global Constants</a:t>
            </a:r>
            <a:r>
              <a:rPr lang="en-US" altLang="en-US" sz="3600" b="0" dirty="0"/>
              <a:t> </a:t>
            </a:r>
            <a:r>
              <a:rPr lang="en-US" altLang="en-US" sz="2000" b="0" dirty="0"/>
              <a:t>(2 of 2)</a:t>
            </a:r>
            <a:endParaRPr lang="en-US" altLang="en-US" sz="2000" dirty="0"/>
          </a:p>
        </p:txBody>
      </p:sp>
      <p:sp>
        <p:nvSpPr>
          <p:cNvPr id="33795" name="Content Placeholder 2">
            <a:extLst>
              <a:ext uri="{FF2B5EF4-FFF2-40B4-BE49-F238E27FC236}">
                <a16:creationId xmlns:a16="http://schemas.microsoft.com/office/drawing/2014/main" id="{6D4F040F-3E58-470D-AACB-D23CA9B59A4A}"/>
              </a:ext>
            </a:extLst>
          </p:cNvPr>
          <p:cNvSpPr>
            <a:spLocks noGrp="1" noChangeArrowheads="1"/>
          </p:cNvSpPr>
          <p:nvPr>
            <p:ph idx="1"/>
          </p:nvPr>
        </p:nvSpPr>
        <p:spPr/>
        <p:txBody>
          <a:bodyPr/>
          <a:lstStyle/>
          <a:p>
            <a:pPr eaLnBrk="1" hangingPunct="1">
              <a:buFontTx/>
              <a:buChar char="•"/>
            </a:pPr>
            <a:r>
              <a:rPr lang="en-US" altLang="en-US" dirty="0"/>
              <a:t>Reasons to avoid using global variables:</a:t>
            </a:r>
          </a:p>
          <a:p>
            <a:pPr lvl="1" eaLnBrk="1" hangingPunct="1"/>
            <a:r>
              <a:rPr lang="en-US" altLang="en-US" dirty="0">
                <a:cs typeface="Courier New" panose="02070309020205020404" pitchFamily="49" charset="0"/>
              </a:rPr>
              <a:t>Global variables making debugging difficult</a:t>
            </a:r>
          </a:p>
          <a:p>
            <a:pPr lvl="2"/>
            <a:r>
              <a:rPr lang="en-US" altLang="en-US" dirty="0">
                <a:cs typeface="Courier New" panose="02070309020205020404" pitchFamily="49" charset="0"/>
              </a:rPr>
              <a:t>Many locations in the code could be causing a wrong variable value</a:t>
            </a:r>
          </a:p>
          <a:p>
            <a:pPr lvl="1" eaLnBrk="1" hangingPunct="1"/>
            <a:r>
              <a:rPr lang="en-US" altLang="en-US" dirty="0">
                <a:cs typeface="Courier New" panose="02070309020205020404" pitchFamily="49" charset="0"/>
              </a:rPr>
              <a:t>Functions that use global variables are usually dependent on those variables</a:t>
            </a:r>
          </a:p>
          <a:p>
            <a:pPr lvl="2"/>
            <a:r>
              <a:rPr lang="en-US" altLang="en-US" dirty="0">
                <a:cs typeface="Courier New" panose="02070309020205020404" pitchFamily="49" charset="0"/>
              </a:rPr>
              <a:t>Makes function hard to transfer to another program</a:t>
            </a:r>
          </a:p>
          <a:p>
            <a:pPr lvl="1" eaLnBrk="1" hangingPunct="1"/>
            <a:r>
              <a:rPr lang="en-US" altLang="en-US" dirty="0">
                <a:cs typeface="Courier New" panose="02070309020205020404" pitchFamily="49" charset="0"/>
              </a:rPr>
              <a:t>Global variables make a program hard to understand</a:t>
            </a:r>
          </a:p>
          <a:p>
            <a:pPr>
              <a:buFontTx/>
              <a:buChar char="•"/>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F214758-5BCE-4403-AFFD-F3AF1FB84ACB}"/>
              </a:ext>
            </a:extLst>
          </p:cNvPr>
          <p:cNvSpPr>
            <a:spLocks noGrp="1" noChangeArrowheads="1"/>
          </p:cNvSpPr>
          <p:nvPr>
            <p:ph type="title"/>
          </p:nvPr>
        </p:nvSpPr>
        <p:spPr/>
        <p:txBody>
          <a:bodyPr/>
          <a:lstStyle/>
          <a:p>
            <a:r>
              <a:rPr lang="en-US" altLang="en-US"/>
              <a:t>Global Constants</a:t>
            </a:r>
          </a:p>
        </p:txBody>
      </p:sp>
      <p:sp>
        <p:nvSpPr>
          <p:cNvPr id="34819" name="Content Placeholder 2">
            <a:extLst>
              <a:ext uri="{FF2B5EF4-FFF2-40B4-BE49-F238E27FC236}">
                <a16:creationId xmlns:a16="http://schemas.microsoft.com/office/drawing/2014/main" id="{A5AC08AE-84FF-4C7F-8152-56C9C6D20D9F}"/>
              </a:ext>
            </a:extLst>
          </p:cNvPr>
          <p:cNvSpPr>
            <a:spLocks noGrp="1" noChangeArrowheads="1"/>
          </p:cNvSpPr>
          <p:nvPr>
            <p:ph idx="1"/>
          </p:nvPr>
        </p:nvSpPr>
        <p:spPr/>
        <p:txBody>
          <a:bodyPr/>
          <a:lstStyle/>
          <a:p>
            <a:pPr>
              <a:buFontTx/>
              <a:buChar char="•"/>
            </a:pPr>
            <a:r>
              <a:rPr lang="en-US" altLang="en-US" u="sng">
                <a:cs typeface="Courier New" panose="02070309020205020404" pitchFamily="49" charset="0"/>
              </a:rPr>
              <a:t>Global constant</a:t>
            </a:r>
            <a:r>
              <a:rPr lang="en-US" altLang="en-US">
                <a:cs typeface="Courier New" panose="02070309020205020404" pitchFamily="49" charset="0"/>
              </a:rPr>
              <a:t>: global name that references a value that cannot be changed</a:t>
            </a:r>
          </a:p>
          <a:p>
            <a:pPr lvl="1"/>
            <a:r>
              <a:rPr lang="en-US" altLang="en-US">
                <a:cs typeface="Courier New" panose="02070309020205020404" pitchFamily="49" charset="0"/>
              </a:rPr>
              <a:t>Permissible to use global constants in a program </a:t>
            </a:r>
          </a:p>
          <a:p>
            <a:pPr lvl="1"/>
            <a:r>
              <a:rPr lang="en-US" altLang="en-US">
                <a:cs typeface="Courier New" panose="02070309020205020404" pitchFamily="49" charset="0"/>
              </a:rPr>
              <a:t>To simulate global constant in Python, create global variable and do not re-declare it within functions</a:t>
            </a:r>
            <a:endParaRPr lang="he-IL" altLang="en-US">
              <a:cs typeface="Courier New" panose="02070309020205020404" pitchFamily="49" charset="0"/>
            </a:endParaRPr>
          </a:p>
          <a:p>
            <a:pPr>
              <a:buFontTx/>
              <a:buChar char="•"/>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a:extLst>
              <a:ext uri="{FF2B5EF4-FFF2-40B4-BE49-F238E27FC236}">
                <a16:creationId xmlns:a16="http://schemas.microsoft.com/office/drawing/2014/main" id="{844AA7C9-8EF2-4B9F-9606-85E2C6DB6973}"/>
              </a:ext>
            </a:extLst>
          </p:cNvPr>
          <p:cNvSpPr>
            <a:spLocks noGrp="1" noChangeArrowheads="1"/>
          </p:cNvSpPr>
          <p:nvPr>
            <p:ph idx="1"/>
          </p:nvPr>
        </p:nvSpPr>
        <p:spPr/>
        <p:txBody>
          <a:bodyPr/>
          <a:lstStyle/>
          <a:p>
            <a:pPr eaLnBrk="1" hangingPunct="1">
              <a:buFontTx/>
              <a:buChar char="•"/>
            </a:pPr>
            <a:r>
              <a:rPr lang="en-US" altLang="en-US" u="sng" dirty="0"/>
              <a:t>void function</a:t>
            </a:r>
            <a:r>
              <a:rPr lang="en-US" altLang="en-US" dirty="0"/>
              <a:t>: group of statements within a program for performing a specific task</a:t>
            </a:r>
          </a:p>
          <a:p>
            <a:pPr lvl="1" eaLnBrk="1" hangingPunct="1"/>
            <a:r>
              <a:rPr lang="en-US" altLang="en-US" dirty="0"/>
              <a:t>Call function when you need to perform the task</a:t>
            </a:r>
          </a:p>
          <a:p>
            <a:pPr eaLnBrk="1" hangingPunct="1">
              <a:buFontTx/>
              <a:buChar char="•"/>
            </a:pPr>
            <a:r>
              <a:rPr lang="en-US" altLang="en-US" u="sng" dirty="0"/>
              <a:t>Value-returning function</a:t>
            </a:r>
            <a:r>
              <a:rPr lang="en-US" altLang="en-US" dirty="0"/>
              <a:t>: similar to void function, returns a value</a:t>
            </a:r>
          </a:p>
          <a:p>
            <a:pPr lvl="1" eaLnBrk="1" hangingPunct="1"/>
            <a:r>
              <a:rPr lang="en-US" altLang="en-US" dirty="0"/>
              <a:t>Value returned to part of program that called the function when function finishes executing</a:t>
            </a:r>
          </a:p>
          <a:p>
            <a:pPr>
              <a:buFontTx/>
              <a:buChar char="•"/>
            </a:pPr>
            <a:endParaRPr lang="en-US" altLang="en-US" dirty="0"/>
          </a:p>
        </p:txBody>
      </p:sp>
      <p:sp>
        <p:nvSpPr>
          <p:cNvPr id="3" name="Title 2">
            <a:extLst>
              <a:ext uri="{FF2B5EF4-FFF2-40B4-BE49-F238E27FC236}">
                <a16:creationId xmlns:a16="http://schemas.microsoft.com/office/drawing/2014/main" id="{2BBB17C8-9881-426D-8DD1-FA57BDDD3EFB}"/>
              </a:ext>
            </a:extLst>
          </p:cNvPr>
          <p:cNvSpPr>
            <a:spLocks noGrp="1"/>
          </p:cNvSpPr>
          <p:nvPr>
            <p:ph type="title"/>
          </p:nvPr>
        </p:nvSpPr>
        <p:spPr/>
        <p:txBody>
          <a:bodyPr/>
          <a:lstStyle/>
          <a:p>
            <a:r>
              <a:rPr lang="en-US" altLang="en-US" sz="3200" dirty="0"/>
              <a:t>Introduction to Value-Returning Functions: Generating Random Numbers</a:t>
            </a:r>
            <a:endParaRPr lang="en-AU"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AA687D8-E61C-4CE9-887B-A0BAB96CDA81}"/>
              </a:ext>
            </a:extLst>
          </p:cNvPr>
          <p:cNvSpPr>
            <a:spLocks noGrp="1" noChangeArrowheads="1"/>
          </p:cNvSpPr>
          <p:nvPr>
            <p:ph type="title"/>
          </p:nvPr>
        </p:nvSpPr>
        <p:spPr/>
        <p:txBody>
          <a:bodyPr/>
          <a:lstStyle/>
          <a:p>
            <a:r>
              <a:rPr lang="en-US" altLang="en-US" dirty="0"/>
              <a:t>Standard Library Functions and the </a:t>
            </a:r>
            <a:r>
              <a:rPr lang="en-US" altLang="en-US" dirty="0">
                <a:latin typeface="Courier New" panose="02070309020205020404" pitchFamily="49" charset="0"/>
                <a:cs typeface="Courier New" panose="02070309020205020404" pitchFamily="49" charset="0"/>
              </a:rPr>
              <a:t>import</a:t>
            </a:r>
            <a:r>
              <a:rPr lang="en-US" altLang="en-US" dirty="0"/>
              <a:t> Statement</a:t>
            </a:r>
            <a:r>
              <a:rPr lang="en-US" altLang="en-US" sz="2000" b="0" dirty="0"/>
              <a:t> (1 of 3)</a:t>
            </a:r>
            <a:endParaRPr lang="en-US" altLang="en-US" sz="2000" dirty="0"/>
          </a:p>
        </p:txBody>
      </p:sp>
      <p:sp>
        <p:nvSpPr>
          <p:cNvPr id="36867" name="Content Placeholder 2">
            <a:extLst>
              <a:ext uri="{FF2B5EF4-FFF2-40B4-BE49-F238E27FC236}">
                <a16:creationId xmlns:a16="http://schemas.microsoft.com/office/drawing/2014/main" id="{5D18E2FF-34F7-4C73-A197-D4DAA83FD56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Standard library</a:t>
            </a:r>
            <a:r>
              <a:rPr lang="en-US" altLang="en-US" dirty="0">
                <a:cs typeface="Courier New" panose="02070309020205020404" pitchFamily="49" charset="0"/>
              </a:rPr>
              <a:t>: library of pre-written functions that comes with Python</a:t>
            </a:r>
          </a:p>
          <a:p>
            <a:pPr lvl="1" eaLnBrk="1" hangingPunct="1"/>
            <a:r>
              <a:rPr lang="en-US" altLang="en-US" i="1" dirty="0">
                <a:cs typeface="Courier New" panose="02070309020205020404" pitchFamily="49" charset="0"/>
              </a:rPr>
              <a:t>Library functions</a:t>
            </a:r>
            <a:r>
              <a:rPr lang="en-US" altLang="en-US" dirty="0">
                <a:cs typeface="Courier New" panose="02070309020205020404" pitchFamily="49" charset="0"/>
              </a:rPr>
              <a:t> perform tasks that programmers commonly need</a:t>
            </a:r>
          </a:p>
          <a:p>
            <a:pPr lvl="2"/>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input</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range</a:t>
            </a:r>
          </a:p>
          <a:p>
            <a:pPr lvl="3"/>
            <a:r>
              <a:rPr lang="en-US" altLang="en-US" dirty="0">
                <a:cs typeface="Courier New" panose="02070309020205020404" pitchFamily="49" charset="0"/>
              </a:rPr>
              <a:t>Viewed by programmers as a “black box”</a:t>
            </a:r>
            <a:endParaRPr lang="en-US" altLang="en-US" dirty="0">
              <a:latin typeface="Courier New" panose="02070309020205020404" pitchFamily="49" charset="0"/>
              <a:cs typeface="Courier New" panose="02070309020205020404" pitchFamily="49" charset="0"/>
            </a:endParaRPr>
          </a:p>
          <a:p>
            <a:pPr eaLnBrk="1" hangingPunct="1">
              <a:buFontTx/>
              <a:buChar char="•"/>
            </a:pPr>
            <a:r>
              <a:rPr lang="en-US" altLang="en-US" dirty="0">
                <a:cs typeface="Courier New" panose="02070309020205020404" pitchFamily="49" charset="0"/>
              </a:rPr>
              <a:t>Some library functions built into Python interpreter</a:t>
            </a:r>
          </a:p>
          <a:p>
            <a:pPr lvl="1" eaLnBrk="1" hangingPunct="1"/>
            <a:r>
              <a:rPr lang="en-US" altLang="en-US" dirty="0">
                <a:cs typeface="Courier New" panose="02070309020205020404" pitchFamily="49" charset="0"/>
              </a:rPr>
              <a:t>To use, just call the function</a:t>
            </a:r>
          </a:p>
          <a:p>
            <a:pPr>
              <a:buFontTx/>
              <a:buChar char="•"/>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A5E2-C6E3-4EDF-B24E-4598B0315831}"/>
              </a:ext>
            </a:extLst>
          </p:cNvPr>
          <p:cNvSpPr>
            <a:spLocks noGrp="1"/>
          </p:cNvSpPr>
          <p:nvPr>
            <p:ph type="title"/>
          </p:nvPr>
        </p:nvSpPr>
        <p:spPr/>
        <p:txBody>
          <a:bodyPr/>
          <a:lstStyle/>
          <a:p>
            <a:r>
              <a:rPr lang="en-US" altLang="en-US" dirty="0"/>
              <a:t>Standard Library Functions and the </a:t>
            </a:r>
            <a:r>
              <a:rPr lang="en-US" altLang="en-US" dirty="0">
                <a:latin typeface="Courier New" panose="02070309020205020404" pitchFamily="49" charset="0"/>
                <a:cs typeface="Courier New" panose="02070309020205020404" pitchFamily="49" charset="0"/>
              </a:rPr>
              <a:t>import</a:t>
            </a:r>
            <a:r>
              <a:rPr lang="en-US" altLang="en-US" dirty="0"/>
              <a:t> Statement</a:t>
            </a:r>
            <a:r>
              <a:rPr lang="en-US" altLang="en-US" sz="2000" b="0" dirty="0"/>
              <a:t> (2 of 3)</a:t>
            </a:r>
            <a:endParaRPr lang="en-AU" dirty="0"/>
          </a:p>
        </p:txBody>
      </p:sp>
      <p:sp>
        <p:nvSpPr>
          <p:cNvPr id="3" name="Content Placeholder 2">
            <a:extLst>
              <a:ext uri="{FF2B5EF4-FFF2-40B4-BE49-F238E27FC236}">
                <a16:creationId xmlns:a16="http://schemas.microsoft.com/office/drawing/2014/main" id="{09CCB710-1B10-416E-BAEE-317BDEC0AC98}"/>
              </a:ext>
            </a:extLst>
          </p:cNvPr>
          <p:cNvSpPr>
            <a:spLocks noGrp="1"/>
          </p:cNvSpPr>
          <p:nvPr>
            <p:ph idx="1"/>
          </p:nvPr>
        </p:nvSpPr>
        <p:spPr/>
        <p:txBody>
          <a:bodyPr/>
          <a:lstStyle/>
          <a:p>
            <a:pPr>
              <a:buFontTx/>
              <a:buChar char="•"/>
            </a:pPr>
            <a:r>
              <a:rPr lang="en-US" altLang="en-US" u="sng" dirty="0">
                <a:cs typeface="Courier New" panose="02070309020205020404" pitchFamily="49" charset="0"/>
              </a:rPr>
              <a:t>Modules</a:t>
            </a:r>
            <a:r>
              <a:rPr lang="en-US" altLang="en-US" dirty="0">
                <a:cs typeface="Courier New" panose="02070309020205020404" pitchFamily="49" charset="0"/>
              </a:rPr>
              <a:t>: files that stores functions of the standard library</a:t>
            </a:r>
          </a:p>
          <a:p>
            <a:pPr lvl="1"/>
            <a:r>
              <a:rPr lang="en-US" altLang="en-US" dirty="0">
                <a:cs typeface="Courier New" panose="02070309020205020404" pitchFamily="49" charset="0"/>
              </a:rPr>
              <a:t>Help organize library functions not built into the interpreter</a:t>
            </a:r>
          </a:p>
          <a:p>
            <a:pPr lvl="1"/>
            <a:r>
              <a:rPr lang="en-US" altLang="en-US" dirty="0">
                <a:cs typeface="Courier New" panose="02070309020205020404" pitchFamily="49" charset="0"/>
              </a:rPr>
              <a:t>Copied to computer when you install Python</a:t>
            </a:r>
          </a:p>
          <a:p>
            <a:pPr>
              <a:buFontTx/>
              <a:buChar char="•"/>
            </a:pPr>
            <a:r>
              <a:rPr lang="en-US" altLang="en-US" dirty="0">
                <a:cs typeface="Courier New" panose="02070309020205020404" pitchFamily="49" charset="0"/>
              </a:rPr>
              <a:t>To call a function stored in a module, need to write an </a:t>
            </a:r>
            <a:r>
              <a:rPr lang="en-US" altLang="en-US" dirty="0">
                <a:latin typeface="Courier New" panose="02070309020205020404" pitchFamily="49" charset="0"/>
                <a:cs typeface="Courier New" panose="02070309020205020404" pitchFamily="49" charset="0"/>
              </a:rPr>
              <a:t>import</a:t>
            </a:r>
            <a:r>
              <a:rPr lang="en-US" altLang="en-US" dirty="0">
                <a:cs typeface="Courier New" panose="02070309020205020404" pitchFamily="49" charset="0"/>
              </a:rPr>
              <a:t> statement</a:t>
            </a:r>
          </a:p>
          <a:p>
            <a:pPr lvl="1"/>
            <a:r>
              <a:rPr lang="en-US" altLang="en-US" dirty="0">
                <a:cs typeface="Courier New" panose="02070309020205020404" pitchFamily="49" charset="0"/>
              </a:rPr>
              <a:t>Written at the top of the program</a:t>
            </a:r>
          </a:p>
          <a:p>
            <a:pPr lvl="1"/>
            <a:r>
              <a:rPr lang="en-US" altLang="en-US" dirty="0">
                <a:cs typeface="Courier New" panose="02070309020205020404" pitchFamily="49" charset="0"/>
              </a:rPr>
              <a:t>Format: </a:t>
            </a:r>
            <a:r>
              <a:rPr lang="en-US" altLang="en-US" dirty="0">
                <a:latin typeface="Courier New" panose="02070309020205020404" pitchFamily="49" charset="0"/>
                <a:cs typeface="Courier New" panose="02070309020205020404" pitchFamily="49" charset="0"/>
              </a:rPr>
              <a:t>import </a:t>
            </a:r>
            <a:r>
              <a:rPr lang="en-US" altLang="en-US" i="1" dirty="0" err="1">
                <a:latin typeface="Courier New" panose="02070309020205020404" pitchFamily="49" charset="0"/>
                <a:cs typeface="Courier New" panose="02070309020205020404" pitchFamily="49" charset="0"/>
              </a:rPr>
              <a:t>module_name</a:t>
            </a:r>
            <a:endParaRPr lang="en-AU" dirty="0"/>
          </a:p>
        </p:txBody>
      </p:sp>
    </p:spTree>
    <p:extLst>
      <p:ext uri="{BB962C8B-B14F-4D97-AF65-F5344CB8AC3E}">
        <p14:creationId xmlns:p14="http://schemas.microsoft.com/office/powerpoint/2010/main" val="2503305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2FED-7A97-4CFF-ACA5-E05820745FEB}"/>
              </a:ext>
            </a:extLst>
          </p:cNvPr>
          <p:cNvSpPr>
            <a:spLocks noGrp="1"/>
          </p:cNvSpPr>
          <p:nvPr>
            <p:ph type="title"/>
          </p:nvPr>
        </p:nvSpPr>
        <p:spPr/>
        <p:txBody>
          <a:bodyPr/>
          <a:lstStyle/>
          <a:p>
            <a:r>
              <a:rPr lang="en-US" altLang="en-US" dirty="0"/>
              <a:t>Standard Library Functions and the </a:t>
            </a:r>
            <a:r>
              <a:rPr lang="en-US" altLang="en-US" dirty="0">
                <a:latin typeface="Courier New" panose="02070309020205020404" pitchFamily="49" charset="0"/>
                <a:cs typeface="Courier New" panose="02070309020205020404" pitchFamily="49" charset="0"/>
              </a:rPr>
              <a:t>import</a:t>
            </a:r>
            <a:r>
              <a:rPr lang="en-US" altLang="en-US" dirty="0"/>
              <a:t> Statement</a:t>
            </a:r>
            <a:r>
              <a:rPr lang="en-US" altLang="en-US" sz="2000" b="0" dirty="0"/>
              <a:t> (3 of 3)</a:t>
            </a:r>
            <a:endParaRPr lang="en-AU" sz="2000" dirty="0"/>
          </a:p>
        </p:txBody>
      </p:sp>
      <p:sp>
        <p:nvSpPr>
          <p:cNvPr id="4" name="Text Placeholder 3">
            <a:extLst>
              <a:ext uri="{FF2B5EF4-FFF2-40B4-BE49-F238E27FC236}">
                <a16:creationId xmlns:a16="http://schemas.microsoft.com/office/drawing/2014/main" id="{C8F473CA-8340-449C-8FF1-B5F73EE0D815}"/>
              </a:ext>
            </a:extLst>
          </p:cNvPr>
          <p:cNvSpPr>
            <a:spLocks noGrp="1"/>
          </p:cNvSpPr>
          <p:nvPr>
            <p:ph type="body" sz="quarter" idx="13"/>
          </p:nvPr>
        </p:nvSpPr>
        <p:spPr>
          <a:xfrm>
            <a:off x="457200" y="5867400"/>
            <a:ext cx="8229600" cy="417616"/>
          </a:xfrm>
        </p:spPr>
        <p:txBody>
          <a:bodyPr/>
          <a:lstStyle/>
          <a:p>
            <a:r>
              <a:rPr lang="en-US" b="1" dirty="0"/>
              <a:t>Figure 5-19 </a:t>
            </a:r>
            <a:r>
              <a:rPr lang="en-US" dirty="0"/>
              <a:t>A library function viewed as a black box</a:t>
            </a:r>
            <a:endParaRPr lang="en-AU" dirty="0"/>
          </a:p>
        </p:txBody>
      </p:sp>
      <p:pic>
        <p:nvPicPr>
          <p:cNvPr id="5" name="Picture 3" descr="An input is given to a library function, which yields an output.">
            <a:extLst>
              <a:ext uri="{FF2B5EF4-FFF2-40B4-BE49-F238E27FC236}">
                <a16:creationId xmlns:a16="http://schemas.microsoft.com/office/drawing/2014/main" id="{2B103FC1-21A6-4272-8EDE-E0B9EA571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1147965" y="2438400"/>
            <a:ext cx="6848070" cy="1414463"/>
          </a:xfrm>
          <a:prstGeom prst="rect">
            <a:avLst/>
          </a:prstGeom>
        </p:spPr>
      </p:pic>
    </p:spTree>
    <p:extLst>
      <p:ext uri="{BB962C8B-B14F-4D97-AF65-F5344CB8AC3E}">
        <p14:creationId xmlns:p14="http://schemas.microsoft.com/office/powerpoint/2010/main" val="430304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B72205D-7CF9-4E99-9157-A5FA2CDA128A}"/>
              </a:ext>
            </a:extLst>
          </p:cNvPr>
          <p:cNvSpPr>
            <a:spLocks noGrp="1" noChangeArrowheads="1"/>
          </p:cNvSpPr>
          <p:nvPr>
            <p:ph type="title"/>
          </p:nvPr>
        </p:nvSpPr>
        <p:spPr/>
        <p:txBody>
          <a:bodyPr/>
          <a:lstStyle/>
          <a:p>
            <a:r>
              <a:rPr lang="en-US" altLang="en-US" dirty="0"/>
              <a:t>Generating Random Numbers</a:t>
            </a:r>
            <a:r>
              <a:rPr lang="en-US" altLang="en-US" sz="2000" b="0" dirty="0"/>
              <a:t> (1 of 5)</a:t>
            </a:r>
          </a:p>
        </p:txBody>
      </p:sp>
      <p:sp>
        <p:nvSpPr>
          <p:cNvPr id="39939" name="Content Placeholder 2">
            <a:extLst>
              <a:ext uri="{FF2B5EF4-FFF2-40B4-BE49-F238E27FC236}">
                <a16:creationId xmlns:a16="http://schemas.microsoft.com/office/drawing/2014/main" id="{5E48B591-A15B-440E-BDB9-2EDB64AB3F97}"/>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Random number are useful in a lot of programming tasks</a:t>
            </a:r>
          </a:p>
          <a:p>
            <a:pPr eaLnBrk="1" hangingPunct="1">
              <a:buFontTx/>
              <a:buChar char="•"/>
            </a:pPr>
            <a:r>
              <a:rPr lang="en-US" altLang="en-US" u="sng" dirty="0">
                <a:latin typeface="Courier New" panose="02070309020205020404" pitchFamily="49" charset="0"/>
                <a:cs typeface="Courier New" panose="02070309020205020404" pitchFamily="49" charset="0"/>
              </a:rPr>
              <a:t>random</a:t>
            </a:r>
            <a:r>
              <a:rPr lang="en-US" altLang="en-US" u="sng" dirty="0">
                <a:cs typeface="Courier New" panose="02070309020205020404" pitchFamily="49" charset="0"/>
              </a:rPr>
              <a:t> module</a:t>
            </a:r>
            <a:r>
              <a:rPr lang="en-US" altLang="en-US" dirty="0">
                <a:cs typeface="Courier New" panose="02070309020205020404" pitchFamily="49" charset="0"/>
              </a:rPr>
              <a:t>: includes library functions for working with random numbers</a:t>
            </a:r>
          </a:p>
          <a:p>
            <a:pPr eaLnBrk="1" hangingPunct="1">
              <a:buFontTx/>
              <a:buChar char="•"/>
            </a:pPr>
            <a:r>
              <a:rPr lang="en-US" altLang="en-US" u="sng" dirty="0">
                <a:cs typeface="Courier New" panose="02070309020205020404" pitchFamily="49" charset="0"/>
              </a:rPr>
              <a:t>Dot notation</a:t>
            </a:r>
            <a:r>
              <a:rPr lang="en-US" altLang="en-US" dirty="0">
                <a:cs typeface="Courier New" panose="02070309020205020404" pitchFamily="49" charset="0"/>
              </a:rPr>
              <a:t>: notation for calling a function belonging to a module</a:t>
            </a:r>
          </a:p>
          <a:p>
            <a:pPr lvl="1" eaLnBrk="1" hangingPunct="1"/>
            <a:r>
              <a:rPr lang="en-US" altLang="en-US" dirty="0">
                <a:cs typeface="Courier New" panose="02070309020205020404" pitchFamily="49" charset="0"/>
              </a:rPr>
              <a:t>Format: </a:t>
            </a:r>
            <a:r>
              <a:rPr lang="en-US" altLang="en-US" dirty="0" err="1">
                <a:latin typeface="Courier New" panose="02070309020205020404" pitchFamily="49" charset="0"/>
                <a:cs typeface="Courier New" panose="02070309020205020404" pitchFamily="49" charset="0"/>
              </a:rPr>
              <a:t>module_name.function_name</a:t>
            </a:r>
            <a:r>
              <a:rPr lang="en-US" altLang="en-US" dirty="0">
                <a:latin typeface="Courier New" panose="02070309020205020404" pitchFamily="49" charset="0"/>
                <a:cs typeface="Courier New" panose="02070309020205020404" pitchFamily="49" charset="0"/>
              </a:rPr>
              <a:t>()</a:t>
            </a:r>
          </a:p>
          <a:p>
            <a:pPr>
              <a:buFontTx/>
              <a:buChar char="•"/>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D9BA08E-7D3C-4AE6-91C1-8A1B2C501465}"/>
              </a:ext>
            </a:extLst>
          </p:cNvPr>
          <p:cNvSpPr>
            <a:spLocks noGrp="1" noChangeArrowheads="1"/>
          </p:cNvSpPr>
          <p:nvPr>
            <p:ph type="title"/>
          </p:nvPr>
        </p:nvSpPr>
        <p:spPr/>
        <p:txBody>
          <a:bodyPr/>
          <a:lstStyle/>
          <a:p>
            <a:r>
              <a:rPr lang="en-US" altLang="en-US" dirty="0"/>
              <a:t>Generating Random Numbers</a:t>
            </a:r>
            <a:r>
              <a:rPr lang="en-US" altLang="en-US" sz="2000" b="0" dirty="0"/>
              <a:t> (2 of 5)</a:t>
            </a:r>
            <a:endParaRPr lang="en-US" altLang="en-US" sz="2000" dirty="0"/>
          </a:p>
        </p:txBody>
      </p:sp>
      <p:sp>
        <p:nvSpPr>
          <p:cNvPr id="40963" name="Content Placeholder 2">
            <a:extLst>
              <a:ext uri="{FF2B5EF4-FFF2-40B4-BE49-F238E27FC236}">
                <a16:creationId xmlns:a16="http://schemas.microsoft.com/office/drawing/2014/main" id="{184E2C1D-A362-411C-A6A0-E7C2FCF798CC}"/>
              </a:ext>
            </a:extLst>
          </p:cNvPr>
          <p:cNvSpPr>
            <a:spLocks noGrp="1" noChangeArrowheads="1"/>
          </p:cNvSpPr>
          <p:nvPr>
            <p:ph idx="1"/>
          </p:nvPr>
        </p:nvSpPr>
        <p:spPr/>
        <p:txBody>
          <a:bodyPr/>
          <a:lstStyle/>
          <a:p>
            <a:pPr eaLnBrk="1" hangingPunct="1">
              <a:buFontTx/>
              <a:buChar char="•"/>
            </a:pPr>
            <a:r>
              <a:rPr lang="en-US" altLang="en-US" u="sng" dirty="0" err="1">
                <a:latin typeface="Courier New" panose="02070309020205020404" pitchFamily="49" charset="0"/>
                <a:cs typeface="Courier New" panose="02070309020205020404" pitchFamily="49" charset="0"/>
              </a:rPr>
              <a:t>randint</a:t>
            </a:r>
            <a:r>
              <a:rPr lang="en-US" altLang="en-US" u="sng" dirty="0">
                <a:cs typeface="Courier New" panose="02070309020205020404" pitchFamily="49" charset="0"/>
              </a:rPr>
              <a:t> function</a:t>
            </a:r>
            <a:r>
              <a:rPr lang="en-US" altLang="en-US" dirty="0">
                <a:cs typeface="Courier New" panose="02070309020205020404" pitchFamily="49" charset="0"/>
              </a:rPr>
              <a:t>: generates a random number in the range provided by the arguments</a:t>
            </a:r>
            <a:endParaRPr lang="en-US" altLang="en-US" dirty="0">
              <a:latin typeface="Courier New" panose="02070309020205020404" pitchFamily="49" charset="0"/>
              <a:cs typeface="Courier New" panose="02070309020205020404" pitchFamily="49" charset="0"/>
            </a:endParaRPr>
          </a:p>
          <a:p>
            <a:pPr lvl="1" eaLnBrk="1" hangingPunct="1"/>
            <a:r>
              <a:rPr lang="en-US" altLang="en-US" dirty="0">
                <a:cs typeface="Courier New" panose="02070309020205020404" pitchFamily="49" charset="0"/>
              </a:rPr>
              <a:t>Returns the random number to part of program that called the function</a:t>
            </a:r>
          </a:p>
          <a:p>
            <a:pPr lvl="1" eaLnBrk="1" hangingPunct="1"/>
            <a:r>
              <a:rPr lang="en-US" altLang="en-US" dirty="0">
                <a:cs typeface="Courier New" panose="02070309020205020404" pitchFamily="49" charset="0"/>
              </a:rPr>
              <a:t>Returned integer can be used anywhere that an integer would be used</a:t>
            </a:r>
          </a:p>
          <a:p>
            <a:pPr lvl="1" eaLnBrk="1" hangingPunct="1"/>
            <a:r>
              <a:rPr lang="en-US" altLang="en-US" dirty="0">
                <a:cs typeface="Courier New" panose="02070309020205020404" pitchFamily="49" charset="0"/>
              </a:rPr>
              <a:t>You can experiment with the function in interactive mode</a:t>
            </a:r>
          </a:p>
          <a:p>
            <a:pPr>
              <a:buFontTx/>
              <a:buChar char="•"/>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61687EA-B02F-4EEB-B0E5-B5556901E049}"/>
              </a:ext>
            </a:extLst>
          </p:cNvPr>
          <p:cNvSpPr>
            <a:spLocks noGrp="1" noChangeArrowheads="1"/>
          </p:cNvSpPr>
          <p:nvPr>
            <p:ph type="title"/>
          </p:nvPr>
        </p:nvSpPr>
        <p:spPr/>
        <p:txBody>
          <a:bodyPr/>
          <a:lstStyle/>
          <a:p>
            <a:r>
              <a:rPr lang="en-US" altLang="en-US" dirty="0"/>
              <a:t>Generating Random Numbers</a:t>
            </a:r>
            <a:r>
              <a:rPr lang="en-US" altLang="en-US" sz="2000" b="0" dirty="0"/>
              <a:t> (3 of 5)</a:t>
            </a:r>
            <a:endParaRPr lang="en-US" altLang="en-US" sz="2000" dirty="0"/>
          </a:p>
        </p:txBody>
      </p:sp>
      <p:sp>
        <p:nvSpPr>
          <p:cNvPr id="2" name="Text Placeholder 1">
            <a:extLst>
              <a:ext uri="{FF2B5EF4-FFF2-40B4-BE49-F238E27FC236}">
                <a16:creationId xmlns:a16="http://schemas.microsoft.com/office/drawing/2014/main" id="{3483EAE1-CC8F-42C6-BB71-AF95EEC3DCF2}"/>
              </a:ext>
            </a:extLst>
          </p:cNvPr>
          <p:cNvSpPr>
            <a:spLocks noGrp="1"/>
          </p:cNvSpPr>
          <p:nvPr>
            <p:ph type="body" sz="quarter" idx="13"/>
          </p:nvPr>
        </p:nvSpPr>
        <p:spPr>
          <a:xfrm>
            <a:off x="457200" y="5867400"/>
            <a:ext cx="8229600" cy="417616"/>
          </a:xfrm>
        </p:spPr>
        <p:txBody>
          <a:bodyPr/>
          <a:lstStyle/>
          <a:p>
            <a:r>
              <a:rPr lang="en-US" b="1" dirty="0"/>
              <a:t>Figure 5-20 </a:t>
            </a:r>
            <a:r>
              <a:rPr lang="en-US" dirty="0"/>
              <a:t>A statement that calls the random function</a:t>
            </a:r>
            <a:endParaRPr lang="en-AU" dirty="0"/>
          </a:p>
        </p:txBody>
      </p:sp>
      <p:pic>
        <p:nvPicPr>
          <p:cNvPr id="41987" name="Picture 2" descr="Number = random period r and i n t left parenthesis 1 comma 100 right parenthesis. 1 and 100 are labeled, arguments. random period r and i n t left parenthesis 1 comma 100 right parenthesis is labeled, function call.">
            <a:extLst>
              <a:ext uri="{FF2B5EF4-FFF2-40B4-BE49-F238E27FC236}">
                <a16:creationId xmlns:a16="http://schemas.microsoft.com/office/drawing/2014/main" id="{562083F6-429E-44B5-975B-5B40FFE32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00163" y="2476341"/>
            <a:ext cx="6543675" cy="1905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038B8CF-B6F9-43A8-B1CA-A4E5B66681C7}"/>
              </a:ext>
            </a:extLst>
          </p:cNvPr>
          <p:cNvSpPr>
            <a:spLocks noGrp="1" noChangeArrowheads="1"/>
          </p:cNvSpPr>
          <p:nvPr>
            <p:ph type="title"/>
          </p:nvPr>
        </p:nvSpPr>
        <p:spPr/>
        <p:txBody>
          <a:bodyPr/>
          <a:lstStyle/>
          <a:p>
            <a:r>
              <a:rPr lang="en-US" altLang="en-US" dirty="0"/>
              <a:t>Introduction to Functions</a:t>
            </a:r>
            <a:r>
              <a:rPr lang="en-US" altLang="en-US" sz="2000" b="0" dirty="0"/>
              <a:t> (1 of 2)</a:t>
            </a:r>
            <a:endParaRPr lang="en-US" altLang="en-US" sz="2000" dirty="0"/>
          </a:p>
        </p:txBody>
      </p:sp>
      <p:sp>
        <p:nvSpPr>
          <p:cNvPr id="3" name="Content Placeholder 2">
            <a:extLst>
              <a:ext uri="{FF2B5EF4-FFF2-40B4-BE49-F238E27FC236}">
                <a16:creationId xmlns:a16="http://schemas.microsoft.com/office/drawing/2014/main" id="{1BE16CC4-2B35-422F-AB9E-443D2D32D5EA}"/>
              </a:ext>
            </a:extLst>
          </p:cNvPr>
          <p:cNvSpPr>
            <a:spLocks noGrp="1"/>
          </p:cNvSpPr>
          <p:nvPr>
            <p:ph idx="1"/>
          </p:nvPr>
        </p:nvSpPr>
        <p:spPr/>
        <p:txBody>
          <a:bodyPr/>
          <a:lstStyle/>
          <a:p>
            <a:pPr>
              <a:buFontTx/>
              <a:buChar char="•"/>
            </a:pPr>
            <a:r>
              <a:rPr lang="en-US" altLang="en-US" u="sng" dirty="0"/>
              <a:t>Function</a:t>
            </a:r>
            <a:r>
              <a:rPr lang="en-US" altLang="en-US" dirty="0"/>
              <a:t>: group of statements within  a program that perform as specific task</a:t>
            </a:r>
          </a:p>
          <a:p>
            <a:pPr lvl="1"/>
            <a:r>
              <a:rPr lang="en-US" altLang="en-US" dirty="0"/>
              <a:t>Usually one task of a large program</a:t>
            </a:r>
          </a:p>
          <a:p>
            <a:pPr lvl="2"/>
            <a:r>
              <a:rPr lang="en-US" altLang="en-US" dirty="0"/>
              <a:t>Functions can be executed in order to perform overall program task</a:t>
            </a:r>
          </a:p>
          <a:p>
            <a:pPr lvl="1"/>
            <a:r>
              <a:rPr lang="en-US" altLang="en-US" dirty="0"/>
              <a:t>Known as </a:t>
            </a:r>
            <a:r>
              <a:rPr lang="en-US" altLang="en-US" i="1" dirty="0"/>
              <a:t>divide and conquer</a:t>
            </a:r>
            <a:r>
              <a:rPr lang="en-US" altLang="en-US" dirty="0"/>
              <a:t> approach</a:t>
            </a:r>
          </a:p>
          <a:p>
            <a:pPr>
              <a:buFontTx/>
              <a:buChar char="•"/>
            </a:pPr>
            <a:r>
              <a:rPr lang="en-US" altLang="en-US" u="sng" dirty="0"/>
              <a:t>Modularized program</a:t>
            </a:r>
            <a:r>
              <a:rPr lang="en-US" altLang="en-US" dirty="0"/>
              <a:t>: program wherein each task within the program is in its own function</a:t>
            </a:r>
            <a:endParaRPr lang="en-A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D69CE78-3E50-45EA-BC23-93F24AAF20BD}"/>
              </a:ext>
            </a:extLst>
          </p:cNvPr>
          <p:cNvSpPr>
            <a:spLocks noGrp="1" noChangeArrowheads="1"/>
          </p:cNvSpPr>
          <p:nvPr>
            <p:ph type="title"/>
          </p:nvPr>
        </p:nvSpPr>
        <p:spPr>
          <a:xfrm>
            <a:off x="457200" y="228600"/>
            <a:ext cx="8229600" cy="705950"/>
          </a:xfrm>
        </p:spPr>
        <p:txBody>
          <a:bodyPr/>
          <a:lstStyle/>
          <a:p>
            <a:r>
              <a:rPr lang="en-US" altLang="en-US" dirty="0"/>
              <a:t>Generating Random Numbers</a:t>
            </a:r>
            <a:r>
              <a:rPr lang="en-US" altLang="en-US" sz="2000" b="0" dirty="0"/>
              <a:t> (4 of 5)</a:t>
            </a:r>
            <a:endParaRPr lang="en-US" altLang="en-US" sz="2000" dirty="0"/>
          </a:p>
        </p:txBody>
      </p:sp>
      <p:sp>
        <p:nvSpPr>
          <p:cNvPr id="3" name="Rectangle 2">
            <a:extLst>
              <a:ext uri="{FF2B5EF4-FFF2-40B4-BE49-F238E27FC236}">
                <a16:creationId xmlns:a16="http://schemas.microsoft.com/office/drawing/2014/main" id="{654998E7-647B-4B28-AF21-9E0950A1094A}"/>
              </a:ext>
            </a:extLst>
          </p:cNvPr>
          <p:cNvSpPr/>
          <p:nvPr/>
        </p:nvSpPr>
        <p:spPr>
          <a:xfrm>
            <a:off x="476458" y="3447343"/>
            <a:ext cx="8210342" cy="276999"/>
          </a:xfrm>
          <a:prstGeom prst="rect">
            <a:avLst/>
          </a:prstGeom>
        </p:spPr>
        <p:txBody>
          <a:bodyPr wrap="square">
            <a:spAutoFit/>
          </a:bodyPr>
          <a:lstStyle/>
          <a:p>
            <a:r>
              <a:rPr lang="en-US" sz="1200" b="1" dirty="0">
                <a:latin typeface="Verdana" panose="020B0604030504040204" pitchFamily="34" charset="0"/>
                <a:ea typeface="Verdana" panose="020B0604030504040204" pitchFamily="34" charset="0"/>
              </a:rPr>
              <a:t>Figure 5-21 </a:t>
            </a:r>
            <a:r>
              <a:rPr lang="en-US" sz="1200" dirty="0">
                <a:latin typeface="Verdana" panose="020B0604030504040204" pitchFamily="34" charset="0"/>
                <a:ea typeface="Verdana" panose="020B0604030504040204" pitchFamily="34" charset="0"/>
              </a:rPr>
              <a:t>The </a:t>
            </a:r>
            <a:r>
              <a:rPr lang="en-US" sz="1200" dirty="0">
                <a:latin typeface="Courier New" panose="02070309020205020404" pitchFamily="49" charset="0"/>
                <a:ea typeface="Verdana" panose="020B0604030504040204" pitchFamily="34" charset="0"/>
                <a:cs typeface="Courier New" panose="02070309020205020404" pitchFamily="49" charset="0"/>
              </a:rPr>
              <a:t>random</a:t>
            </a:r>
            <a:r>
              <a:rPr lang="en-US" sz="1200" dirty="0">
                <a:latin typeface="Verdana" panose="020B0604030504040204" pitchFamily="34" charset="0"/>
                <a:ea typeface="Verdana" panose="020B0604030504040204" pitchFamily="34" charset="0"/>
              </a:rPr>
              <a:t> function returns a value</a:t>
            </a:r>
            <a:endParaRPr lang="en-AU" sz="1200" dirty="0">
              <a:latin typeface="Verdana" panose="020B0604030504040204" pitchFamily="34" charset="0"/>
              <a:ea typeface="Verdana" panose="020B0604030504040204" pitchFamily="34" charset="0"/>
            </a:endParaRPr>
          </a:p>
        </p:txBody>
      </p:sp>
      <p:pic>
        <p:nvPicPr>
          <p:cNvPr id="43011" name="Picture 3" descr="Number = random period r and i n t left parenthesis 1 comma 100 right parenthesis. An arrow labeled, some number, points from i n t to number. A text reads, a random number in the range of 1 through 100 will be assigned to the number variable.">
            <a:extLst>
              <a:ext uri="{FF2B5EF4-FFF2-40B4-BE49-F238E27FC236}">
                <a16:creationId xmlns:a16="http://schemas.microsoft.com/office/drawing/2014/main" id="{8DD4C090-5184-43F8-8434-F2E857A0DD0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708035" y="1401378"/>
            <a:ext cx="3971601" cy="1801813"/>
          </a:xfrm>
        </p:spPr>
      </p:pic>
      <p:sp>
        <p:nvSpPr>
          <p:cNvPr id="2" name="Text Placeholder 1">
            <a:extLst>
              <a:ext uri="{FF2B5EF4-FFF2-40B4-BE49-F238E27FC236}">
                <a16:creationId xmlns:a16="http://schemas.microsoft.com/office/drawing/2014/main" id="{C7D866FA-7AF2-442B-96F0-543955288B14}"/>
              </a:ext>
            </a:extLst>
          </p:cNvPr>
          <p:cNvSpPr>
            <a:spLocks noGrp="1"/>
          </p:cNvSpPr>
          <p:nvPr>
            <p:ph type="body" sz="quarter" idx="13"/>
          </p:nvPr>
        </p:nvSpPr>
        <p:spPr>
          <a:xfrm>
            <a:off x="457200" y="6008016"/>
            <a:ext cx="8229600" cy="276999"/>
          </a:xfrm>
        </p:spPr>
        <p:txBody>
          <a:bodyPr/>
          <a:lstStyle/>
          <a:p>
            <a:r>
              <a:rPr lang="en-US" b="1" dirty="0"/>
              <a:t>Figure 5-22 </a:t>
            </a:r>
            <a:r>
              <a:rPr lang="en-US" dirty="0"/>
              <a:t>Displaying a random number</a:t>
            </a:r>
            <a:endParaRPr lang="en-AU" dirty="0"/>
          </a:p>
        </p:txBody>
      </p:sp>
      <p:pic>
        <p:nvPicPr>
          <p:cNvPr id="43012" name="Picture 4" descr="Print left parenthesis random period r and i n t left parenthesis 1 comma 10 right parenthesis right parenthesis. A text reads, an arrow labeled, some number points from and to print. A random number in the range of 1 through 10 will be displayed.">
            <a:extLst>
              <a:ext uri="{FF2B5EF4-FFF2-40B4-BE49-F238E27FC236}">
                <a16:creationId xmlns:a16="http://schemas.microsoft.com/office/drawing/2014/main" id="{6C51B306-A57B-4DD8-A082-6191A0DD75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2636550" y="4041775"/>
            <a:ext cx="414791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5E09956-F080-4E1E-BC33-D2150D77AD25}"/>
              </a:ext>
            </a:extLst>
          </p:cNvPr>
          <p:cNvSpPr>
            <a:spLocks noGrp="1" noChangeArrowheads="1"/>
          </p:cNvSpPr>
          <p:nvPr>
            <p:ph type="title"/>
          </p:nvPr>
        </p:nvSpPr>
        <p:spPr/>
        <p:txBody>
          <a:bodyPr/>
          <a:lstStyle/>
          <a:p>
            <a:r>
              <a:rPr lang="en-US" altLang="en-US" dirty="0"/>
              <a:t>Generating Random Numbers</a:t>
            </a:r>
            <a:r>
              <a:rPr lang="en-US" altLang="en-US" sz="2000" b="0" dirty="0"/>
              <a:t> (5 of 5)</a:t>
            </a:r>
            <a:endParaRPr lang="en-US" altLang="en-US" sz="2000" dirty="0"/>
          </a:p>
        </p:txBody>
      </p:sp>
      <p:sp>
        <p:nvSpPr>
          <p:cNvPr id="44035" name="Content Placeholder 2">
            <a:extLst>
              <a:ext uri="{FF2B5EF4-FFF2-40B4-BE49-F238E27FC236}">
                <a16:creationId xmlns:a16="http://schemas.microsoft.com/office/drawing/2014/main" id="{747A6CC0-DAEF-469C-8155-EA968A657B62}"/>
              </a:ext>
            </a:extLst>
          </p:cNvPr>
          <p:cNvSpPr>
            <a:spLocks noGrp="1" noChangeArrowheads="1"/>
          </p:cNvSpPr>
          <p:nvPr>
            <p:ph idx="1"/>
          </p:nvPr>
        </p:nvSpPr>
        <p:spPr/>
        <p:txBody>
          <a:bodyPr/>
          <a:lstStyle/>
          <a:p>
            <a:pPr>
              <a:buFontTx/>
              <a:buChar char="•"/>
            </a:pPr>
            <a:r>
              <a:rPr lang="en-US" altLang="en-US" u="sng" dirty="0" err="1">
                <a:latin typeface="Courier New" panose="02070309020205020404" pitchFamily="49" charset="0"/>
                <a:cs typeface="Courier New" panose="02070309020205020404" pitchFamily="49" charset="0"/>
              </a:rPr>
              <a:t>randrange</a:t>
            </a:r>
            <a:r>
              <a:rPr lang="en-US" altLang="en-US" u="sng" dirty="0"/>
              <a:t> function</a:t>
            </a:r>
            <a:r>
              <a:rPr lang="en-US" altLang="en-US" dirty="0"/>
              <a:t>: similar to </a:t>
            </a:r>
            <a:r>
              <a:rPr lang="en-US" altLang="en-US" dirty="0">
                <a:latin typeface="Courier New" panose="02070309020205020404" pitchFamily="49" charset="0"/>
                <a:cs typeface="Courier New" panose="02070309020205020404" pitchFamily="49" charset="0"/>
              </a:rPr>
              <a:t>range</a:t>
            </a:r>
            <a:r>
              <a:rPr lang="en-US" altLang="en-US" dirty="0"/>
              <a:t> function, but returns randomly selected integer from the resulting sequence </a:t>
            </a:r>
          </a:p>
          <a:p>
            <a:pPr lvl="1"/>
            <a:r>
              <a:rPr lang="en-US" altLang="en-US" dirty="0"/>
              <a:t>Same arguments as for the </a:t>
            </a:r>
            <a:r>
              <a:rPr lang="en-US" altLang="en-US" dirty="0">
                <a:latin typeface="Courier New" panose="02070309020205020404" pitchFamily="49" charset="0"/>
                <a:cs typeface="Courier New" panose="02070309020205020404" pitchFamily="49" charset="0"/>
              </a:rPr>
              <a:t>range</a:t>
            </a:r>
            <a:r>
              <a:rPr lang="en-US" altLang="en-US" dirty="0"/>
              <a:t> function</a:t>
            </a:r>
          </a:p>
          <a:p>
            <a:pPr>
              <a:buFontTx/>
              <a:buChar char="•"/>
            </a:pPr>
            <a:r>
              <a:rPr lang="en-US" altLang="en-US" u="sng" dirty="0">
                <a:latin typeface="Courier New" panose="02070309020205020404" pitchFamily="49" charset="0"/>
                <a:cs typeface="Courier New" panose="02070309020205020404" pitchFamily="49" charset="0"/>
              </a:rPr>
              <a:t>random</a:t>
            </a:r>
            <a:r>
              <a:rPr lang="en-US" altLang="en-US" u="sng" dirty="0"/>
              <a:t> function</a:t>
            </a:r>
            <a:r>
              <a:rPr lang="en-US" altLang="en-US" dirty="0"/>
              <a:t>: returns a random float in the range of 0.0 and 1.0</a:t>
            </a:r>
          </a:p>
          <a:p>
            <a:pPr lvl="1"/>
            <a:r>
              <a:rPr lang="en-US" altLang="en-US" dirty="0"/>
              <a:t>Does not receive arguments</a:t>
            </a:r>
          </a:p>
          <a:p>
            <a:pPr>
              <a:buFontTx/>
              <a:buChar char="•"/>
            </a:pPr>
            <a:r>
              <a:rPr lang="en-US" altLang="en-US" u="sng" dirty="0">
                <a:latin typeface="Courier New" panose="02070309020205020404" pitchFamily="49" charset="0"/>
                <a:cs typeface="Courier New" panose="02070309020205020404" pitchFamily="49" charset="0"/>
              </a:rPr>
              <a:t>uniform</a:t>
            </a:r>
            <a:r>
              <a:rPr lang="en-US" altLang="en-US" u="sng" dirty="0"/>
              <a:t> function</a:t>
            </a:r>
            <a:r>
              <a:rPr lang="en-US" altLang="en-US" dirty="0"/>
              <a:t>: returns a random float but allows user to specify range</a:t>
            </a:r>
            <a:endParaRPr lang="he-IL" altLang="en-US" dirty="0"/>
          </a:p>
          <a:p>
            <a:pPr>
              <a:buFontTx/>
              <a:buChar char="•"/>
            </a:pP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6B16ED0-BA9A-4E92-9FCC-66AF94424293}"/>
              </a:ext>
            </a:extLst>
          </p:cNvPr>
          <p:cNvSpPr>
            <a:spLocks noGrp="1" noChangeArrowheads="1"/>
          </p:cNvSpPr>
          <p:nvPr>
            <p:ph type="title"/>
          </p:nvPr>
        </p:nvSpPr>
        <p:spPr/>
        <p:txBody>
          <a:bodyPr/>
          <a:lstStyle/>
          <a:p>
            <a:r>
              <a:rPr lang="en-US" altLang="en-US"/>
              <a:t>Random Number Seeds</a:t>
            </a:r>
          </a:p>
        </p:txBody>
      </p:sp>
      <p:sp>
        <p:nvSpPr>
          <p:cNvPr id="45059" name="Content Placeholder 2">
            <a:extLst>
              <a:ext uri="{FF2B5EF4-FFF2-40B4-BE49-F238E27FC236}">
                <a16:creationId xmlns:a16="http://schemas.microsoft.com/office/drawing/2014/main" id="{CC083B9E-62B3-45F0-88E8-4247FAC46B28}"/>
              </a:ext>
            </a:extLst>
          </p:cNvPr>
          <p:cNvSpPr>
            <a:spLocks noGrp="1" noChangeArrowheads="1"/>
          </p:cNvSpPr>
          <p:nvPr>
            <p:ph idx="1"/>
          </p:nvPr>
        </p:nvSpPr>
        <p:spPr/>
        <p:txBody>
          <a:bodyPr/>
          <a:lstStyle/>
          <a:p>
            <a:pPr eaLnBrk="1" hangingPunct="1">
              <a:buFontTx/>
              <a:buChar char="•"/>
            </a:pPr>
            <a:r>
              <a:rPr lang="en-US" altLang="en-US" dirty="0"/>
              <a:t>Random number created by functions in random module are actually pseudo-random numbers</a:t>
            </a:r>
          </a:p>
          <a:p>
            <a:pPr eaLnBrk="1" hangingPunct="1">
              <a:buFontTx/>
              <a:buChar char="•"/>
            </a:pPr>
            <a:r>
              <a:rPr lang="en-US" altLang="en-US" u="sng" dirty="0"/>
              <a:t>Seed value</a:t>
            </a:r>
            <a:r>
              <a:rPr lang="en-US" altLang="en-US" dirty="0"/>
              <a:t>: initializes the formula that generates random numbers</a:t>
            </a:r>
          </a:p>
          <a:p>
            <a:pPr lvl="1" eaLnBrk="1" hangingPunct="1"/>
            <a:r>
              <a:rPr lang="en-US" altLang="en-US" dirty="0"/>
              <a:t>Need to use different seeds in order to get different series of random numbers</a:t>
            </a:r>
          </a:p>
          <a:p>
            <a:pPr lvl="2"/>
            <a:r>
              <a:rPr lang="en-US" altLang="en-US" dirty="0"/>
              <a:t>By default uses system time for seed</a:t>
            </a:r>
          </a:p>
          <a:p>
            <a:pPr lvl="2"/>
            <a:r>
              <a:rPr lang="en-US" altLang="en-US" dirty="0"/>
              <a:t>Can use </a:t>
            </a:r>
            <a:r>
              <a:rPr lang="en-US" altLang="en-US" dirty="0" err="1">
                <a:latin typeface="Courier New" panose="02070309020205020404" pitchFamily="49" charset="0"/>
                <a:cs typeface="Courier New" panose="02070309020205020404" pitchFamily="49" charset="0"/>
              </a:rPr>
              <a:t>random.seed</a:t>
            </a:r>
            <a:r>
              <a:rPr lang="en-US" altLang="en-US" dirty="0">
                <a:latin typeface="Courier New" panose="02070309020205020404" pitchFamily="49" charset="0"/>
                <a:cs typeface="Courier New" panose="02070309020205020404" pitchFamily="49" charset="0"/>
              </a:rPr>
              <a:t>()</a:t>
            </a:r>
            <a:r>
              <a:rPr lang="en-US" altLang="en-US" dirty="0"/>
              <a:t> function to specify desired seed value</a:t>
            </a:r>
          </a:p>
          <a:p>
            <a:pPr>
              <a:buFontTx/>
              <a:buChar char="•"/>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36E9E28-E67D-4C7C-9CF7-39E7D61CB540}"/>
              </a:ext>
            </a:extLst>
          </p:cNvPr>
          <p:cNvSpPr>
            <a:spLocks noGrp="1" noChangeArrowheads="1"/>
          </p:cNvSpPr>
          <p:nvPr>
            <p:ph type="title"/>
          </p:nvPr>
        </p:nvSpPr>
        <p:spPr/>
        <p:txBody>
          <a:bodyPr/>
          <a:lstStyle/>
          <a:p>
            <a:r>
              <a:rPr lang="en-US" altLang="en-US" dirty="0"/>
              <a:t>Writing Your Own Value-Returning Functions</a:t>
            </a:r>
            <a:r>
              <a:rPr lang="en-US" altLang="en-US" sz="2000" b="0" dirty="0"/>
              <a:t> (1 of 2)</a:t>
            </a:r>
            <a:endParaRPr lang="en-US" altLang="en-US" sz="2000" dirty="0"/>
          </a:p>
        </p:txBody>
      </p:sp>
      <p:sp>
        <p:nvSpPr>
          <p:cNvPr id="46083" name="Content Placeholder 2">
            <a:extLst>
              <a:ext uri="{FF2B5EF4-FFF2-40B4-BE49-F238E27FC236}">
                <a16:creationId xmlns:a16="http://schemas.microsoft.com/office/drawing/2014/main" id="{FDB6CE0B-2CA6-4C0C-AB77-90C29ECDA4E3}"/>
              </a:ext>
            </a:extLst>
          </p:cNvPr>
          <p:cNvSpPr>
            <a:spLocks noGrp="1" noChangeArrowheads="1"/>
          </p:cNvSpPr>
          <p:nvPr>
            <p:ph idx="1"/>
          </p:nvPr>
        </p:nvSpPr>
        <p:spPr/>
        <p:txBody>
          <a:bodyPr/>
          <a:lstStyle/>
          <a:p>
            <a:pPr eaLnBrk="1" hangingPunct="1">
              <a:buFontTx/>
              <a:buChar char="•"/>
            </a:pPr>
            <a:r>
              <a:rPr lang="en-US" altLang="en-US" dirty="0"/>
              <a:t>To write a value-returning function, you write a simple function and add one or more </a:t>
            </a:r>
            <a:r>
              <a:rPr lang="en-US" altLang="en-US" dirty="0">
                <a:latin typeface="Courier New" panose="02070309020205020404" pitchFamily="49" charset="0"/>
                <a:cs typeface="Courier New" panose="02070309020205020404" pitchFamily="49" charset="0"/>
              </a:rPr>
              <a:t>return</a:t>
            </a:r>
            <a:r>
              <a:rPr lang="en-US" altLang="en-US" dirty="0"/>
              <a:t> statements</a:t>
            </a:r>
          </a:p>
          <a:p>
            <a:pPr lvl="1" eaLnBrk="1" hangingPunct="1"/>
            <a:r>
              <a:rPr lang="en-US" altLang="en-US" dirty="0"/>
              <a:t>Format: </a:t>
            </a:r>
            <a:r>
              <a:rPr lang="en-US" altLang="en-US" dirty="0">
                <a:latin typeface="Courier New" panose="02070309020205020404" pitchFamily="49" charset="0"/>
                <a:cs typeface="Courier New" panose="02070309020205020404" pitchFamily="49" charset="0"/>
              </a:rPr>
              <a:t>return </a:t>
            </a:r>
            <a:r>
              <a:rPr lang="en-US" altLang="en-US" i="1" dirty="0">
                <a:latin typeface="Courier New" panose="02070309020205020404" pitchFamily="49" charset="0"/>
                <a:cs typeface="Courier New" panose="02070309020205020404" pitchFamily="49" charset="0"/>
              </a:rPr>
              <a:t>expression</a:t>
            </a:r>
          </a:p>
          <a:p>
            <a:pPr lvl="2"/>
            <a:r>
              <a:rPr lang="en-US" altLang="en-US" dirty="0"/>
              <a:t>The value for </a:t>
            </a:r>
            <a:r>
              <a:rPr lang="en-US" altLang="en-US" i="1" dirty="0">
                <a:latin typeface="Courier New" panose="02070309020205020404" pitchFamily="49" charset="0"/>
                <a:cs typeface="Courier New" panose="02070309020205020404" pitchFamily="49" charset="0"/>
              </a:rPr>
              <a:t>expression</a:t>
            </a:r>
            <a:r>
              <a:rPr lang="en-US" altLang="en-US" dirty="0"/>
              <a:t> will be returned to the part of the program that called the function</a:t>
            </a:r>
          </a:p>
          <a:p>
            <a:pPr lvl="1" eaLnBrk="1" hangingPunct="1"/>
            <a:r>
              <a:rPr lang="en-US" altLang="en-US" dirty="0"/>
              <a:t>The expression in the </a:t>
            </a:r>
            <a:r>
              <a:rPr lang="en-US" altLang="en-US" dirty="0">
                <a:latin typeface="Courier New" panose="02070309020205020404" pitchFamily="49" charset="0"/>
                <a:cs typeface="Courier New" panose="02070309020205020404" pitchFamily="49" charset="0"/>
              </a:rPr>
              <a:t>return</a:t>
            </a:r>
            <a:r>
              <a:rPr lang="en-US" altLang="en-US" dirty="0"/>
              <a:t> statement can be a complex expression, such as a sum of two variables or the result of another value-returning function</a:t>
            </a:r>
            <a:endParaRPr lang="he-IL" altLang="en-US" dirty="0"/>
          </a:p>
          <a:p>
            <a:pPr>
              <a:buFontTx/>
              <a:buChar char="•"/>
            </a:pP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F93554D-7482-46FC-B829-039609DBF194}"/>
              </a:ext>
            </a:extLst>
          </p:cNvPr>
          <p:cNvSpPr>
            <a:spLocks noGrp="1" noChangeArrowheads="1"/>
          </p:cNvSpPr>
          <p:nvPr>
            <p:ph type="title"/>
          </p:nvPr>
        </p:nvSpPr>
        <p:spPr/>
        <p:txBody>
          <a:bodyPr/>
          <a:lstStyle/>
          <a:p>
            <a:r>
              <a:rPr lang="en-US" altLang="en-US" dirty="0"/>
              <a:t>Writing Your Own Value-Returning Functions</a:t>
            </a:r>
            <a:r>
              <a:rPr lang="en-US" altLang="en-US" sz="2000" b="0" dirty="0"/>
              <a:t> (2 of 2)</a:t>
            </a:r>
            <a:endParaRPr lang="en-US" altLang="en-US" sz="2000" dirty="0"/>
          </a:p>
        </p:txBody>
      </p:sp>
      <p:sp>
        <p:nvSpPr>
          <p:cNvPr id="2" name="Text Placeholder 1">
            <a:extLst>
              <a:ext uri="{FF2B5EF4-FFF2-40B4-BE49-F238E27FC236}">
                <a16:creationId xmlns:a16="http://schemas.microsoft.com/office/drawing/2014/main" id="{F6A25330-091B-4766-BE48-90CE703A4893}"/>
              </a:ext>
            </a:extLst>
          </p:cNvPr>
          <p:cNvSpPr>
            <a:spLocks noGrp="1"/>
          </p:cNvSpPr>
          <p:nvPr>
            <p:ph type="body" sz="quarter" idx="13"/>
          </p:nvPr>
        </p:nvSpPr>
        <p:spPr>
          <a:xfrm>
            <a:off x="457200" y="5791200"/>
            <a:ext cx="8229600" cy="493816"/>
          </a:xfrm>
        </p:spPr>
        <p:txBody>
          <a:bodyPr/>
          <a:lstStyle/>
          <a:p>
            <a:r>
              <a:rPr lang="en-US" b="1" dirty="0"/>
              <a:t>Figure 5-23 </a:t>
            </a:r>
            <a:r>
              <a:rPr lang="en-US" dirty="0"/>
              <a:t>Parts of the function</a:t>
            </a:r>
            <a:endParaRPr lang="en-AU" dirty="0"/>
          </a:p>
        </p:txBody>
      </p:sp>
      <p:pic>
        <p:nvPicPr>
          <p:cNvPr id="47107" name="Picture 3" descr="The lines read as follows. Line 1. d e f sum left parenthesis n u m 1 comma n u m 2 right parenthesis colon. Line 2, indented once. result equals n u m 1 plus n u m 2. Line 3, indented once. return result. Sum in line 1 is labeled, the name of this function is sum. N u m 1 and n u m 2 in line 1 are labeled, n u m 1 and n u m 2 are parameters. Return result in line 3 is labeled, this function returns the value referenced by the result variable. ">
            <a:extLst>
              <a:ext uri="{FF2B5EF4-FFF2-40B4-BE49-F238E27FC236}">
                <a16:creationId xmlns:a16="http://schemas.microsoft.com/office/drawing/2014/main" id="{7939C240-BB7F-4883-BD59-574C698070D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666661" y="2362200"/>
            <a:ext cx="7810679" cy="2880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6C2C7F4-B3D7-40A4-BE89-047941F8F8FD}"/>
              </a:ext>
            </a:extLst>
          </p:cNvPr>
          <p:cNvSpPr>
            <a:spLocks noGrp="1" noChangeArrowheads="1"/>
          </p:cNvSpPr>
          <p:nvPr>
            <p:ph type="title"/>
          </p:nvPr>
        </p:nvSpPr>
        <p:spPr/>
        <p:txBody>
          <a:bodyPr/>
          <a:lstStyle/>
          <a:p>
            <a:r>
              <a:rPr lang="en-US" altLang="en-US" dirty="0"/>
              <a:t>How to Use Value-Returning Functions</a:t>
            </a:r>
          </a:p>
        </p:txBody>
      </p:sp>
      <p:sp>
        <p:nvSpPr>
          <p:cNvPr id="48131" name="Content Placeholder 2">
            <a:extLst>
              <a:ext uri="{FF2B5EF4-FFF2-40B4-BE49-F238E27FC236}">
                <a16:creationId xmlns:a16="http://schemas.microsoft.com/office/drawing/2014/main" id="{5E30743E-6E3B-434C-A3A4-AD88521E036B}"/>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Value-returning function can be useful in specific situations</a:t>
            </a:r>
          </a:p>
          <a:p>
            <a:pPr lvl="1" eaLnBrk="1" hangingPunct="1"/>
            <a:r>
              <a:rPr lang="en-US" altLang="en-US" dirty="0">
                <a:cs typeface="Courier New" panose="02070309020205020404" pitchFamily="49" charset="0"/>
              </a:rPr>
              <a:t>Example: have function prompt user for input and return the user’s input</a:t>
            </a:r>
          </a:p>
          <a:p>
            <a:pPr lvl="1" eaLnBrk="1" hangingPunct="1"/>
            <a:r>
              <a:rPr lang="en-US" altLang="en-US" dirty="0">
                <a:cs typeface="Courier New" panose="02070309020205020404" pitchFamily="49" charset="0"/>
              </a:rPr>
              <a:t>Simplify mathematical expressions</a:t>
            </a:r>
          </a:p>
          <a:p>
            <a:pPr lvl="1" eaLnBrk="1" hangingPunct="1"/>
            <a:r>
              <a:rPr lang="en-US" altLang="en-US" dirty="0">
                <a:cs typeface="Courier New" panose="02070309020205020404" pitchFamily="49" charset="0"/>
              </a:rPr>
              <a:t>Complex calculations that need to be repeated throughout the program</a:t>
            </a:r>
          </a:p>
          <a:p>
            <a:pPr eaLnBrk="1" hangingPunct="1">
              <a:buFontTx/>
              <a:buChar char="•"/>
            </a:pPr>
            <a:r>
              <a:rPr lang="en-US" altLang="en-US" dirty="0">
                <a:cs typeface="Courier New" panose="02070309020205020404" pitchFamily="49" charset="0"/>
              </a:rPr>
              <a:t>Use the returned value </a:t>
            </a:r>
          </a:p>
          <a:p>
            <a:pPr lvl="1" eaLnBrk="1" hangingPunct="1"/>
            <a:r>
              <a:rPr lang="en-US" altLang="en-US" dirty="0">
                <a:cs typeface="Courier New" panose="02070309020205020404" pitchFamily="49" charset="0"/>
              </a:rPr>
              <a:t>Assign it to a variable or use as an argument in another function</a:t>
            </a:r>
          </a:p>
          <a:p>
            <a:pPr>
              <a:buFontTx/>
              <a:buChar char="•"/>
            </a:pP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2C05819D-3A88-42C9-8DD1-03952635BB32}"/>
              </a:ext>
            </a:extLst>
          </p:cNvPr>
          <p:cNvSpPr>
            <a:spLocks noGrp="1" noChangeArrowheads="1"/>
          </p:cNvSpPr>
          <p:nvPr>
            <p:ph type="title"/>
          </p:nvPr>
        </p:nvSpPr>
        <p:spPr/>
        <p:txBody>
          <a:bodyPr/>
          <a:lstStyle/>
          <a:p>
            <a:r>
              <a:rPr lang="en-US" altLang="en-US" dirty="0"/>
              <a:t>Using IPO Charts</a:t>
            </a:r>
            <a:r>
              <a:rPr lang="en-US" altLang="en-US" sz="2000" b="0" dirty="0"/>
              <a:t> (1 of 2)</a:t>
            </a:r>
            <a:endParaRPr lang="en-US" altLang="en-US" sz="2000" dirty="0"/>
          </a:p>
        </p:txBody>
      </p:sp>
      <p:sp>
        <p:nvSpPr>
          <p:cNvPr id="49155" name="Content Placeholder 2">
            <a:extLst>
              <a:ext uri="{FF2B5EF4-FFF2-40B4-BE49-F238E27FC236}">
                <a16:creationId xmlns:a16="http://schemas.microsoft.com/office/drawing/2014/main" id="{3D821738-4EA9-41BC-A6ED-87D33CFA2C25}"/>
              </a:ext>
            </a:extLst>
          </p:cNvPr>
          <p:cNvSpPr>
            <a:spLocks noGrp="1" noChangeArrowheads="1"/>
          </p:cNvSpPr>
          <p:nvPr>
            <p:ph idx="1"/>
          </p:nvPr>
        </p:nvSpPr>
        <p:spPr/>
        <p:txBody>
          <a:bodyPr/>
          <a:lstStyle/>
          <a:p>
            <a:pPr eaLnBrk="1" hangingPunct="1">
              <a:buFontTx/>
              <a:buChar char="•"/>
            </a:pPr>
            <a:r>
              <a:rPr lang="en-US" altLang="en-US" u="sng" dirty="0"/>
              <a:t>IPO chart</a:t>
            </a:r>
            <a:r>
              <a:rPr lang="en-US" altLang="en-US" dirty="0"/>
              <a:t>: describes the input, processing, and output of a function</a:t>
            </a:r>
          </a:p>
          <a:p>
            <a:pPr lvl="1" eaLnBrk="1" hangingPunct="1"/>
            <a:r>
              <a:rPr lang="en-US" altLang="en-US" dirty="0"/>
              <a:t>Tool for designing and documenting functions</a:t>
            </a:r>
          </a:p>
          <a:p>
            <a:pPr lvl="1" eaLnBrk="1" hangingPunct="1"/>
            <a:r>
              <a:rPr lang="en-US" altLang="en-US" dirty="0"/>
              <a:t>Typically laid out in columns</a:t>
            </a:r>
          </a:p>
          <a:p>
            <a:pPr lvl="1" eaLnBrk="1" hangingPunct="1"/>
            <a:r>
              <a:rPr lang="en-US" altLang="en-US" dirty="0"/>
              <a:t>Usually provide brief descriptions of input, processing, and output, without going into details</a:t>
            </a:r>
          </a:p>
          <a:p>
            <a:pPr lvl="2"/>
            <a:r>
              <a:rPr lang="en-US" altLang="en-US" dirty="0"/>
              <a:t>Often includes enough information to be used instead of a flowchart</a:t>
            </a:r>
          </a:p>
          <a:p>
            <a:pPr>
              <a:buFontTx/>
              <a:buChar char="•"/>
            </a:pP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8DFDFBF-8A12-4261-9237-28F174C15697}"/>
              </a:ext>
            </a:extLst>
          </p:cNvPr>
          <p:cNvSpPr>
            <a:spLocks noGrp="1" noChangeArrowheads="1"/>
          </p:cNvSpPr>
          <p:nvPr>
            <p:ph type="title"/>
          </p:nvPr>
        </p:nvSpPr>
        <p:spPr>
          <a:xfrm>
            <a:off x="457200" y="228600"/>
            <a:ext cx="8229600" cy="685800"/>
          </a:xfrm>
        </p:spPr>
        <p:txBody>
          <a:bodyPr/>
          <a:lstStyle/>
          <a:p>
            <a:r>
              <a:rPr lang="en-US" altLang="en-US" dirty="0"/>
              <a:t>Using IPO Charts</a:t>
            </a:r>
            <a:r>
              <a:rPr lang="en-US" altLang="en-US" sz="2000" b="0" dirty="0"/>
              <a:t> (2 of 2)</a:t>
            </a:r>
            <a:endParaRPr lang="en-US" altLang="en-US" sz="2000" dirty="0"/>
          </a:p>
        </p:txBody>
      </p:sp>
      <p:sp>
        <p:nvSpPr>
          <p:cNvPr id="2" name="Text Placeholder 1">
            <a:extLst>
              <a:ext uri="{FF2B5EF4-FFF2-40B4-BE49-F238E27FC236}">
                <a16:creationId xmlns:a16="http://schemas.microsoft.com/office/drawing/2014/main" id="{E2CCC720-1DE7-4F58-8341-6A3FC7501FBC}"/>
              </a:ext>
            </a:extLst>
          </p:cNvPr>
          <p:cNvSpPr>
            <a:spLocks noGrp="1"/>
          </p:cNvSpPr>
          <p:nvPr>
            <p:ph type="body" sz="quarter" idx="13"/>
          </p:nvPr>
        </p:nvSpPr>
        <p:spPr>
          <a:xfrm>
            <a:off x="457200" y="5943598"/>
            <a:ext cx="8229600" cy="341417"/>
          </a:xfrm>
        </p:spPr>
        <p:txBody>
          <a:bodyPr/>
          <a:lstStyle/>
          <a:p>
            <a:r>
              <a:rPr lang="en-US" b="1" dirty="0"/>
              <a:t>Figure 5-25 </a:t>
            </a:r>
            <a:r>
              <a:rPr lang="en-US" dirty="0"/>
              <a:t>IPO charts for the </a:t>
            </a:r>
            <a:r>
              <a:rPr lang="en-US" dirty="0" err="1">
                <a:latin typeface="Courier New" panose="02070309020205020404" pitchFamily="49" charset="0"/>
                <a:cs typeface="Courier New" panose="02070309020205020404" pitchFamily="49" charset="0"/>
              </a:rPr>
              <a:t>getRegularPrice</a:t>
            </a:r>
            <a:r>
              <a:rPr lang="en-US" dirty="0"/>
              <a:t> and </a:t>
            </a:r>
            <a:r>
              <a:rPr lang="en-US" dirty="0">
                <a:latin typeface="Courier New" panose="02070309020205020404" pitchFamily="49" charset="0"/>
                <a:cs typeface="Courier New" panose="02070309020205020404" pitchFamily="49" charset="0"/>
              </a:rPr>
              <a:t>discount</a:t>
            </a:r>
            <a:r>
              <a:rPr lang="en-US" dirty="0"/>
              <a:t> functions</a:t>
            </a:r>
            <a:endParaRPr lang="en-AU" dirty="0"/>
          </a:p>
        </p:txBody>
      </p:sp>
      <p:pic>
        <p:nvPicPr>
          <p:cNvPr id="50179" name="Picture 3" descr="A table for two functions.">
            <a:extLst>
              <a:ext uri="{FF2B5EF4-FFF2-40B4-BE49-F238E27FC236}">
                <a16:creationId xmlns:a16="http://schemas.microsoft.com/office/drawing/2014/main" id="{5E2BD3C3-96A1-4675-8BEA-4E6573D070A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309018" y="1166018"/>
            <a:ext cx="4525963" cy="4525963"/>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B4D659B-1B37-4CE9-8974-C9B8BCC9A25E}"/>
              </a:ext>
            </a:extLst>
          </p:cNvPr>
          <p:cNvSpPr>
            <a:spLocks noGrp="1" noChangeArrowheads="1"/>
          </p:cNvSpPr>
          <p:nvPr>
            <p:ph type="title"/>
          </p:nvPr>
        </p:nvSpPr>
        <p:spPr/>
        <p:txBody>
          <a:bodyPr/>
          <a:lstStyle/>
          <a:p>
            <a:r>
              <a:rPr lang="en-US" altLang="en-US"/>
              <a:t>Returning Strings</a:t>
            </a:r>
          </a:p>
        </p:txBody>
      </p:sp>
      <p:sp>
        <p:nvSpPr>
          <p:cNvPr id="51203" name="Content Placeholder 2">
            <a:extLst>
              <a:ext uri="{FF2B5EF4-FFF2-40B4-BE49-F238E27FC236}">
                <a16:creationId xmlns:a16="http://schemas.microsoft.com/office/drawing/2014/main" id="{941BB2A9-8C2D-4CDF-984F-4A6CDDAA6A98}"/>
              </a:ext>
            </a:extLst>
          </p:cNvPr>
          <p:cNvSpPr>
            <a:spLocks noGrp="1" noChangeArrowheads="1"/>
          </p:cNvSpPr>
          <p:nvPr>
            <p:ph idx="1"/>
          </p:nvPr>
        </p:nvSpPr>
        <p:spPr>
          <a:xfrm>
            <a:off x="457200" y="1600200"/>
            <a:ext cx="8229600" cy="1097281"/>
          </a:xfrm>
        </p:spPr>
        <p:txBody>
          <a:bodyPr/>
          <a:lstStyle/>
          <a:p>
            <a:pPr>
              <a:buFontTx/>
              <a:buChar char="•"/>
            </a:pPr>
            <a:r>
              <a:rPr lang="en-US" altLang="en-US" dirty="0"/>
              <a:t>You can write functions that return strings</a:t>
            </a:r>
          </a:p>
          <a:p>
            <a:pPr>
              <a:buFontTx/>
              <a:buChar char="•"/>
            </a:pPr>
            <a:r>
              <a:rPr lang="en-US" altLang="en-US" dirty="0"/>
              <a:t>For example:</a:t>
            </a:r>
          </a:p>
        </p:txBody>
      </p:sp>
      <p:sp>
        <p:nvSpPr>
          <p:cNvPr id="5" name="TextBox 1">
            <a:extLst>
              <a:ext uri="{FF2B5EF4-FFF2-40B4-BE49-F238E27FC236}">
                <a16:creationId xmlns:a16="http://schemas.microsoft.com/office/drawing/2014/main" id="{6D179DA1-FE81-4025-91AF-1718A0B40238}"/>
              </a:ext>
            </a:extLst>
          </p:cNvPr>
          <p:cNvSpPr txBox="1">
            <a:spLocks noChangeArrowheads="1"/>
          </p:cNvSpPr>
          <p:nvPr/>
        </p:nvSpPr>
        <p:spPr bwMode="auto">
          <a:xfrm>
            <a:off x="1828800" y="3581400"/>
            <a:ext cx="59340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a:t>
            </a:r>
            <a:r>
              <a:rPr lang="en-US" altLang="en-US" sz="1800" b="0" dirty="0" err="1">
                <a:latin typeface="Courier New" panose="02070309020205020404" pitchFamily="49" charset="0"/>
                <a:cs typeface="Courier New" panose="02070309020205020404" pitchFamily="49" charset="0"/>
              </a:rPr>
              <a:t>get_name</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 Get the user</a:t>
            </a:r>
            <a:r>
              <a:rPr lang="en-US" altLang="en-US" sz="1800" b="0" dirty="0">
                <a:latin typeface="+mj-lt"/>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s name.</a:t>
            </a:r>
          </a:p>
          <a:p>
            <a:pPr>
              <a:spcBef>
                <a:spcPct val="0"/>
              </a:spcBef>
              <a:buFontTx/>
              <a:buNone/>
            </a:pPr>
            <a:r>
              <a:rPr lang="en-US" altLang="en-US" sz="1800" b="0" dirty="0">
                <a:latin typeface="Courier New" panose="02070309020205020404" pitchFamily="49" charset="0"/>
                <a:cs typeface="Courier New" panose="02070309020205020404" pitchFamily="49" charset="0"/>
              </a:rPr>
              <a:t>    name = input(</a:t>
            </a:r>
            <a:r>
              <a:rPr lang="en-US" altLang="en-US" sz="1800" b="0" dirty="0">
                <a:latin typeface="+mj-lt"/>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Enter your name:</a:t>
            </a:r>
            <a:r>
              <a:rPr lang="en-US" altLang="en-US" sz="1800" b="0" dirty="0">
                <a:latin typeface="+mj-lt"/>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 Return the name.</a:t>
            </a:r>
          </a:p>
          <a:p>
            <a:pPr>
              <a:spcBef>
                <a:spcPct val="0"/>
              </a:spcBef>
              <a:buFontTx/>
              <a:buNone/>
            </a:pPr>
            <a:r>
              <a:rPr lang="en-US" altLang="en-US" sz="1800" b="0" dirty="0">
                <a:latin typeface="Courier New" panose="02070309020205020404" pitchFamily="49" charset="0"/>
                <a:cs typeface="Courier New" panose="02070309020205020404" pitchFamily="49" charset="0"/>
              </a:rPr>
              <a:t>    return name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134F7E6-E396-45FE-853D-0A4E5C5C9E06}"/>
              </a:ext>
            </a:extLst>
          </p:cNvPr>
          <p:cNvSpPr>
            <a:spLocks noGrp="1" noChangeArrowheads="1"/>
          </p:cNvSpPr>
          <p:nvPr>
            <p:ph type="title"/>
          </p:nvPr>
        </p:nvSpPr>
        <p:spPr/>
        <p:txBody>
          <a:bodyPr/>
          <a:lstStyle/>
          <a:p>
            <a:r>
              <a:rPr lang="en-US" altLang="en-US"/>
              <a:t>Returning Boolean Values</a:t>
            </a:r>
          </a:p>
        </p:txBody>
      </p:sp>
      <p:sp>
        <p:nvSpPr>
          <p:cNvPr id="52227" name="Content Placeholder 2">
            <a:extLst>
              <a:ext uri="{FF2B5EF4-FFF2-40B4-BE49-F238E27FC236}">
                <a16:creationId xmlns:a16="http://schemas.microsoft.com/office/drawing/2014/main" id="{2799F04B-2FBB-4B10-8FB1-7CE1B418C1C2}"/>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Boolean function</a:t>
            </a:r>
            <a:r>
              <a:rPr lang="en-US" altLang="en-US" dirty="0">
                <a:cs typeface="Courier New" panose="02070309020205020404" pitchFamily="49" charset="0"/>
              </a:rPr>
              <a:t>: returns either </a:t>
            </a:r>
            <a:r>
              <a:rPr lang="en-US" altLang="en-US" dirty="0">
                <a:latin typeface="Courier New" panose="02070309020205020404" pitchFamily="49" charset="0"/>
                <a:cs typeface="Courier New" panose="02070309020205020404" pitchFamily="49" charset="0"/>
              </a:rPr>
              <a:t>True</a:t>
            </a:r>
            <a:r>
              <a:rPr lang="en-US" altLang="en-US" dirty="0">
                <a:cs typeface="Courier New" panose="02070309020205020404" pitchFamily="49" charset="0"/>
              </a:rPr>
              <a:t> or </a:t>
            </a:r>
            <a:r>
              <a:rPr lang="en-US" altLang="en-US" dirty="0">
                <a:latin typeface="Courier New" panose="02070309020205020404" pitchFamily="49" charset="0"/>
                <a:cs typeface="Courier New" panose="02070309020205020404" pitchFamily="49" charset="0"/>
              </a:rPr>
              <a:t>False</a:t>
            </a:r>
          </a:p>
          <a:p>
            <a:pPr lvl="1" eaLnBrk="1" hangingPunct="1"/>
            <a:r>
              <a:rPr lang="en-US" altLang="en-US" dirty="0">
                <a:cs typeface="Courier New" panose="02070309020205020404" pitchFamily="49" charset="0"/>
              </a:rPr>
              <a:t>Use to test a condition such as for decision and repetition structures</a:t>
            </a:r>
          </a:p>
          <a:p>
            <a:pPr lvl="2"/>
            <a:r>
              <a:rPr lang="en-US" altLang="en-US" dirty="0">
                <a:cs typeface="Courier New" panose="02070309020205020404" pitchFamily="49" charset="0"/>
              </a:rPr>
              <a:t>Common calculations, such as whether a number is even, can be easily repeated by calling a function</a:t>
            </a:r>
          </a:p>
          <a:p>
            <a:pPr lvl="1" eaLnBrk="1" hangingPunct="1"/>
            <a:r>
              <a:rPr lang="en-US" altLang="en-US" dirty="0">
                <a:cs typeface="Courier New" panose="02070309020205020404" pitchFamily="49" charset="0"/>
              </a:rPr>
              <a:t>Use to simplify complex input validation code</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D1F2-C6EC-4F2C-BE6F-7A6B820D8FA5}"/>
              </a:ext>
            </a:extLst>
          </p:cNvPr>
          <p:cNvSpPr>
            <a:spLocks noGrp="1"/>
          </p:cNvSpPr>
          <p:nvPr>
            <p:ph type="title"/>
          </p:nvPr>
        </p:nvSpPr>
        <p:spPr>
          <a:xfrm>
            <a:off x="457200" y="228600"/>
            <a:ext cx="8229600" cy="609600"/>
          </a:xfrm>
        </p:spPr>
        <p:txBody>
          <a:bodyPr/>
          <a:lstStyle/>
          <a:p>
            <a:r>
              <a:rPr lang="en-US" altLang="en-US" dirty="0"/>
              <a:t>Introduction to Functions</a:t>
            </a:r>
            <a:r>
              <a:rPr lang="en-US" altLang="en-US" sz="2000" b="0" dirty="0"/>
              <a:t> (2 of 2)</a:t>
            </a:r>
            <a:endParaRPr lang="en-AU" sz="2000" dirty="0"/>
          </a:p>
        </p:txBody>
      </p:sp>
      <p:sp>
        <p:nvSpPr>
          <p:cNvPr id="3" name="Text Placeholder 2">
            <a:extLst>
              <a:ext uri="{FF2B5EF4-FFF2-40B4-BE49-F238E27FC236}">
                <a16:creationId xmlns:a16="http://schemas.microsoft.com/office/drawing/2014/main" id="{549707B2-B716-48C3-92F1-FC0E7673A0DC}"/>
              </a:ext>
            </a:extLst>
          </p:cNvPr>
          <p:cNvSpPr>
            <a:spLocks noGrp="1"/>
          </p:cNvSpPr>
          <p:nvPr>
            <p:ph type="body" sz="quarter" idx="13"/>
          </p:nvPr>
        </p:nvSpPr>
        <p:spPr>
          <a:xfrm>
            <a:off x="457200" y="5899200"/>
            <a:ext cx="8229600" cy="385816"/>
          </a:xfrm>
        </p:spPr>
        <p:txBody>
          <a:bodyPr/>
          <a:lstStyle/>
          <a:p>
            <a:r>
              <a:rPr lang="en-US" b="1" dirty="0"/>
              <a:t>Figure 5-1 </a:t>
            </a:r>
            <a:r>
              <a:rPr lang="en-US" dirty="0"/>
              <a:t>Using functions to divide and conquer a large task</a:t>
            </a:r>
            <a:endParaRPr lang="en-AU" dirty="0"/>
          </a:p>
        </p:txBody>
      </p:sp>
      <p:pic>
        <p:nvPicPr>
          <p:cNvPr id="4" name="Picture 1" descr="A program is one long, complex sequence of statements. There are 24 statements. In this program the task has been divided into smaller tasks, each of which is performed by a separate function.">
            <a:extLst>
              <a:ext uri="{FF2B5EF4-FFF2-40B4-BE49-F238E27FC236}">
                <a16:creationId xmlns:a16="http://schemas.microsoft.com/office/drawing/2014/main" id="{442C9763-D64E-4DBD-A102-A419932D72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706460" y="1035000"/>
            <a:ext cx="5731081"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1211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5C23EC22-86AB-4607-8AB0-2F92F057B3E8}"/>
              </a:ext>
            </a:extLst>
          </p:cNvPr>
          <p:cNvSpPr>
            <a:spLocks noGrp="1" noChangeArrowheads="1"/>
          </p:cNvSpPr>
          <p:nvPr>
            <p:ph type="title"/>
          </p:nvPr>
        </p:nvSpPr>
        <p:spPr/>
        <p:txBody>
          <a:bodyPr/>
          <a:lstStyle/>
          <a:p>
            <a:r>
              <a:rPr lang="en-US" altLang="en-US"/>
              <a:t>Returning Multiple Values</a:t>
            </a:r>
          </a:p>
        </p:txBody>
      </p:sp>
      <p:sp>
        <p:nvSpPr>
          <p:cNvPr id="3" name="Content Placeholder 2">
            <a:extLst>
              <a:ext uri="{FF2B5EF4-FFF2-40B4-BE49-F238E27FC236}">
                <a16:creationId xmlns:a16="http://schemas.microsoft.com/office/drawing/2014/main" id="{F7EAB716-BEF3-4A84-AEE7-560ED52441E6}"/>
              </a:ext>
            </a:extLst>
          </p:cNvPr>
          <p:cNvSpPr>
            <a:spLocks noGrp="1"/>
          </p:cNvSpPr>
          <p:nvPr>
            <p:ph idx="1"/>
          </p:nvPr>
        </p:nvSpPr>
        <p:spPr/>
        <p:txBody>
          <a:bodyPr/>
          <a:lstStyle/>
          <a:p>
            <a:pPr eaLnBrk="1" hangingPunct="1">
              <a:defRPr/>
            </a:pPr>
            <a:r>
              <a:rPr lang="en-US" dirty="0"/>
              <a:t>In Python, a function can return multiple values</a:t>
            </a:r>
          </a:p>
          <a:p>
            <a:pPr lvl="1" eaLnBrk="1" hangingPunct="1">
              <a:defRPr/>
            </a:pPr>
            <a:r>
              <a:rPr lang="en-US" dirty="0">
                <a:cs typeface="Courier New" pitchFamily="49" charset="0"/>
              </a:rPr>
              <a:t>Specified after the </a:t>
            </a:r>
            <a:r>
              <a:rPr lang="en-US" dirty="0">
                <a:latin typeface="Courier New" panose="02070309020205020404" pitchFamily="49" charset="0"/>
                <a:cs typeface="Courier New" panose="02070309020205020404" pitchFamily="49" charset="0"/>
              </a:rPr>
              <a:t>return</a:t>
            </a:r>
            <a:r>
              <a:rPr lang="en-US" dirty="0">
                <a:cs typeface="Courier New" pitchFamily="49" charset="0"/>
              </a:rPr>
              <a:t> statement separated by commas</a:t>
            </a:r>
          </a:p>
          <a:p>
            <a:pPr lvl="2" eaLnBrk="1" hangingPunct="1">
              <a:defRPr/>
            </a:pPr>
            <a:r>
              <a:rPr lang="en-US" dirty="0">
                <a:cs typeface="Courier New" pitchFamily="49" charset="0"/>
              </a:rPr>
              <a:t>Format: </a:t>
            </a:r>
            <a:r>
              <a:rPr lang="en-US" dirty="0">
                <a:latin typeface="Courier New" pitchFamily="49" charset="0"/>
                <a:cs typeface="Courier New" pitchFamily="49" charset="0"/>
              </a:rPr>
              <a:t>return </a:t>
            </a:r>
            <a:r>
              <a:rPr lang="en-US" i="1" dirty="0">
                <a:latin typeface="Courier New" pitchFamily="49" charset="0"/>
                <a:cs typeface="Courier New" pitchFamily="49" charset="0"/>
              </a:rPr>
              <a:t>expression1,</a:t>
            </a:r>
          </a:p>
          <a:p>
            <a:pPr marL="3548063" lvl="2" indent="0" eaLnBrk="1" hangingPunct="1">
              <a:buFontTx/>
              <a:buNone/>
              <a:defRPr/>
            </a:pPr>
            <a:r>
              <a:rPr lang="en-US" i="1" dirty="0">
                <a:latin typeface="Courier New" pitchFamily="49" charset="0"/>
                <a:cs typeface="Courier New" pitchFamily="49" charset="0"/>
              </a:rPr>
              <a:t>expression2, etc.</a:t>
            </a:r>
          </a:p>
          <a:p>
            <a:pPr lvl="1" eaLnBrk="1" hangingPunct="1">
              <a:defRPr/>
            </a:pPr>
            <a:r>
              <a:rPr lang="en-US" dirty="0">
                <a:cs typeface="Courier New" pitchFamily="49" charset="0"/>
              </a:rPr>
              <a:t>When you call such a function in an assignment statement, you need a separate variable on the left side of the </a:t>
            </a:r>
            <a:r>
              <a:rPr lang="en-US" dirty="0">
                <a:latin typeface="Courier New" pitchFamily="49" charset="0"/>
                <a:cs typeface="Courier New" pitchFamily="49" charset="0"/>
              </a:rPr>
              <a:t>=</a:t>
            </a:r>
            <a:r>
              <a:rPr lang="en-US" dirty="0">
                <a:cs typeface="Courier New" pitchFamily="49" charset="0"/>
              </a:rPr>
              <a:t> operator to receive each returned value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DF9FF08C-922A-40C3-8C8A-49B6E386C19B}"/>
              </a:ext>
            </a:extLst>
          </p:cNvPr>
          <p:cNvSpPr>
            <a:spLocks noGrp="1" noChangeArrowheads="1"/>
          </p:cNvSpPr>
          <p:nvPr>
            <p:ph type="title"/>
          </p:nvPr>
        </p:nvSpPr>
        <p:spPr/>
        <p:txBody>
          <a:bodyPr/>
          <a:lstStyle/>
          <a:p>
            <a:r>
              <a:rPr lang="en-US" altLang="en-US" sz="4000"/>
              <a:t>Returning </a:t>
            </a:r>
            <a:r>
              <a:rPr lang="en-US" altLang="en-US" sz="4000">
                <a:latin typeface="Courier New" panose="02070309020205020404" pitchFamily="49" charset="0"/>
                <a:cs typeface="Courier New" panose="02070309020205020404" pitchFamily="49" charset="0"/>
              </a:rPr>
              <a:t>None</a:t>
            </a:r>
            <a:r>
              <a:rPr lang="en-US" altLang="en-US" sz="4000"/>
              <a:t> From a Function</a:t>
            </a:r>
          </a:p>
        </p:txBody>
      </p:sp>
      <p:sp>
        <p:nvSpPr>
          <p:cNvPr id="54275" name="Content Placeholder 2">
            <a:extLst>
              <a:ext uri="{FF2B5EF4-FFF2-40B4-BE49-F238E27FC236}">
                <a16:creationId xmlns:a16="http://schemas.microsoft.com/office/drawing/2014/main" id="{EA253974-A6AD-40BD-96EE-F2F94D250032}"/>
              </a:ext>
            </a:extLst>
          </p:cNvPr>
          <p:cNvSpPr>
            <a:spLocks noGrp="1" noChangeArrowheads="1"/>
          </p:cNvSpPr>
          <p:nvPr>
            <p:ph idx="1"/>
          </p:nvPr>
        </p:nvSpPr>
        <p:spPr>
          <a:xfrm>
            <a:off x="457200" y="1600201"/>
            <a:ext cx="8229600" cy="1524000"/>
          </a:xfrm>
        </p:spPr>
        <p:txBody>
          <a:bodyPr/>
          <a:lstStyle/>
          <a:p>
            <a:pPr>
              <a:buFontTx/>
              <a:buChar char="•"/>
            </a:pPr>
            <a:r>
              <a:rPr lang="en-US" altLang="en-US" dirty="0"/>
              <a:t>The special value </a:t>
            </a:r>
            <a:r>
              <a:rPr lang="en-US" altLang="en-US" dirty="0">
                <a:latin typeface="Courier New" panose="02070309020205020404" pitchFamily="49" charset="0"/>
                <a:cs typeface="Courier New" panose="02070309020205020404" pitchFamily="49" charset="0"/>
              </a:rPr>
              <a:t>None</a:t>
            </a:r>
            <a:r>
              <a:rPr lang="en-US" altLang="en-US" dirty="0"/>
              <a:t> means “no value”</a:t>
            </a:r>
          </a:p>
          <a:p>
            <a:pPr>
              <a:buFontTx/>
              <a:buChar char="•"/>
            </a:pPr>
            <a:r>
              <a:rPr lang="en-US" altLang="en-US" dirty="0"/>
              <a:t>Sometimes it is useful to return </a:t>
            </a:r>
            <a:r>
              <a:rPr lang="en-US" altLang="en-US" dirty="0">
                <a:latin typeface="Courier New" panose="02070309020205020404" pitchFamily="49" charset="0"/>
                <a:cs typeface="Courier New" panose="02070309020205020404" pitchFamily="49" charset="0"/>
              </a:rPr>
              <a:t>None</a:t>
            </a:r>
            <a:r>
              <a:rPr lang="en-US" altLang="en-US" dirty="0"/>
              <a:t> from a function to indicate that an error has occurred</a:t>
            </a:r>
          </a:p>
        </p:txBody>
      </p:sp>
      <p:sp>
        <p:nvSpPr>
          <p:cNvPr id="54276" name="TextBox 1">
            <a:extLst>
              <a:ext uri="{FF2B5EF4-FFF2-40B4-BE49-F238E27FC236}">
                <a16:creationId xmlns:a16="http://schemas.microsoft.com/office/drawing/2014/main" id="{D6CF7690-10D9-4EF5-BC6F-DD16281853A6}"/>
              </a:ext>
            </a:extLst>
          </p:cNvPr>
          <p:cNvSpPr txBox="1">
            <a:spLocks noChangeArrowheads="1"/>
          </p:cNvSpPr>
          <p:nvPr/>
        </p:nvSpPr>
        <p:spPr bwMode="auto">
          <a:xfrm>
            <a:off x="2133600" y="3962400"/>
            <a:ext cx="5029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divide(num1, num2):</a:t>
            </a:r>
          </a:p>
          <a:p>
            <a:pPr>
              <a:spcBef>
                <a:spcPct val="0"/>
              </a:spcBef>
              <a:buFontTx/>
              <a:buNone/>
            </a:pPr>
            <a:r>
              <a:rPr lang="en-US" altLang="en-US" sz="1800" b="0" dirty="0">
                <a:latin typeface="Courier New" panose="02070309020205020404" pitchFamily="49" charset="0"/>
                <a:cs typeface="Courier New" panose="02070309020205020404" pitchFamily="49" charset="0"/>
              </a:rPr>
              <a:t>    if num2 == 0:</a:t>
            </a:r>
          </a:p>
          <a:p>
            <a:pPr>
              <a:spcBef>
                <a:spcPct val="0"/>
              </a:spcBef>
              <a:buFontTx/>
              <a:buNone/>
            </a:pPr>
            <a:r>
              <a:rPr lang="en-US" altLang="en-US" sz="1800" b="0" dirty="0">
                <a:latin typeface="Courier New" panose="02070309020205020404" pitchFamily="49" charset="0"/>
                <a:cs typeface="Courier New" panose="02070309020205020404" pitchFamily="49" charset="0"/>
              </a:rPr>
              <a:t>        result = None</a:t>
            </a:r>
          </a:p>
          <a:p>
            <a:pPr>
              <a:spcBef>
                <a:spcPct val="0"/>
              </a:spcBef>
              <a:buFontTx/>
              <a:buNone/>
            </a:pPr>
            <a:r>
              <a:rPr lang="en-US" altLang="en-US" sz="1800" b="0" dirty="0">
                <a:latin typeface="Courier New" panose="02070309020205020404" pitchFamily="49" charset="0"/>
                <a:cs typeface="Courier New" panose="02070309020205020404" pitchFamily="49" charset="0"/>
              </a:rPr>
              <a:t>    else:</a:t>
            </a:r>
          </a:p>
          <a:p>
            <a:pPr>
              <a:spcBef>
                <a:spcPct val="0"/>
              </a:spcBef>
              <a:buFontTx/>
              <a:buNone/>
            </a:pPr>
            <a:r>
              <a:rPr lang="en-US" altLang="en-US" sz="1800" b="0" dirty="0">
                <a:latin typeface="Courier New" panose="02070309020205020404" pitchFamily="49" charset="0"/>
                <a:cs typeface="Courier New" panose="02070309020205020404" pitchFamily="49" charset="0"/>
              </a:rPr>
              <a:t>        result = num1 / num2</a:t>
            </a:r>
          </a:p>
          <a:p>
            <a:pPr>
              <a:spcBef>
                <a:spcPct val="0"/>
              </a:spcBef>
              <a:buFontTx/>
              <a:buNone/>
            </a:pPr>
            <a:r>
              <a:rPr lang="en-US" altLang="en-US" sz="1800" b="0" dirty="0">
                <a:latin typeface="Courier New" panose="02070309020205020404" pitchFamily="49" charset="0"/>
                <a:cs typeface="Courier New" panose="02070309020205020404" pitchFamily="49" charset="0"/>
              </a:rPr>
              <a:t>    return result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395CB5C-8AAB-455B-BBDC-E5BE890F92EA}"/>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r>
              <a:rPr lang="en-US" altLang="en-US" sz="2000" b="0" dirty="0"/>
              <a:t> (1 of 3)</a:t>
            </a:r>
            <a:endParaRPr lang="en-US" altLang="en-US" sz="2000" dirty="0"/>
          </a:p>
        </p:txBody>
      </p:sp>
      <p:sp>
        <p:nvSpPr>
          <p:cNvPr id="55299" name="Content Placeholder 2">
            <a:extLst>
              <a:ext uri="{FF2B5EF4-FFF2-40B4-BE49-F238E27FC236}">
                <a16:creationId xmlns:a16="http://schemas.microsoft.com/office/drawing/2014/main" id="{2F24EE17-22BA-40C5-AA8D-E447DA202300}"/>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math</a:t>
            </a:r>
            <a:r>
              <a:rPr lang="en-US" altLang="en-US" u="sng" dirty="0"/>
              <a:t> module</a:t>
            </a:r>
            <a:r>
              <a:rPr lang="en-US" altLang="en-US" dirty="0"/>
              <a:t>: part of standard library that contains functions that are useful for performing mathematical calculations</a:t>
            </a:r>
          </a:p>
          <a:p>
            <a:pPr lvl="1"/>
            <a:r>
              <a:rPr lang="en-US" altLang="en-US" dirty="0"/>
              <a:t>Typically accept one or more values as arguments, perform mathematical operation, and return the result</a:t>
            </a:r>
          </a:p>
          <a:p>
            <a:pPr lvl="1"/>
            <a:r>
              <a:rPr lang="en-US" altLang="en-US" dirty="0"/>
              <a:t>Use of module requires an </a:t>
            </a:r>
            <a:r>
              <a:rPr lang="en-US" altLang="en-US" dirty="0">
                <a:latin typeface="Courier New" panose="02070309020205020404" pitchFamily="49" charset="0"/>
                <a:cs typeface="Courier New" panose="02070309020205020404" pitchFamily="49" charset="0"/>
              </a:rPr>
              <a:t>import math</a:t>
            </a:r>
            <a:r>
              <a:rPr lang="en-US" altLang="en-US" dirty="0"/>
              <a:t> statement</a:t>
            </a:r>
            <a:endParaRPr lang="he-IL" altLang="en-US" dirty="0"/>
          </a:p>
          <a:p>
            <a:pPr>
              <a:buFontTx/>
              <a:buChar char="•"/>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E903-4A9A-4751-BC71-297EB0C42D5C}"/>
              </a:ext>
            </a:extLst>
          </p:cNvPr>
          <p:cNvSpPr>
            <a:spLocks noGrp="1"/>
          </p:cNvSpPr>
          <p:nvPr>
            <p:ph type="title"/>
          </p:nvPr>
        </p:nvSpPr>
        <p:spPr>
          <a:xfrm>
            <a:off x="457200" y="228600"/>
            <a:ext cx="8229600" cy="5334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r>
              <a:rPr lang="en-US" altLang="en-US" sz="2000" b="0" dirty="0"/>
              <a:t> (2 of 3)</a:t>
            </a:r>
            <a:endParaRPr lang="en-AU" sz="2000" dirty="0"/>
          </a:p>
        </p:txBody>
      </p:sp>
      <p:sp>
        <p:nvSpPr>
          <p:cNvPr id="7" name="Rectangle 6">
            <a:extLst>
              <a:ext uri="{FF2B5EF4-FFF2-40B4-BE49-F238E27FC236}">
                <a16:creationId xmlns:a16="http://schemas.microsoft.com/office/drawing/2014/main" id="{C4020D17-688E-40B9-805F-8BDF5B090CCF}"/>
              </a:ext>
            </a:extLst>
          </p:cNvPr>
          <p:cNvSpPr/>
          <p:nvPr/>
        </p:nvSpPr>
        <p:spPr>
          <a:xfrm>
            <a:off x="457200" y="838200"/>
            <a:ext cx="4572000" cy="307777"/>
          </a:xfrm>
          <a:prstGeom prst="rect">
            <a:avLst/>
          </a:prstGeom>
        </p:spPr>
        <p:txBody>
          <a:bodyPr>
            <a:spAutoFit/>
          </a:bodyPr>
          <a:lstStyle/>
          <a:p>
            <a:r>
              <a:rPr lang="en-US" sz="1400" b="1" dirty="0">
                <a:latin typeface="+mj-lt"/>
              </a:rPr>
              <a:t>Table 5-2 </a:t>
            </a:r>
            <a:r>
              <a:rPr lang="en-US" sz="1400" dirty="0">
                <a:latin typeface="+mj-lt"/>
              </a:rPr>
              <a:t>Many of the functions in the </a:t>
            </a:r>
            <a:r>
              <a:rPr lang="en-US" sz="1400" dirty="0">
                <a:latin typeface="Courier New" panose="02070309020205020404" pitchFamily="49" charset="0"/>
                <a:cs typeface="Courier New" panose="02070309020205020404" pitchFamily="49" charset="0"/>
              </a:rPr>
              <a:t>math</a:t>
            </a:r>
            <a:r>
              <a:rPr lang="en-US" sz="1400" dirty="0">
                <a:latin typeface="+mj-lt"/>
              </a:rPr>
              <a:t> module</a:t>
            </a:r>
            <a:endParaRPr lang="en-AU" sz="1400" dirty="0">
              <a:latin typeface="+mj-lt"/>
            </a:endParaRPr>
          </a:p>
        </p:txBody>
      </p:sp>
      <p:graphicFrame>
        <p:nvGraphicFramePr>
          <p:cNvPr id="4" name="Table 4">
            <a:extLst>
              <a:ext uri="{FF2B5EF4-FFF2-40B4-BE49-F238E27FC236}">
                <a16:creationId xmlns:a16="http://schemas.microsoft.com/office/drawing/2014/main" id="{0D1A9129-F735-481B-8AE8-EB1832D04B0E}"/>
              </a:ext>
            </a:extLst>
          </p:cNvPr>
          <p:cNvGraphicFramePr>
            <a:graphicFrameLocks noGrp="1"/>
          </p:cNvGraphicFramePr>
          <p:nvPr>
            <p:ph idx="4294967295"/>
            <p:extLst>
              <p:ext uri="{D42A27DB-BD31-4B8C-83A1-F6EECF244321}">
                <p14:modId xmlns:p14="http://schemas.microsoft.com/office/powerpoint/2010/main" val="135795613"/>
              </p:ext>
            </p:extLst>
          </p:nvPr>
        </p:nvGraphicFramePr>
        <p:xfrm>
          <a:off x="457200" y="1219200"/>
          <a:ext cx="8229600" cy="5044440"/>
        </p:xfrm>
        <a:graphic>
          <a:graphicData uri="http://schemas.openxmlformats.org/drawingml/2006/table">
            <a:tbl>
              <a:tblPr firstRow="1" bandRow="1">
                <a:tableStyleId>{3B4B98B0-60AC-42C2-AFA5-B58CD77FA1E5}</a:tableStyleId>
              </a:tblPr>
              <a:tblGrid>
                <a:gridCol w="2262554">
                  <a:extLst>
                    <a:ext uri="{9D8B030D-6E8A-4147-A177-3AD203B41FA5}">
                      <a16:colId xmlns:a16="http://schemas.microsoft.com/office/drawing/2014/main" val="128768695"/>
                    </a:ext>
                  </a:extLst>
                </a:gridCol>
                <a:gridCol w="5967046">
                  <a:extLst>
                    <a:ext uri="{9D8B030D-6E8A-4147-A177-3AD203B41FA5}">
                      <a16:colId xmlns:a16="http://schemas.microsoft.com/office/drawing/2014/main" val="3082892553"/>
                    </a:ext>
                  </a:extLst>
                </a:gridCol>
              </a:tblGrid>
              <a:tr h="0">
                <a:tc>
                  <a:txBody>
                    <a:bodyPr/>
                    <a:lstStyle/>
                    <a:p>
                      <a:r>
                        <a:rPr lang="en-AU" sz="1400" b="0" i="0" u="none" strike="noStrike" kern="1200" baseline="0" dirty="0">
                          <a:solidFill>
                            <a:schemeClr val="tx1"/>
                          </a:solidFill>
                          <a:latin typeface="Courier New" panose="02070309020205020404" pitchFamily="49" charset="0"/>
                          <a:ea typeface="+mn-ea"/>
                          <a:cs typeface="Courier New" panose="02070309020205020404" pitchFamily="49" charset="0"/>
                        </a:rPr>
                        <a:t>math</a:t>
                      </a:r>
                      <a:r>
                        <a:rPr lang="en-AU" sz="1400" b="0" i="0" u="none" strike="noStrike" kern="1200" baseline="0" dirty="0">
                          <a:solidFill>
                            <a:schemeClr val="tx1"/>
                          </a:solidFill>
                          <a:latin typeface="+mn-lt"/>
                          <a:ea typeface="+mn-ea"/>
                          <a:cs typeface="+mn-cs"/>
                        </a:rPr>
                        <a:t> </a:t>
                      </a:r>
                      <a:r>
                        <a:rPr lang="en-AU" sz="1400" b="1" i="0" u="none" strike="noStrike" kern="1200" baseline="0" dirty="0">
                          <a:solidFill>
                            <a:schemeClr val="tx1"/>
                          </a:solidFill>
                          <a:latin typeface="+mn-lt"/>
                          <a:ea typeface="+mn-ea"/>
                          <a:cs typeface="+mn-cs"/>
                        </a:rPr>
                        <a:t>Module Function</a:t>
                      </a:r>
                      <a:endParaRPr lang="en-AU" sz="14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400" b="1" i="0" u="none" strike="noStrike" kern="1200" baseline="0" dirty="0">
                          <a:solidFill>
                            <a:schemeClr val="tx1"/>
                          </a:solidFill>
                          <a:latin typeface="+mn-lt"/>
                          <a:ea typeface="+mn-ea"/>
                          <a:cs typeface="+mn-cs"/>
                        </a:rPr>
                        <a:t>Description</a:t>
                      </a:r>
                      <a:endParaRPr lang="en-AU" sz="1400"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2855271"/>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acos</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endParaRPr lang="en-AU" sz="1300"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arc cosine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6115031"/>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asin</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arc 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1792326"/>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atan</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arc tangent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2744671"/>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ceil(x)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smallest integer that is greater than or equal to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0734689"/>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cos(x)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cosine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6101066"/>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degrees(x)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Assuming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is an angle in radians, the function returns the angle </a:t>
                      </a:r>
                      <a:r>
                        <a:rPr lang="en-AU" sz="1300" b="0" i="0" u="none" strike="noStrike" kern="1200" baseline="0" dirty="0">
                          <a:solidFill>
                            <a:schemeClr val="tx1"/>
                          </a:solidFill>
                          <a:latin typeface="+mn-lt"/>
                          <a:ea typeface="+mn-ea"/>
                          <a:cs typeface="+mn-cs"/>
                        </a:rPr>
                        <a:t>converted to degrees.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7854911"/>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exp(x)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300" b="0" i="0" u="none" strike="noStrike" kern="1200" baseline="0" dirty="0">
                          <a:solidFill>
                            <a:schemeClr val="tx1"/>
                          </a:solidFill>
                          <a:latin typeface="+mn-lt"/>
                          <a:ea typeface="+mn-ea"/>
                          <a:cs typeface="+mn-cs"/>
                        </a:rPr>
                        <a:t>Returns </a:t>
                      </a:r>
                      <a:r>
                        <a:rPr lang="en-AU" sz="1300" b="0" i="1" u="none" strike="noStrike" kern="1200" baseline="0" dirty="0">
                          <a:solidFill>
                            <a:schemeClr val="tx1"/>
                          </a:solidFill>
                          <a:latin typeface="+mn-lt"/>
                          <a:ea typeface="+mn-ea"/>
                          <a:cs typeface="+mn-cs"/>
                        </a:rPr>
                        <a:t>e</a:t>
                      </a:r>
                      <a:r>
                        <a:rPr lang="en-AU" sz="1300" b="0" i="1" u="none" strike="noStrike" kern="1200" baseline="30000" dirty="0">
                          <a:solidFill>
                            <a:schemeClr val="tx1"/>
                          </a:solidFill>
                          <a:latin typeface="+mn-lt"/>
                          <a:ea typeface="+mn-ea"/>
                          <a:cs typeface="+mn-cs"/>
                        </a:rPr>
                        <a:t>x</a:t>
                      </a:r>
                      <a:endParaRPr lang="en-AU" sz="1300" baseline="300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1853786"/>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floor(x)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largest integer that is less than or equal to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0604587"/>
                  </a:ext>
                </a:extLst>
              </a:tr>
              <a:tr h="0">
                <a:tc>
                  <a:txBody>
                    <a:bodyPr/>
                    <a:lstStyle/>
                    <a:p>
                      <a:r>
                        <a:rPr lang="en-AU"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hypot</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(x, y)</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length of a hypotenuse that extends from (0, 0) to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 y</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6368770"/>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log(x)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natural logarithm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2982452"/>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log10(x)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base-10 logarithm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0244948"/>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radians(x)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Assuming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is an angle in degrees, the function returns the angle </a:t>
                      </a:r>
                      <a:r>
                        <a:rPr lang="en-AU" sz="1300" b="0" i="0" u="none" strike="noStrike" kern="1200" baseline="0" dirty="0">
                          <a:solidFill>
                            <a:schemeClr val="tx1"/>
                          </a:solidFill>
                          <a:latin typeface="+mn-lt"/>
                          <a:ea typeface="+mn-ea"/>
                          <a:cs typeface="+mn-cs"/>
                        </a:rPr>
                        <a:t>converted to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2458003"/>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sin(x)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sine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418884"/>
                  </a:ext>
                </a:extLst>
              </a:tr>
              <a:tr h="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sqrt(x)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square root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a:t>
                      </a:r>
                      <a:endParaRPr lang="en-AU" sz="13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6375796"/>
                  </a:ext>
                </a:extLst>
              </a:tr>
              <a:tr h="21600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tan(x)</a:t>
                      </a:r>
                      <a:endParaRPr lang="en-AU" sz="1300"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b="0" i="0" u="none" strike="noStrike" kern="1200" baseline="0" dirty="0">
                          <a:solidFill>
                            <a:schemeClr val="tx1"/>
                          </a:solidFill>
                          <a:latin typeface="+mn-lt"/>
                          <a:ea typeface="+mn-ea"/>
                          <a:cs typeface="+mn-cs"/>
                        </a:rPr>
                        <a:t>Returns the tangent of </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300" b="0" i="0" u="none" strike="noStrike" kern="1200" baseline="0" dirty="0">
                          <a:solidFill>
                            <a:schemeClr val="tx1"/>
                          </a:solidFill>
                          <a:latin typeface="+mn-lt"/>
                          <a:ea typeface="+mn-ea"/>
                          <a:cs typeface="+mn-cs"/>
                        </a:rPr>
                        <a:t> in radians.</a:t>
                      </a:r>
                      <a:endParaRPr lang="en-AU" sz="13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4723304"/>
                  </a:ext>
                </a:extLst>
              </a:tr>
            </a:tbl>
          </a:graphicData>
        </a:graphic>
      </p:graphicFrame>
    </p:spTree>
    <p:extLst>
      <p:ext uri="{BB962C8B-B14F-4D97-AF65-F5344CB8AC3E}">
        <p14:creationId xmlns:p14="http://schemas.microsoft.com/office/powerpoint/2010/main" val="3394554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9438E5F-C8E6-4D2D-AEDB-5F982B185528}"/>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r>
              <a:rPr lang="en-US" altLang="en-US" sz="2000" b="0" dirty="0"/>
              <a:t> (3 of 3)</a:t>
            </a:r>
            <a:endParaRPr lang="en-US" altLang="en-US" sz="2000" dirty="0"/>
          </a:p>
        </p:txBody>
      </p:sp>
      <p:sp>
        <p:nvSpPr>
          <p:cNvPr id="4" name="Content Placeholder 3">
            <a:extLst>
              <a:ext uri="{FF2B5EF4-FFF2-40B4-BE49-F238E27FC236}">
                <a16:creationId xmlns:a16="http://schemas.microsoft.com/office/drawing/2014/main" id="{990307D3-DD2A-4928-A0FB-1E38F083A15C}"/>
              </a:ext>
            </a:extLst>
          </p:cNvPr>
          <p:cNvSpPr>
            <a:spLocks noGrp="1"/>
          </p:cNvSpPr>
          <p:nvPr>
            <p:ph idx="1"/>
          </p:nvPr>
        </p:nvSpPr>
        <p:spPr/>
        <p:txBody>
          <a:bodyPr/>
          <a:lstStyle/>
          <a:p>
            <a:pPr>
              <a:defRPr/>
            </a:pPr>
            <a:r>
              <a:rPr lang="en-US" dirty="0"/>
              <a:t>The </a:t>
            </a:r>
            <a:r>
              <a:rPr lang="en-US" dirty="0">
                <a:latin typeface="Courier New" pitchFamily="49" charset="0"/>
                <a:cs typeface="Courier New" pitchFamily="49" charset="0"/>
              </a:rPr>
              <a:t>math</a:t>
            </a:r>
            <a:r>
              <a:rPr lang="en-US" dirty="0"/>
              <a:t> module defines variables </a:t>
            </a:r>
            <a:r>
              <a:rPr lang="en-US" dirty="0">
                <a:latin typeface="Courier New" pitchFamily="49" charset="0"/>
                <a:cs typeface="Courier New" pitchFamily="49" charset="0"/>
              </a:rPr>
              <a:t>pi</a:t>
            </a:r>
            <a:r>
              <a:rPr lang="en-US" dirty="0"/>
              <a:t> and </a:t>
            </a:r>
            <a:r>
              <a:rPr lang="en-US" dirty="0">
                <a:latin typeface="Courier New" pitchFamily="49" charset="0"/>
                <a:cs typeface="Courier New" pitchFamily="49" charset="0"/>
              </a:rPr>
              <a:t>e</a:t>
            </a:r>
            <a:r>
              <a:rPr lang="en-US" dirty="0"/>
              <a:t>, which are assigned the mathematical values for </a:t>
            </a:r>
            <a:r>
              <a:rPr lang="en-US" i="1" dirty="0"/>
              <a:t>pi</a:t>
            </a:r>
            <a:r>
              <a:rPr lang="en-US" dirty="0"/>
              <a:t> and </a:t>
            </a:r>
            <a:r>
              <a:rPr lang="en-US" i="1" dirty="0"/>
              <a:t>e</a:t>
            </a:r>
          </a:p>
          <a:p>
            <a:pPr lvl="1">
              <a:defRPr/>
            </a:pPr>
            <a:r>
              <a:rPr lang="en-US" dirty="0"/>
              <a:t>Can be used in equations that require these values, to get more accurate results</a:t>
            </a:r>
          </a:p>
          <a:p>
            <a:pPr>
              <a:defRPr/>
            </a:pPr>
            <a:r>
              <a:rPr lang="en-US" dirty="0"/>
              <a:t>Variables must also be called using the dot notation</a:t>
            </a:r>
          </a:p>
          <a:p>
            <a:pPr lvl="1">
              <a:defRPr/>
            </a:pPr>
            <a:r>
              <a:rPr lang="en-US" dirty="0"/>
              <a:t>Example: </a:t>
            </a:r>
          </a:p>
          <a:p>
            <a:pPr marL="457200" lvl="1" indent="279400">
              <a:buNone/>
              <a:defRPr/>
            </a:pPr>
            <a:r>
              <a:rPr lang="en-US" dirty="0" err="1">
                <a:latin typeface="Courier New" pitchFamily="49" charset="0"/>
                <a:cs typeface="Courier New" pitchFamily="49" charset="0"/>
              </a:rPr>
              <a:t>circle_area</a:t>
            </a:r>
            <a:r>
              <a:rPr lang="en-US" dirty="0">
                <a:latin typeface="Courier New" pitchFamily="49" charset="0"/>
                <a:cs typeface="Courier New" pitchFamily="49" charset="0"/>
              </a:rPr>
              <a:t> = </a:t>
            </a:r>
            <a:r>
              <a:rPr lang="en-US" dirty="0" err="1">
                <a:latin typeface="Courier New" pitchFamily="49" charset="0"/>
                <a:cs typeface="Courier New" pitchFamily="49" charset="0"/>
              </a:rPr>
              <a:t>math.pi</a:t>
            </a:r>
            <a:r>
              <a:rPr lang="en-US" dirty="0">
                <a:latin typeface="Courier New" pitchFamily="49" charset="0"/>
                <a:cs typeface="Courier New" pitchFamily="49" charset="0"/>
              </a:rPr>
              <a:t> * radius**2</a:t>
            </a:r>
            <a:endParaRPr lang="en-A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6C34A1C-B359-467A-8EC1-F6BBEC1E40A1}"/>
              </a:ext>
            </a:extLst>
          </p:cNvPr>
          <p:cNvSpPr>
            <a:spLocks noGrp="1" noChangeArrowheads="1"/>
          </p:cNvSpPr>
          <p:nvPr>
            <p:ph type="title"/>
          </p:nvPr>
        </p:nvSpPr>
        <p:spPr/>
        <p:txBody>
          <a:bodyPr/>
          <a:lstStyle/>
          <a:p>
            <a:r>
              <a:rPr lang="en-US" altLang="en-US" dirty="0"/>
              <a:t>Storing Functions in Modules</a:t>
            </a:r>
            <a:r>
              <a:rPr lang="en-US" altLang="en-US" sz="2000" b="0" dirty="0"/>
              <a:t> (1 of 2)</a:t>
            </a:r>
            <a:endParaRPr lang="en-US" altLang="en-US" sz="2000" dirty="0"/>
          </a:p>
        </p:txBody>
      </p:sp>
      <p:sp>
        <p:nvSpPr>
          <p:cNvPr id="58371" name="Content Placeholder 2">
            <a:extLst>
              <a:ext uri="{FF2B5EF4-FFF2-40B4-BE49-F238E27FC236}">
                <a16:creationId xmlns:a16="http://schemas.microsoft.com/office/drawing/2014/main" id="{BBC8B36B-82E3-40AB-AC47-44180F57364E}"/>
              </a:ext>
            </a:extLst>
          </p:cNvPr>
          <p:cNvSpPr>
            <a:spLocks noGrp="1" noChangeArrowheads="1"/>
          </p:cNvSpPr>
          <p:nvPr>
            <p:ph idx="1"/>
          </p:nvPr>
        </p:nvSpPr>
        <p:spPr/>
        <p:txBody>
          <a:bodyPr/>
          <a:lstStyle/>
          <a:p>
            <a:pPr>
              <a:buFontTx/>
              <a:buChar char="•"/>
            </a:pPr>
            <a:r>
              <a:rPr lang="en-US" altLang="en-US" dirty="0"/>
              <a:t>In large, complex programs, it is important to keep code organized</a:t>
            </a:r>
          </a:p>
          <a:p>
            <a:pPr>
              <a:buFontTx/>
              <a:buChar char="•"/>
            </a:pPr>
            <a:r>
              <a:rPr lang="en-US" altLang="en-US" u="sng" dirty="0"/>
              <a:t>Modularization</a:t>
            </a:r>
            <a:r>
              <a:rPr lang="en-US" altLang="en-US" dirty="0"/>
              <a:t>: grouping related functions in modules </a:t>
            </a:r>
          </a:p>
          <a:p>
            <a:pPr lvl="1"/>
            <a:r>
              <a:rPr lang="en-US" altLang="en-US" dirty="0"/>
              <a:t>Makes program easier to understand, test, and maintain</a:t>
            </a:r>
          </a:p>
          <a:p>
            <a:pPr lvl="1"/>
            <a:r>
              <a:rPr lang="en-US" altLang="en-US" dirty="0"/>
              <a:t>Make it easier to reuse code for multiple different programs</a:t>
            </a:r>
          </a:p>
          <a:p>
            <a:pPr lvl="2"/>
            <a:r>
              <a:rPr lang="en-US" altLang="en-US" dirty="0"/>
              <a:t>Import the module containing the required function to each program that needs it</a:t>
            </a:r>
          </a:p>
          <a:p>
            <a:pPr>
              <a:buFontTx/>
              <a:buChar char="•"/>
            </a:pP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978D45F-BEF0-47F7-8005-545035FBAE70}"/>
              </a:ext>
            </a:extLst>
          </p:cNvPr>
          <p:cNvSpPr>
            <a:spLocks noGrp="1" noChangeArrowheads="1"/>
          </p:cNvSpPr>
          <p:nvPr>
            <p:ph type="title"/>
          </p:nvPr>
        </p:nvSpPr>
        <p:spPr/>
        <p:txBody>
          <a:bodyPr/>
          <a:lstStyle/>
          <a:p>
            <a:r>
              <a:rPr lang="en-US" altLang="en-US" dirty="0"/>
              <a:t>Storing Functions in Modules</a:t>
            </a:r>
            <a:r>
              <a:rPr lang="en-US" altLang="en-US" sz="2000" b="0" dirty="0"/>
              <a:t> (2 of 2)</a:t>
            </a:r>
            <a:endParaRPr lang="en-US" altLang="en-US" sz="2000" dirty="0"/>
          </a:p>
        </p:txBody>
      </p:sp>
      <p:sp>
        <p:nvSpPr>
          <p:cNvPr id="59395" name="Content Placeholder 2">
            <a:extLst>
              <a:ext uri="{FF2B5EF4-FFF2-40B4-BE49-F238E27FC236}">
                <a16:creationId xmlns:a16="http://schemas.microsoft.com/office/drawing/2014/main" id="{F784C1B7-77B3-42FE-8061-206AF8648F2D}"/>
              </a:ext>
            </a:extLst>
          </p:cNvPr>
          <p:cNvSpPr>
            <a:spLocks noGrp="1" noChangeArrowheads="1"/>
          </p:cNvSpPr>
          <p:nvPr>
            <p:ph idx="1"/>
          </p:nvPr>
        </p:nvSpPr>
        <p:spPr/>
        <p:txBody>
          <a:bodyPr/>
          <a:lstStyle/>
          <a:p>
            <a:pPr>
              <a:buFontTx/>
              <a:buChar char="•"/>
            </a:pPr>
            <a:r>
              <a:rPr lang="en-US" altLang="en-US" dirty="0"/>
              <a:t>Module is a file that contains Python code</a:t>
            </a:r>
          </a:p>
          <a:p>
            <a:pPr lvl="1"/>
            <a:r>
              <a:rPr lang="en-US" altLang="en-US" dirty="0"/>
              <a:t>Contains function definition but does not contain calls to the functions</a:t>
            </a:r>
          </a:p>
          <a:p>
            <a:pPr lvl="2"/>
            <a:r>
              <a:rPr lang="en-US" altLang="en-US" dirty="0"/>
              <a:t>Importing programs will call the functions</a:t>
            </a:r>
          </a:p>
          <a:p>
            <a:pPr>
              <a:buFontTx/>
              <a:buChar char="•"/>
            </a:pPr>
            <a:r>
              <a:rPr lang="en-US" altLang="en-US" dirty="0"/>
              <a:t>Rules for module names:</a:t>
            </a:r>
          </a:p>
          <a:p>
            <a:pPr lvl="1"/>
            <a:r>
              <a:rPr lang="en-US" altLang="en-US" dirty="0"/>
              <a:t>File name should end in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py</a:t>
            </a:r>
            <a:endParaRPr lang="en-US" altLang="en-US" dirty="0">
              <a:latin typeface="Courier New" panose="02070309020205020404" pitchFamily="49" charset="0"/>
              <a:cs typeface="Courier New" panose="02070309020205020404" pitchFamily="49" charset="0"/>
            </a:endParaRPr>
          </a:p>
          <a:p>
            <a:pPr lvl="1"/>
            <a:r>
              <a:rPr lang="en-US" altLang="en-US" dirty="0"/>
              <a:t>Cannot be the same as a Python keyword</a:t>
            </a:r>
          </a:p>
          <a:p>
            <a:pPr>
              <a:buFontTx/>
              <a:buChar char="•"/>
            </a:pPr>
            <a:r>
              <a:rPr lang="en-US" altLang="en-US" dirty="0"/>
              <a:t>Import module using </a:t>
            </a:r>
            <a:r>
              <a:rPr lang="en-US" altLang="en-US" dirty="0">
                <a:latin typeface="Courier New" panose="02070309020205020404" pitchFamily="49" charset="0"/>
                <a:cs typeface="Courier New" panose="02070309020205020404" pitchFamily="49" charset="0"/>
              </a:rPr>
              <a:t>import</a:t>
            </a:r>
            <a:r>
              <a:rPr lang="en-US" altLang="en-US" dirty="0"/>
              <a:t> statement</a:t>
            </a:r>
          </a:p>
          <a:p>
            <a:pPr>
              <a:buFontTx/>
              <a:buChar char="•"/>
            </a:pP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F2E1765-2A92-42EF-8685-915209E2F42A}"/>
              </a:ext>
            </a:extLst>
          </p:cNvPr>
          <p:cNvSpPr>
            <a:spLocks noGrp="1" noChangeArrowheads="1"/>
          </p:cNvSpPr>
          <p:nvPr>
            <p:ph type="title"/>
          </p:nvPr>
        </p:nvSpPr>
        <p:spPr/>
        <p:txBody>
          <a:bodyPr/>
          <a:lstStyle/>
          <a:p>
            <a:r>
              <a:rPr lang="en-US" altLang="en-US"/>
              <a:t>Menu Driven Programs</a:t>
            </a:r>
          </a:p>
        </p:txBody>
      </p:sp>
      <p:sp>
        <p:nvSpPr>
          <p:cNvPr id="60419" name="Content Placeholder 2">
            <a:extLst>
              <a:ext uri="{FF2B5EF4-FFF2-40B4-BE49-F238E27FC236}">
                <a16:creationId xmlns:a16="http://schemas.microsoft.com/office/drawing/2014/main" id="{16FE06D7-B981-4B8A-862B-A5516C50D843}"/>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Menu-driven program</a:t>
            </a:r>
            <a:r>
              <a:rPr lang="en-US" altLang="en-US" dirty="0">
                <a:cs typeface="Courier New" panose="02070309020205020404" pitchFamily="49" charset="0"/>
              </a:rPr>
              <a:t>: displays a list of operations on the screen, allowing user to select the desired operation</a:t>
            </a:r>
          </a:p>
          <a:p>
            <a:pPr lvl="1" eaLnBrk="1" hangingPunct="1"/>
            <a:r>
              <a:rPr lang="en-US" altLang="en-US" dirty="0">
                <a:cs typeface="Courier New" panose="02070309020205020404" pitchFamily="49" charset="0"/>
              </a:rPr>
              <a:t>List of operations displayed on the screen is called a </a:t>
            </a:r>
            <a:r>
              <a:rPr lang="en-US" altLang="en-US" i="1" dirty="0">
                <a:cs typeface="Courier New" panose="02070309020205020404" pitchFamily="49" charset="0"/>
              </a:rPr>
              <a:t>menu</a:t>
            </a:r>
          </a:p>
          <a:p>
            <a:pPr eaLnBrk="1" hangingPunct="1">
              <a:buFontTx/>
              <a:buChar char="•"/>
            </a:pPr>
            <a:r>
              <a:rPr lang="en-US" altLang="en-US" dirty="0">
                <a:cs typeface="Courier New" panose="02070309020205020404" pitchFamily="49" charset="0"/>
              </a:rPr>
              <a:t>Program uses a decision structure to determine the selected menu option and required operation</a:t>
            </a:r>
          </a:p>
          <a:p>
            <a:pPr lvl="1" eaLnBrk="1" hangingPunct="1"/>
            <a:r>
              <a:rPr lang="en-US" altLang="en-US" dirty="0">
                <a:cs typeface="Courier New" panose="02070309020205020404" pitchFamily="49" charset="0"/>
              </a:rPr>
              <a:t>Typically repeats until the user quits</a:t>
            </a:r>
          </a:p>
          <a:p>
            <a:pPr>
              <a:buFontTx/>
              <a:buChar char="•"/>
            </a:pP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F2BC-358A-4489-BCAB-B0E6EBDA4599}"/>
              </a:ext>
            </a:extLst>
          </p:cNvPr>
          <p:cNvSpPr>
            <a:spLocks noGrp="1"/>
          </p:cNvSpPr>
          <p:nvPr>
            <p:ph type="title"/>
          </p:nvPr>
        </p:nvSpPr>
        <p:spPr/>
        <p:txBody>
          <a:bodyPr/>
          <a:lstStyle/>
          <a:p>
            <a:r>
              <a:rPr lang="en-US" altLang="en-US" dirty="0"/>
              <a:t>Conditionally Executing the </a:t>
            </a:r>
            <a:r>
              <a:rPr lang="en-US" altLang="en-US" dirty="0">
                <a:latin typeface="Courier New" panose="02070309020205020404" pitchFamily="49" charset="0"/>
                <a:cs typeface="Courier New" panose="02070309020205020404" pitchFamily="49" charset="0"/>
              </a:rPr>
              <a:t>main</a:t>
            </a:r>
            <a:r>
              <a:rPr lang="en-US" altLang="en-US" dirty="0"/>
              <a:t> Function</a:t>
            </a:r>
            <a:r>
              <a:rPr lang="en-US" altLang="en-US" sz="2000" b="0" dirty="0"/>
              <a:t> (1 of 3)</a:t>
            </a:r>
            <a:endParaRPr lang="en-AU" sz="2000" dirty="0"/>
          </a:p>
        </p:txBody>
      </p:sp>
      <p:sp>
        <p:nvSpPr>
          <p:cNvPr id="3" name="Content Placeholder 2">
            <a:extLst>
              <a:ext uri="{FF2B5EF4-FFF2-40B4-BE49-F238E27FC236}">
                <a16:creationId xmlns:a16="http://schemas.microsoft.com/office/drawing/2014/main" id="{4FE2F08F-DF87-48B6-B5A5-C47A2A9DA574}"/>
              </a:ext>
            </a:extLst>
          </p:cNvPr>
          <p:cNvSpPr>
            <a:spLocks noGrp="1"/>
          </p:cNvSpPr>
          <p:nvPr>
            <p:ph idx="1"/>
          </p:nvPr>
        </p:nvSpPr>
        <p:spPr>
          <a:xfrm>
            <a:off x="457200" y="1600200"/>
            <a:ext cx="8229600" cy="4648200"/>
          </a:xfrm>
        </p:spPr>
        <p:txBody>
          <a:bodyPr/>
          <a:lstStyle/>
          <a:p>
            <a:r>
              <a:rPr lang="en-US" dirty="0"/>
              <a:t>It is possible to create a module that can be run as a standalone program or imported into another program</a:t>
            </a:r>
            <a:br>
              <a:rPr lang="en-US" dirty="0"/>
            </a:br>
            <a:endParaRPr lang="en-US" dirty="0"/>
          </a:p>
          <a:p>
            <a:r>
              <a:rPr lang="en-US" dirty="0"/>
              <a:t>Suppose </a:t>
            </a:r>
            <a:r>
              <a:rPr lang="en-US" i="1" dirty="0"/>
              <a:t>Program A</a:t>
            </a:r>
            <a:r>
              <a:rPr lang="en-US" dirty="0"/>
              <a:t> defines several functions that you want to use in </a:t>
            </a:r>
            <a:r>
              <a:rPr lang="en-US" i="1" dirty="0"/>
              <a:t>Program B</a:t>
            </a:r>
            <a:br>
              <a:rPr lang="en-US" dirty="0"/>
            </a:br>
            <a:endParaRPr lang="en-US" dirty="0"/>
          </a:p>
          <a:p>
            <a:r>
              <a:rPr lang="en-US" dirty="0"/>
              <a:t>So, you import </a:t>
            </a:r>
            <a:r>
              <a:rPr lang="en-US" i="1" dirty="0"/>
              <a:t>Program A</a:t>
            </a:r>
            <a:r>
              <a:rPr lang="en-US" dirty="0"/>
              <a:t> into </a:t>
            </a:r>
            <a:r>
              <a:rPr lang="en-US" i="1" dirty="0"/>
              <a:t>Program B</a:t>
            </a:r>
            <a:br>
              <a:rPr lang="en-US" dirty="0"/>
            </a:br>
            <a:endParaRPr lang="en-US" dirty="0"/>
          </a:p>
          <a:p>
            <a:r>
              <a:rPr lang="en-US" dirty="0"/>
              <a:t>However, you do not want </a:t>
            </a:r>
            <a:r>
              <a:rPr lang="en-US" i="1" dirty="0"/>
              <a:t>Program A</a:t>
            </a:r>
            <a:r>
              <a:rPr lang="en-US" dirty="0"/>
              <a:t> to execute its main function when you import it</a:t>
            </a:r>
            <a:endParaRPr lang="en-AU" dirty="0"/>
          </a:p>
        </p:txBody>
      </p:sp>
    </p:spTree>
    <p:extLst>
      <p:ext uri="{BB962C8B-B14F-4D97-AF65-F5344CB8AC3E}">
        <p14:creationId xmlns:p14="http://schemas.microsoft.com/office/powerpoint/2010/main" val="1674146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CB3250D-D329-46B3-8FC2-B5553BAD74DC}"/>
              </a:ext>
            </a:extLst>
          </p:cNvPr>
          <p:cNvSpPr>
            <a:spLocks noGrp="1" noChangeArrowheads="1"/>
          </p:cNvSpPr>
          <p:nvPr>
            <p:ph type="title"/>
          </p:nvPr>
        </p:nvSpPr>
        <p:spPr/>
        <p:txBody>
          <a:bodyPr/>
          <a:lstStyle/>
          <a:p>
            <a:r>
              <a:rPr lang="en-US" altLang="en-US" dirty="0"/>
              <a:t>Conditionally Executing the </a:t>
            </a:r>
            <a:r>
              <a:rPr lang="en-US" altLang="en-US" dirty="0">
                <a:latin typeface="Courier New" panose="02070309020205020404" pitchFamily="49" charset="0"/>
                <a:cs typeface="Courier New" panose="02070309020205020404" pitchFamily="49" charset="0"/>
              </a:rPr>
              <a:t>main</a:t>
            </a:r>
            <a:r>
              <a:rPr lang="en-US" altLang="en-US" dirty="0"/>
              <a:t> Function</a:t>
            </a:r>
            <a:r>
              <a:rPr lang="en-US" altLang="en-US" sz="2000" b="0" dirty="0"/>
              <a:t> (2 of 3)</a:t>
            </a:r>
            <a:endParaRPr lang="en-US" altLang="en-US" sz="2000" dirty="0"/>
          </a:p>
        </p:txBody>
      </p:sp>
      <p:sp>
        <p:nvSpPr>
          <p:cNvPr id="3" name="Content Placeholder 2">
            <a:extLst>
              <a:ext uri="{FF2B5EF4-FFF2-40B4-BE49-F238E27FC236}">
                <a16:creationId xmlns:a16="http://schemas.microsoft.com/office/drawing/2014/main" id="{4F0F9148-71E5-4033-A3DE-AFBCE77A85D2}"/>
              </a:ext>
            </a:extLst>
          </p:cNvPr>
          <p:cNvSpPr>
            <a:spLocks noGrp="1"/>
          </p:cNvSpPr>
          <p:nvPr>
            <p:ph idx="1"/>
          </p:nvPr>
        </p:nvSpPr>
        <p:spPr/>
        <p:txBody>
          <a:bodyPr/>
          <a:lstStyle/>
          <a:p>
            <a:r>
              <a:rPr lang="en-US" dirty="0"/>
              <a:t>In the aforementioned scenario, you write each module so it executes its </a:t>
            </a:r>
            <a:r>
              <a:rPr lang="en-US" dirty="0">
                <a:latin typeface="Courier New" panose="02070309020205020404" pitchFamily="49" charset="0"/>
                <a:cs typeface="Courier New" panose="02070309020205020404" pitchFamily="49" charset="0"/>
              </a:rPr>
              <a:t>main</a:t>
            </a:r>
            <a:r>
              <a:rPr lang="en-US" dirty="0"/>
              <a:t> function only when the module is being run as the main program</a:t>
            </a:r>
          </a:p>
          <a:p>
            <a:pPr lvl="1"/>
            <a:r>
              <a:rPr lang="en-US" sz="2300" dirty="0"/>
              <a:t>When a source code file is loaded into the Python interpreter, a special variable called </a:t>
            </a:r>
            <a:r>
              <a:rPr lang="en-US" sz="2300" dirty="0">
                <a:latin typeface="Courier New" panose="02070309020205020404" pitchFamily="49" charset="0"/>
                <a:cs typeface="Courier New" panose="02070309020205020404" pitchFamily="49" charset="0"/>
              </a:rPr>
              <a:t>__name__</a:t>
            </a:r>
            <a:r>
              <a:rPr lang="en-US" sz="2300" dirty="0"/>
              <a:t> is created</a:t>
            </a:r>
          </a:p>
          <a:p>
            <a:pPr lvl="1"/>
            <a:r>
              <a:rPr lang="en-US" sz="2300" dirty="0"/>
              <a:t>If the source code file has been imported as a module, the </a:t>
            </a:r>
            <a:r>
              <a:rPr lang="en-US" sz="2300" dirty="0">
                <a:latin typeface="Courier New" panose="02070309020205020404" pitchFamily="49" charset="0"/>
                <a:cs typeface="Courier New" panose="02070309020205020404" pitchFamily="49" charset="0"/>
              </a:rPr>
              <a:t>__name__</a:t>
            </a:r>
            <a:r>
              <a:rPr lang="en-US" sz="2300" dirty="0"/>
              <a:t> variable will be set to the name of the module.</a:t>
            </a:r>
          </a:p>
          <a:p>
            <a:pPr lvl="1"/>
            <a:r>
              <a:rPr lang="en-US" sz="2300" dirty="0"/>
              <a:t>If the source code file is being executed as the main program, the </a:t>
            </a:r>
            <a:r>
              <a:rPr lang="en-US" sz="2300" dirty="0">
                <a:latin typeface="Courier New" panose="02070309020205020404" pitchFamily="49" charset="0"/>
                <a:cs typeface="Courier New" panose="02070309020205020404" pitchFamily="49" charset="0"/>
              </a:rPr>
              <a:t>__name__ </a:t>
            </a:r>
            <a:r>
              <a:rPr lang="en-US" sz="2300" dirty="0"/>
              <a:t>variable will be set to the value '</a:t>
            </a:r>
            <a:r>
              <a:rPr lang="en-US" sz="2300" dirty="0">
                <a:latin typeface="Courier New" panose="02070309020205020404" pitchFamily="49" charset="0"/>
                <a:cs typeface="Courier New" panose="02070309020205020404" pitchFamily="49" charset="0"/>
              </a:rPr>
              <a:t>__main__</a:t>
            </a:r>
            <a:r>
              <a:rPr lang="en-US" sz="2300" dirty="0"/>
              <a:t>'.</a:t>
            </a:r>
            <a:endParaRPr lang="en-AU" sz="2300" dirty="0"/>
          </a:p>
        </p:txBody>
      </p:sp>
    </p:spTree>
    <p:extLst>
      <p:ext uri="{BB962C8B-B14F-4D97-AF65-F5344CB8AC3E}">
        <p14:creationId xmlns:p14="http://schemas.microsoft.com/office/powerpoint/2010/main" val="183783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865E63-AEA2-4F00-B170-FCB8BB55F24D}"/>
              </a:ext>
            </a:extLst>
          </p:cNvPr>
          <p:cNvSpPr>
            <a:spLocks noGrp="1"/>
          </p:cNvSpPr>
          <p:nvPr>
            <p:ph type="title"/>
          </p:nvPr>
        </p:nvSpPr>
        <p:spPr/>
        <p:txBody>
          <a:bodyPr/>
          <a:lstStyle/>
          <a:p>
            <a:r>
              <a:rPr lang="en-US" altLang="en-US" dirty="0"/>
              <a:t>Benefits of Modularizing a Program with Functions</a:t>
            </a:r>
            <a:endParaRPr lang="en-AU" dirty="0"/>
          </a:p>
        </p:txBody>
      </p:sp>
      <p:sp>
        <p:nvSpPr>
          <p:cNvPr id="5" name="Content Placeholder 4">
            <a:extLst>
              <a:ext uri="{FF2B5EF4-FFF2-40B4-BE49-F238E27FC236}">
                <a16:creationId xmlns:a16="http://schemas.microsoft.com/office/drawing/2014/main" id="{281155A2-E91C-4C88-BED2-CB996C7CED3A}"/>
              </a:ext>
            </a:extLst>
          </p:cNvPr>
          <p:cNvSpPr>
            <a:spLocks noGrp="1"/>
          </p:cNvSpPr>
          <p:nvPr>
            <p:ph idx="1"/>
          </p:nvPr>
        </p:nvSpPr>
        <p:spPr/>
        <p:txBody>
          <a:bodyPr/>
          <a:lstStyle/>
          <a:p>
            <a:pPr>
              <a:buFontTx/>
              <a:buChar char="•"/>
            </a:pPr>
            <a:r>
              <a:rPr lang="en-US" altLang="en-US" dirty="0"/>
              <a:t>The benefits of using functions include:</a:t>
            </a:r>
          </a:p>
          <a:p>
            <a:pPr lvl="1"/>
            <a:r>
              <a:rPr lang="en-US" altLang="en-US" dirty="0"/>
              <a:t>Simpler code</a:t>
            </a:r>
          </a:p>
          <a:p>
            <a:pPr lvl="1"/>
            <a:r>
              <a:rPr lang="en-US" altLang="en-US" dirty="0"/>
              <a:t>Code reuse</a:t>
            </a:r>
          </a:p>
          <a:p>
            <a:pPr lvl="2"/>
            <a:r>
              <a:rPr lang="en-US" altLang="en-US" dirty="0"/>
              <a:t>write the code once and call it multiple times </a:t>
            </a:r>
          </a:p>
          <a:p>
            <a:pPr lvl="1"/>
            <a:r>
              <a:rPr lang="en-US" altLang="en-US" dirty="0"/>
              <a:t>Better testing and debugging </a:t>
            </a:r>
          </a:p>
          <a:p>
            <a:pPr lvl="2"/>
            <a:r>
              <a:rPr lang="en-US" altLang="en-US" dirty="0"/>
              <a:t>Can test and debug each function individually</a:t>
            </a:r>
          </a:p>
          <a:p>
            <a:pPr lvl="1"/>
            <a:r>
              <a:rPr lang="en-US" altLang="en-US" dirty="0"/>
              <a:t>Faster development</a:t>
            </a:r>
          </a:p>
          <a:p>
            <a:pPr lvl="1"/>
            <a:r>
              <a:rPr lang="en-US" altLang="en-US" dirty="0"/>
              <a:t>Easier facilitation of teamwork</a:t>
            </a:r>
          </a:p>
          <a:p>
            <a:pPr lvl="2"/>
            <a:r>
              <a:rPr lang="en-US" altLang="en-US" dirty="0"/>
              <a:t>Different team members can write different functions</a:t>
            </a:r>
            <a:endParaRPr lang="en-AU"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6950E432-5DD6-479B-8DC8-D41070B09860}"/>
              </a:ext>
            </a:extLst>
          </p:cNvPr>
          <p:cNvSpPr>
            <a:spLocks noGrp="1" noChangeArrowheads="1"/>
          </p:cNvSpPr>
          <p:nvPr>
            <p:ph type="title"/>
          </p:nvPr>
        </p:nvSpPr>
        <p:spPr/>
        <p:txBody>
          <a:bodyPr/>
          <a:lstStyle/>
          <a:p>
            <a:r>
              <a:rPr lang="en-US" altLang="en-US" dirty="0"/>
              <a:t>Conditionally Executing the </a:t>
            </a:r>
            <a:r>
              <a:rPr lang="en-US" altLang="en-US" dirty="0">
                <a:latin typeface="Courier New" panose="02070309020205020404" pitchFamily="49" charset="0"/>
                <a:cs typeface="Courier New" panose="02070309020205020404" pitchFamily="49" charset="0"/>
              </a:rPr>
              <a:t>main</a:t>
            </a:r>
            <a:r>
              <a:rPr lang="en-US" altLang="en-US" dirty="0"/>
              <a:t> Function</a:t>
            </a:r>
            <a:r>
              <a:rPr lang="en-US" altLang="en-US" sz="2000" b="0" dirty="0"/>
              <a:t> (3 of 3)</a:t>
            </a:r>
            <a:endParaRPr lang="en-US" altLang="en-US" sz="2000" dirty="0"/>
          </a:p>
        </p:txBody>
      </p:sp>
      <p:sp>
        <p:nvSpPr>
          <p:cNvPr id="58371" name="Content Placeholder 2">
            <a:extLst>
              <a:ext uri="{FF2B5EF4-FFF2-40B4-BE49-F238E27FC236}">
                <a16:creationId xmlns:a16="http://schemas.microsoft.com/office/drawing/2014/main" id="{FEC1F07C-F99D-4290-9C76-AD422D47770E}"/>
              </a:ext>
            </a:extLst>
          </p:cNvPr>
          <p:cNvSpPr>
            <a:spLocks noGrp="1"/>
          </p:cNvSpPr>
          <p:nvPr>
            <p:ph idx="1"/>
          </p:nvPr>
        </p:nvSpPr>
        <p:spPr>
          <a:xfrm>
            <a:off x="457200" y="1600201"/>
            <a:ext cx="8229600" cy="1219200"/>
          </a:xfrm>
        </p:spPr>
        <p:txBody>
          <a:bodyPr/>
          <a:lstStyle/>
          <a:p>
            <a:pPr>
              <a:buFontTx/>
              <a:buChar char="•"/>
              <a:defRPr/>
            </a:pPr>
            <a:r>
              <a:rPr lang="en-US" dirty="0"/>
              <a:t>To prevent the </a:t>
            </a:r>
            <a:r>
              <a:rPr lang="en-US" dirty="0">
                <a:latin typeface="Courier New" panose="02070309020205020404" pitchFamily="49" charset="0"/>
                <a:cs typeface="Courier New" panose="02070309020205020404" pitchFamily="49" charset="0"/>
              </a:rPr>
              <a:t>main</a:t>
            </a:r>
            <a:r>
              <a:rPr lang="en-US" dirty="0"/>
              <a:t> function from being executed when the file is imported as a module, you can conditionally execute </a:t>
            </a:r>
            <a:r>
              <a:rPr lang="en-US" dirty="0">
                <a:latin typeface="Courier New" panose="02070309020205020404" pitchFamily="49" charset="0"/>
                <a:cs typeface="Courier New" panose="02070309020205020404" pitchFamily="49" charset="0"/>
              </a:rPr>
              <a:t>main</a:t>
            </a:r>
          </a:p>
          <a:p>
            <a:pPr marL="0" indent="0">
              <a:buFont typeface="Arial" panose="020B0604020202020204" pitchFamily="34" charset="0"/>
              <a:buNone/>
              <a:defRPr/>
            </a:pPr>
            <a:endParaRPr lang="en-US" altLang="en-US" sz="2400" dirty="0"/>
          </a:p>
        </p:txBody>
      </p:sp>
      <p:sp>
        <p:nvSpPr>
          <p:cNvPr id="63492" name="TextBox 1">
            <a:extLst>
              <a:ext uri="{FF2B5EF4-FFF2-40B4-BE49-F238E27FC236}">
                <a16:creationId xmlns:a16="http://schemas.microsoft.com/office/drawing/2014/main" id="{5E6CACB6-0831-46C3-88BA-6FBCCDF75778}"/>
              </a:ext>
            </a:extLst>
          </p:cNvPr>
          <p:cNvSpPr txBox="1">
            <a:spLocks noChangeArrowheads="1"/>
          </p:cNvSpPr>
          <p:nvPr/>
        </p:nvSpPr>
        <p:spPr bwMode="auto">
          <a:xfrm>
            <a:off x="914400" y="3048000"/>
            <a:ext cx="5410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def main():</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endParaRPr lang="en-US" altLang="en-US" sz="1800" b="0" dirty="0">
              <a:latin typeface="Courier New" panose="02070309020205020404" pitchFamily="49" charset="0"/>
              <a:cs typeface="Courier New" panose="02070309020205020404" pitchFamily="49" charset="0"/>
            </a:endParaRPr>
          </a:p>
          <a:p>
            <a:pPr>
              <a:spcBef>
                <a:spcPct val="0"/>
              </a:spcBef>
              <a:buFontTx/>
              <a:buNone/>
            </a:pPr>
            <a:endParaRPr lang="en-US" altLang="en-US" sz="1800" b="0" dirty="0">
              <a:latin typeface="Courier New" panose="02070309020205020404" pitchFamily="49" charset="0"/>
              <a:cs typeface="Courier New" panose="02070309020205020404" pitchFamily="49" charset="0"/>
            </a:endParaRPr>
          </a:p>
          <a:p>
            <a:pPr>
              <a:spcBef>
                <a:spcPct val="0"/>
              </a:spcBef>
              <a:buFontTx/>
              <a:buNone/>
            </a:pPr>
            <a:r>
              <a:rPr lang="en-US" altLang="en-US" sz="1800" b="0" dirty="0">
                <a:latin typeface="Courier New" panose="02070309020205020404" pitchFamily="49" charset="0"/>
                <a:cs typeface="Courier New" panose="02070309020205020404" pitchFamily="49" charset="0"/>
              </a:rPr>
              <a:t>def </a:t>
            </a:r>
            <a:r>
              <a:rPr lang="en-US" altLang="en-US" sz="1800" b="0" dirty="0" err="1">
                <a:latin typeface="Courier New" panose="02070309020205020404" pitchFamily="49" charset="0"/>
                <a:cs typeface="Courier New" panose="02070309020205020404" pitchFamily="49" charset="0"/>
              </a:rPr>
              <a:t>my_function</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a:t>
            </a:r>
            <a:endParaRPr lang="en-US" altLang="en-US" sz="1800" b="0" dirty="0">
              <a:latin typeface="Courier New" panose="02070309020205020404" pitchFamily="49" charset="0"/>
              <a:cs typeface="Courier New" panose="02070309020205020404" pitchFamily="49" charset="0"/>
            </a:endParaRPr>
          </a:p>
          <a:p>
            <a:pPr>
              <a:spcBef>
                <a:spcPct val="0"/>
              </a:spcBef>
              <a:buFontTx/>
              <a:buNone/>
            </a:pPr>
            <a:endParaRPr lang="en-US" altLang="en-US" sz="1800" b="0" dirty="0">
              <a:latin typeface="Courier New" panose="02070309020205020404" pitchFamily="49" charset="0"/>
              <a:cs typeface="Courier New" panose="02070309020205020404" pitchFamily="49" charset="0"/>
            </a:endParaRPr>
          </a:p>
          <a:p>
            <a:pPr>
              <a:spcBef>
                <a:spcPct val="0"/>
              </a:spcBef>
              <a:buFontTx/>
              <a:buNone/>
            </a:pPr>
            <a:r>
              <a:rPr lang="en-US" altLang="en-US" sz="1800" b="0" dirty="0">
                <a:latin typeface="Courier New" panose="02070309020205020404" pitchFamily="49" charset="0"/>
                <a:cs typeface="Courier New" panose="02070309020205020404" pitchFamily="49" charset="0"/>
              </a:rPr>
              <a:t>if __name__ == '__main__':</a:t>
            </a:r>
          </a:p>
          <a:p>
            <a:pPr>
              <a:spcBef>
                <a:spcPct val="0"/>
              </a:spcBef>
              <a:buFontTx/>
              <a:buNone/>
            </a:pPr>
            <a:r>
              <a:rPr lang="en-US" altLang="en-US" sz="1800" b="0" dirty="0">
                <a:latin typeface="Courier New" panose="02070309020205020404" pitchFamily="49" charset="0"/>
                <a:cs typeface="Courier New" panose="02070309020205020404" pitchFamily="49" charset="0"/>
              </a:rPr>
              <a:t>    main()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16AABCC-8663-4C04-8776-1AF22558621F}"/>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(1 of 6)</a:t>
            </a:r>
            <a:endParaRPr lang="en-US" altLang="en-US" sz="2000" dirty="0"/>
          </a:p>
        </p:txBody>
      </p:sp>
      <p:sp>
        <p:nvSpPr>
          <p:cNvPr id="64515" name="Content Placeholder 2">
            <a:extLst>
              <a:ext uri="{FF2B5EF4-FFF2-40B4-BE49-F238E27FC236}">
                <a16:creationId xmlns:a16="http://schemas.microsoft.com/office/drawing/2014/main" id="{397624BF-1FD2-4320-B296-98BEB1E64B3D}"/>
              </a:ext>
            </a:extLst>
          </p:cNvPr>
          <p:cNvSpPr>
            <a:spLocks noGrp="1" noChangeArrowheads="1"/>
          </p:cNvSpPr>
          <p:nvPr>
            <p:ph idx="1"/>
          </p:nvPr>
        </p:nvSpPr>
        <p:spPr/>
        <p:txBody>
          <a:bodyPr/>
          <a:lstStyle/>
          <a:p>
            <a:pPr>
              <a:buFontTx/>
              <a:buChar char="•"/>
            </a:pPr>
            <a:r>
              <a:rPr lang="en-US" altLang="en-US" dirty="0"/>
              <a:t>Commonly needed turtle graphics operations can be stored in functions and then called whenever needed. </a:t>
            </a:r>
          </a:p>
          <a:p>
            <a:pPr>
              <a:buFontTx/>
              <a:buChar char="•"/>
            </a:pPr>
            <a:r>
              <a:rPr lang="en-US" altLang="en-US" dirty="0"/>
              <a:t>For example, the following function draws a square. The parameters specify the location, width, and color.</a:t>
            </a:r>
          </a:p>
        </p:txBody>
      </p:sp>
      <p:sp>
        <p:nvSpPr>
          <p:cNvPr id="64516" name="TextBox 1">
            <a:extLst>
              <a:ext uri="{FF2B5EF4-FFF2-40B4-BE49-F238E27FC236}">
                <a16:creationId xmlns:a16="http://schemas.microsoft.com/office/drawing/2014/main" id="{BF0C2ACF-337A-414D-B713-D632A76EFFF9}"/>
              </a:ext>
            </a:extLst>
          </p:cNvPr>
          <p:cNvSpPr txBox="1">
            <a:spLocks noChangeArrowheads="1"/>
          </p:cNvSpPr>
          <p:nvPr/>
        </p:nvSpPr>
        <p:spPr bwMode="auto">
          <a:xfrm>
            <a:off x="1676400" y="3657600"/>
            <a:ext cx="65532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def square(x, y, width,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turtle.penup</a:t>
            </a:r>
            <a:r>
              <a:rPr lang="en-US" altLang="en-US" sz="1600" b="0" dirty="0">
                <a:latin typeface="Courier New" panose="02070309020205020404" pitchFamily="49" charset="0"/>
                <a:cs typeface="Courier New" panose="02070309020205020404" pitchFamily="49" charset="0"/>
              </a:rPr>
              <a:t>()            # Raise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turtle.goto</a:t>
            </a:r>
            <a:r>
              <a:rPr lang="en-US" altLang="en-US" sz="1600" b="0" dirty="0">
                <a:latin typeface="Courier New" panose="02070309020205020404" pitchFamily="49" charset="0"/>
                <a:cs typeface="Courier New" panose="02070309020205020404" pitchFamily="49" charset="0"/>
              </a:rPr>
              <a:t>(x, y)         # Move to (X,Y)</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turtle.fillcolor</a:t>
            </a:r>
            <a:r>
              <a:rPr lang="en-US" altLang="en-US" sz="1600" b="0" dirty="0">
                <a:latin typeface="Courier New" panose="02070309020205020404" pitchFamily="49" charset="0"/>
                <a:cs typeface="Courier New" panose="02070309020205020404" pitchFamily="49" charset="0"/>
              </a:rPr>
              <a:t>(color)   # Set the fill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turtle.pendown</a:t>
            </a:r>
            <a:r>
              <a:rPr lang="en-US" altLang="en-US" sz="1600" b="0" dirty="0">
                <a:latin typeface="Courier New" panose="02070309020205020404" pitchFamily="49" charset="0"/>
                <a:cs typeface="Courier New" panose="02070309020205020404" pitchFamily="49" charset="0"/>
              </a:rPr>
              <a:t>()          # Lower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turtle.begin_fill</a:t>
            </a:r>
            <a:r>
              <a:rPr lang="en-US" altLang="en-US" sz="1600" b="0" dirty="0">
                <a:latin typeface="Courier New" panose="02070309020205020404" pitchFamily="49" charset="0"/>
                <a:cs typeface="Courier New" panose="02070309020205020404" pitchFamily="49" charset="0"/>
              </a:rPr>
              <a:t>()       # Start filling</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for count in range(4):    # Draw a square</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turtle.forward</a:t>
            </a:r>
            <a:r>
              <a:rPr lang="en-US" altLang="en-US" sz="1600" b="0" dirty="0">
                <a:latin typeface="Courier New" panose="02070309020205020404" pitchFamily="49" charset="0"/>
                <a:cs typeface="Courier New" panose="02070309020205020404" pitchFamily="49" charset="0"/>
              </a:rPr>
              <a:t>(width)</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turtle.left</a:t>
            </a:r>
            <a:r>
              <a:rPr lang="en-US" altLang="en-US" sz="1600" b="0" dirty="0">
                <a:latin typeface="Courier New" panose="02070309020205020404" pitchFamily="49" charset="0"/>
                <a:cs typeface="Courier New" panose="02070309020205020404" pitchFamily="49" charset="0"/>
              </a:rPr>
              <a:t>(90)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turtle.end_fill</a:t>
            </a:r>
            <a:r>
              <a:rPr lang="en-US" altLang="en-US" sz="1600" b="0" dirty="0">
                <a:latin typeface="Courier New" panose="02070309020205020404" pitchFamily="49" charset="0"/>
                <a:cs typeface="Courier New" panose="02070309020205020404" pitchFamily="49" charset="0"/>
              </a:rPr>
              <a:t>()         # End filling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A1306D94-C870-4344-BD9D-4D8313F0A4CC}"/>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(2 of 6)</a:t>
            </a:r>
            <a:endParaRPr lang="en-US" altLang="en-US" sz="2000" dirty="0"/>
          </a:p>
        </p:txBody>
      </p:sp>
      <p:sp>
        <p:nvSpPr>
          <p:cNvPr id="65539" name="Content Placeholder 2">
            <a:extLst>
              <a:ext uri="{FF2B5EF4-FFF2-40B4-BE49-F238E27FC236}">
                <a16:creationId xmlns:a16="http://schemas.microsoft.com/office/drawing/2014/main" id="{EC135D91-BE3C-4489-8C10-0C63E3C9B63F}"/>
              </a:ext>
            </a:extLst>
          </p:cNvPr>
          <p:cNvSpPr>
            <a:spLocks noGrp="1" noChangeArrowheads="1"/>
          </p:cNvSpPr>
          <p:nvPr>
            <p:ph idx="1"/>
          </p:nvPr>
        </p:nvSpPr>
        <p:spPr/>
        <p:txBody>
          <a:bodyPr/>
          <a:lstStyle/>
          <a:p>
            <a:pPr>
              <a:buFontTx/>
              <a:buChar char="•"/>
            </a:pPr>
            <a:r>
              <a:rPr lang="en-US" altLang="en-US" dirty="0"/>
              <a:t>The following code calls the previously shown </a:t>
            </a:r>
            <a:r>
              <a:rPr lang="en-US" altLang="en-US" dirty="0">
                <a:latin typeface="Courier New" panose="02070309020205020404" pitchFamily="49" charset="0"/>
                <a:cs typeface="Courier New" panose="02070309020205020404" pitchFamily="49" charset="0"/>
              </a:rPr>
              <a:t>square</a:t>
            </a:r>
            <a:r>
              <a:rPr lang="en-US" altLang="en-US" dirty="0"/>
              <a:t> function to draw three squares:</a:t>
            </a:r>
          </a:p>
        </p:txBody>
      </p:sp>
      <p:sp>
        <p:nvSpPr>
          <p:cNvPr id="65540" name="TextBox 1">
            <a:extLst>
              <a:ext uri="{FF2B5EF4-FFF2-40B4-BE49-F238E27FC236}">
                <a16:creationId xmlns:a16="http://schemas.microsoft.com/office/drawing/2014/main" id="{BA97568B-E313-42D6-B84B-630F63DFC9E0}"/>
              </a:ext>
            </a:extLst>
          </p:cNvPr>
          <p:cNvSpPr txBox="1">
            <a:spLocks noChangeArrowheads="1"/>
          </p:cNvSpPr>
          <p:nvPr/>
        </p:nvSpPr>
        <p:spPr bwMode="auto">
          <a:xfrm>
            <a:off x="759907" y="3657401"/>
            <a:ext cx="4419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square(100, 0, 50, 'red')</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square(-150, -100, 200, 'blue')</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square(-200, 150, 75, 'green')</a:t>
            </a:r>
          </a:p>
        </p:txBody>
      </p:sp>
      <p:pic>
        <p:nvPicPr>
          <p:cNvPr id="65541" name="Picture 4" descr="Three squares of different sizes.">
            <a:extLst>
              <a:ext uri="{FF2B5EF4-FFF2-40B4-BE49-F238E27FC236}">
                <a16:creationId xmlns:a16="http://schemas.microsoft.com/office/drawing/2014/main" id="{64A714B8-F926-4E35-8209-7D264F325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27413"/>
            <a:ext cx="2763838"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DB690C1-8EBD-4B9A-B9AB-07367C336B9C}"/>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(3 of 6)</a:t>
            </a:r>
            <a:endParaRPr lang="en-US" altLang="en-US" sz="2000" dirty="0"/>
          </a:p>
        </p:txBody>
      </p:sp>
      <p:sp>
        <p:nvSpPr>
          <p:cNvPr id="66563" name="Content Placeholder 2">
            <a:extLst>
              <a:ext uri="{FF2B5EF4-FFF2-40B4-BE49-F238E27FC236}">
                <a16:creationId xmlns:a16="http://schemas.microsoft.com/office/drawing/2014/main" id="{C38510BF-67C5-4AAD-B623-91AD5B38BE90}"/>
              </a:ext>
            </a:extLst>
          </p:cNvPr>
          <p:cNvSpPr>
            <a:spLocks noGrp="1" noChangeArrowheads="1"/>
          </p:cNvSpPr>
          <p:nvPr>
            <p:ph idx="1"/>
          </p:nvPr>
        </p:nvSpPr>
        <p:spPr/>
        <p:txBody>
          <a:bodyPr/>
          <a:lstStyle/>
          <a:p>
            <a:pPr>
              <a:buFontTx/>
              <a:buChar char="•"/>
            </a:pPr>
            <a:r>
              <a:rPr lang="en-US" altLang="en-US" dirty="0"/>
              <a:t>The following function draws a circle. The parameters specify the location, radius, and color.</a:t>
            </a:r>
          </a:p>
        </p:txBody>
      </p:sp>
      <p:sp>
        <p:nvSpPr>
          <p:cNvPr id="66564" name="TextBox 1">
            <a:extLst>
              <a:ext uri="{FF2B5EF4-FFF2-40B4-BE49-F238E27FC236}">
                <a16:creationId xmlns:a16="http://schemas.microsoft.com/office/drawing/2014/main" id="{C2676EBB-6F01-48D5-B72E-B62A6B3FA6B0}"/>
              </a:ext>
            </a:extLst>
          </p:cNvPr>
          <p:cNvSpPr txBox="1">
            <a:spLocks noChangeArrowheads="1"/>
          </p:cNvSpPr>
          <p:nvPr/>
        </p:nvSpPr>
        <p:spPr bwMode="auto">
          <a:xfrm>
            <a:off x="1295400" y="2971800"/>
            <a:ext cx="65532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def circle(x, y, radius, color):</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turtle.penup()             # Raise the pen</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turtle.goto(x, y - radius) # Position the turtle</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turtle.fillcolor(color)    # Set the fill color</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turtle.pendown()           # Lower the pen</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turtle.begin_fill()        # Start filling</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turtle.circle(radius)      # Draw a circle</a:t>
            </a:r>
          </a:p>
          <a:p>
            <a:pPr eaLnBrk="1" hangingPunct="1">
              <a:spcBef>
                <a:spcPct val="0"/>
              </a:spcBef>
              <a:buFontTx/>
              <a:buNone/>
            </a:pPr>
            <a:r>
              <a:rPr lang="en-US" altLang="en-US" sz="1600" b="0">
                <a:latin typeface="Courier New" panose="02070309020205020404" pitchFamily="49" charset="0"/>
                <a:cs typeface="Courier New" panose="02070309020205020404" pitchFamily="49" charset="0"/>
              </a:rPr>
              <a:t>    turtle.end_fill()          # End filling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CCBE886-278A-4ABC-B506-2C174D67B767}"/>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(4 of 6)</a:t>
            </a:r>
            <a:endParaRPr lang="en-US" altLang="en-US" sz="2000" dirty="0"/>
          </a:p>
        </p:txBody>
      </p:sp>
      <p:sp>
        <p:nvSpPr>
          <p:cNvPr id="67587" name="Content Placeholder 2">
            <a:extLst>
              <a:ext uri="{FF2B5EF4-FFF2-40B4-BE49-F238E27FC236}">
                <a16:creationId xmlns:a16="http://schemas.microsoft.com/office/drawing/2014/main" id="{B9BB81C0-EBEC-4D4D-BC3F-1A7C526CA3FA}"/>
              </a:ext>
            </a:extLst>
          </p:cNvPr>
          <p:cNvSpPr>
            <a:spLocks noGrp="1" noChangeArrowheads="1"/>
          </p:cNvSpPr>
          <p:nvPr>
            <p:ph idx="1"/>
          </p:nvPr>
        </p:nvSpPr>
        <p:spPr/>
        <p:txBody>
          <a:bodyPr/>
          <a:lstStyle/>
          <a:p>
            <a:pPr>
              <a:buFontTx/>
              <a:buChar char="•"/>
            </a:pPr>
            <a:r>
              <a:rPr lang="en-US" altLang="en-US" dirty="0"/>
              <a:t>The following code calls the previously shown </a:t>
            </a:r>
            <a:r>
              <a:rPr lang="en-US" altLang="en-US" dirty="0">
                <a:latin typeface="Courier New" panose="02070309020205020404" pitchFamily="49" charset="0"/>
                <a:cs typeface="Courier New" panose="02070309020205020404" pitchFamily="49" charset="0"/>
              </a:rPr>
              <a:t>circle</a:t>
            </a:r>
            <a:r>
              <a:rPr lang="en-US" altLang="en-US" dirty="0"/>
              <a:t> function to draw three circles:</a:t>
            </a:r>
          </a:p>
        </p:txBody>
      </p:sp>
      <p:sp>
        <p:nvSpPr>
          <p:cNvPr id="67588" name="TextBox 1">
            <a:extLst>
              <a:ext uri="{FF2B5EF4-FFF2-40B4-BE49-F238E27FC236}">
                <a16:creationId xmlns:a16="http://schemas.microsoft.com/office/drawing/2014/main" id="{2926C195-D7F9-4025-AE21-7B9A355BF43E}"/>
              </a:ext>
            </a:extLst>
          </p:cNvPr>
          <p:cNvSpPr txBox="1">
            <a:spLocks noChangeArrowheads="1"/>
          </p:cNvSpPr>
          <p:nvPr/>
        </p:nvSpPr>
        <p:spPr bwMode="auto">
          <a:xfrm>
            <a:off x="990600" y="3575050"/>
            <a:ext cx="441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en-US" sz="1600" b="0" dirty="0" err="1">
                <a:latin typeface="Courier New" panose="02070309020205020404" pitchFamily="49" charset="0"/>
                <a:cs typeface="Courier New" panose="02070309020205020404" pitchFamily="49" charset="0"/>
              </a:rPr>
              <a:t>circle</a:t>
            </a:r>
            <a:r>
              <a:rPr lang="fr-FR" altLang="en-US" sz="1600" b="0" dirty="0">
                <a:latin typeface="Courier New" panose="02070309020205020404" pitchFamily="49" charset="0"/>
                <a:cs typeface="Courier New" panose="02070309020205020404" pitchFamily="49" charset="0"/>
              </a:rPr>
              <a:t>(0, 0, 100, '</a:t>
            </a:r>
            <a:r>
              <a:rPr lang="fr-FR" altLang="en-US" sz="1600" b="0" dirty="0" err="1">
                <a:latin typeface="Courier New" panose="02070309020205020404" pitchFamily="49" charset="0"/>
                <a:cs typeface="Courier New" panose="02070309020205020404" pitchFamily="49" charset="0"/>
              </a:rPr>
              <a:t>red</a:t>
            </a:r>
            <a:r>
              <a:rPr lang="fr-FR" altLang="en-US" sz="1600" b="0" dirty="0">
                <a:latin typeface="Courier New" panose="02070309020205020404" pitchFamily="49" charset="0"/>
                <a:cs typeface="Courier New" panose="02070309020205020404" pitchFamily="49" charset="0"/>
              </a:rPr>
              <a:t>')</a:t>
            </a:r>
          </a:p>
          <a:p>
            <a:pPr eaLnBrk="1" hangingPunct="1">
              <a:spcBef>
                <a:spcPct val="0"/>
              </a:spcBef>
              <a:buFontTx/>
              <a:buNone/>
            </a:pPr>
            <a:r>
              <a:rPr lang="fr-FR" altLang="en-US" sz="1600" b="0" dirty="0" err="1">
                <a:latin typeface="Courier New" panose="02070309020205020404" pitchFamily="49" charset="0"/>
                <a:cs typeface="Courier New" panose="02070309020205020404" pitchFamily="49" charset="0"/>
              </a:rPr>
              <a:t>circle</a:t>
            </a:r>
            <a:r>
              <a:rPr lang="fr-FR" altLang="en-US" sz="1600" b="0" dirty="0">
                <a:latin typeface="Courier New" panose="02070309020205020404" pitchFamily="49" charset="0"/>
                <a:cs typeface="Courier New" panose="02070309020205020404" pitchFamily="49" charset="0"/>
              </a:rPr>
              <a:t>(-150, -75, 50, '</a:t>
            </a:r>
            <a:r>
              <a:rPr lang="fr-FR" altLang="en-US" sz="1600" b="0" dirty="0" err="1">
                <a:latin typeface="Courier New" panose="02070309020205020404" pitchFamily="49" charset="0"/>
                <a:cs typeface="Courier New" panose="02070309020205020404" pitchFamily="49" charset="0"/>
              </a:rPr>
              <a:t>blue</a:t>
            </a:r>
            <a:r>
              <a:rPr lang="fr-FR" altLang="en-US" sz="1600" b="0" dirty="0">
                <a:latin typeface="Courier New" panose="02070309020205020404" pitchFamily="49" charset="0"/>
                <a:cs typeface="Courier New" panose="02070309020205020404" pitchFamily="49" charset="0"/>
              </a:rPr>
              <a:t>')</a:t>
            </a:r>
          </a:p>
          <a:p>
            <a:pPr eaLnBrk="1" hangingPunct="1">
              <a:spcBef>
                <a:spcPct val="0"/>
              </a:spcBef>
              <a:buFontTx/>
              <a:buNone/>
            </a:pPr>
            <a:r>
              <a:rPr lang="fr-FR" altLang="en-US" sz="1600" b="0" dirty="0" err="1">
                <a:latin typeface="Courier New" panose="02070309020205020404" pitchFamily="49" charset="0"/>
                <a:cs typeface="Courier New" panose="02070309020205020404" pitchFamily="49" charset="0"/>
              </a:rPr>
              <a:t>circle</a:t>
            </a:r>
            <a:r>
              <a:rPr lang="fr-FR" altLang="en-US" sz="1600" b="0" dirty="0">
                <a:latin typeface="Courier New" panose="02070309020205020404" pitchFamily="49" charset="0"/>
                <a:cs typeface="Courier New" panose="02070309020205020404" pitchFamily="49" charset="0"/>
              </a:rPr>
              <a:t>(-200, 150, 75, 'green')</a:t>
            </a:r>
          </a:p>
        </p:txBody>
      </p:sp>
      <p:pic>
        <p:nvPicPr>
          <p:cNvPr id="67589" name="Picture 5" descr="Three circles of different sizes.">
            <a:extLst>
              <a:ext uri="{FF2B5EF4-FFF2-40B4-BE49-F238E27FC236}">
                <a16:creationId xmlns:a16="http://schemas.microsoft.com/office/drawing/2014/main" id="{20773463-3788-494E-B2F0-7FD414079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638" y="2895600"/>
            <a:ext cx="24638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58537D3C-3C88-4F59-B870-23A8E1AB41C2}"/>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(5 of 6)</a:t>
            </a:r>
            <a:endParaRPr lang="en-US" altLang="en-US" sz="2000" dirty="0"/>
          </a:p>
        </p:txBody>
      </p:sp>
      <p:sp>
        <p:nvSpPr>
          <p:cNvPr id="68611" name="Content Placeholder 2">
            <a:extLst>
              <a:ext uri="{FF2B5EF4-FFF2-40B4-BE49-F238E27FC236}">
                <a16:creationId xmlns:a16="http://schemas.microsoft.com/office/drawing/2014/main" id="{D89C88AB-5251-4E77-85F7-891D17ABC9FA}"/>
              </a:ext>
            </a:extLst>
          </p:cNvPr>
          <p:cNvSpPr>
            <a:spLocks noGrp="1" noChangeArrowheads="1"/>
          </p:cNvSpPr>
          <p:nvPr>
            <p:ph idx="1"/>
          </p:nvPr>
        </p:nvSpPr>
        <p:spPr/>
        <p:txBody>
          <a:bodyPr/>
          <a:lstStyle/>
          <a:p>
            <a:pPr>
              <a:buFontTx/>
              <a:buChar char="•"/>
            </a:pPr>
            <a:r>
              <a:rPr lang="en-US" altLang="en-US" dirty="0"/>
              <a:t>The following function draws a line. The parameters specify the starting and ending locations, and color.</a:t>
            </a:r>
          </a:p>
        </p:txBody>
      </p:sp>
      <p:sp>
        <p:nvSpPr>
          <p:cNvPr id="68612" name="TextBox 1">
            <a:extLst>
              <a:ext uri="{FF2B5EF4-FFF2-40B4-BE49-F238E27FC236}">
                <a16:creationId xmlns:a16="http://schemas.microsoft.com/office/drawing/2014/main" id="{E745A216-FE54-4496-86CB-EE67DE3F5113}"/>
              </a:ext>
            </a:extLst>
          </p:cNvPr>
          <p:cNvSpPr txBox="1">
            <a:spLocks noChangeArrowheads="1"/>
          </p:cNvSpPr>
          <p:nvPr/>
        </p:nvSpPr>
        <p:spPr bwMode="auto">
          <a:xfrm>
            <a:off x="609600" y="2971800"/>
            <a:ext cx="7772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def line(</a:t>
            </a:r>
            <a:r>
              <a:rPr lang="en-US" altLang="en-US" sz="1600" b="0" dirty="0" err="1">
                <a:latin typeface="Courier New" panose="02070309020205020404" pitchFamily="49" charset="0"/>
                <a:cs typeface="Courier New" panose="02070309020205020404" pitchFamily="49" charset="0"/>
              </a:rPr>
              <a:t>startX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startY</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endX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endY</a:t>
            </a:r>
            <a:r>
              <a:rPr lang="en-US" altLang="en-US" sz="1600" b="0" dirty="0">
                <a:latin typeface="Courier New" panose="02070309020205020404" pitchFamily="49" charset="0"/>
                <a:cs typeface="Courier New" panose="02070309020205020404" pitchFamily="49" charset="0"/>
              </a:rPr>
              <a:t>,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turtle.penup</a:t>
            </a:r>
            <a:r>
              <a:rPr lang="en-US" altLang="en-US" sz="1600" b="0" dirty="0">
                <a:latin typeface="Courier New" panose="02070309020205020404" pitchFamily="49" charset="0"/>
                <a:cs typeface="Courier New" panose="02070309020205020404" pitchFamily="49" charset="0"/>
              </a:rPr>
              <a:t>()              # Raise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turtle.goto</a:t>
            </a:r>
            <a:r>
              <a:rPr lang="en-US" altLang="en-US" sz="1600" b="0" dirty="0">
                <a:latin typeface="Courier New" panose="02070309020205020404" pitchFamily="49" charset="0"/>
                <a:cs typeface="Courier New" panose="02070309020205020404" pitchFamily="49" charset="0"/>
              </a:rPr>
              <a:t>(</a:t>
            </a:r>
            <a:r>
              <a:rPr lang="en-US" altLang="en-US" sz="1600" b="0" dirty="0" err="1">
                <a:latin typeface="Courier New" panose="02070309020205020404" pitchFamily="49" charset="0"/>
                <a:cs typeface="Courier New" panose="02070309020205020404" pitchFamily="49" charset="0"/>
              </a:rPr>
              <a:t>startX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startY</a:t>
            </a:r>
            <a:r>
              <a:rPr lang="en-US" altLang="en-US" sz="1600" b="0" dirty="0">
                <a:latin typeface="Courier New" panose="02070309020205020404" pitchFamily="49" charset="0"/>
                <a:cs typeface="Courier New" panose="02070309020205020404" pitchFamily="49" charset="0"/>
              </a:rPr>
              <a:t>) # Move to the starting point</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turtle.pendown</a:t>
            </a:r>
            <a:r>
              <a:rPr lang="en-US" altLang="en-US" sz="1600" b="0" dirty="0">
                <a:latin typeface="Courier New" panose="02070309020205020404" pitchFamily="49" charset="0"/>
                <a:cs typeface="Courier New" panose="02070309020205020404" pitchFamily="49" charset="0"/>
              </a:rPr>
              <a:t>()            # Lower the pen</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turtle.pencolor</a:t>
            </a:r>
            <a:r>
              <a:rPr lang="en-US" altLang="en-US" sz="1600" b="0" dirty="0">
                <a:latin typeface="Courier New" panose="02070309020205020404" pitchFamily="49" charset="0"/>
                <a:cs typeface="Courier New" panose="02070309020205020404" pitchFamily="49" charset="0"/>
              </a:rPr>
              <a:t>(color)      # Set the pen color</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turtle.goto</a:t>
            </a:r>
            <a:r>
              <a:rPr lang="en-US" altLang="en-US" sz="1600" b="0" dirty="0">
                <a:latin typeface="Courier New" panose="02070309020205020404" pitchFamily="49" charset="0"/>
                <a:cs typeface="Courier New" panose="02070309020205020404" pitchFamily="49" charset="0"/>
              </a:rPr>
              <a:t>(</a:t>
            </a:r>
            <a:r>
              <a:rPr lang="en-US" altLang="en-US" sz="1600" b="0" dirty="0" err="1">
                <a:latin typeface="Courier New" panose="02070309020205020404" pitchFamily="49" charset="0"/>
                <a:cs typeface="Courier New" panose="02070309020205020404" pitchFamily="49" charset="0"/>
              </a:rPr>
              <a:t>endX</a:t>
            </a:r>
            <a:r>
              <a:rPr lang="en-US" altLang="en-US" sz="1600" b="0" dirty="0">
                <a:latin typeface="Courier New" panose="02070309020205020404" pitchFamily="49" charset="0"/>
                <a:cs typeface="Courier New" panose="02070309020205020404" pitchFamily="49" charset="0"/>
              </a:rPr>
              <a:t>, </a:t>
            </a:r>
            <a:r>
              <a:rPr lang="en-US" altLang="en-US" sz="1600" b="0" dirty="0" err="1">
                <a:latin typeface="Courier New" panose="02070309020205020404" pitchFamily="49" charset="0"/>
                <a:cs typeface="Courier New" panose="02070309020205020404" pitchFamily="49" charset="0"/>
              </a:rPr>
              <a:t>endY</a:t>
            </a:r>
            <a:r>
              <a:rPr lang="en-US" altLang="en-US" sz="1600" b="0" dirty="0">
                <a:latin typeface="Courier New" panose="02070309020205020404" pitchFamily="49" charset="0"/>
                <a:cs typeface="Courier New" panose="02070309020205020404" pitchFamily="49" charset="0"/>
              </a:rPr>
              <a:t>)     # Draw a square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CF2CF93D-F9B8-416E-898A-6F46E41BD224}"/>
              </a:ext>
            </a:extLst>
          </p:cNvPr>
          <p:cNvSpPr>
            <a:spLocks noGrp="1" noChangeArrowheads="1"/>
          </p:cNvSpPr>
          <p:nvPr>
            <p:ph type="title"/>
          </p:nvPr>
        </p:nvSpPr>
        <p:spPr/>
        <p:txBody>
          <a:bodyPr/>
          <a:lstStyle/>
          <a:p>
            <a:r>
              <a:rPr lang="en-US" altLang="en-US" dirty="0"/>
              <a:t>Turtle Graphics: Modularizing Code with Functions</a:t>
            </a:r>
            <a:r>
              <a:rPr lang="en-US" altLang="en-US" sz="2000" b="0" dirty="0"/>
              <a:t> (6 of 6)</a:t>
            </a:r>
            <a:endParaRPr lang="en-US" altLang="en-US" sz="2000" dirty="0"/>
          </a:p>
        </p:txBody>
      </p:sp>
      <p:sp>
        <p:nvSpPr>
          <p:cNvPr id="69635" name="Content Placeholder 2">
            <a:extLst>
              <a:ext uri="{FF2B5EF4-FFF2-40B4-BE49-F238E27FC236}">
                <a16:creationId xmlns:a16="http://schemas.microsoft.com/office/drawing/2014/main" id="{9276858D-B9B8-41C0-9E9F-0CD19D63043E}"/>
              </a:ext>
            </a:extLst>
          </p:cNvPr>
          <p:cNvSpPr>
            <a:spLocks noGrp="1" noChangeArrowheads="1"/>
          </p:cNvSpPr>
          <p:nvPr>
            <p:ph idx="1"/>
          </p:nvPr>
        </p:nvSpPr>
        <p:spPr/>
        <p:txBody>
          <a:bodyPr/>
          <a:lstStyle/>
          <a:p>
            <a:pPr>
              <a:buFontTx/>
              <a:buChar char="•"/>
            </a:pPr>
            <a:r>
              <a:rPr lang="en-US" altLang="en-US" dirty="0"/>
              <a:t>The following code calls the previously shown </a:t>
            </a:r>
            <a:r>
              <a:rPr lang="en-US" altLang="en-US" dirty="0">
                <a:latin typeface="Courier New" panose="02070309020205020404" pitchFamily="49" charset="0"/>
                <a:cs typeface="Courier New" panose="02070309020205020404" pitchFamily="49" charset="0"/>
              </a:rPr>
              <a:t>line</a:t>
            </a:r>
            <a:r>
              <a:rPr lang="en-US" altLang="en-US" dirty="0"/>
              <a:t> function to draw a triangle:</a:t>
            </a:r>
          </a:p>
        </p:txBody>
      </p:sp>
      <p:sp>
        <p:nvSpPr>
          <p:cNvPr id="69636" name="TextBox 1">
            <a:extLst>
              <a:ext uri="{FF2B5EF4-FFF2-40B4-BE49-F238E27FC236}">
                <a16:creationId xmlns:a16="http://schemas.microsoft.com/office/drawing/2014/main" id="{C5D30821-FD40-4BAB-9FF5-0A3DABA133DF}"/>
              </a:ext>
            </a:extLst>
          </p:cNvPr>
          <p:cNvSpPr txBox="1">
            <a:spLocks noChangeArrowheads="1"/>
          </p:cNvSpPr>
          <p:nvPr/>
        </p:nvSpPr>
        <p:spPr bwMode="auto">
          <a:xfrm>
            <a:off x="494044" y="3067076"/>
            <a:ext cx="8534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TOP_X = 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TOP_Y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BASE_LEFT_X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BASE_LEFT_Y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BASE_RIGHT_X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BASE_RIGHT_Y = -100</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line(TOP_X, TOP_Y, BASE_LEFT_X, BASE_LEFT_Y, 'red')</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line(TOP_X, TOP_Y, BASE_RIGHT_X, BASE_RIGHT_Y, 'blue')</a:t>
            </a:r>
          </a:p>
          <a:p>
            <a:pPr eaLnBrk="1" hangingPunct="1">
              <a:spcBef>
                <a:spcPct val="0"/>
              </a:spcBef>
              <a:buFontTx/>
              <a:buNone/>
            </a:pPr>
            <a:r>
              <a:rPr lang="en-US" altLang="en-US" sz="1600" b="0" dirty="0">
                <a:latin typeface="Courier New" panose="02070309020205020404" pitchFamily="49" charset="0"/>
                <a:cs typeface="Courier New" panose="02070309020205020404" pitchFamily="49" charset="0"/>
              </a:rPr>
              <a:t>line(BASE_LEFT_X, BASE_LEFT_Y, BASE_RIGHT_X, BASE_RIGHT_Y, 'green')</a:t>
            </a:r>
          </a:p>
          <a:p>
            <a:pPr eaLnBrk="1" hangingPunct="1">
              <a:spcBef>
                <a:spcPct val="0"/>
              </a:spcBef>
              <a:buFontTx/>
              <a:buNone/>
            </a:pPr>
            <a:endParaRPr lang="en-US" altLang="en-US" sz="1600" b="0" dirty="0">
              <a:latin typeface="Courier New" panose="02070309020205020404" pitchFamily="49" charset="0"/>
              <a:cs typeface="Courier New" panose="02070309020205020404" pitchFamily="49" charset="0"/>
            </a:endParaRPr>
          </a:p>
        </p:txBody>
      </p:sp>
      <p:pic>
        <p:nvPicPr>
          <p:cNvPr id="69637" name="Picture 6" descr=" A triangle.">
            <a:extLst>
              <a:ext uri="{FF2B5EF4-FFF2-40B4-BE49-F238E27FC236}">
                <a16:creationId xmlns:a16="http://schemas.microsoft.com/office/drawing/2014/main" id="{635D87E4-8185-45C7-9A57-86D148622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286000"/>
            <a:ext cx="1528763"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13E52872-4190-49DB-9DFD-A08A8F408F8E}"/>
              </a:ext>
            </a:extLst>
          </p:cNvPr>
          <p:cNvSpPr>
            <a:spLocks noGrp="1" noChangeArrowheads="1"/>
          </p:cNvSpPr>
          <p:nvPr>
            <p:ph type="title"/>
          </p:nvPr>
        </p:nvSpPr>
        <p:spPr/>
        <p:txBody>
          <a:bodyPr/>
          <a:lstStyle/>
          <a:p>
            <a:r>
              <a:rPr lang="en-US" altLang="en-US" dirty="0"/>
              <a:t>Summary</a:t>
            </a:r>
            <a:r>
              <a:rPr lang="en-US" altLang="en-US" sz="2000" b="0" dirty="0"/>
              <a:t> (1 of 2)</a:t>
            </a:r>
            <a:endParaRPr lang="en-US" altLang="en-US" sz="2000" dirty="0"/>
          </a:p>
        </p:txBody>
      </p:sp>
      <p:sp>
        <p:nvSpPr>
          <p:cNvPr id="70659" name="Content Placeholder 2">
            <a:extLst>
              <a:ext uri="{FF2B5EF4-FFF2-40B4-BE49-F238E27FC236}">
                <a16:creationId xmlns:a16="http://schemas.microsoft.com/office/drawing/2014/main" id="{E606385A-DE91-4189-BC7B-75AA3AD28B61}"/>
              </a:ext>
            </a:extLst>
          </p:cNvPr>
          <p:cNvSpPr>
            <a:spLocks noGrp="1" noChangeArrowheads="1"/>
          </p:cNvSpPr>
          <p:nvPr>
            <p:ph idx="1"/>
          </p:nvPr>
        </p:nvSpPr>
        <p:spPr/>
        <p:txBody>
          <a:bodyPr/>
          <a:lstStyle/>
          <a:p>
            <a:pPr eaLnBrk="1" hangingPunct="1">
              <a:buFontTx/>
              <a:buChar char="•"/>
            </a:pPr>
            <a:r>
              <a:rPr lang="en-US" altLang="en-US" dirty="0"/>
              <a:t>This chapter covered:</a:t>
            </a:r>
          </a:p>
          <a:p>
            <a:pPr lvl="1" eaLnBrk="1" hangingPunct="1"/>
            <a:r>
              <a:rPr lang="en-US" altLang="en-US" sz="2400" dirty="0"/>
              <a:t>The advantages of using functions</a:t>
            </a:r>
          </a:p>
          <a:p>
            <a:pPr lvl="1" eaLnBrk="1" hangingPunct="1"/>
            <a:r>
              <a:rPr lang="en-US" altLang="en-US" sz="2400" dirty="0"/>
              <a:t>The syntax for defining and calling a function</a:t>
            </a:r>
          </a:p>
          <a:p>
            <a:pPr lvl="1" eaLnBrk="1" hangingPunct="1"/>
            <a:r>
              <a:rPr lang="en-US" altLang="en-US" sz="2400" dirty="0"/>
              <a:t>Methods for designing a program to use functions</a:t>
            </a:r>
          </a:p>
          <a:p>
            <a:pPr lvl="1" eaLnBrk="1" hangingPunct="1"/>
            <a:r>
              <a:rPr lang="en-US" altLang="en-US" sz="2400" dirty="0"/>
              <a:t>Use of local variables and their scope</a:t>
            </a:r>
          </a:p>
          <a:p>
            <a:pPr lvl="1" eaLnBrk="1" hangingPunct="1"/>
            <a:r>
              <a:rPr lang="en-US" altLang="en-US" sz="2400" dirty="0"/>
              <a:t>Syntax and limitations of passing arguments to functions</a:t>
            </a:r>
          </a:p>
          <a:p>
            <a:pPr lvl="1" eaLnBrk="1" hangingPunct="1"/>
            <a:r>
              <a:rPr lang="en-US" altLang="en-US" sz="2400" dirty="0"/>
              <a:t>Global variables, global constants, and their advantages and disadvantages</a:t>
            </a:r>
          </a:p>
          <a:p>
            <a:pPr>
              <a:buFontTx/>
              <a:buChar char="•"/>
            </a:pPr>
            <a:endParaRPr lang="en-US" alt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89ADF71-9A6D-4784-8C68-3EC7ECF2C0AF}"/>
              </a:ext>
            </a:extLst>
          </p:cNvPr>
          <p:cNvSpPr>
            <a:spLocks noGrp="1" noChangeArrowheads="1"/>
          </p:cNvSpPr>
          <p:nvPr>
            <p:ph type="title"/>
          </p:nvPr>
        </p:nvSpPr>
        <p:spPr/>
        <p:txBody>
          <a:bodyPr/>
          <a:lstStyle/>
          <a:p>
            <a:r>
              <a:rPr lang="en-US" altLang="en-US" dirty="0"/>
              <a:t>Summary</a:t>
            </a:r>
            <a:r>
              <a:rPr lang="en-US" altLang="en-US" sz="2000" b="0" dirty="0"/>
              <a:t> (2 of 2)</a:t>
            </a:r>
            <a:endParaRPr lang="en-US" altLang="en-US" sz="2000" dirty="0"/>
          </a:p>
        </p:txBody>
      </p:sp>
      <p:sp>
        <p:nvSpPr>
          <p:cNvPr id="71683" name="Content Placeholder 2">
            <a:extLst>
              <a:ext uri="{FF2B5EF4-FFF2-40B4-BE49-F238E27FC236}">
                <a16:creationId xmlns:a16="http://schemas.microsoft.com/office/drawing/2014/main" id="{8CCD27DE-F821-4953-B5A9-63BEE7E3EC88}"/>
              </a:ext>
            </a:extLst>
          </p:cNvPr>
          <p:cNvSpPr>
            <a:spLocks noGrp="1" noChangeArrowheads="1"/>
          </p:cNvSpPr>
          <p:nvPr>
            <p:ph idx="1"/>
          </p:nvPr>
        </p:nvSpPr>
        <p:spPr/>
        <p:txBody>
          <a:bodyPr/>
          <a:lstStyle/>
          <a:p>
            <a:pPr lvl="1" eaLnBrk="1" hangingPunct="1"/>
            <a:r>
              <a:rPr lang="en-US" altLang="en-US" sz="2400" dirty="0"/>
              <a:t>Value-returning functions, including:</a:t>
            </a:r>
          </a:p>
          <a:p>
            <a:pPr lvl="2"/>
            <a:r>
              <a:rPr lang="en-US" altLang="en-US" sz="2000" dirty="0"/>
              <a:t>Writing value-returning functions</a:t>
            </a:r>
          </a:p>
          <a:p>
            <a:pPr lvl="2"/>
            <a:r>
              <a:rPr lang="en-US" altLang="en-US" sz="2000" dirty="0"/>
              <a:t>Using value-returning functions</a:t>
            </a:r>
          </a:p>
          <a:p>
            <a:pPr lvl="2"/>
            <a:r>
              <a:rPr lang="en-US" altLang="en-US" sz="2000" dirty="0"/>
              <a:t>Functions returning multiple values</a:t>
            </a:r>
          </a:p>
          <a:p>
            <a:pPr lvl="1" eaLnBrk="1" hangingPunct="1"/>
            <a:r>
              <a:rPr lang="en-US" altLang="en-US" sz="2400" dirty="0"/>
              <a:t>Using library functions and the </a:t>
            </a:r>
            <a:r>
              <a:rPr lang="en-US" altLang="en-US" sz="2400" dirty="0">
                <a:latin typeface="Courier New" panose="02070309020205020404" pitchFamily="49" charset="0"/>
                <a:cs typeface="Courier New" panose="02070309020205020404" pitchFamily="49" charset="0"/>
              </a:rPr>
              <a:t>import </a:t>
            </a:r>
            <a:r>
              <a:rPr lang="en-US" altLang="en-US" sz="2400" dirty="0"/>
              <a:t>statement</a:t>
            </a:r>
          </a:p>
          <a:p>
            <a:pPr lvl="1" eaLnBrk="1" hangingPunct="1"/>
            <a:r>
              <a:rPr lang="en-US" altLang="en-US" sz="2400" dirty="0"/>
              <a:t>Modules, including:</a:t>
            </a:r>
          </a:p>
          <a:p>
            <a:pPr lvl="2"/>
            <a:r>
              <a:rPr lang="en-US" altLang="en-US" sz="2000" dirty="0"/>
              <a:t>The </a:t>
            </a:r>
            <a:r>
              <a:rPr lang="en-US" altLang="en-US" sz="2000" dirty="0">
                <a:latin typeface="Courier New" panose="02070309020205020404" pitchFamily="49" charset="0"/>
                <a:cs typeface="Courier New" panose="02070309020205020404" pitchFamily="49" charset="0"/>
              </a:rPr>
              <a:t>random</a:t>
            </a:r>
            <a:r>
              <a:rPr lang="en-US" altLang="en-US" sz="2000" dirty="0"/>
              <a:t> and </a:t>
            </a:r>
            <a:r>
              <a:rPr lang="en-US" altLang="en-US" sz="2000" dirty="0">
                <a:latin typeface="Courier New" panose="02070309020205020404" pitchFamily="49" charset="0"/>
                <a:cs typeface="Courier New" panose="02070309020205020404" pitchFamily="49" charset="0"/>
              </a:rPr>
              <a:t>math</a:t>
            </a:r>
            <a:r>
              <a:rPr lang="en-US" altLang="en-US" sz="2000" dirty="0"/>
              <a:t> modules</a:t>
            </a:r>
          </a:p>
          <a:p>
            <a:pPr lvl="2"/>
            <a:r>
              <a:rPr lang="en-US" altLang="en-US" sz="2000" dirty="0"/>
              <a:t>Grouping your own functions in modules</a:t>
            </a:r>
          </a:p>
          <a:p>
            <a:pPr lvl="1" eaLnBrk="1" hangingPunct="1"/>
            <a:r>
              <a:rPr lang="en-US" altLang="en-US" sz="2400" dirty="0"/>
              <a:t>Modularizing Turtle Graphics Code</a:t>
            </a:r>
            <a:endParaRPr lang="he-IL"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BCFD84-CC2B-4A93-8C0E-CEE3C543FE4C}"/>
              </a:ext>
            </a:extLst>
          </p:cNvPr>
          <p:cNvSpPr>
            <a:spLocks noGrp="1"/>
          </p:cNvSpPr>
          <p:nvPr>
            <p:ph type="title"/>
          </p:nvPr>
        </p:nvSpPr>
        <p:spPr/>
        <p:txBody>
          <a:bodyPr/>
          <a:lstStyle/>
          <a:p>
            <a:r>
              <a:rPr lang="en-US" altLang="en-US" dirty="0"/>
              <a:t>Void Functions and Value-Returning Functions</a:t>
            </a:r>
            <a:endParaRPr lang="en-AU" dirty="0"/>
          </a:p>
        </p:txBody>
      </p:sp>
      <p:sp>
        <p:nvSpPr>
          <p:cNvPr id="5" name="Content Placeholder 4">
            <a:extLst>
              <a:ext uri="{FF2B5EF4-FFF2-40B4-BE49-F238E27FC236}">
                <a16:creationId xmlns:a16="http://schemas.microsoft.com/office/drawing/2014/main" id="{EA639BE0-66BA-49C4-A361-28BD6CFF5DC4}"/>
              </a:ext>
            </a:extLst>
          </p:cNvPr>
          <p:cNvSpPr>
            <a:spLocks noGrp="1"/>
          </p:cNvSpPr>
          <p:nvPr>
            <p:ph idx="1"/>
          </p:nvPr>
        </p:nvSpPr>
        <p:spPr/>
        <p:txBody>
          <a:bodyPr/>
          <a:lstStyle/>
          <a:p>
            <a:pPr>
              <a:buFontTx/>
              <a:buChar char="•"/>
            </a:pPr>
            <a:r>
              <a:rPr lang="en-US" altLang="en-US" dirty="0"/>
              <a:t>A </a:t>
            </a:r>
            <a:r>
              <a:rPr lang="en-US" altLang="en-US" u="sng" dirty="0"/>
              <a:t>void function</a:t>
            </a:r>
            <a:r>
              <a:rPr lang="en-US" altLang="en-US" dirty="0"/>
              <a:t>:</a:t>
            </a:r>
          </a:p>
          <a:p>
            <a:pPr lvl="1"/>
            <a:r>
              <a:rPr lang="en-US" altLang="en-US" dirty="0"/>
              <a:t>Simply executes the statements it contains and then terminates.</a:t>
            </a:r>
          </a:p>
          <a:p>
            <a:pPr>
              <a:buFontTx/>
              <a:buChar char="•"/>
            </a:pPr>
            <a:r>
              <a:rPr lang="en-US" altLang="en-US" dirty="0"/>
              <a:t>A </a:t>
            </a:r>
            <a:r>
              <a:rPr lang="en-US" altLang="en-US" u="sng" dirty="0"/>
              <a:t>value-returning function</a:t>
            </a:r>
            <a:r>
              <a:rPr lang="en-US" altLang="en-US" dirty="0"/>
              <a:t>:</a:t>
            </a:r>
          </a:p>
          <a:p>
            <a:pPr lvl="1"/>
            <a:r>
              <a:rPr lang="en-US" altLang="en-US" dirty="0"/>
              <a:t>Executes the statements it contains, and then it returns a value back to the statement that called it.</a:t>
            </a:r>
          </a:p>
          <a:p>
            <a:pPr lvl="2"/>
            <a:r>
              <a:rPr lang="en-US" altLang="en-US" dirty="0"/>
              <a:t>The </a:t>
            </a:r>
            <a:r>
              <a:rPr lang="en-US" altLang="en-US" dirty="0">
                <a:latin typeface="Courier New" panose="02070309020205020404" pitchFamily="49" charset="0"/>
                <a:cs typeface="Courier New" panose="02070309020205020404" pitchFamily="49" charset="0"/>
              </a:rPr>
              <a:t>input</a:t>
            </a:r>
            <a:r>
              <a:rPr lang="en-US" altLang="en-US" dirty="0"/>
              <a:t>,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are examples of value-returning functions.</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6140A94-E0D1-43B0-902B-DF33AA7C4EBE}"/>
              </a:ext>
            </a:extLst>
          </p:cNvPr>
          <p:cNvSpPr>
            <a:spLocks noGrp="1" noChangeArrowheads="1"/>
          </p:cNvSpPr>
          <p:nvPr>
            <p:ph type="title"/>
          </p:nvPr>
        </p:nvSpPr>
        <p:spPr/>
        <p:txBody>
          <a:bodyPr/>
          <a:lstStyle/>
          <a:p>
            <a:r>
              <a:rPr lang="en-US" altLang="en-US" dirty="0"/>
              <a:t>Defining and Calling a Function</a:t>
            </a:r>
            <a:r>
              <a:rPr lang="en-US" altLang="en-US" sz="2000" b="0" dirty="0"/>
              <a:t> (1 of 5)</a:t>
            </a:r>
            <a:endParaRPr lang="en-US" altLang="en-US" sz="2000" dirty="0"/>
          </a:p>
        </p:txBody>
      </p:sp>
      <p:sp>
        <p:nvSpPr>
          <p:cNvPr id="4" name="Content Placeholder 3">
            <a:extLst>
              <a:ext uri="{FF2B5EF4-FFF2-40B4-BE49-F238E27FC236}">
                <a16:creationId xmlns:a16="http://schemas.microsoft.com/office/drawing/2014/main" id="{8BE7CBED-0F05-4802-A00A-76F7AB3B9CF4}"/>
              </a:ext>
            </a:extLst>
          </p:cNvPr>
          <p:cNvSpPr>
            <a:spLocks noGrp="1"/>
          </p:cNvSpPr>
          <p:nvPr>
            <p:ph idx="1"/>
          </p:nvPr>
        </p:nvSpPr>
        <p:spPr/>
        <p:txBody>
          <a:bodyPr/>
          <a:lstStyle/>
          <a:p>
            <a:pPr>
              <a:defRPr/>
            </a:pPr>
            <a:r>
              <a:rPr lang="en-US" altLang="en-US" dirty="0"/>
              <a:t>Functions are given names </a:t>
            </a:r>
          </a:p>
          <a:p>
            <a:pPr lvl="1">
              <a:defRPr/>
            </a:pPr>
            <a:r>
              <a:rPr lang="en-US" altLang="en-US" dirty="0"/>
              <a:t>Function naming rules:</a:t>
            </a:r>
          </a:p>
          <a:p>
            <a:pPr lvl="2">
              <a:defRPr/>
            </a:pPr>
            <a:r>
              <a:rPr lang="en-US" altLang="en-US" dirty="0"/>
              <a:t>Cannot use keywords as a function name</a:t>
            </a:r>
          </a:p>
          <a:p>
            <a:pPr lvl="2">
              <a:defRPr/>
            </a:pPr>
            <a:r>
              <a:rPr lang="en-US" altLang="en-US" dirty="0"/>
              <a:t>Cannot contain spaces</a:t>
            </a:r>
          </a:p>
          <a:p>
            <a:pPr lvl="2">
              <a:defRPr/>
            </a:pPr>
            <a:r>
              <a:rPr lang="en-US" altLang="en-US" dirty="0"/>
              <a:t>First character must be a letter or underscore</a:t>
            </a:r>
          </a:p>
          <a:p>
            <a:pPr lvl="2">
              <a:defRPr/>
            </a:pPr>
            <a:r>
              <a:rPr lang="en-US" altLang="en-US" dirty="0"/>
              <a:t>All other characters must be a letter, number or underscore</a:t>
            </a:r>
          </a:p>
          <a:p>
            <a:pPr lvl="2">
              <a:defRPr/>
            </a:pPr>
            <a:r>
              <a:rPr lang="en-US" altLang="en-US" dirty="0"/>
              <a:t>Uppercase and lowercase characters are distinct</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5F4F083-22B9-43FE-BF45-FCF6C06E8AC0}"/>
              </a:ext>
            </a:extLst>
          </p:cNvPr>
          <p:cNvSpPr>
            <a:spLocks noGrp="1" noChangeArrowheads="1"/>
          </p:cNvSpPr>
          <p:nvPr>
            <p:ph type="title"/>
          </p:nvPr>
        </p:nvSpPr>
        <p:spPr/>
        <p:txBody>
          <a:bodyPr/>
          <a:lstStyle/>
          <a:p>
            <a:r>
              <a:rPr lang="en-US" altLang="en-US" dirty="0"/>
              <a:t>Defining and Calling a Function</a:t>
            </a:r>
            <a:r>
              <a:rPr lang="en-US" altLang="en-US" sz="2000" b="0" dirty="0"/>
              <a:t> (2 of 5)</a:t>
            </a:r>
            <a:endParaRPr lang="en-US" altLang="en-US" sz="2000" dirty="0"/>
          </a:p>
        </p:txBody>
      </p:sp>
      <p:sp>
        <p:nvSpPr>
          <p:cNvPr id="3" name="Content Placeholder 2">
            <a:extLst>
              <a:ext uri="{FF2B5EF4-FFF2-40B4-BE49-F238E27FC236}">
                <a16:creationId xmlns:a16="http://schemas.microsoft.com/office/drawing/2014/main" id="{C1D64DA1-62F6-496B-BE80-2AB91A5A1F5A}"/>
              </a:ext>
            </a:extLst>
          </p:cNvPr>
          <p:cNvSpPr>
            <a:spLocks noGrp="1"/>
          </p:cNvSpPr>
          <p:nvPr>
            <p:ph idx="1"/>
          </p:nvPr>
        </p:nvSpPr>
        <p:spPr/>
        <p:txBody>
          <a:bodyPr/>
          <a:lstStyle/>
          <a:p>
            <a:pPr eaLnBrk="1" hangingPunct="1">
              <a:defRPr/>
            </a:pPr>
            <a:r>
              <a:rPr lang="en-US" altLang="en-US" dirty="0"/>
              <a:t>Function name should be descriptive of the task carried out by the function</a:t>
            </a:r>
          </a:p>
          <a:p>
            <a:pPr lvl="1" eaLnBrk="1" hangingPunct="1">
              <a:defRPr/>
            </a:pPr>
            <a:r>
              <a:rPr lang="en-US" altLang="en-US" dirty="0"/>
              <a:t>Often includes a verb</a:t>
            </a:r>
          </a:p>
          <a:p>
            <a:pPr eaLnBrk="1" hangingPunct="1">
              <a:defRPr/>
            </a:pPr>
            <a:r>
              <a:rPr lang="en-US" altLang="en-US" u="sng" dirty="0"/>
              <a:t>Function definition</a:t>
            </a:r>
            <a:r>
              <a:rPr lang="en-US" altLang="en-US" dirty="0"/>
              <a:t>: specifies what function does</a:t>
            </a:r>
          </a:p>
          <a:p>
            <a:pPr marL="457200" lvl="1" indent="0" eaLnBrk="1" hangingPunct="1">
              <a:buFontTx/>
              <a:buNone/>
              <a:defRPr/>
            </a:pP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def</a:t>
            </a:r>
            <a:r>
              <a:rPr lang="en-US" altLang="en-US" dirty="0">
                <a:latin typeface="Courier New" pitchFamily="49" charset="0"/>
                <a:cs typeface="Courier New" pitchFamily="49" charset="0"/>
              </a:rPr>
              <a:t> </a:t>
            </a:r>
            <a:r>
              <a:rPr lang="en-US" altLang="en-US" i="1" dirty="0" err="1">
                <a:latin typeface="Courier New" pitchFamily="49" charset="0"/>
                <a:cs typeface="Courier New" pitchFamily="49" charset="0"/>
              </a:rPr>
              <a:t>function_name</a:t>
            </a:r>
            <a:r>
              <a:rPr lang="en-US" altLang="en-US" dirty="0">
                <a:latin typeface="Courier New" pitchFamily="49" charset="0"/>
                <a:cs typeface="Courier New" pitchFamily="49" charset="0"/>
              </a:rPr>
              <a:t>():</a:t>
            </a:r>
          </a:p>
          <a:p>
            <a:pPr lvl="2" eaLnBrk="1" hangingPunct="1">
              <a:buFontTx/>
              <a:buNone/>
              <a:defRPr/>
            </a:pPr>
            <a:r>
              <a:rPr lang="en-US" altLang="en-US" dirty="0">
                <a:latin typeface="Courier New" pitchFamily="49" charset="0"/>
                <a:cs typeface="Courier New" pitchFamily="49" charset="0"/>
              </a:rPr>
              <a:t>		statement</a:t>
            </a:r>
          </a:p>
          <a:p>
            <a:pPr lvl="2" eaLnBrk="1" hangingPunct="1">
              <a:buFontTx/>
              <a:buNone/>
              <a:defRPr/>
            </a:pPr>
            <a:r>
              <a:rPr lang="en-US" altLang="en-US" dirty="0">
                <a:latin typeface="Courier New" pitchFamily="49" charset="0"/>
                <a:cs typeface="Courier New" pitchFamily="49" charset="0"/>
              </a:rPr>
              <a:t>		statement</a:t>
            </a:r>
            <a:endParaRPr lang="en-US" altLang="en-US" dirty="0"/>
          </a:p>
          <a:p>
            <a:pPr marL="0" indent="0">
              <a:buFontTx/>
              <a:buNone/>
              <a:defRPr/>
            </a:pPr>
            <a:endParaRPr lang="en-US"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Props1.xml><?xml version="1.0" encoding="utf-8"?>
<ds:datastoreItem xmlns:ds="http://schemas.openxmlformats.org/officeDocument/2006/customXml" ds:itemID="{E33A0526-1D55-4840-A884-0C555A8F0B21}"/>
</file>

<file path=customXml/itemProps2.xml><?xml version="1.0" encoding="utf-8"?>
<ds:datastoreItem xmlns:ds="http://schemas.openxmlformats.org/officeDocument/2006/customXml" ds:itemID="{04D52D15-4F3D-4B5F-A1D6-70F6912001B6}"/>
</file>

<file path=customXml/itemProps3.xml><?xml version="1.0" encoding="utf-8"?>
<ds:datastoreItem xmlns:ds="http://schemas.openxmlformats.org/officeDocument/2006/customXml" ds:itemID="{0D0EDD62-415B-4FA4-9E18-21379EED067B}"/>
</file>

<file path=docProps/app.xml><?xml version="1.0" encoding="utf-8"?>
<Properties xmlns="http://schemas.openxmlformats.org/officeDocument/2006/extended-properties" xmlns:vt="http://schemas.openxmlformats.org/officeDocument/2006/docPropsVTypes">
  <Template>Horizon</Template>
  <TotalTime>8395</TotalTime>
  <Words>3745</Words>
  <Application>Microsoft Office PowerPoint</Application>
  <PresentationFormat>On-screen Show (4:3)</PresentationFormat>
  <Paragraphs>420</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Courier New</vt:lpstr>
      <vt:lpstr>Times New Roman</vt:lpstr>
      <vt:lpstr>Verdana</vt:lpstr>
      <vt:lpstr>Wingdings</vt:lpstr>
      <vt:lpstr>508 Lecture</vt:lpstr>
      <vt:lpstr>Starting out with Python</vt:lpstr>
      <vt:lpstr>Topics (1 of 2)</vt:lpstr>
      <vt:lpstr>Topics (2 of 2)</vt:lpstr>
      <vt:lpstr>Introduction to Functions (1 of 2)</vt:lpstr>
      <vt:lpstr>Introduction to Functions (2 of 2)</vt:lpstr>
      <vt:lpstr>Benefits of Modularizing a Program with Functions</vt:lpstr>
      <vt:lpstr>Void Functions and Value-Returning Functions</vt:lpstr>
      <vt:lpstr>Defining and Calling a Function (1 of 5)</vt:lpstr>
      <vt:lpstr>Defining and Calling a Function (2 of 5)</vt:lpstr>
      <vt:lpstr>Defining and Calling a Function (3 of 5)</vt:lpstr>
      <vt:lpstr>Defining and Calling a Function (4 of 5)</vt:lpstr>
      <vt:lpstr>Defining and Calling a Function (5 of 5)</vt:lpstr>
      <vt:lpstr>Indentation in Python</vt:lpstr>
      <vt:lpstr>Designing a Program to Use Functions (1 of 3)</vt:lpstr>
      <vt:lpstr>Designing a Program to Use Functions (2 of 3)</vt:lpstr>
      <vt:lpstr>Designing a Program to Use Functions (3 of 3)</vt:lpstr>
      <vt:lpstr>Using the pass Keyword</vt:lpstr>
      <vt:lpstr>Local Variables (1 of 2)</vt:lpstr>
      <vt:lpstr>Local Variables (2 of 2)</vt:lpstr>
      <vt:lpstr>Passing Arguments to Functions (1 of 4)</vt:lpstr>
      <vt:lpstr>Passing Arguments to Functions (2 of 4)</vt:lpstr>
      <vt:lpstr>Passing Arguments to Functions (3 of 4)</vt:lpstr>
      <vt:lpstr>Passing Arguments to Functions (4 of 4)</vt:lpstr>
      <vt:lpstr>Passing Multiple Arguments (1 of 2)</vt:lpstr>
      <vt:lpstr>Passing Multiple Arguments (2 of 2)</vt:lpstr>
      <vt:lpstr>Making Changes to Parameters (1 of 3)</vt:lpstr>
      <vt:lpstr>Making Changes to Parameters (2 of 3)</vt:lpstr>
      <vt:lpstr>Making Changes to Parameters (3 of 3)</vt:lpstr>
      <vt:lpstr>Keyword Arguments</vt:lpstr>
      <vt:lpstr>Global Variables and Global Constants (1 of 2)</vt:lpstr>
      <vt:lpstr>Global Variables and Global Constants (2 of 2)</vt:lpstr>
      <vt:lpstr>Global Constants</vt:lpstr>
      <vt:lpstr>Introduction to Value-Returning Functions: Generating Random Numbers</vt:lpstr>
      <vt:lpstr>Standard Library Functions and the import Statement (1 of 3)</vt:lpstr>
      <vt:lpstr>Standard Library Functions and the import Statement (2 of 3)</vt:lpstr>
      <vt:lpstr>Standard Library Functions and the import Statement (3 of 3)</vt:lpstr>
      <vt:lpstr>Generating Random Numbers (1 of 5)</vt:lpstr>
      <vt:lpstr>Generating Random Numbers (2 of 5)</vt:lpstr>
      <vt:lpstr>Generating Random Numbers (3 of 5)</vt:lpstr>
      <vt:lpstr>Generating Random Numbers (4 of 5)</vt:lpstr>
      <vt:lpstr>Generating Random Numbers (5 of 5)</vt:lpstr>
      <vt:lpstr>Random Number Seeds</vt:lpstr>
      <vt:lpstr>Writing Your Own Value-Returning Functions (1 of 2)</vt:lpstr>
      <vt:lpstr>Writing Your Own Value-Returning Functions (2 of 2)</vt:lpstr>
      <vt:lpstr>How to Use Value-Returning Functions</vt:lpstr>
      <vt:lpstr>Using IPO Charts (1 of 2)</vt:lpstr>
      <vt:lpstr>Using IPO Charts (2 of 2)</vt:lpstr>
      <vt:lpstr>Returning Strings</vt:lpstr>
      <vt:lpstr>Returning Boolean Values</vt:lpstr>
      <vt:lpstr>Returning Multiple Values</vt:lpstr>
      <vt:lpstr>Returning None From a Function</vt:lpstr>
      <vt:lpstr>The math Module (1 of 3)</vt:lpstr>
      <vt:lpstr>The math Module (2 of 3)</vt:lpstr>
      <vt:lpstr>The math Module (3 of 3)</vt:lpstr>
      <vt:lpstr>Storing Functions in Modules (1 of 2)</vt:lpstr>
      <vt:lpstr>Storing Functions in Modules (2 of 2)</vt:lpstr>
      <vt:lpstr>Menu Driven Programs</vt:lpstr>
      <vt:lpstr>Conditionally Executing the main Function (1 of 3)</vt:lpstr>
      <vt:lpstr>Conditionally Executing the main Function (2 of 3)</vt:lpstr>
      <vt:lpstr>Conditionally Executing the main Function (3 of 3)</vt:lpstr>
      <vt:lpstr>Turtle Graphics: Modularizing Code with Functions (1 of 6)</vt:lpstr>
      <vt:lpstr>Turtle Graphics: Modularizing Code with Functions (2 of 6)</vt:lpstr>
      <vt:lpstr>Turtle Graphics: Modularizing Code with Functions (3 of 6)</vt:lpstr>
      <vt:lpstr>Turtle Graphics: Modularizing Code with Functions (4 of 6)</vt:lpstr>
      <vt:lpstr>Turtle Graphics: Modularizing Code with Functions (5 of 6)</vt:lpstr>
      <vt:lpstr>Turtle Graphics: Modularizing Code with Functions (6 of 6)</vt:lpstr>
      <vt:lpstr>Summary (1 of 2)</vt:lpstr>
      <vt:lpstr>Summary (2 of 2)</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645</cp:revision>
  <dcterms:created xsi:type="dcterms:W3CDTF">2014-07-14T20:04:21Z</dcterms:created>
  <dcterms:modified xsi:type="dcterms:W3CDTF">2020-04-14T07:53:30Z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y fmtid="{D5CDD505-2E9C-101B-9397-08002B2CF9AE}" pid="8" name="ContentTypeId">
    <vt:lpwstr>0x010100E37C8E1EF2177C4CADCEB4AF5056A74C</vt:lpwstr>
  </property>
</Properties>
</file>