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90" r:id="rId2"/>
    <p:sldId id="257" r:id="rId3"/>
    <p:sldId id="258" r:id="rId4"/>
    <p:sldId id="259" r:id="rId5"/>
    <p:sldId id="260" r:id="rId6"/>
    <p:sldId id="288" r:id="rId7"/>
    <p:sldId id="261" r:id="rId8"/>
    <p:sldId id="262" r:id="rId9"/>
    <p:sldId id="263" r:id="rId10"/>
    <p:sldId id="264" r:id="rId11"/>
    <p:sldId id="265" r:id="rId12"/>
    <p:sldId id="289"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5" autoAdjust="0"/>
    <p:restoredTop sz="86891" autoAdjust="0"/>
  </p:normalViewPr>
  <p:slideViewPr>
    <p:cSldViewPr>
      <p:cViewPr varScale="1">
        <p:scale>
          <a:sx n="95" d="100"/>
          <a:sy n="95" d="100"/>
        </p:scale>
        <p:origin x="1956" y="9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6 -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6</a:t>
            </a:r>
          </a:p>
        </p:txBody>
      </p:sp>
      <p:sp>
        <p:nvSpPr>
          <p:cNvPr id="10" name="Text Placeholder 9"/>
          <p:cNvSpPr>
            <a:spLocks noGrp="1"/>
          </p:cNvSpPr>
          <p:nvPr>
            <p:ph type="body" sz="quarter" idx="15"/>
          </p:nvPr>
        </p:nvSpPr>
        <p:spPr/>
        <p:txBody>
          <a:bodyPr/>
          <a:lstStyle/>
          <a:p>
            <a:r>
              <a:rPr lang="en-US" altLang="en-US" dirty="0"/>
              <a:t>Files and Exceptions</a:t>
            </a:r>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9CF1C13-CC1C-4102-B2FB-44442AB19CB2}"/>
              </a:ext>
            </a:extLst>
          </p:cNvPr>
          <p:cNvSpPr>
            <a:spLocks noGrp="1" noChangeArrowheads="1"/>
          </p:cNvSpPr>
          <p:nvPr>
            <p:ph type="title"/>
          </p:nvPr>
        </p:nvSpPr>
        <p:spPr/>
        <p:txBody>
          <a:bodyPr/>
          <a:lstStyle/>
          <a:p>
            <a:pPr eaLnBrk="1" hangingPunct="1"/>
            <a:r>
              <a:rPr lang="en-US" altLang="en-US" dirty="0"/>
              <a:t>Opening a File</a:t>
            </a:r>
            <a:endParaRPr lang="he-IL" altLang="en-US" dirty="0"/>
          </a:p>
        </p:txBody>
      </p:sp>
      <p:sp>
        <p:nvSpPr>
          <p:cNvPr id="12291" name="Content Placeholder 2">
            <a:extLst>
              <a:ext uri="{FF2B5EF4-FFF2-40B4-BE49-F238E27FC236}">
                <a16:creationId xmlns:a16="http://schemas.microsoft.com/office/drawing/2014/main" id="{B2B82C6D-4846-4E38-AFA1-8D31B8F63E49}"/>
              </a:ext>
            </a:extLst>
          </p:cNvPr>
          <p:cNvSpPr>
            <a:spLocks noGrp="1" noChangeArrowheads="1"/>
          </p:cNvSpPr>
          <p:nvPr>
            <p:ph idx="1"/>
          </p:nvPr>
        </p:nvSpPr>
        <p:spPr/>
        <p:txBody>
          <a:bodyPr/>
          <a:lstStyle/>
          <a:p>
            <a:pPr eaLnBrk="1" hangingPunct="1">
              <a:buFontTx/>
              <a:buChar char="•"/>
            </a:pPr>
            <a:r>
              <a:rPr lang="en-US" altLang="en-US" u="sng" dirty="0">
                <a:latin typeface="Courier New" panose="02070309020205020404" pitchFamily="49" charset="0"/>
                <a:cs typeface="Courier New" panose="02070309020205020404" pitchFamily="49" charset="0"/>
              </a:rPr>
              <a:t>open</a:t>
            </a:r>
            <a:r>
              <a:rPr lang="en-US" altLang="en-US" u="sng" dirty="0">
                <a:cs typeface="Courier New" panose="02070309020205020404" pitchFamily="49" charset="0"/>
              </a:rPr>
              <a:t> function</a:t>
            </a:r>
            <a:r>
              <a:rPr lang="en-US" altLang="en-US" dirty="0">
                <a:cs typeface="Courier New" panose="02070309020205020404" pitchFamily="49" charset="0"/>
              </a:rPr>
              <a:t>: used to open a file</a:t>
            </a:r>
          </a:p>
          <a:p>
            <a:pPr lvl="1" eaLnBrk="1" hangingPunct="1"/>
            <a:r>
              <a:rPr lang="en-US" altLang="en-US" dirty="0">
                <a:cs typeface="Courier New" panose="02070309020205020404" pitchFamily="49" charset="0"/>
              </a:rPr>
              <a:t>Creates a file object and associates it with a file on the disk</a:t>
            </a:r>
          </a:p>
          <a:p>
            <a:pPr lvl="1" eaLnBrk="1" hangingPunct="1"/>
            <a:r>
              <a:rPr lang="en-US" altLang="en-US" dirty="0">
                <a:cs typeface="Courier New" panose="02070309020205020404" pitchFamily="49" charset="0"/>
              </a:rPr>
              <a:t>General format: </a:t>
            </a:r>
          </a:p>
          <a:p>
            <a:pPr lvl="1" eaLnBrk="1" hangingPunct="1"/>
            <a:r>
              <a:rPr lang="en-US" altLang="en-US" dirty="0">
                <a:cs typeface="Courier New" panose="02070309020205020404" pitchFamily="49" charset="0"/>
              </a:rPr>
              <a:t>	</a:t>
            </a:r>
            <a:r>
              <a:rPr lang="en-US" altLang="en-US" i="1" dirty="0" err="1">
                <a:latin typeface="Courier New" panose="02070309020205020404" pitchFamily="49" charset="0"/>
                <a:cs typeface="Courier New" panose="02070309020205020404" pitchFamily="49" charset="0"/>
              </a:rPr>
              <a:t>file_object</a:t>
            </a:r>
            <a:r>
              <a:rPr lang="en-US" altLang="en-US" i="1"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open(</a:t>
            </a:r>
            <a:r>
              <a:rPr lang="en-US" altLang="en-US" i="1" dirty="0">
                <a:latin typeface="Courier New" panose="02070309020205020404" pitchFamily="49" charset="0"/>
                <a:cs typeface="Courier New" panose="02070309020205020404" pitchFamily="49" charset="0"/>
              </a:rPr>
              <a:t>filename, mode</a:t>
            </a:r>
            <a:r>
              <a:rPr lang="en-US" altLang="en-US" dirty="0">
                <a:latin typeface="Courier New" panose="02070309020205020404" pitchFamily="49" charset="0"/>
                <a:cs typeface="Courier New" panose="02070309020205020404" pitchFamily="49" charset="0"/>
              </a:rPr>
              <a:t>)</a:t>
            </a:r>
          </a:p>
          <a:p>
            <a:pPr eaLnBrk="1" hangingPunct="1">
              <a:buFontTx/>
              <a:buChar char="•"/>
            </a:pPr>
            <a:r>
              <a:rPr lang="en-US" altLang="en-US" u="sng" dirty="0">
                <a:cs typeface="Courier New" panose="02070309020205020404" pitchFamily="49" charset="0"/>
              </a:rPr>
              <a:t>Mode</a:t>
            </a:r>
            <a:r>
              <a:rPr lang="en-US" altLang="en-US" dirty="0">
                <a:cs typeface="Courier New" panose="02070309020205020404" pitchFamily="49" charset="0"/>
              </a:rPr>
              <a:t>: string specifying how the file will be opened</a:t>
            </a:r>
          </a:p>
          <a:p>
            <a:pPr lvl="1" eaLnBrk="1" hangingPunct="1"/>
            <a:r>
              <a:rPr lang="en-US" altLang="en-US" dirty="0">
                <a:cs typeface="Courier New" panose="02070309020205020404" pitchFamily="49" charset="0"/>
              </a:rPr>
              <a:t>Example: reading only (</a:t>
            </a:r>
            <a:r>
              <a:rPr lang="en-US" altLang="en-US" dirty="0">
                <a:latin typeface="Courier New" panose="02070309020205020404" pitchFamily="49" charset="0"/>
                <a:cs typeface="Courier New" panose="02070309020205020404" pitchFamily="49" charset="0"/>
              </a:rPr>
              <a:t>'r'</a:t>
            </a:r>
            <a:r>
              <a:rPr lang="en-US" altLang="en-US" dirty="0">
                <a:cs typeface="Courier New" panose="02070309020205020404" pitchFamily="49" charset="0"/>
              </a:rPr>
              <a:t>), writing (</a:t>
            </a:r>
            <a:r>
              <a:rPr lang="en-US" altLang="en-US" dirty="0">
                <a:latin typeface="Courier New" panose="02070309020205020404" pitchFamily="49" charset="0"/>
                <a:cs typeface="Courier New" panose="02070309020205020404" pitchFamily="49" charset="0"/>
              </a:rPr>
              <a:t>'w'</a:t>
            </a:r>
            <a:r>
              <a:rPr lang="en-US" altLang="en-US" dirty="0">
                <a:cs typeface="Courier New" panose="02070309020205020404" pitchFamily="49" charset="0"/>
              </a:rPr>
              <a:t>), and appending (</a:t>
            </a:r>
            <a:r>
              <a:rPr lang="en-US" altLang="en-US" dirty="0">
                <a:latin typeface="Courier New" panose="02070309020205020404" pitchFamily="49" charset="0"/>
                <a:cs typeface="Courier New" panose="02070309020205020404" pitchFamily="49" charset="0"/>
              </a:rPr>
              <a:t>'a'</a:t>
            </a:r>
            <a:r>
              <a:rPr lang="en-US" altLang="en-US" dirty="0">
                <a:cs typeface="Courier New" panose="02070309020205020404"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120B716-B348-4404-9AEF-CD233EC24147}"/>
              </a:ext>
            </a:extLst>
          </p:cNvPr>
          <p:cNvSpPr>
            <a:spLocks noGrp="1" noChangeArrowheads="1"/>
          </p:cNvSpPr>
          <p:nvPr>
            <p:ph type="title"/>
          </p:nvPr>
        </p:nvSpPr>
        <p:spPr/>
        <p:txBody>
          <a:bodyPr/>
          <a:lstStyle/>
          <a:p>
            <a:pPr eaLnBrk="1" hangingPunct="1"/>
            <a:r>
              <a:rPr lang="en-US" altLang="en-US" dirty="0"/>
              <a:t>Specifying the Location of a File</a:t>
            </a:r>
            <a:endParaRPr lang="he-IL" altLang="en-US" dirty="0"/>
          </a:p>
        </p:txBody>
      </p:sp>
      <p:sp>
        <p:nvSpPr>
          <p:cNvPr id="13315" name="Content Placeholder 2">
            <a:extLst>
              <a:ext uri="{FF2B5EF4-FFF2-40B4-BE49-F238E27FC236}">
                <a16:creationId xmlns:a16="http://schemas.microsoft.com/office/drawing/2014/main" id="{76641C29-6E92-4EC2-806A-60304EC0B83A}"/>
              </a:ext>
            </a:extLst>
          </p:cNvPr>
          <p:cNvSpPr>
            <a:spLocks noGrp="1" noChangeArrowheads="1"/>
          </p:cNvSpPr>
          <p:nvPr>
            <p:ph idx="1"/>
          </p:nvPr>
        </p:nvSpPr>
        <p:spPr/>
        <p:txBody>
          <a:bodyPr/>
          <a:lstStyle/>
          <a:p>
            <a:pPr eaLnBrk="1" hangingPunct="1">
              <a:buFontTx/>
              <a:buChar char="•"/>
            </a:pPr>
            <a:r>
              <a:rPr lang="en-US" altLang="en-US" dirty="0">
                <a:cs typeface="Courier New" panose="02070309020205020404" pitchFamily="49" charset="0"/>
              </a:rPr>
              <a:t>If </a:t>
            </a:r>
            <a:r>
              <a:rPr lang="en-US" altLang="en-US" dirty="0">
                <a:latin typeface="Courier New" panose="02070309020205020404" pitchFamily="49" charset="0"/>
                <a:cs typeface="Courier New" panose="02070309020205020404" pitchFamily="49" charset="0"/>
              </a:rPr>
              <a:t>open</a:t>
            </a:r>
            <a:r>
              <a:rPr lang="en-US" altLang="en-US" dirty="0">
                <a:cs typeface="Courier New" panose="02070309020205020404" pitchFamily="49" charset="0"/>
              </a:rPr>
              <a:t> function receives a filename that does not contain a path, assumes that file is in same directory as program</a:t>
            </a:r>
          </a:p>
          <a:p>
            <a:pPr eaLnBrk="1" hangingPunct="1">
              <a:buFontTx/>
              <a:buChar char="•"/>
            </a:pPr>
            <a:r>
              <a:rPr lang="en-US" altLang="en-US" dirty="0">
                <a:cs typeface="Courier New" panose="02070309020205020404" pitchFamily="49" charset="0"/>
              </a:rPr>
              <a:t>If program is running and file is created, it is created in the same directory as the program</a:t>
            </a:r>
          </a:p>
          <a:p>
            <a:pPr lvl="1"/>
            <a:r>
              <a:rPr lang="en-US" altLang="en-US" dirty="0">
                <a:cs typeface="Courier New" panose="02070309020205020404" pitchFamily="49" charset="0"/>
              </a:rPr>
              <a:t>Can specify alternative path and file name in the </a:t>
            </a:r>
            <a:r>
              <a:rPr lang="en-US" altLang="en-US" dirty="0">
                <a:latin typeface="Courier New" panose="02070309020205020404" pitchFamily="49" charset="0"/>
                <a:cs typeface="Courier New" panose="02070309020205020404" pitchFamily="49" charset="0"/>
              </a:rPr>
              <a:t>open</a:t>
            </a:r>
            <a:r>
              <a:rPr lang="en-US" altLang="en-US" dirty="0">
                <a:cs typeface="Courier New" panose="02070309020205020404" pitchFamily="49" charset="0"/>
              </a:rPr>
              <a:t> function argument</a:t>
            </a:r>
          </a:p>
          <a:p>
            <a:pPr lvl="2"/>
            <a:r>
              <a:rPr lang="en-US" altLang="en-US" dirty="0">
                <a:cs typeface="Courier New" panose="02070309020205020404" pitchFamily="49" charset="0"/>
              </a:rPr>
              <a:t>Prefix the path string literal with the letter </a:t>
            </a:r>
            <a:r>
              <a:rPr lang="en-US" altLang="en-US" dirty="0">
                <a:latin typeface="Courier New" panose="02070309020205020404" pitchFamily="49" charset="0"/>
                <a:cs typeface="Courier New" panose="02070309020205020404" pitchFamily="49" charset="0"/>
              </a:rPr>
              <a:t>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5516E1AA-4481-47CF-994C-9BC121490D6F}"/>
              </a:ext>
            </a:extLst>
          </p:cNvPr>
          <p:cNvSpPr>
            <a:spLocks noGrp="1" noChangeArrowheads="1"/>
          </p:cNvSpPr>
          <p:nvPr>
            <p:ph type="title"/>
          </p:nvPr>
        </p:nvSpPr>
        <p:spPr/>
        <p:txBody>
          <a:bodyPr/>
          <a:lstStyle/>
          <a:p>
            <a:r>
              <a:rPr lang="en-US" altLang="en-US"/>
              <a:t>Writing Data to a File</a:t>
            </a:r>
          </a:p>
        </p:txBody>
      </p:sp>
      <p:sp>
        <p:nvSpPr>
          <p:cNvPr id="14339" name="Content Placeholder 2">
            <a:extLst>
              <a:ext uri="{FF2B5EF4-FFF2-40B4-BE49-F238E27FC236}">
                <a16:creationId xmlns:a16="http://schemas.microsoft.com/office/drawing/2014/main" id="{BD14B05B-AA6A-4078-9486-19285B9103A7}"/>
              </a:ext>
            </a:extLst>
          </p:cNvPr>
          <p:cNvSpPr>
            <a:spLocks noGrp="1" noChangeArrowheads="1"/>
          </p:cNvSpPr>
          <p:nvPr>
            <p:ph idx="1"/>
          </p:nvPr>
        </p:nvSpPr>
        <p:spPr/>
        <p:txBody>
          <a:bodyPr/>
          <a:lstStyle/>
          <a:p>
            <a:pPr>
              <a:buFontTx/>
              <a:buChar char="•"/>
            </a:pPr>
            <a:r>
              <a:rPr lang="en-US" altLang="en-US" u="sng" dirty="0"/>
              <a:t>Method</a:t>
            </a:r>
            <a:r>
              <a:rPr lang="en-US" altLang="en-US" dirty="0"/>
              <a:t>: a function that belongs to an object </a:t>
            </a:r>
          </a:p>
          <a:p>
            <a:pPr lvl="1"/>
            <a:r>
              <a:rPr lang="en-US" altLang="en-US" dirty="0"/>
              <a:t>Performs operations using that object</a:t>
            </a:r>
          </a:p>
          <a:p>
            <a:pPr>
              <a:buFontTx/>
              <a:buChar char="•"/>
            </a:pPr>
            <a:r>
              <a:rPr lang="en-US" altLang="en-US" dirty="0"/>
              <a:t>File object’s </a:t>
            </a:r>
            <a:r>
              <a:rPr lang="en-US" altLang="en-US" dirty="0">
                <a:latin typeface="Courier New" panose="02070309020205020404" pitchFamily="49" charset="0"/>
                <a:cs typeface="Courier New" panose="02070309020205020404" pitchFamily="49" charset="0"/>
              </a:rPr>
              <a:t>write</a:t>
            </a:r>
            <a:r>
              <a:rPr lang="en-US" altLang="en-US" dirty="0"/>
              <a:t> method used to write data to the file</a:t>
            </a:r>
          </a:p>
          <a:p>
            <a:pPr lvl="1"/>
            <a:r>
              <a:rPr lang="en-US" altLang="en-US" dirty="0"/>
              <a:t>Format: </a:t>
            </a:r>
            <a:r>
              <a:rPr lang="en-US" altLang="en-US" i="1" dirty="0" err="1">
                <a:latin typeface="Courier New" panose="02070309020205020404" pitchFamily="49" charset="0"/>
                <a:cs typeface="Courier New" panose="02070309020205020404" pitchFamily="49" charset="0"/>
              </a:rPr>
              <a:t>file_variable</a:t>
            </a:r>
            <a:r>
              <a:rPr lang="en-US" altLang="en-US" dirty="0" err="1">
                <a:latin typeface="Courier New" panose="02070309020205020404" pitchFamily="49" charset="0"/>
                <a:cs typeface="Courier New" panose="02070309020205020404" pitchFamily="49" charset="0"/>
              </a:rPr>
              <a:t>.write</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string</a:t>
            </a:r>
            <a:r>
              <a:rPr lang="en-US" altLang="en-US" dirty="0">
                <a:latin typeface="Courier New" panose="02070309020205020404" pitchFamily="49" charset="0"/>
                <a:cs typeface="Courier New" panose="02070309020205020404" pitchFamily="49" charset="0"/>
              </a:rPr>
              <a:t>)</a:t>
            </a:r>
          </a:p>
          <a:p>
            <a:pPr>
              <a:buFontTx/>
              <a:buChar char="•"/>
            </a:pPr>
            <a:r>
              <a:rPr lang="en-US" altLang="en-US" dirty="0">
                <a:cs typeface="Courier New" panose="02070309020205020404" pitchFamily="49" charset="0"/>
              </a:rPr>
              <a:t>File should be closed using file object </a:t>
            </a:r>
            <a:r>
              <a:rPr lang="en-US" altLang="en-US" dirty="0">
                <a:latin typeface="Courier New" panose="02070309020205020404" pitchFamily="49" charset="0"/>
                <a:cs typeface="Courier New" panose="02070309020205020404" pitchFamily="49" charset="0"/>
              </a:rPr>
              <a:t>close</a:t>
            </a:r>
            <a:r>
              <a:rPr lang="en-US" altLang="en-US" dirty="0">
                <a:cs typeface="Courier New" panose="02070309020205020404" pitchFamily="49" charset="0"/>
              </a:rPr>
              <a:t> method</a:t>
            </a:r>
          </a:p>
          <a:p>
            <a:pPr lvl="1"/>
            <a:r>
              <a:rPr lang="en-US" altLang="en-US" dirty="0"/>
              <a:t>Format: </a:t>
            </a:r>
            <a:r>
              <a:rPr lang="en-US" altLang="en-US" i="1" dirty="0" err="1">
                <a:latin typeface="Courier New" panose="02070309020205020404" pitchFamily="49" charset="0"/>
                <a:cs typeface="Courier New" panose="02070309020205020404" pitchFamily="49" charset="0"/>
              </a:rPr>
              <a:t>file_variable</a:t>
            </a:r>
            <a:r>
              <a:rPr lang="en-US" altLang="en-US" dirty="0" err="1">
                <a:latin typeface="Courier New" panose="02070309020205020404" pitchFamily="49" charset="0"/>
                <a:cs typeface="Courier New" panose="02070309020205020404" pitchFamily="49" charset="0"/>
              </a:rPr>
              <a:t>.close</a:t>
            </a:r>
            <a:r>
              <a:rPr lang="en-US" altLang="en-US" dirty="0">
                <a:latin typeface="Courier New" panose="02070309020205020404" pitchFamily="49" charset="0"/>
                <a:cs typeface="Courier New" panose="02070309020205020404" pitchFamily="49" charset="0"/>
              </a:rPr>
              <a:t>()</a:t>
            </a:r>
          </a:p>
          <a:p>
            <a:pPr>
              <a:buFontTx/>
              <a:buChar cha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A5437E1-27ED-456E-BC18-78430C5F09CF}"/>
              </a:ext>
            </a:extLst>
          </p:cNvPr>
          <p:cNvSpPr>
            <a:spLocks noGrp="1" noChangeArrowheads="1"/>
          </p:cNvSpPr>
          <p:nvPr>
            <p:ph type="title"/>
          </p:nvPr>
        </p:nvSpPr>
        <p:spPr/>
        <p:txBody>
          <a:bodyPr/>
          <a:lstStyle/>
          <a:p>
            <a:r>
              <a:rPr lang="en-US" altLang="en-US"/>
              <a:t>Reading Data From a File</a:t>
            </a:r>
          </a:p>
        </p:txBody>
      </p:sp>
      <p:sp>
        <p:nvSpPr>
          <p:cNvPr id="15363" name="Content Placeholder 2">
            <a:extLst>
              <a:ext uri="{FF2B5EF4-FFF2-40B4-BE49-F238E27FC236}">
                <a16:creationId xmlns:a16="http://schemas.microsoft.com/office/drawing/2014/main" id="{35537895-84D8-49A3-8D41-D35DFEBCBD4D}"/>
              </a:ext>
            </a:extLst>
          </p:cNvPr>
          <p:cNvSpPr>
            <a:spLocks noGrp="1" noChangeArrowheads="1"/>
          </p:cNvSpPr>
          <p:nvPr>
            <p:ph idx="1"/>
          </p:nvPr>
        </p:nvSpPr>
        <p:spPr/>
        <p:txBody>
          <a:bodyPr/>
          <a:lstStyle/>
          <a:p>
            <a:pPr>
              <a:buFontTx/>
              <a:buChar char="•"/>
            </a:pPr>
            <a:r>
              <a:rPr lang="en-US" altLang="en-US" u="sng" dirty="0">
                <a:latin typeface="Courier New" panose="02070309020205020404" pitchFamily="49" charset="0"/>
                <a:cs typeface="Courier New" panose="02070309020205020404" pitchFamily="49" charset="0"/>
              </a:rPr>
              <a:t>read</a:t>
            </a:r>
            <a:r>
              <a:rPr lang="en-US" altLang="en-US" u="sng" dirty="0"/>
              <a:t> method</a:t>
            </a:r>
            <a:r>
              <a:rPr lang="en-US" altLang="en-US" dirty="0"/>
              <a:t>: file object method that reads entire file contents into memory</a:t>
            </a:r>
          </a:p>
          <a:p>
            <a:pPr lvl="1"/>
            <a:r>
              <a:rPr lang="en-US" altLang="en-US" dirty="0"/>
              <a:t>Only works if file has been opened for reading</a:t>
            </a:r>
          </a:p>
          <a:p>
            <a:pPr lvl="1"/>
            <a:r>
              <a:rPr lang="en-US" altLang="en-US" dirty="0"/>
              <a:t>Contents returned as a string</a:t>
            </a:r>
          </a:p>
          <a:p>
            <a:pPr>
              <a:buFontTx/>
              <a:buChar char="•"/>
            </a:pPr>
            <a:r>
              <a:rPr lang="en-US" altLang="en-US" u="sng" dirty="0" err="1">
                <a:latin typeface="Courier New" panose="02070309020205020404" pitchFamily="49" charset="0"/>
                <a:cs typeface="Courier New" panose="02070309020205020404" pitchFamily="49" charset="0"/>
              </a:rPr>
              <a:t>readline</a:t>
            </a:r>
            <a:r>
              <a:rPr lang="en-US" altLang="en-US" u="sng" dirty="0"/>
              <a:t> method</a:t>
            </a:r>
            <a:r>
              <a:rPr lang="en-US" altLang="en-US" dirty="0"/>
              <a:t>: file object method that reads a line from the file</a:t>
            </a:r>
          </a:p>
          <a:p>
            <a:pPr lvl="1"/>
            <a:r>
              <a:rPr lang="en-US" altLang="en-US" dirty="0"/>
              <a:t>Line returned as a string, including </a:t>
            </a:r>
            <a:r>
              <a:rPr lang="en-US" altLang="en-US" dirty="0">
                <a:latin typeface="Courier New" panose="02070309020205020404" pitchFamily="49" charset="0"/>
                <a:cs typeface="Courier New" panose="02070309020205020404" pitchFamily="49" charset="0"/>
              </a:rPr>
              <a:t>'\n'</a:t>
            </a:r>
          </a:p>
          <a:p>
            <a:pPr>
              <a:buFontTx/>
              <a:buChar char="•"/>
            </a:pPr>
            <a:r>
              <a:rPr lang="en-US" altLang="en-US" u="sng" dirty="0"/>
              <a:t>Read position</a:t>
            </a:r>
            <a:r>
              <a:rPr lang="en-US" altLang="en-US" dirty="0"/>
              <a:t>: marks the location of the next item to be read from a file</a:t>
            </a:r>
            <a:endParaRPr lang="he-IL" altLang="en-US" dirty="0"/>
          </a:p>
          <a:p>
            <a:pPr>
              <a:buFontTx/>
              <a:buChar char="•"/>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E734068-9CB2-457E-A543-0CB5CE4806B6}"/>
              </a:ext>
            </a:extLst>
          </p:cNvPr>
          <p:cNvSpPr>
            <a:spLocks noGrp="1" noChangeArrowheads="1"/>
          </p:cNvSpPr>
          <p:nvPr>
            <p:ph type="title"/>
          </p:nvPr>
        </p:nvSpPr>
        <p:spPr/>
        <p:txBody>
          <a:bodyPr/>
          <a:lstStyle/>
          <a:p>
            <a:r>
              <a:rPr lang="en-US" altLang="en-US" dirty="0"/>
              <a:t>Concatenating a Newline to and Stripping it From a String</a:t>
            </a:r>
          </a:p>
        </p:txBody>
      </p:sp>
      <p:sp>
        <p:nvSpPr>
          <p:cNvPr id="16387" name="Content Placeholder 2">
            <a:extLst>
              <a:ext uri="{FF2B5EF4-FFF2-40B4-BE49-F238E27FC236}">
                <a16:creationId xmlns:a16="http://schemas.microsoft.com/office/drawing/2014/main" id="{FAB23E79-5AFA-49B9-AFF7-0BE6C2C60EDF}"/>
              </a:ext>
            </a:extLst>
          </p:cNvPr>
          <p:cNvSpPr>
            <a:spLocks noGrp="1" noChangeArrowheads="1"/>
          </p:cNvSpPr>
          <p:nvPr>
            <p:ph idx="1"/>
          </p:nvPr>
        </p:nvSpPr>
        <p:spPr/>
        <p:txBody>
          <a:bodyPr/>
          <a:lstStyle/>
          <a:p>
            <a:pPr>
              <a:buFontTx/>
              <a:buChar char="•"/>
            </a:pPr>
            <a:r>
              <a:rPr lang="en-US" altLang="en-US" dirty="0"/>
              <a:t>In most cases, data items written to a file are values referenced by variables</a:t>
            </a:r>
          </a:p>
          <a:p>
            <a:pPr lvl="1"/>
            <a:r>
              <a:rPr lang="en-US" altLang="en-US" dirty="0"/>
              <a:t>Usually necessary to concatenate a </a:t>
            </a:r>
            <a:r>
              <a:rPr lang="en-US" altLang="en-US" dirty="0">
                <a:latin typeface="Courier New" panose="02070309020205020404" pitchFamily="49" charset="0"/>
                <a:cs typeface="Courier New" panose="02070309020205020404" pitchFamily="49" charset="0"/>
              </a:rPr>
              <a:t>'\n'</a:t>
            </a:r>
            <a:r>
              <a:rPr lang="en-US" altLang="en-US" dirty="0"/>
              <a:t> to data before writing it</a:t>
            </a:r>
          </a:p>
          <a:p>
            <a:pPr lvl="2"/>
            <a:r>
              <a:rPr lang="en-US" altLang="en-US" dirty="0"/>
              <a:t>Carried out using the </a:t>
            </a:r>
            <a:r>
              <a:rPr lang="en-US" altLang="en-US" dirty="0">
                <a:latin typeface="Courier New" panose="02070309020205020404" pitchFamily="49" charset="0"/>
                <a:cs typeface="Courier New" panose="02070309020205020404" pitchFamily="49" charset="0"/>
              </a:rPr>
              <a:t>+</a:t>
            </a:r>
            <a:r>
              <a:rPr lang="en-US" altLang="en-US" dirty="0"/>
              <a:t> operator in the argument of the </a:t>
            </a:r>
            <a:r>
              <a:rPr lang="en-US" altLang="en-US" dirty="0">
                <a:latin typeface="Courier New" panose="02070309020205020404" pitchFamily="49" charset="0"/>
                <a:cs typeface="Courier New" panose="02070309020205020404" pitchFamily="49" charset="0"/>
              </a:rPr>
              <a:t>write</a:t>
            </a:r>
            <a:r>
              <a:rPr lang="en-US" altLang="en-US" dirty="0"/>
              <a:t> method</a:t>
            </a:r>
          </a:p>
          <a:p>
            <a:pPr>
              <a:buFontTx/>
              <a:buChar char="•"/>
            </a:pPr>
            <a:r>
              <a:rPr lang="en-US" altLang="en-US" dirty="0"/>
              <a:t>In many cases need to remove </a:t>
            </a:r>
            <a:r>
              <a:rPr lang="en-US" altLang="en-US" dirty="0">
                <a:latin typeface="Courier New" panose="02070309020205020404" pitchFamily="49" charset="0"/>
                <a:cs typeface="Courier New" panose="02070309020205020404" pitchFamily="49" charset="0"/>
              </a:rPr>
              <a:t>'\n'</a:t>
            </a:r>
            <a:r>
              <a:rPr lang="en-US" altLang="en-US" dirty="0"/>
              <a:t> from string after it is read from a file</a:t>
            </a:r>
          </a:p>
          <a:p>
            <a:pPr lvl="1"/>
            <a:r>
              <a:rPr lang="en-US" altLang="en-US" dirty="0" err="1">
                <a:latin typeface="Courier New" panose="02070309020205020404" pitchFamily="49" charset="0"/>
                <a:cs typeface="Courier New" panose="02070309020205020404" pitchFamily="49" charset="0"/>
              </a:rPr>
              <a:t>rstrip</a:t>
            </a:r>
            <a:r>
              <a:rPr lang="en-US" altLang="en-US" dirty="0"/>
              <a:t> method: string method that strips specific characters from end of the string</a:t>
            </a:r>
            <a:endParaRPr lang="he-IL" altLang="en-US" dirty="0"/>
          </a:p>
          <a:p>
            <a:pPr>
              <a:buFontTx/>
              <a:buChar char="•"/>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2264ED4-A2F5-4F04-8E28-47F47A42A533}"/>
              </a:ext>
            </a:extLst>
          </p:cNvPr>
          <p:cNvSpPr>
            <a:spLocks noGrp="1" noChangeArrowheads="1"/>
          </p:cNvSpPr>
          <p:nvPr>
            <p:ph type="title"/>
          </p:nvPr>
        </p:nvSpPr>
        <p:spPr/>
        <p:txBody>
          <a:bodyPr/>
          <a:lstStyle/>
          <a:p>
            <a:r>
              <a:rPr lang="en-US" altLang="en-US" dirty="0"/>
              <a:t>Appending Data to an Existing File</a:t>
            </a:r>
          </a:p>
        </p:txBody>
      </p:sp>
      <p:sp>
        <p:nvSpPr>
          <p:cNvPr id="17411" name="Content Placeholder 2">
            <a:extLst>
              <a:ext uri="{FF2B5EF4-FFF2-40B4-BE49-F238E27FC236}">
                <a16:creationId xmlns:a16="http://schemas.microsoft.com/office/drawing/2014/main" id="{D14F74C3-88E0-417B-811B-9D68F9BA27BE}"/>
              </a:ext>
            </a:extLst>
          </p:cNvPr>
          <p:cNvSpPr>
            <a:spLocks noGrp="1" noChangeArrowheads="1"/>
          </p:cNvSpPr>
          <p:nvPr>
            <p:ph idx="1"/>
          </p:nvPr>
        </p:nvSpPr>
        <p:spPr/>
        <p:txBody>
          <a:bodyPr/>
          <a:lstStyle/>
          <a:p>
            <a:pPr eaLnBrk="1" hangingPunct="1">
              <a:buFontTx/>
              <a:buChar char="•"/>
            </a:pPr>
            <a:r>
              <a:rPr lang="en-US" altLang="en-US" dirty="0"/>
              <a:t>When open file with </a:t>
            </a:r>
            <a:r>
              <a:rPr lang="en-US" altLang="en-US" dirty="0">
                <a:latin typeface="Courier New" panose="02070309020205020404" pitchFamily="49" charset="0"/>
                <a:cs typeface="Courier New" panose="02070309020205020404" pitchFamily="49" charset="0"/>
              </a:rPr>
              <a:t>'w'</a:t>
            </a:r>
            <a:r>
              <a:rPr lang="en-US" altLang="en-US" dirty="0"/>
              <a:t> mode, if the file already exists it is overwritten </a:t>
            </a:r>
          </a:p>
          <a:p>
            <a:pPr eaLnBrk="1" hangingPunct="1">
              <a:buFontTx/>
              <a:buChar char="•"/>
            </a:pPr>
            <a:r>
              <a:rPr lang="en-US" altLang="en-US" dirty="0"/>
              <a:t>To append data to a file use the </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a'</a:t>
            </a:r>
            <a:r>
              <a:rPr lang="en-US" altLang="en-US" dirty="0" err="1"/>
              <a:t>mode</a:t>
            </a:r>
            <a:r>
              <a:rPr lang="en-US" altLang="en-US" dirty="0"/>
              <a:t> </a:t>
            </a:r>
          </a:p>
          <a:p>
            <a:pPr lvl="1" eaLnBrk="1" hangingPunct="1"/>
            <a:r>
              <a:rPr lang="en-US" altLang="en-US" dirty="0"/>
              <a:t>If file exists, it is not erased, and if it does not exist it is created</a:t>
            </a:r>
          </a:p>
          <a:p>
            <a:pPr lvl="1" eaLnBrk="1" hangingPunct="1"/>
            <a:r>
              <a:rPr lang="en-US" altLang="en-US" dirty="0"/>
              <a:t>Data is written to the file at the end of the current contents</a:t>
            </a:r>
          </a:p>
          <a:p>
            <a:pPr>
              <a:buFontTx/>
              <a:buChar cha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CF56EB0-257A-492B-BAB5-95D4C949D75C}"/>
              </a:ext>
            </a:extLst>
          </p:cNvPr>
          <p:cNvSpPr>
            <a:spLocks noGrp="1" noChangeArrowheads="1"/>
          </p:cNvSpPr>
          <p:nvPr>
            <p:ph type="title"/>
          </p:nvPr>
        </p:nvSpPr>
        <p:spPr/>
        <p:txBody>
          <a:bodyPr/>
          <a:lstStyle/>
          <a:p>
            <a:r>
              <a:rPr lang="en-US" altLang="en-US" dirty="0"/>
              <a:t>Writing and Reading Numeric Data</a:t>
            </a:r>
          </a:p>
        </p:txBody>
      </p:sp>
      <p:sp>
        <p:nvSpPr>
          <p:cNvPr id="18435" name="Content Placeholder 2">
            <a:extLst>
              <a:ext uri="{FF2B5EF4-FFF2-40B4-BE49-F238E27FC236}">
                <a16:creationId xmlns:a16="http://schemas.microsoft.com/office/drawing/2014/main" id="{ABB94E29-7015-4FFF-9C6F-FBEAF22E8032}"/>
              </a:ext>
            </a:extLst>
          </p:cNvPr>
          <p:cNvSpPr>
            <a:spLocks noGrp="1" noChangeArrowheads="1"/>
          </p:cNvSpPr>
          <p:nvPr>
            <p:ph idx="1"/>
          </p:nvPr>
        </p:nvSpPr>
        <p:spPr/>
        <p:txBody>
          <a:bodyPr/>
          <a:lstStyle/>
          <a:p>
            <a:pPr eaLnBrk="1" hangingPunct="1">
              <a:buFontTx/>
              <a:buChar char="•"/>
            </a:pPr>
            <a:r>
              <a:rPr lang="en-US" altLang="en-US" dirty="0"/>
              <a:t>Numbers must be converted to strings before they are written to a file</a:t>
            </a:r>
          </a:p>
          <a:p>
            <a:pPr eaLnBrk="1" hangingPunct="1">
              <a:buFontTx/>
              <a:buChar char="•"/>
            </a:pPr>
            <a:r>
              <a:rPr lang="en-US" altLang="en-US" u="sng" dirty="0">
                <a:latin typeface="Courier New" panose="02070309020205020404" pitchFamily="49" charset="0"/>
                <a:cs typeface="Courier New" panose="02070309020205020404" pitchFamily="49" charset="0"/>
              </a:rPr>
              <a:t>str</a:t>
            </a:r>
            <a:r>
              <a:rPr lang="en-US" altLang="en-US" u="sng" dirty="0"/>
              <a:t> function</a:t>
            </a:r>
            <a:r>
              <a:rPr lang="en-US" altLang="en-US" dirty="0"/>
              <a:t>: converts value to string</a:t>
            </a:r>
          </a:p>
          <a:p>
            <a:pPr eaLnBrk="1" hangingPunct="1">
              <a:buFontTx/>
              <a:buChar char="•"/>
            </a:pPr>
            <a:r>
              <a:rPr lang="en-US" altLang="en-US" dirty="0"/>
              <a:t>Number are read from a text file as strings</a:t>
            </a:r>
          </a:p>
          <a:p>
            <a:pPr lvl="1" eaLnBrk="1" hangingPunct="1"/>
            <a:r>
              <a:rPr lang="en-US" altLang="en-US" dirty="0"/>
              <a:t>Must be converted to numeric type in order to perform mathematical operations</a:t>
            </a:r>
          </a:p>
          <a:p>
            <a:pPr lvl="1" eaLnBrk="1" hangingPunct="1"/>
            <a:r>
              <a:rPr lang="en-US" altLang="en-US" dirty="0"/>
              <a:t>Use </a:t>
            </a:r>
            <a:r>
              <a:rPr lang="en-US" altLang="en-US" dirty="0">
                <a:latin typeface="Courier New" panose="02070309020205020404" pitchFamily="49" charset="0"/>
                <a:cs typeface="Courier New" panose="02070309020205020404" pitchFamily="49" charset="0"/>
              </a:rPr>
              <a:t>int</a:t>
            </a:r>
            <a:r>
              <a:rPr lang="en-US" altLang="en-US" dirty="0"/>
              <a:t> and </a:t>
            </a:r>
            <a:r>
              <a:rPr lang="en-US" altLang="en-US" dirty="0">
                <a:latin typeface="Courier New" panose="02070309020205020404" pitchFamily="49" charset="0"/>
                <a:cs typeface="Courier New" panose="02070309020205020404" pitchFamily="49" charset="0"/>
              </a:rPr>
              <a:t>float</a:t>
            </a:r>
            <a:r>
              <a:rPr lang="en-US" altLang="en-US" dirty="0"/>
              <a:t> functions to convert string to numeric value</a:t>
            </a:r>
            <a:endParaRPr lang="he-IL" altLang="en-US" dirty="0"/>
          </a:p>
          <a:p>
            <a:pPr>
              <a:buFontTx/>
              <a:buChar char="•"/>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166749B-A8FE-4F3D-BC4A-6D60EEDCE522}"/>
              </a:ext>
            </a:extLst>
          </p:cNvPr>
          <p:cNvSpPr>
            <a:spLocks noGrp="1" noChangeArrowheads="1"/>
          </p:cNvSpPr>
          <p:nvPr>
            <p:ph type="title"/>
          </p:nvPr>
        </p:nvSpPr>
        <p:spPr/>
        <p:txBody>
          <a:bodyPr/>
          <a:lstStyle/>
          <a:p>
            <a:r>
              <a:rPr lang="en-US" altLang="en-US" dirty="0"/>
              <a:t>Using Loops to Process Files</a:t>
            </a:r>
            <a:r>
              <a:rPr lang="en-US" altLang="en-US" sz="2000" b="0" dirty="0"/>
              <a:t> (1 of 2)</a:t>
            </a:r>
            <a:endParaRPr lang="en-US" altLang="en-US" sz="2000" dirty="0"/>
          </a:p>
        </p:txBody>
      </p:sp>
      <p:sp>
        <p:nvSpPr>
          <p:cNvPr id="19459" name="Content Placeholder 2">
            <a:extLst>
              <a:ext uri="{FF2B5EF4-FFF2-40B4-BE49-F238E27FC236}">
                <a16:creationId xmlns:a16="http://schemas.microsoft.com/office/drawing/2014/main" id="{68527864-9F8F-4130-AE6E-62CF01623DCA}"/>
              </a:ext>
            </a:extLst>
          </p:cNvPr>
          <p:cNvSpPr>
            <a:spLocks noGrp="1" noChangeArrowheads="1"/>
          </p:cNvSpPr>
          <p:nvPr>
            <p:ph idx="1"/>
          </p:nvPr>
        </p:nvSpPr>
        <p:spPr/>
        <p:txBody>
          <a:bodyPr/>
          <a:lstStyle/>
          <a:p>
            <a:pPr>
              <a:buFontTx/>
              <a:buChar char="•"/>
            </a:pPr>
            <a:r>
              <a:rPr lang="en-US" altLang="en-US" dirty="0"/>
              <a:t>Files typically used to hold large amounts of data</a:t>
            </a:r>
          </a:p>
          <a:p>
            <a:pPr lvl="1"/>
            <a:r>
              <a:rPr lang="en-US" altLang="en-US" dirty="0"/>
              <a:t>Loop typically involved in reading from and writing to a file</a:t>
            </a:r>
          </a:p>
          <a:p>
            <a:pPr>
              <a:buFontTx/>
              <a:buChar char="•"/>
            </a:pPr>
            <a:r>
              <a:rPr lang="en-US" altLang="en-US" dirty="0"/>
              <a:t>Often the number of items stored in file is unknown</a:t>
            </a:r>
          </a:p>
          <a:p>
            <a:pPr lvl="1"/>
            <a:r>
              <a:rPr lang="en-US" altLang="en-US" dirty="0"/>
              <a:t>The </a:t>
            </a:r>
            <a:r>
              <a:rPr lang="en-US" altLang="en-US" dirty="0" err="1">
                <a:latin typeface="Courier New" panose="02070309020205020404" pitchFamily="49" charset="0"/>
                <a:cs typeface="Courier New" panose="02070309020205020404" pitchFamily="49" charset="0"/>
              </a:rPr>
              <a:t>readline</a:t>
            </a:r>
            <a:r>
              <a:rPr lang="en-US" altLang="en-US" dirty="0"/>
              <a:t> method uses an empty string as a sentinel when end of file is reached</a:t>
            </a:r>
          </a:p>
          <a:p>
            <a:pPr lvl="2"/>
            <a:r>
              <a:rPr lang="en-US" altLang="en-US" dirty="0"/>
              <a:t>Can write a while loop with the condition </a:t>
            </a:r>
          </a:p>
          <a:p>
            <a:pPr lvl="2">
              <a:buFontTx/>
              <a:buNone/>
            </a:pPr>
            <a:r>
              <a:rPr lang="en-US" altLang="en-US" dirty="0">
                <a:latin typeface="Courier New" panose="02070309020205020404" pitchFamily="49" charset="0"/>
                <a:cs typeface="Courier New" panose="02070309020205020404" pitchFamily="49" charset="0"/>
              </a:rPr>
              <a:t>	while </a:t>
            </a:r>
            <a:r>
              <a:rPr lang="en-US" altLang="en-US" i="1" dirty="0">
                <a:latin typeface="Courier New" panose="02070309020205020404" pitchFamily="49" charset="0"/>
                <a:cs typeface="Courier New" panose="02070309020205020404" pitchFamily="49" charset="0"/>
              </a:rPr>
              <a:t>line</a:t>
            </a:r>
            <a:r>
              <a:rPr lang="en-US" altLang="en-US" dirty="0">
                <a:latin typeface="Courier New" panose="02070309020205020404" pitchFamily="49" charset="0"/>
                <a:cs typeface="Courier New" panose="02070309020205020404" pitchFamily="49" charset="0"/>
              </a:rPr>
              <a:t> != ''</a:t>
            </a: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66C4-0CBC-4E7D-AFE8-E7A633314D6F}"/>
              </a:ext>
            </a:extLst>
          </p:cNvPr>
          <p:cNvSpPr>
            <a:spLocks noGrp="1"/>
          </p:cNvSpPr>
          <p:nvPr>
            <p:ph type="title"/>
          </p:nvPr>
        </p:nvSpPr>
        <p:spPr>
          <a:xfrm>
            <a:off x="457200" y="228600"/>
            <a:ext cx="8229600" cy="609600"/>
          </a:xfrm>
        </p:spPr>
        <p:txBody>
          <a:bodyPr/>
          <a:lstStyle/>
          <a:p>
            <a:r>
              <a:rPr lang="en-US" altLang="en-US" dirty="0"/>
              <a:t>Using Loops to Process Files</a:t>
            </a:r>
            <a:r>
              <a:rPr lang="en-US" altLang="en-US" sz="2000" b="0" dirty="0"/>
              <a:t> (2 of 2)</a:t>
            </a:r>
            <a:endParaRPr lang="en-AU" sz="2000" dirty="0"/>
          </a:p>
        </p:txBody>
      </p:sp>
      <p:sp>
        <p:nvSpPr>
          <p:cNvPr id="3" name="Text Placeholder 2">
            <a:extLst>
              <a:ext uri="{FF2B5EF4-FFF2-40B4-BE49-F238E27FC236}">
                <a16:creationId xmlns:a16="http://schemas.microsoft.com/office/drawing/2014/main" id="{7205D35D-2F0B-4187-8F34-8AECE6A11542}"/>
              </a:ext>
            </a:extLst>
          </p:cNvPr>
          <p:cNvSpPr>
            <a:spLocks noGrp="1"/>
          </p:cNvSpPr>
          <p:nvPr>
            <p:ph type="body" sz="quarter" idx="13"/>
          </p:nvPr>
        </p:nvSpPr>
        <p:spPr>
          <a:xfrm>
            <a:off x="457200" y="5943600"/>
            <a:ext cx="8229600" cy="341416"/>
          </a:xfrm>
        </p:spPr>
        <p:txBody>
          <a:bodyPr/>
          <a:lstStyle/>
          <a:p>
            <a:r>
              <a:rPr lang="en-US" b="1" dirty="0"/>
              <a:t>Figure 6-17 </a:t>
            </a:r>
            <a:r>
              <a:rPr lang="en-US" dirty="0"/>
              <a:t>General logic for detecting the end of a file</a:t>
            </a:r>
            <a:endParaRPr lang="en-AU" dirty="0"/>
          </a:p>
        </p:txBody>
      </p:sp>
      <p:pic>
        <p:nvPicPr>
          <p:cNvPr id="20482" name="Picture 3" descr="The flow is as follows. The process enters open the file that points to use read line to read the first line from the file. Then the process enters a decision, did read line return an empty string. If yes, true, close the file. If no, false, process the item that was just read from the file and then use read line to read the next line from the file. After this, the process again enters the decision symbol.">
            <a:extLst>
              <a:ext uri="{FF2B5EF4-FFF2-40B4-BE49-F238E27FC236}">
                <a16:creationId xmlns:a16="http://schemas.microsoft.com/office/drawing/2014/main" id="{BAA54396-446E-45DC-AF24-F15C9D0DFFB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980000" y="1143000"/>
            <a:ext cx="518400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A3A86C4-46E6-4E57-ACB1-866C2785BCDB}"/>
              </a:ext>
            </a:extLst>
          </p:cNvPr>
          <p:cNvSpPr>
            <a:spLocks noGrp="1" noChangeArrowheads="1"/>
          </p:cNvSpPr>
          <p:nvPr>
            <p:ph type="title"/>
          </p:nvPr>
        </p:nvSpPr>
        <p:spPr/>
        <p:txBody>
          <a:bodyPr/>
          <a:lstStyle/>
          <a:p>
            <a:r>
              <a:rPr lang="en-US" altLang="en-US"/>
              <a:t>Using Python’s </a:t>
            </a:r>
            <a:r>
              <a:rPr lang="en-US" altLang="en-US">
                <a:latin typeface="Courier New" panose="02070309020205020404" pitchFamily="49" charset="0"/>
                <a:cs typeface="Courier New" panose="02070309020205020404" pitchFamily="49" charset="0"/>
              </a:rPr>
              <a:t>for</a:t>
            </a:r>
            <a:r>
              <a:rPr lang="en-US" altLang="en-US"/>
              <a:t> Loop to Read Lines</a:t>
            </a:r>
          </a:p>
        </p:txBody>
      </p:sp>
      <p:sp>
        <p:nvSpPr>
          <p:cNvPr id="21507" name="Content Placeholder 2">
            <a:extLst>
              <a:ext uri="{FF2B5EF4-FFF2-40B4-BE49-F238E27FC236}">
                <a16:creationId xmlns:a16="http://schemas.microsoft.com/office/drawing/2014/main" id="{50461680-2AF0-493E-8A16-0410DDAEBD73}"/>
              </a:ext>
            </a:extLst>
          </p:cNvPr>
          <p:cNvSpPr>
            <a:spLocks noGrp="1" noChangeArrowheads="1"/>
          </p:cNvSpPr>
          <p:nvPr>
            <p:ph idx="1"/>
          </p:nvPr>
        </p:nvSpPr>
        <p:spPr/>
        <p:txBody>
          <a:bodyPr/>
          <a:lstStyle/>
          <a:p>
            <a:pPr>
              <a:buFontTx/>
              <a:buChar char="•"/>
            </a:pPr>
            <a:r>
              <a:rPr lang="en-US" altLang="en-US" dirty="0"/>
              <a:t>Python allows the programmer to write a </a:t>
            </a:r>
            <a:r>
              <a:rPr lang="en-US" altLang="en-US" dirty="0">
                <a:latin typeface="Courier New" panose="02070309020205020404" pitchFamily="49" charset="0"/>
                <a:cs typeface="Courier New" panose="02070309020205020404" pitchFamily="49" charset="0"/>
              </a:rPr>
              <a:t>for</a:t>
            </a:r>
            <a:r>
              <a:rPr lang="en-US" altLang="en-US" dirty="0"/>
              <a:t> loop that automatically reads lines in a file and stops when end of file is reached</a:t>
            </a:r>
          </a:p>
          <a:p>
            <a:pPr lvl="1"/>
            <a:r>
              <a:rPr lang="en-US" altLang="en-US" dirty="0"/>
              <a:t>Format: </a:t>
            </a:r>
            <a:r>
              <a:rPr lang="en-US" altLang="en-US" dirty="0">
                <a:latin typeface="Courier New" panose="02070309020205020404" pitchFamily="49" charset="0"/>
                <a:cs typeface="Courier New" panose="02070309020205020404" pitchFamily="49" charset="0"/>
              </a:rPr>
              <a:t>for </a:t>
            </a:r>
            <a:r>
              <a:rPr lang="en-US" altLang="en-US" i="1" dirty="0">
                <a:latin typeface="Courier New" panose="02070309020205020404" pitchFamily="49" charset="0"/>
                <a:cs typeface="Courier New" panose="02070309020205020404" pitchFamily="49" charset="0"/>
              </a:rPr>
              <a:t>line</a:t>
            </a:r>
            <a:r>
              <a:rPr lang="en-US" altLang="en-US" dirty="0">
                <a:latin typeface="Courier New" panose="02070309020205020404" pitchFamily="49" charset="0"/>
                <a:cs typeface="Courier New" panose="02070309020205020404" pitchFamily="49" charset="0"/>
              </a:rPr>
              <a:t> in </a:t>
            </a:r>
            <a:r>
              <a:rPr lang="en-US" altLang="en-US" i="1" dirty="0" err="1">
                <a:latin typeface="Courier New" panose="02070309020205020404" pitchFamily="49" charset="0"/>
                <a:cs typeface="Courier New" panose="02070309020205020404" pitchFamily="49" charset="0"/>
              </a:rPr>
              <a:t>file_object</a:t>
            </a:r>
            <a:r>
              <a:rPr lang="en-US" altLang="en-US" dirty="0">
                <a:latin typeface="Courier New" panose="02070309020205020404" pitchFamily="49" charset="0"/>
                <a:cs typeface="Courier New" panose="02070309020205020404" pitchFamily="49" charset="0"/>
              </a:rPr>
              <a:t>:</a:t>
            </a:r>
          </a:p>
          <a:p>
            <a:pPr marL="2873375" lvl="1" indent="-2416175"/>
            <a:r>
              <a:rPr lang="en-US" altLang="en-US" dirty="0">
                <a:latin typeface="Courier New" panose="02070309020205020404" pitchFamily="49" charset="0"/>
                <a:cs typeface="Courier New" panose="02070309020205020404" pitchFamily="49" charset="0"/>
              </a:rPr>
              <a:t>statements</a:t>
            </a:r>
          </a:p>
          <a:p>
            <a:pPr lvl="1"/>
            <a:r>
              <a:rPr lang="en-US" altLang="en-US" dirty="0">
                <a:cs typeface="Courier New" panose="02070309020205020404" pitchFamily="49" charset="0"/>
              </a:rPr>
              <a:t>The loop iterates once over each line in the file</a:t>
            </a:r>
            <a:endParaRPr lang="he-IL" altLang="en-US" dirty="0">
              <a:cs typeface="Courier New" panose="02070309020205020404" pitchFamily="49" charset="0"/>
            </a:endParaRPr>
          </a:p>
          <a:p>
            <a:pPr>
              <a:buFontTx/>
              <a:buChar char="•"/>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768941-E81C-4952-9514-1C015EE72EF0}"/>
              </a:ext>
            </a:extLst>
          </p:cNvPr>
          <p:cNvSpPr>
            <a:spLocks noGrp="1"/>
          </p:cNvSpPr>
          <p:nvPr>
            <p:ph type="title"/>
          </p:nvPr>
        </p:nvSpPr>
        <p:spPr/>
        <p:txBody>
          <a:bodyPr/>
          <a:lstStyle/>
          <a:p>
            <a:r>
              <a:rPr lang="en-US" altLang="en-US" dirty="0"/>
              <a:t>Topics</a:t>
            </a:r>
            <a:endParaRPr lang="en-AU" dirty="0"/>
          </a:p>
        </p:txBody>
      </p:sp>
      <p:sp>
        <p:nvSpPr>
          <p:cNvPr id="5" name="Content Placeholder 4">
            <a:extLst>
              <a:ext uri="{FF2B5EF4-FFF2-40B4-BE49-F238E27FC236}">
                <a16:creationId xmlns:a16="http://schemas.microsoft.com/office/drawing/2014/main" id="{650BB46A-375B-4B29-A587-35C0D834F72F}"/>
              </a:ext>
            </a:extLst>
          </p:cNvPr>
          <p:cNvSpPr>
            <a:spLocks noGrp="1"/>
          </p:cNvSpPr>
          <p:nvPr>
            <p:ph idx="1"/>
          </p:nvPr>
        </p:nvSpPr>
        <p:spPr/>
        <p:txBody>
          <a:bodyPr/>
          <a:lstStyle/>
          <a:p>
            <a:r>
              <a:rPr lang="en-US" dirty="0"/>
              <a:t>Introduction to File Input and Output</a:t>
            </a:r>
          </a:p>
          <a:p>
            <a:r>
              <a:rPr lang="en-US" dirty="0"/>
              <a:t>Using Loops to Process Files</a:t>
            </a:r>
          </a:p>
          <a:p>
            <a:r>
              <a:rPr lang="en-US" dirty="0"/>
              <a:t>Processing Records</a:t>
            </a:r>
          </a:p>
          <a:p>
            <a:r>
              <a:rPr lang="en-US" dirty="0"/>
              <a:t>Exceptions</a:t>
            </a:r>
            <a:endParaRPr lang="en-A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6DBAAD6-5686-4147-BAA4-517690F8366B}"/>
              </a:ext>
            </a:extLst>
          </p:cNvPr>
          <p:cNvSpPr>
            <a:spLocks noGrp="1" noChangeArrowheads="1"/>
          </p:cNvSpPr>
          <p:nvPr>
            <p:ph type="title"/>
          </p:nvPr>
        </p:nvSpPr>
        <p:spPr/>
        <p:txBody>
          <a:bodyPr/>
          <a:lstStyle/>
          <a:p>
            <a:r>
              <a:rPr lang="en-US" altLang="en-US" dirty="0"/>
              <a:t>Processing Records</a:t>
            </a:r>
            <a:r>
              <a:rPr lang="en-US" altLang="en-US" sz="2000" b="0" dirty="0"/>
              <a:t> (1 of 2)</a:t>
            </a:r>
            <a:endParaRPr lang="en-US" altLang="en-US" sz="2000" dirty="0"/>
          </a:p>
        </p:txBody>
      </p:sp>
      <p:sp>
        <p:nvSpPr>
          <p:cNvPr id="22531" name="Content Placeholder 2">
            <a:extLst>
              <a:ext uri="{FF2B5EF4-FFF2-40B4-BE49-F238E27FC236}">
                <a16:creationId xmlns:a16="http://schemas.microsoft.com/office/drawing/2014/main" id="{CAD24EB6-48BB-4717-A039-49BC9CAFE77D}"/>
              </a:ext>
            </a:extLst>
          </p:cNvPr>
          <p:cNvSpPr>
            <a:spLocks noGrp="1" noChangeArrowheads="1"/>
          </p:cNvSpPr>
          <p:nvPr>
            <p:ph idx="1"/>
          </p:nvPr>
        </p:nvSpPr>
        <p:spPr/>
        <p:txBody>
          <a:bodyPr/>
          <a:lstStyle/>
          <a:p>
            <a:pPr eaLnBrk="1" hangingPunct="1">
              <a:buFontTx/>
              <a:buChar char="•"/>
            </a:pPr>
            <a:r>
              <a:rPr lang="en-US" altLang="en-US" u="sng">
                <a:cs typeface="Courier New" panose="02070309020205020404" pitchFamily="49" charset="0"/>
              </a:rPr>
              <a:t>Record</a:t>
            </a:r>
            <a:r>
              <a:rPr lang="en-US" altLang="en-US">
                <a:cs typeface="Courier New" panose="02070309020205020404" pitchFamily="49" charset="0"/>
              </a:rPr>
              <a:t>: set of data that describes one item</a:t>
            </a:r>
          </a:p>
          <a:p>
            <a:pPr eaLnBrk="1" hangingPunct="1">
              <a:buFontTx/>
              <a:buChar char="•"/>
            </a:pPr>
            <a:r>
              <a:rPr lang="en-US" altLang="en-US" u="sng">
                <a:cs typeface="Courier New" panose="02070309020205020404" pitchFamily="49" charset="0"/>
              </a:rPr>
              <a:t>Field</a:t>
            </a:r>
            <a:r>
              <a:rPr lang="en-US" altLang="en-US">
                <a:cs typeface="Courier New" panose="02070309020205020404" pitchFamily="49" charset="0"/>
              </a:rPr>
              <a:t>: single piece of data within a record</a:t>
            </a:r>
          </a:p>
          <a:p>
            <a:pPr eaLnBrk="1" hangingPunct="1">
              <a:buFontTx/>
              <a:buChar char="•"/>
            </a:pPr>
            <a:r>
              <a:rPr lang="en-US" altLang="en-US">
                <a:cs typeface="Courier New" panose="02070309020205020404" pitchFamily="49" charset="0"/>
              </a:rPr>
              <a:t>Write record to sequential access file by writing the fields one after the other</a:t>
            </a:r>
          </a:p>
          <a:p>
            <a:pPr eaLnBrk="1" hangingPunct="1">
              <a:buFontTx/>
              <a:buChar char="•"/>
            </a:pPr>
            <a:r>
              <a:rPr lang="en-US" altLang="en-US">
                <a:cs typeface="Courier New" panose="02070309020205020404" pitchFamily="49" charset="0"/>
              </a:rPr>
              <a:t>Read record from sequential access file by reading each field until record complete</a:t>
            </a:r>
          </a:p>
          <a:p>
            <a:pPr>
              <a:buFontTx/>
              <a:buChar char="•"/>
            </a:pP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CD1E8DB-778C-4E2A-A339-B3B386756D78}"/>
              </a:ext>
            </a:extLst>
          </p:cNvPr>
          <p:cNvSpPr>
            <a:spLocks noGrp="1" noChangeArrowheads="1"/>
          </p:cNvSpPr>
          <p:nvPr>
            <p:ph type="title"/>
          </p:nvPr>
        </p:nvSpPr>
        <p:spPr/>
        <p:txBody>
          <a:bodyPr/>
          <a:lstStyle/>
          <a:p>
            <a:r>
              <a:rPr lang="en-US" altLang="en-US" dirty="0"/>
              <a:t>Processing Records</a:t>
            </a:r>
            <a:r>
              <a:rPr lang="en-US" altLang="en-US" sz="2000" b="0" dirty="0"/>
              <a:t> (2 of 2)</a:t>
            </a:r>
            <a:endParaRPr lang="en-US" altLang="en-US" sz="2000" dirty="0"/>
          </a:p>
        </p:txBody>
      </p:sp>
      <p:sp>
        <p:nvSpPr>
          <p:cNvPr id="23555" name="Content Placeholder 2">
            <a:extLst>
              <a:ext uri="{FF2B5EF4-FFF2-40B4-BE49-F238E27FC236}">
                <a16:creationId xmlns:a16="http://schemas.microsoft.com/office/drawing/2014/main" id="{D8CB39DD-A5D2-46E1-B8B3-40513E89862D}"/>
              </a:ext>
            </a:extLst>
          </p:cNvPr>
          <p:cNvSpPr>
            <a:spLocks noGrp="1" noChangeArrowheads="1"/>
          </p:cNvSpPr>
          <p:nvPr>
            <p:ph idx="1"/>
          </p:nvPr>
        </p:nvSpPr>
        <p:spPr/>
        <p:txBody>
          <a:bodyPr/>
          <a:lstStyle/>
          <a:p>
            <a:pPr eaLnBrk="1" hangingPunct="1">
              <a:buFontTx/>
              <a:buChar char="•"/>
            </a:pPr>
            <a:r>
              <a:rPr lang="en-US" altLang="en-US">
                <a:cs typeface="Courier New" panose="02070309020205020404" pitchFamily="49" charset="0"/>
              </a:rPr>
              <a:t>When working with records, it is also important to be able to:</a:t>
            </a:r>
          </a:p>
          <a:p>
            <a:pPr lvl="1" eaLnBrk="1" hangingPunct="1"/>
            <a:r>
              <a:rPr lang="en-US" altLang="en-US">
                <a:cs typeface="Courier New" panose="02070309020205020404" pitchFamily="49" charset="0"/>
              </a:rPr>
              <a:t>Add records</a:t>
            </a:r>
          </a:p>
          <a:p>
            <a:pPr lvl="1" eaLnBrk="1" hangingPunct="1"/>
            <a:r>
              <a:rPr lang="en-US" altLang="en-US">
                <a:cs typeface="Courier New" panose="02070309020205020404" pitchFamily="49" charset="0"/>
              </a:rPr>
              <a:t>Display records</a:t>
            </a:r>
          </a:p>
          <a:p>
            <a:pPr lvl="1" eaLnBrk="1" hangingPunct="1"/>
            <a:r>
              <a:rPr lang="en-US" altLang="en-US">
                <a:cs typeface="Courier New" panose="02070309020205020404" pitchFamily="49" charset="0"/>
              </a:rPr>
              <a:t>Search for a specific record</a:t>
            </a:r>
          </a:p>
          <a:p>
            <a:pPr lvl="1" eaLnBrk="1" hangingPunct="1"/>
            <a:r>
              <a:rPr lang="en-US" altLang="en-US">
                <a:cs typeface="Courier New" panose="02070309020205020404" pitchFamily="49" charset="0"/>
              </a:rPr>
              <a:t>Modify records</a:t>
            </a:r>
          </a:p>
          <a:p>
            <a:pPr lvl="1" eaLnBrk="1" hangingPunct="1"/>
            <a:r>
              <a:rPr lang="en-US" altLang="en-US">
                <a:cs typeface="Courier New" panose="02070309020205020404" pitchFamily="49" charset="0"/>
              </a:rPr>
              <a:t>Delete records</a:t>
            </a:r>
          </a:p>
          <a:p>
            <a:pPr>
              <a:buFontTx/>
              <a:buChar char="•"/>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FB83E51-A8D1-4E13-8929-591FD7920FEF}"/>
              </a:ext>
            </a:extLst>
          </p:cNvPr>
          <p:cNvSpPr>
            <a:spLocks noGrp="1" noChangeArrowheads="1"/>
          </p:cNvSpPr>
          <p:nvPr>
            <p:ph type="title"/>
          </p:nvPr>
        </p:nvSpPr>
        <p:spPr/>
        <p:txBody>
          <a:bodyPr/>
          <a:lstStyle/>
          <a:p>
            <a:r>
              <a:rPr lang="en-US" altLang="en-US" dirty="0"/>
              <a:t>Exceptions</a:t>
            </a:r>
            <a:r>
              <a:rPr lang="en-US" altLang="en-US" sz="2000" b="0" dirty="0"/>
              <a:t> (1 of 4)</a:t>
            </a:r>
            <a:endParaRPr lang="en-US" altLang="en-US" sz="2000" dirty="0"/>
          </a:p>
        </p:txBody>
      </p:sp>
      <p:sp>
        <p:nvSpPr>
          <p:cNvPr id="24579" name="Content Placeholder 2">
            <a:extLst>
              <a:ext uri="{FF2B5EF4-FFF2-40B4-BE49-F238E27FC236}">
                <a16:creationId xmlns:a16="http://schemas.microsoft.com/office/drawing/2014/main" id="{DB6E0928-6C22-49A8-8DEF-9B25370280CE}"/>
              </a:ext>
            </a:extLst>
          </p:cNvPr>
          <p:cNvSpPr>
            <a:spLocks noGrp="1" noChangeArrowheads="1"/>
          </p:cNvSpPr>
          <p:nvPr>
            <p:ph idx="1"/>
          </p:nvPr>
        </p:nvSpPr>
        <p:spPr/>
        <p:txBody>
          <a:bodyPr/>
          <a:lstStyle/>
          <a:p>
            <a:pPr eaLnBrk="1" hangingPunct="1">
              <a:buFontTx/>
              <a:buChar char="•"/>
            </a:pPr>
            <a:r>
              <a:rPr lang="en-US" altLang="en-US" u="sng"/>
              <a:t>Exception</a:t>
            </a:r>
            <a:r>
              <a:rPr lang="en-US" altLang="en-US"/>
              <a:t>: error that occurs while a program is running</a:t>
            </a:r>
          </a:p>
          <a:p>
            <a:pPr lvl="1" eaLnBrk="1" hangingPunct="1"/>
            <a:r>
              <a:rPr lang="en-US" altLang="en-US"/>
              <a:t>Usually causes program to abruptly halt</a:t>
            </a:r>
          </a:p>
          <a:p>
            <a:pPr eaLnBrk="1" hangingPunct="1">
              <a:buFontTx/>
              <a:buChar char="•"/>
            </a:pPr>
            <a:r>
              <a:rPr lang="en-US" altLang="en-US" u="sng"/>
              <a:t>Traceback</a:t>
            </a:r>
            <a:r>
              <a:rPr lang="en-US" altLang="en-US"/>
              <a:t>: error message that gives information regarding line numbers that caused the exception</a:t>
            </a:r>
          </a:p>
          <a:p>
            <a:pPr lvl="1" eaLnBrk="1" hangingPunct="1"/>
            <a:r>
              <a:rPr lang="en-US" altLang="en-US"/>
              <a:t>Indicates the type of exception and brief description of the error that caused exception to be raised</a:t>
            </a:r>
          </a:p>
          <a:p>
            <a:pPr>
              <a:buFontTx/>
              <a:buChar char="•"/>
            </a:pP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EDD1152F-4FA7-4E7B-B477-234C47729E75}"/>
              </a:ext>
            </a:extLst>
          </p:cNvPr>
          <p:cNvSpPr>
            <a:spLocks noGrp="1" noChangeArrowheads="1"/>
          </p:cNvSpPr>
          <p:nvPr>
            <p:ph type="title"/>
          </p:nvPr>
        </p:nvSpPr>
        <p:spPr/>
        <p:txBody>
          <a:bodyPr/>
          <a:lstStyle/>
          <a:p>
            <a:r>
              <a:rPr lang="en-US" altLang="en-US" dirty="0"/>
              <a:t>Exceptions</a:t>
            </a:r>
            <a:r>
              <a:rPr lang="en-US" altLang="en-US" sz="2000" b="0" dirty="0"/>
              <a:t> (2 of 4)</a:t>
            </a:r>
            <a:endParaRPr lang="en-US" altLang="en-US" sz="2000" dirty="0"/>
          </a:p>
        </p:txBody>
      </p:sp>
      <p:sp>
        <p:nvSpPr>
          <p:cNvPr id="25603" name="Content Placeholder 2">
            <a:extLst>
              <a:ext uri="{FF2B5EF4-FFF2-40B4-BE49-F238E27FC236}">
                <a16:creationId xmlns:a16="http://schemas.microsoft.com/office/drawing/2014/main" id="{535968E7-8BD2-4871-8360-A55FCF50473D}"/>
              </a:ext>
            </a:extLst>
          </p:cNvPr>
          <p:cNvSpPr>
            <a:spLocks noGrp="1" noChangeArrowheads="1"/>
          </p:cNvSpPr>
          <p:nvPr>
            <p:ph idx="1"/>
          </p:nvPr>
        </p:nvSpPr>
        <p:spPr/>
        <p:txBody>
          <a:bodyPr/>
          <a:lstStyle/>
          <a:p>
            <a:pPr eaLnBrk="1" hangingPunct="1">
              <a:buFontTx/>
              <a:buChar char="•"/>
            </a:pPr>
            <a:r>
              <a:rPr lang="en-US" altLang="en-US" dirty="0"/>
              <a:t>Many exceptions can be prevented by careful coding</a:t>
            </a:r>
          </a:p>
          <a:p>
            <a:pPr lvl="1" eaLnBrk="1" hangingPunct="1"/>
            <a:r>
              <a:rPr lang="en-US" altLang="en-US" dirty="0"/>
              <a:t>Example: input validation</a:t>
            </a:r>
          </a:p>
          <a:p>
            <a:pPr lvl="1" eaLnBrk="1" hangingPunct="1"/>
            <a:r>
              <a:rPr lang="en-US" altLang="en-US" dirty="0"/>
              <a:t>Usually involve a simple decision construct</a:t>
            </a:r>
          </a:p>
          <a:p>
            <a:pPr eaLnBrk="1" hangingPunct="1">
              <a:buFontTx/>
              <a:buChar char="•"/>
            </a:pPr>
            <a:r>
              <a:rPr lang="en-US" altLang="en-US" dirty="0"/>
              <a:t>Some exceptions cannot be avoided by careful coding</a:t>
            </a:r>
          </a:p>
          <a:p>
            <a:pPr lvl="1" eaLnBrk="1" hangingPunct="1"/>
            <a:r>
              <a:rPr lang="en-US" altLang="en-US" dirty="0"/>
              <a:t>Examples </a:t>
            </a:r>
          </a:p>
          <a:p>
            <a:pPr lvl="2"/>
            <a:r>
              <a:rPr lang="en-US" altLang="en-US" dirty="0"/>
              <a:t>Trying to convert non-numeric string to an integer</a:t>
            </a:r>
          </a:p>
          <a:p>
            <a:pPr lvl="2"/>
            <a:r>
              <a:rPr lang="en-US" altLang="en-US" dirty="0"/>
              <a:t>Trying to open for reading a file that doesn’t exist</a:t>
            </a:r>
          </a:p>
          <a:p>
            <a:pPr>
              <a:buFontTx/>
              <a:buChar char="•"/>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450869B-691A-4F7B-AA58-58BCD869880D}"/>
              </a:ext>
            </a:extLst>
          </p:cNvPr>
          <p:cNvSpPr>
            <a:spLocks noGrp="1" noChangeArrowheads="1"/>
          </p:cNvSpPr>
          <p:nvPr>
            <p:ph type="title"/>
          </p:nvPr>
        </p:nvSpPr>
        <p:spPr/>
        <p:txBody>
          <a:bodyPr/>
          <a:lstStyle/>
          <a:p>
            <a:r>
              <a:rPr lang="en-US" altLang="en-US" dirty="0"/>
              <a:t>Exceptions</a:t>
            </a:r>
            <a:r>
              <a:rPr lang="en-US" altLang="en-US" sz="2000" b="0" dirty="0"/>
              <a:t> (3 of 4)</a:t>
            </a:r>
            <a:endParaRPr lang="en-US" altLang="en-US" sz="2000" dirty="0"/>
          </a:p>
        </p:txBody>
      </p:sp>
      <p:sp>
        <p:nvSpPr>
          <p:cNvPr id="26627" name="Content Placeholder 2">
            <a:extLst>
              <a:ext uri="{FF2B5EF4-FFF2-40B4-BE49-F238E27FC236}">
                <a16:creationId xmlns:a16="http://schemas.microsoft.com/office/drawing/2014/main" id="{DDF58D3F-FD6E-45A3-A15C-EB8CF7BF772C}"/>
              </a:ext>
            </a:extLst>
          </p:cNvPr>
          <p:cNvSpPr>
            <a:spLocks noGrp="1" noChangeArrowheads="1"/>
          </p:cNvSpPr>
          <p:nvPr>
            <p:ph idx="1"/>
          </p:nvPr>
        </p:nvSpPr>
        <p:spPr/>
        <p:txBody>
          <a:bodyPr/>
          <a:lstStyle/>
          <a:p>
            <a:pPr eaLnBrk="1" hangingPunct="1">
              <a:buFontTx/>
              <a:buChar char="•"/>
            </a:pPr>
            <a:r>
              <a:rPr lang="en-US" altLang="en-US" u="sng" dirty="0"/>
              <a:t>Exception handler</a:t>
            </a:r>
            <a:r>
              <a:rPr lang="en-US" altLang="en-US" dirty="0"/>
              <a:t>: code that responds when exceptions are raised and prevents program from crashing</a:t>
            </a:r>
          </a:p>
          <a:p>
            <a:pPr lvl="1" eaLnBrk="1" hangingPunct="1">
              <a:buFont typeface="Arial" panose="020B0604020202020204" pitchFamily="34" charset="0"/>
              <a:buChar char="–"/>
            </a:pPr>
            <a:r>
              <a:rPr lang="en-US" altLang="en-US" dirty="0"/>
              <a:t>In Python, written as </a:t>
            </a:r>
            <a:r>
              <a:rPr lang="en-US" altLang="en-US" dirty="0">
                <a:latin typeface="Courier New" panose="02070309020205020404" pitchFamily="49" charset="0"/>
                <a:cs typeface="Courier New" panose="02070309020205020404" pitchFamily="49" charset="0"/>
              </a:rPr>
              <a:t>try/except</a:t>
            </a:r>
            <a:r>
              <a:rPr lang="en-US" altLang="en-US" dirty="0"/>
              <a:t> statement </a:t>
            </a:r>
          </a:p>
          <a:p>
            <a:pPr lvl="2"/>
            <a:r>
              <a:rPr lang="en-US" altLang="en-US" dirty="0"/>
              <a:t>General format: </a:t>
            </a:r>
            <a:r>
              <a:rPr lang="en-US" altLang="en-US" sz="2000" dirty="0">
                <a:latin typeface="Courier New" panose="02070309020205020404" pitchFamily="49" charset="0"/>
                <a:cs typeface="Courier New" panose="02070309020205020404" pitchFamily="49" charset="0"/>
              </a:rPr>
              <a:t>try:</a:t>
            </a:r>
          </a:p>
          <a:p>
            <a:pPr marL="2873375" lvl="3" indent="-1501775" eaLnBrk="1" hangingPunct="1">
              <a:buFont typeface="Arial" panose="020B0604020202020204" pitchFamily="34" charset="0"/>
              <a:buNone/>
            </a:pPr>
            <a:r>
              <a:rPr lang="en-US" altLang="en-US" i="1" dirty="0">
                <a:latin typeface="Courier New" panose="02070309020205020404" pitchFamily="49" charset="0"/>
                <a:cs typeface="Courier New" panose="02070309020205020404" pitchFamily="49" charset="0"/>
              </a:rPr>
              <a:t>	statements</a:t>
            </a:r>
          </a:p>
          <a:p>
            <a:pPr marL="2873375" lvl="3" indent="-1501775" eaLnBrk="1" hangingPunct="1">
              <a:buFont typeface="Arial" panose="020B0604020202020204" pitchFamily="34" charset="0"/>
              <a:buNone/>
            </a:pPr>
            <a:r>
              <a:rPr lang="en-US" altLang="en-US" dirty="0">
                <a:latin typeface="Courier New" panose="02070309020205020404" pitchFamily="49" charset="0"/>
                <a:cs typeface="Courier New" panose="02070309020205020404" pitchFamily="49" charset="0"/>
              </a:rPr>
              <a:t>	except </a:t>
            </a:r>
            <a:r>
              <a:rPr lang="en-US" altLang="en-US" i="1" dirty="0" err="1">
                <a:latin typeface="Courier New" panose="02070309020205020404" pitchFamily="49" charset="0"/>
                <a:cs typeface="Courier New" panose="02070309020205020404" pitchFamily="49" charset="0"/>
              </a:rPr>
              <a:t>exceptionName</a:t>
            </a:r>
            <a:r>
              <a:rPr lang="en-US" altLang="en-US" dirty="0">
                <a:latin typeface="Courier New" panose="02070309020205020404" pitchFamily="49" charset="0"/>
                <a:cs typeface="Courier New" panose="02070309020205020404" pitchFamily="49" charset="0"/>
              </a:rPr>
              <a:t>:</a:t>
            </a:r>
          </a:p>
          <a:p>
            <a:pPr marL="2873375" lvl="3" indent="-1501775" eaLnBrk="1" hangingPunct="1">
              <a:buFont typeface="Arial" panose="020B0604020202020204" pitchFamily="34" charset="0"/>
              <a:buNone/>
            </a:pPr>
            <a:r>
              <a:rPr lang="en-US" altLang="en-US" i="1" dirty="0">
                <a:latin typeface="Courier New" panose="02070309020205020404" pitchFamily="49" charset="0"/>
                <a:cs typeface="Courier New" panose="02070309020205020404" pitchFamily="49" charset="0"/>
              </a:rPr>
              <a:t>	statements</a:t>
            </a:r>
          </a:p>
          <a:p>
            <a:pPr lvl="2"/>
            <a:r>
              <a:rPr lang="en-US" altLang="en-US" u="sng" dirty="0">
                <a:cs typeface="Courier New" panose="02070309020205020404" pitchFamily="49" charset="0"/>
              </a:rPr>
              <a:t>Try suite</a:t>
            </a:r>
            <a:r>
              <a:rPr lang="en-US" altLang="en-US" dirty="0">
                <a:cs typeface="Courier New" panose="02070309020205020404" pitchFamily="49" charset="0"/>
              </a:rPr>
              <a:t>: statements that can potentially raise an exception</a:t>
            </a:r>
          </a:p>
          <a:p>
            <a:pPr lvl="2"/>
            <a:r>
              <a:rPr lang="en-US" altLang="en-US" u="sng" dirty="0">
                <a:cs typeface="Courier New" panose="02070309020205020404" pitchFamily="49" charset="0"/>
              </a:rPr>
              <a:t>Handler</a:t>
            </a:r>
            <a:r>
              <a:rPr lang="en-US" altLang="en-US" dirty="0">
                <a:cs typeface="Courier New" panose="02070309020205020404" pitchFamily="49" charset="0"/>
              </a:rPr>
              <a:t>: statements contained in </a:t>
            </a:r>
            <a:r>
              <a:rPr lang="en-US" altLang="en-US" dirty="0">
                <a:latin typeface="Courier New" panose="02070309020205020404" pitchFamily="49" charset="0"/>
                <a:cs typeface="Courier New" panose="02070309020205020404" pitchFamily="49" charset="0"/>
              </a:rPr>
              <a:t>except</a:t>
            </a:r>
            <a:r>
              <a:rPr lang="en-US" altLang="en-US" dirty="0">
                <a:cs typeface="Courier New" panose="02070309020205020404" pitchFamily="49" charset="0"/>
              </a:rPr>
              <a:t> block</a:t>
            </a:r>
          </a:p>
          <a:p>
            <a:pPr>
              <a:buFontTx/>
              <a:buChar char="•"/>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50A71DA-0113-4FEC-8C7A-6A7D16FDB870}"/>
              </a:ext>
            </a:extLst>
          </p:cNvPr>
          <p:cNvSpPr>
            <a:spLocks noGrp="1" noChangeArrowheads="1"/>
          </p:cNvSpPr>
          <p:nvPr>
            <p:ph type="title"/>
          </p:nvPr>
        </p:nvSpPr>
        <p:spPr/>
        <p:txBody>
          <a:bodyPr/>
          <a:lstStyle/>
          <a:p>
            <a:r>
              <a:rPr lang="en-US" altLang="en-US" dirty="0"/>
              <a:t>Exceptions</a:t>
            </a:r>
            <a:r>
              <a:rPr lang="en-US" altLang="en-US" sz="2000" b="0" dirty="0"/>
              <a:t> (4 of 4)</a:t>
            </a:r>
            <a:endParaRPr lang="en-US" altLang="en-US" sz="2000" dirty="0"/>
          </a:p>
        </p:txBody>
      </p:sp>
      <p:sp>
        <p:nvSpPr>
          <p:cNvPr id="27651" name="Content Placeholder 2">
            <a:extLst>
              <a:ext uri="{FF2B5EF4-FFF2-40B4-BE49-F238E27FC236}">
                <a16:creationId xmlns:a16="http://schemas.microsoft.com/office/drawing/2014/main" id="{2FCE4523-42D3-4BCE-AF14-0C295D0C0063}"/>
              </a:ext>
            </a:extLst>
          </p:cNvPr>
          <p:cNvSpPr>
            <a:spLocks noGrp="1" noChangeArrowheads="1"/>
          </p:cNvSpPr>
          <p:nvPr>
            <p:ph idx="1"/>
          </p:nvPr>
        </p:nvSpPr>
        <p:spPr/>
        <p:txBody>
          <a:bodyPr/>
          <a:lstStyle/>
          <a:p>
            <a:pPr eaLnBrk="1" hangingPunct="1">
              <a:buFontTx/>
              <a:buChar char="•"/>
            </a:pPr>
            <a:r>
              <a:rPr lang="en-US" altLang="en-US" dirty="0"/>
              <a:t>If statement in try suite raises exception: </a:t>
            </a:r>
          </a:p>
          <a:p>
            <a:pPr lvl="1" eaLnBrk="1" hangingPunct="1"/>
            <a:r>
              <a:rPr lang="en-US" altLang="en-US" sz="2400" dirty="0"/>
              <a:t>Exception specified in except clause:</a:t>
            </a:r>
          </a:p>
          <a:p>
            <a:pPr lvl="2"/>
            <a:r>
              <a:rPr lang="en-US" altLang="en-US" sz="2000" dirty="0">
                <a:cs typeface="Courier New" panose="02070309020205020404" pitchFamily="49" charset="0"/>
              </a:rPr>
              <a:t>Handler immediately following except clause executes</a:t>
            </a:r>
          </a:p>
          <a:p>
            <a:pPr lvl="2"/>
            <a:r>
              <a:rPr lang="en-US" altLang="en-US" sz="2000" dirty="0">
                <a:cs typeface="Courier New" panose="02070309020205020404" pitchFamily="49" charset="0"/>
              </a:rPr>
              <a:t>Continue program after try/except statement</a:t>
            </a:r>
          </a:p>
          <a:p>
            <a:pPr lvl="1" eaLnBrk="1" hangingPunct="1"/>
            <a:r>
              <a:rPr lang="en-US" altLang="en-US" sz="2400" dirty="0">
                <a:cs typeface="Courier New" panose="02070309020205020404" pitchFamily="49" charset="0"/>
              </a:rPr>
              <a:t>Other exceptions:</a:t>
            </a:r>
          </a:p>
          <a:p>
            <a:pPr lvl="2"/>
            <a:r>
              <a:rPr lang="en-US" altLang="en-US" sz="2000" dirty="0">
                <a:cs typeface="Courier New" panose="02070309020205020404" pitchFamily="49" charset="0"/>
              </a:rPr>
              <a:t>Program halts with traceback error message</a:t>
            </a:r>
          </a:p>
          <a:p>
            <a:pPr eaLnBrk="1" hangingPunct="1">
              <a:buFontTx/>
              <a:buChar char="•"/>
            </a:pPr>
            <a:r>
              <a:rPr lang="en-US" altLang="en-US" dirty="0">
                <a:cs typeface="Courier New" panose="02070309020205020404" pitchFamily="49" charset="0"/>
              </a:rPr>
              <a:t>If no exception is raised, handlers are skipped</a:t>
            </a:r>
          </a:p>
          <a:p>
            <a:pPr>
              <a:buFontTx/>
              <a:buChar char="•"/>
            </a:pPr>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6E43622-1B24-4F45-8E8C-8721ACEC2530}"/>
              </a:ext>
            </a:extLst>
          </p:cNvPr>
          <p:cNvSpPr>
            <a:spLocks noGrp="1" noChangeArrowheads="1"/>
          </p:cNvSpPr>
          <p:nvPr>
            <p:ph type="title"/>
          </p:nvPr>
        </p:nvSpPr>
        <p:spPr/>
        <p:txBody>
          <a:bodyPr/>
          <a:lstStyle/>
          <a:p>
            <a:r>
              <a:rPr lang="en-US" altLang="en-US" dirty="0"/>
              <a:t>Handling Multiple Exceptions</a:t>
            </a:r>
          </a:p>
        </p:txBody>
      </p:sp>
      <p:sp>
        <p:nvSpPr>
          <p:cNvPr id="28675" name="Content Placeholder 2">
            <a:extLst>
              <a:ext uri="{FF2B5EF4-FFF2-40B4-BE49-F238E27FC236}">
                <a16:creationId xmlns:a16="http://schemas.microsoft.com/office/drawing/2014/main" id="{53EED9D4-FAB3-406C-AF46-AACF058873D4}"/>
              </a:ext>
            </a:extLst>
          </p:cNvPr>
          <p:cNvSpPr>
            <a:spLocks noGrp="1" noChangeArrowheads="1"/>
          </p:cNvSpPr>
          <p:nvPr>
            <p:ph idx="1"/>
          </p:nvPr>
        </p:nvSpPr>
        <p:spPr/>
        <p:txBody>
          <a:bodyPr/>
          <a:lstStyle/>
          <a:p>
            <a:pPr>
              <a:buFontTx/>
              <a:buChar char="•"/>
            </a:pPr>
            <a:r>
              <a:rPr lang="en-US" altLang="en-US" dirty="0"/>
              <a:t>Often code in try suite can throw more than one type of exception</a:t>
            </a:r>
          </a:p>
          <a:p>
            <a:pPr lvl="1"/>
            <a:r>
              <a:rPr lang="en-US" altLang="en-US" dirty="0"/>
              <a:t>Need to write </a:t>
            </a:r>
            <a:r>
              <a:rPr lang="en-US" altLang="en-US" dirty="0">
                <a:latin typeface="Courier New" panose="02070309020205020404" pitchFamily="49" charset="0"/>
                <a:cs typeface="Courier New" panose="02070309020205020404" pitchFamily="49" charset="0"/>
              </a:rPr>
              <a:t>except</a:t>
            </a:r>
            <a:r>
              <a:rPr lang="en-US" altLang="en-US" dirty="0"/>
              <a:t> clause for each type of exception that needs to be handled</a:t>
            </a:r>
          </a:p>
          <a:p>
            <a:pPr>
              <a:buFontTx/>
              <a:buChar char="•"/>
            </a:pPr>
            <a:r>
              <a:rPr lang="en-US" altLang="en-US" dirty="0"/>
              <a:t>An </a:t>
            </a:r>
            <a:r>
              <a:rPr lang="en-US" altLang="en-US" dirty="0">
                <a:latin typeface="Courier New" panose="02070309020205020404" pitchFamily="49" charset="0"/>
                <a:cs typeface="Courier New" panose="02070309020205020404" pitchFamily="49" charset="0"/>
              </a:rPr>
              <a:t>except</a:t>
            </a:r>
            <a:r>
              <a:rPr lang="en-US" altLang="en-US" dirty="0"/>
              <a:t> clause that does not list a specific exception will handle any exception that is raised in the try suite</a:t>
            </a:r>
          </a:p>
          <a:p>
            <a:pPr lvl="1"/>
            <a:r>
              <a:rPr lang="en-US" altLang="en-US" dirty="0"/>
              <a:t>Should always be last in a series of </a:t>
            </a:r>
            <a:r>
              <a:rPr lang="en-US" altLang="en-US" dirty="0">
                <a:latin typeface="Courier New" panose="02070309020205020404" pitchFamily="49" charset="0"/>
                <a:cs typeface="Courier New" panose="02070309020205020404" pitchFamily="49" charset="0"/>
              </a:rPr>
              <a:t>except</a:t>
            </a:r>
            <a:r>
              <a:rPr lang="en-US" altLang="en-US" dirty="0"/>
              <a:t> clauses</a:t>
            </a:r>
            <a:endParaRPr lang="he-IL" altLang="en-US" dirty="0"/>
          </a:p>
          <a:p>
            <a:pPr>
              <a:buFontTx/>
              <a:buChar char="•"/>
            </a:pP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D36C02F-B348-43E1-96C0-788CAEDC6C03}"/>
              </a:ext>
            </a:extLst>
          </p:cNvPr>
          <p:cNvSpPr>
            <a:spLocks noGrp="1" noChangeArrowheads="1"/>
          </p:cNvSpPr>
          <p:nvPr>
            <p:ph type="title"/>
          </p:nvPr>
        </p:nvSpPr>
        <p:spPr/>
        <p:txBody>
          <a:bodyPr/>
          <a:lstStyle/>
          <a:p>
            <a:r>
              <a:rPr lang="en-US" altLang="en-US" dirty="0"/>
              <a:t>Displaying an Exception’s Default Error Message</a:t>
            </a:r>
          </a:p>
        </p:txBody>
      </p:sp>
      <p:sp>
        <p:nvSpPr>
          <p:cNvPr id="29699" name="Content Placeholder 2">
            <a:extLst>
              <a:ext uri="{FF2B5EF4-FFF2-40B4-BE49-F238E27FC236}">
                <a16:creationId xmlns:a16="http://schemas.microsoft.com/office/drawing/2014/main" id="{1C99909E-58BB-473B-8488-3296107FD669}"/>
              </a:ext>
            </a:extLst>
          </p:cNvPr>
          <p:cNvSpPr>
            <a:spLocks noGrp="1" noChangeArrowheads="1"/>
          </p:cNvSpPr>
          <p:nvPr>
            <p:ph idx="1"/>
          </p:nvPr>
        </p:nvSpPr>
        <p:spPr/>
        <p:txBody>
          <a:bodyPr/>
          <a:lstStyle/>
          <a:p>
            <a:pPr>
              <a:buFontTx/>
              <a:buChar char="•"/>
            </a:pPr>
            <a:r>
              <a:rPr lang="en-US" altLang="en-US" dirty="0"/>
              <a:t>Exception object: object created in memory when an exception is thrown</a:t>
            </a:r>
          </a:p>
          <a:p>
            <a:pPr lvl="1"/>
            <a:r>
              <a:rPr lang="en-US" altLang="en-US" dirty="0"/>
              <a:t>Usually contains default error message pertaining to the exception</a:t>
            </a:r>
          </a:p>
          <a:p>
            <a:pPr lvl="1"/>
            <a:r>
              <a:rPr lang="en-US" altLang="en-US" dirty="0"/>
              <a:t>Can assign the exception object to a variable in an </a:t>
            </a:r>
            <a:r>
              <a:rPr lang="en-US" altLang="en-US" dirty="0">
                <a:latin typeface="Courier New" panose="02070309020205020404" pitchFamily="49" charset="0"/>
                <a:cs typeface="Courier New" panose="02070309020205020404" pitchFamily="49" charset="0"/>
              </a:rPr>
              <a:t>except</a:t>
            </a:r>
            <a:r>
              <a:rPr lang="en-US" altLang="en-US" dirty="0"/>
              <a:t> clause</a:t>
            </a:r>
          </a:p>
          <a:p>
            <a:pPr lvl="2"/>
            <a:r>
              <a:rPr lang="en-US" altLang="en-US" dirty="0"/>
              <a:t>Example: </a:t>
            </a:r>
            <a:r>
              <a:rPr lang="en-US" altLang="en-US" dirty="0">
                <a:latin typeface="Courier New" panose="02070309020205020404" pitchFamily="49" charset="0"/>
                <a:cs typeface="Courier New" panose="02070309020205020404" pitchFamily="49" charset="0"/>
              </a:rPr>
              <a:t>except </a:t>
            </a:r>
            <a:r>
              <a:rPr lang="en-US" altLang="en-US" dirty="0" err="1">
                <a:latin typeface="Courier New" panose="02070309020205020404" pitchFamily="49" charset="0"/>
                <a:cs typeface="Courier New" panose="02070309020205020404" pitchFamily="49" charset="0"/>
              </a:rPr>
              <a:t>ValueErroraserr</a:t>
            </a:r>
            <a:r>
              <a:rPr lang="en-US" altLang="en-US" dirty="0">
                <a:latin typeface="Courier New" panose="02070309020205020404" pitchFamily="49" charset="0"/>
                <a:cs typeface="Courier New" panose="02070309020205020404" pitchFamily="49" charset="0"/>
              </a:rPr>
              <a:t>:</a:t>
            </a:r>
          </a:p>
          <a:p>
            <a:pPr lvl="1"/>
            <a:r>
              <a:rPr lang="en-US" altLang="en-US" dirty="0">
                <a:cs typeface="Courier New" panose="02070309020205020404" pitchFamily="49" charset="0"/>
              </a:rPr>
              <a:t>Can pass exception object variable to </a:t>
            </a:r>
            <a:r>
              <a:rPr lang="en-US" altLang="en-US" dirty="0">
                <a:latin typeface="Courier New" panose="02070309020205020404" pitchFamily="49" charset="0"/>
                <a:cs typeface="Courier New" panose="02070309020205020404" pitchFamily="49" charset="0"/>
              </a:rPr>
              <a:t>print</a:t>
            </a:r>
            <a:r>
              <a:rPr lang="en-US" altLang="en-US" dirty="0">
                <a:cs typeface="Courier New" panose="02070309020205020404" pitchFamily="49" charset="0"/>
              </a:rPr>
              <a:t> function to display the default error message</a:t>
            </a:r>
          </a:p>
          <a:p>
            <a:pPr>
              <a:buFontTx/>
              <a:buChar char="•"/>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6E3754E-FEB2-4674-A147-E4393F8AA4F5}"/>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else</a:t>
            </a:r>
            <a:r>
              <a:rPr lang="en-US" altLang="en-US" dirty="0"/>
              <a:t> Clause</a:t>
            </a:r>
          </a:p>
        </p:txBody>
      </p:sp>
      <p:sp>
        <p:nvSpPr>
          <p:cNvPr id="30723" name="Content Placeholder 2">
            <a:extLst>
              <a:ext uri="{FF2B5EF4-FFF2-40B4-BE49-F238E27FC236}">
                <a16:creationId xmlns:a16="http://schemas.microsoft.com/office/drawing/2014/main" id="{84DBECCA-F34C-4EEC-B800-1C90F53ABAEC}"/>
              </a:ext>
            </a:extLst>
          </p:cNvPr>
          <p:cNvSpPr>
            <a:spLocks noGrp="1" noChangeArrowheads="1"/>
          </p:cNvSpPr>
          <p:nvPr>
            <p:ph idx="1"/>
          </p:nvPr>
        </p:nvSpPr>
        <p:spPr/>
        <p:txBody>
          <a:bodyPr/>
          <a:lstStyle/>
          <a:p>
            <a:pPr eaLnBrk="1" hangingPunct="1">
              <a:buFontTx/>
              <a:buChar char="•"/>
            </a:pPr>
            <a:r>
              <a:rPr lang="en-US" altLang="en-US" dirty="0">
                <a:latin typeface="Courier New" panose="02070309020205020404" pitchFamily="49" charset="0"/>
                <a:cs typeface="Courier New" panose="02070309020205020404" pitchFamily="49" charset="0"/>
              </a:rPr>
              <a:t>try/except </a:t>
            </a:r>
            <a:r>
              <a:rPr lang="en-US" altLang="en-US" dirty="0">
                <a:cs typeface="Courier New" panose="02070309020205020404" pitchFamily="49" charset="0"/>
              </a:rPr>
              <a:t>statement may include an optional </a:t>
            </a:r>
            <a:r>
              <a:rPr lang="en-US" altLang="en-US" dirty="0">
                <a:latin typeface="Courier New" panose="02070309020205020404" pitchFamily="49" charset="0"/>
                <a:cs typeface="Courier New" panose="02070309020205020404" pitchFamily="49" charset="0"/>
              </a:rPr>
              <a:t>else</a:t>
            </a:r>
            <a:r>
              <a:rPr lang="en-US" altLang="en-US" dirty="0">
                <a:cs typeface="Courier New" panose="02070309020205020404" pitchFamily="49" charset="0"/>
              </a:rPr>
              <a:t> clause, which appears after all the </a:t>
            </a:r>
            <a:r>
              <a:rPr lang="en-US" altLang="en-US" dirty="0">
                <a:latin typeface="Courier New" panose="02070309020205020404" pitchFamily="49" charset="0"/>
                <a:cs typeface="Courier New" panose="02070309020205020404" pitchFamily="49" charset="0"/>
              </a:rPr>
              <a:t>except</a:t>
            </a:r>
            <a:r>
              <a:rPr lang="en-US" altLang="en-US" dirty="0">
                <a:cs typeface="Courier New" panose="02070309020205020404" pitchFamily="49" charset="0"/>
              </a:rPr>
              <a:t> clauses</a:t>
            </a:r>
          </a:p>
          <a:p>
            <a:pPr lvl="1" eaLnBrk="1" hangingPunct="1"/>
            <a:r>
              <a:rPr lang="en-US" altLang="en-US" sz="2400" dirty="0">
                <a:cs typeface="Courier New" panose="02070309020205020404" pitchFamily="49" charset="0"/>
              </a:rPr>
              <a:t>Aligned with </a:t>
            </a:r>
            <a:r>
              <a:rPr lang="en-US" altLang="en-US" sz="2400" dirty="0">
                <a:latin typeface="Courier New" panose="02070309020205020404" pitchFamily="49" charset="0"/>
                <a:cs typeface="Courier New" panose="02070309020205020404" pitchFamily="49" charset="0"/>
              </a:rPr>
              <a:t>try </a:t>
            </a:r>
            <a:r>
              <a:rPr lang="en-US" altLang="en-US" sz="2400" dirty="0">
                <a:cs typeface="Courier New" panose="02070309020205020404" pitchFamily="49" charset="0"/>
              </a:rPr>
              <a:t>and </a:t>
            </a:r>
            <a:r>
              <a:rPr lang="en-US" altLang="en-US" sz="2400" dirty="0">
                <a:latin typeface="Courier New" panose="02070309020205020404" pitchFamily="49" charset="0"/>
                <a:cs typeface="Courier New" panose="02070309020205020404" pitchFamily="49" charset="0"/>
              </a:rPr>
              <a:t>except</a:t>
            </a:r>
            <a:r>
              <a:rPr lang="en-US" altLang="en-US" sz="2400" dirty="0">
                <a:cs typeface="Courier New" panose="02070309020205020404" pitchFamily="49" charset="0"/>
              </a:rPr>
              <a:t> clauses</a:t>
            </a:r>
          </a:p>
          <a:p>
            <a:pPr lvl="1" eaLnBrk="1" hangingPunct="1"/>
            <a:r>
              <a:rPr lang="en-US" altLang="en-US" sz="2400" dirty="0">
                <a:cs typeface="Courier New" panose="02070309020205020404" pitchFamily="49" charset="0"/>
              </a:rPr>
              <a:t>Syntax similar to </a:t>
            </a:r>
            <a:r>
              <a:rPr lang="en-US" altLang="en-US" sz="2400" dirty="0">
                <a:latin typeface="Courier New" panose="02070309020205020404" pitchFamily="49" charset="0"/>
                <a:cs typeface="Courier New" panose="02070309020205020404" pitchFamily="49" charset="0"/>
              </a:rPr>
              <a:t>else</a:t>
            </a:r>
            <a:r>
              <a:rPr lang="en-US" altLang="en-US" sz="2400" dirty="0">
                <a:cs typeface="Courier New" panose="02070309020205020404" pitchFamily="49" charset="0"/>
              </a:rPr>
              <a:t> clause in decision structure</a:t>
            </a:r>
          </a:p>
          <a:p>
            <a:pPr lvl="1" eaLnBrk="1" hangingPunct="1"/>
            <a:r>
              <a:rPr lang="en-US" altLang="en-US" sz="2400" u="sng" dirty="0">
                <a:cs typeface="Courier New" panose="02070309020205020404" pitchFamily="49" charset="0"/>
              </a:rPr>
              <a:t>Else suite</a:t>
            </a:r>
            <a:r>
              <a:rPr lang="en-US" altLang="en-US" sz="2400" dirty="0">
                <a:cs typeface="Courier New" panose="02070309020205020404" pitchFamily="49" charset="0"/>
              </a:rPr>
              <a:t>: block of statements executed after statements in try suite, only if no exceptions were raised</a:t>
            </a:r>
          </a:p>
          <a:p>
            <a:pPr lvl="2"/>
            <a:r>
              <a:rPr lang="en-US" altLang="en-US" sz="2000" dirty="0">
                <a:cs typeface="Courier New" panose="02070309020205020404" pitchFamily="49" charset="0"/>
              </a:rPr>
              <a:t>If exception was raised, the else suite is skipped</a:t>
            </a:r>
            <a:endParaRPr lang="en-US" altLang="en-US" sz="2000" dirty="0">
              <a:latin typeface="Courier New" panose="02070309020205020404" pitchFamily="49" charset="0"/>
              <a:cs typeface="Courier New" panose="02070309020205020404" pitchFamily="49" charset="0"/>
            </a:endParaRPr>
          </a:p>
          <a:p>
            <a:pPr>
              <a:buFontTx/>
              <a:buChar char="•"/>
            </a:pPr>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FA85CA4-A3C5-42A6-B3EC-E6709AC2AD84}"/>
              </a:ext>
            </a:extLst>
          </p:cNvPr>
          <p:cNvSpPr>
            <a:spLocks noGrp="1" noChangeArrowheads="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finally</a:t>
            </a:r>
            <a:r>
              <a:rPr lang="en-US" altLang="en-US"/>
              <a:t> Clause</a:t>
            </a:r>
          </a:p>
        </p:txBody>
      </p:sp>
      <p:sp>
        <p:nvSpPr>
          <p:cNvPr id="31747" name="Content Placeholder 2">
            <a:extLst>
              <a:ext uri="{FF2B5EF4-FFF2-40B4-BE49-F238E27FC236}">
                <a16:creationId xmlns:a16="http://schemas.microsoft.com/office/drawing/2014/main" id="{E14A9355-A4BD-4908-B72F-9F5BCA80D15F}"/>
              </a:ext>
            </a:extLst>
          </p:cNvPr>
          <p:cNvSpPr>
            <a:spLocks noGrp="1" noChangeArrowheads="1"/>
          </p:cNvSpPr>
          <p:nvPr>
            <p:ph idx="1"/>
          </p:nvPr>
        </p:nvSpPr>
        <p:spPr/>
        <p:txBody>
          <a:bodyPr/>
          <a:lstStyle/>
          <a:p>
            <a:pPr eaLnBrk="1" hangingPunct="1">
              <a:buFontTx/>
              <a:buChar char="•"/>
            </a:pPr>
            <a:r>
              <a:rPr lang="en-US" altLang="en-US" dirty="0">
                <a:latin typeface="Courier New" panose="02070309020205020404" pitchFamily="49" charset="0"/>
                <a:cs typeface="Courier New" panose="02070309020205020404" pitchFamily="49" charset="0"/>
              </a:rPr>
              <a:t>try/except </a:t>
            </a:r>
            <a:r>
              <a:rPr lang="en-US" altLang="en-US" dirty="0">
                <a:cs typeface="Courier New" panose="02070309020205020404" pitchFamily="49" charset="0"/>
              </a:rPr>
              <a:t>statement may include an optional </a:t>
            </a:r>
            <a:r>
              <a:rPr lang="en-US" altLang="en-US" dirty="0">
                <a:latin typeface="Courier New" panose="02070309020205020404" pitchFamily="49" charset="0"/>
                <a:cs typeface="Courier New" panose="02070309020205020404" pitchFamily="49" charset="0"/>
              </a:rPr>
              <a:t>finally </a:t>
            </a:r>
            <a:r>
              <a:rPr lang="en-US" altLang="en-US" dirty="0">
                <a:cs typeface="Courier New" panose="02070309020205020404" pitchFamily="49" charset="0"/>
              </a:rPr>
              <a:t>clause, which appears after all the </a:t>
            </a:r>
            <a:r>
              <a:rPr lang="en-US" altLang="en-US" dirty="0">
                <a:latin typeface="Courier New" panose="02070309020205020404" pitchFamily="49" charset="0"/>
                <a:cs typeface="Courier New" panose="02070309020205020404" pitchFamily="49" charset="0"/>
              </a:rPr>
              <a:t>except</a:t>
            </a:r>
            <a:r>
              <a:rPr lang="en-US" altLang="en-US" dirty="0">
                <a:cs typeface="Courier New" panose="02070309020205020404" pitchFamily="49" charset="0"/>
              </a:rPr>
              <a:t> clauses</a:t>
            </a:r>
          </a:p>
          <a:p>
            <a:pPr lvl="1" eaLnBrk="1" hangingPunct="1"/>
            <a:r>
              <a:rPr lang="en-US" altLang="en-US" sz="2400" dirty="0">
                <a:cs typeface="Courier New" panose="02070309020205020404" pitchFamily="49" charset="0"/>
              </a:rPr>
              <a:t>Aligned with </a:t>
            </a:r>
            <a:r>
              <a:rPr lang="en-US" altLang="en-US" sz="2400" dirty="0">
                <a:latin typeface="Courier New" panose="02070309020205020404" pitchFamily="49" charset="0"/>
                <a:cs typeface="Courier New" panose="02070309020205020404" pitchFamily="49" charset="0"/>
              </a:rPr>
              <a:t>try </a:t>
            </a:r>
            <a:r>
              <a:rPr lang="en-US" altLang="en-US" sz="2400" dirty="0">
                <a:cs typeface="Courier New" panose="02070309020205020404" pitchFamily="49" charset="0"/>
              </a:rPr>
              <a:t>and </a:t>
            </a:r>
            <a:r>
              <a:rPr lang="en-US" altLang="en-US" sz="2400" dirty="0">
                <a:latin typeface="Courier New" panose="02070309020205020404" pitchFamily="49" charset="0"/>
                <a:cs typeface="Courier New" panose="02070309020205020404" pitchFamily="49" charset="0"/>
              </a:rPr>
              <a:t>except</a:t>
            </a:r>
            <a:r>
              <a:rPr lang="en-US" altLang="en-US" sz="2400" dirty="0">
                <a:cs typeface="Courier New" panose="02070309020205020404" pitchFamily="49" charset="0"/>
              </a:rPr>
              <a:t> clauses</a:t>
            </a:r>
          </a:p>
          <a:p>
            <a:pPr lvl="1" eaLnBrk="1" hangingPunct="1"/>
            <a:r>
              <a:rPr lang="en-US" altLang="en-US" sz="2400" dirty="0">
                <a:cs typeface="Courier New" panose="02070309020205020404" pitchFamily="49" charset="0"/>
              </a:rPr>
              <a:t>General format: </a:t>
            </a:r>
            <a:r>
              <a:rPr lang="en-US" altLang="en-US" sz="2400" dirty="0">
                <a:latin typeface="Courier New" panose="02070309020205020404" pitchFamily="49" charset="0"/>
                <a:cs typeface="Courier New" panose="02070309020205020404" pitchFamily="49" charset="0"/>
              </a:rPr>
              <a:t>finally:</a:t>
            </a:r>
          </a:p>
          <a:p>
            <a:pPr marL="2954338" lvl="1" indent="-2497138" eaLnBrk="1" hangingPunct="1"/>
            <a:r>
              <a:rPr lang="en-US" altLang="en-US" sz="2400" dirty="0">
                <a:latin typeface="Courier New" panose="02070309020205020404" pitchFamily="49" charset="0"/>
                <a:cs typeface="Courier New" panose="02070309020205020404" pitchFamily="49" charset="0"/>
              </a:rPr>
              <a:t>statements</a:t>
            </a:r>
          </a:p>
          <a:p>
            <a:pPr lvl="1" eaLnBrk="1" hangingPunct="1"/>
            <a:r>
              <a:rPr lang="en-US" altLang="en-US" sz="2400" u="sng" dirty="0">
                <a:cs typeface="Courier New" panose="02070309020205020404" pitchFamily="49" charset="0"/>
              </a:rPr>
              <a:t>Finally suite</a:t>
            </a:r>
            <a:r>
              <a:rPr lang="en-US" altLang="en-US" sz="2400" dirty="0">
                <a:cs typeface="Courier New" panose="02070309020205020404" pitchFamily="49" charset="0"/>
              </a:rPr>
              <a:t>: block of statements after the  </a:t>
            </a:r>
            <a:r>
              <a:rPr lang="en-US" altLang="en-US" sz="2400" dirty="0">
                <a:latin typeface="Courier New" panose="02070309020205020404" pitchFamily="49" charset="0"/>
                <a:cs typeface="Courier New" panose="02070309020205020404" pitchFamily="49" charset="0"/>
              </a:rPr>
              <a:t>finally</a:t>
            </a:r>
            <a:r>
              <a:rPr lang="en-US" altLang="en-US" sz="2400" dirty="0">
                <a:cs typeface="Courier New" panose="02070309020205020404" pitchFamily="49" charset="0"/>
              </a:rPr>
              <a:t> clause</a:t>
            </a:r>
          </a:p>
          <a:p>
            <a:pPr lvl="2"/>
            <a:r>
              <a:rPr lang="en-US" altLang="en-US" sz="2000" dirty="0">
                <a:cs typeface="Courier New" panose="02070309020205020404" pitchFamily="49" charset="0"/>
              </a:rPr>
              <a:t>Execute whether an exception occurs or not</a:t>
            </a:r>
          </a:p>
          <a:p>
            <a:pPr lvl="2"/>
            <a:r>
              <a:rPr lang="en-US" altLang="en-US" sz="2000" dirty="0">
                <a:cs typeface="Courier New" panose="02070309020205020404" pitchFamily="49" charset="0"/>
              </a:rPr>
              <a:t>Purpose is to perform cleanup before exiting</a:t>
            </a:r>
          </a:p>
          <a:p>
            <a:pPr>
              <a:buFontTx/>
              <a:buChar char="•"/>
            </a:pPr>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64C2C8A-9E58-4074-B57F-A1FD5C3B1A26}"/>
              </a:ext>
            </a:extLst>
          </p:cNvPr>
          <p:cNvSpPr>
            <a:spLocks noGrp="1" noChangeArrowheads="1"/>
          </p:cNvSpPr>
          <p:nvPr>
            <p:ph type="title"/>
          </p:nvPr>
        </p:nvSpPr>
        <p:spPr>
          <a:xfrm>
            <a:off x="457200" y="215372"/>
            <a:ext cx="8458200" cy="1097280"/>
          </a:xfrm>
        </p:spPr>
        <p:txBody>
          <a:bodyPr/>
          <a:lstStyle/>
          <a:p>
            <a:pPr eaLnBrk="1" hangingPunct="1"/>
            <a:r>
              <a:rPr lang="en-US" altLang="en-US" dirty="0"/>
              <a:t>Introduction to File Input and Output</a:t>
            </a:r>
            <a:r>
              <a:rPr lang="en-US" altLang="en-US" sz="2000" b="0" dirty="0"/>
              <a:t> (1 of 4)</a:t>
            </a:r>
            <a:endParaRPr lang="he-IL" altLang="en-US" sz="2000" b="0" dirty="0"/>
          </a:p>
        </p:txBody>
      </p:sp>
      <p:sp>
        <p:nvSpPr>
          <p:cNvPr id="3" name="Content Placeholder 2">
            <a:extLst>
              <a:ext uri="{FF2B5EF4-FFF2-40B4-BE49-F238E27FC236}">
                <a16:creationId xmlns:a16="http://schemas.microsoft.com/office/drawing/2014/main" id="{F17F984F-BDE7-44AB-B0ED-30F30A125F22}"/>
              </a:ext>
            </a:extLst>
          </p:cNvPr>
          <p:cNvSpPr>
            <a:spLocks noGrp="1"/>
          </p:cNvSpPr>
          <p:nvPr>
            <p:ph idx="1"/>
          </p:nvPr>
        </p:nvSpPr>
        <p:spPr/>
        <p:txBody>
          <a:bodyPr/>
          <a:lstStyle/>
          <a:p>
            <a:r>
              <a:rPr lang="en-US" dirty="0"/>
              <a:t>For program to retain data between the times it is run, you must save the data</a:t>
            </a:r>
          </a:p>
          <a:p>
            <a:pPr lvl="1"/>
            <a:r>
              <a:rPr lang="en-US" dirty="0"/>
              <a:t>Data is saved to a file, typically on computer disk</a:t>
            </a:r>
          </a:p>
          <a:p>
            <a:pPr lvl="1"/>
            <a:r>
              <a:rPr lang="en-US" dirty="0"/>
              <a:t>Saved data can be retrieved and used at a later time</a:t>
            </a:r>
          </a:p>
          <a:p>
            <a:r>
              <a:rPr lang="en-US" dirty="0"/>
              <a:t>“Writing data to”: saving data on a file</a:t>
            </a:r>
          </a:p>
          <a:p>
            <a:r>
              <a:rPr lang="en-US" dirty="0"/>
              <a:t>Output file: a file that data is written to</a:t>
            </a:r>
            <a:endParaRPr lang="en-A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5E2AF27-231E-4F62-AAE2-E4B484427A8E}"/>
              </a:ext>
            </a:extLst>
          </p:cNvPr>
          <p:cNvSpPr>
            <a:spLocks noGrp="1" noChangeArrowheads="1"/>
          </p:cNvSpPr>
          <p:nvPr>
            <p:ph type="title"/>
          </p:nvPr>
        </p:nvSpPr>
        <p:spPr/>
        <p:txBody>
          <a:bodyPr/>
          <a:lstStyle/>
          <a:p>
            <a:r>
              <a:rPr lang="en-US" altLang="en-US"/>
              <a:t>What If an Exception Is Not Handled?</a:t>
            </a:r>
          </a:p>
        </p:txBody>
      </p:sp>
      <p:sp>
        <p:nvSpPr>
          <p:cNvPr id="32771" name="Content Placeholder 2">
            <a:extLst>
              <a:ext uri="{FF2B5EF4-FFF2-40B4-BE49-F238E27FC236}">
                <a16:creationId xmlns:a16="http://schemas.microsoft.com/office/drawing/2014/main" id="{D2D5DC9E-5F2F-452C-BC56-0D1205E83F1D}"/>
              </a:ext>
            </a:extLst>
          </p:cNvPr>
          <p:cNvSpPr>
            <a:spLocks noGrp="1" noChangeArrowheads="1"/>
          </p:cNvSpPr>
          <p:nvPr>
            <p:ph idx="1"/>
          </p:nvPr>
        </p:nvSpPr>
        <p:spPr/>
        <p:txBody>
          <a:bodyPr/>
          <a:lstStyle/>
          <a:p>
            <a:pPr>
              <a:buFontTx/>
              <a:buChar char="•"/>
            </a:pPr>
            <a:r>
              <a:rPr lang="en-US" altLang="en-US" dirty="0"/>
              <a:t>Two ways for exception to go unhandled:</a:t>
            </a:r>
          </a:p>
          <a:p>
            <a:pPr lvl="1"/>
            <a:r>
              <a:rPr lang="en-US" altLang="en-US" dirty="0"/>
              <a:t>No except clause specifying exception of the right type</a:t>
            </a:r>
          </a:p>
          <a:p>
            <a:pPr lvl="1"/>
            <a:r>
              <a:rPr lang="en-US" altLang="en-US" dirty="0"/>
              <a:t>Exception raised outside a try suite</a:t>
            </a:r>
          </a:p>
          <a:p>
            <a:pPr>
              <a:buFontTx/>
              <a:buChar char="•"/>
            </a:pPr>
            <a:r>
              <a:rPr lang="en-US" altLang="en-US" dirty="0"/>
              <a:t>In both cases, exception will cause the program to halt</a:t>
            </a:r>
          </a:p>
          <a:p>
            <a:pPr lvl="1"/>
            <a:r>
              <a:rPr lang="en-US" altLang="en-US" dirty="0"/>
              <a:t>Python documentation provides information about exceptions that can be raised by different functions</a:t>
            </a:r>
          </a:p>
          <a:p>
            <a:pPr>
              <a:buFontTx/>
              <a:buChar char="•"/>
            </a:pP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905FA45-AB73-4215-B222-65FF51368E8A}"/>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33795" name="Content Placeholder 2">
            <a:extLst>
              <a:ext uri="{FF2B5EF4-FFF2-40B4-BE49-F238E27FC236}">
                <a16:creationId xmlns:a16="http://schemas.microsoft.com/office/drawing/2014/main" id="{7F21A081-9972-4AFC-BAD6-91B1DCEA40A6}"/>
              </a:ext>
            </a:extLst>
          </p:cNvPr>
          <p:cNvSpPr>
            <a:spLocks noGrp="1" noChangeArrowheads="1"/>
          </p:cNvSpPr>
          <p:nvPr>
            <p:ph idx="1"/>
          </p:nvPr>
        </p:nvSpPr>
        <p:spPr/>
        <p:txBody>
          <a:bodyPr/>
          <a:lstStyle/>
          <a:p>
            <a:pPr eaLnBrk="1" hangingPunct="1">
              <a:buFontTx/>
              <a:buChar char="•"/>
            </a:pPr>
            <a:r>
              <a:rPr lang="en-US" altLang="en-US" dirty="0"/>
              <a:t>This chapter covered:</a:t>
            </a:r>
          </a:p>
          <a:p>
            <a:pPr lvl="1" eaLnBrk="1" hangingPunct="1"/>
            <a:r>
              <a:rPr lang="en-US" altLang="en-US" dirty="0"/>
              <a:t>Types of files and file access methods</a:t>
            </a:r>
          </a:p>
          <a:p>
            <a:pPr lvl="1" eaLnBrk="1" hangingPunct="1"/>
            <a:r>
              <a:rPr lang="en-US" altLang="en-US" dirty="0"/>
              <a:t>Filenames and file objects</a:t>
            </a:r>
          </a:p>
          <a:p>
            <a:pPr lvl="1" eaLnBrk="1" hangingPunct="1"/>
            <a:r>
              <a:rPr lang="en-US" altLang="en-US" dirty="0"/>
              <a:t>Writing data to a file</a:t>
            </a:r>
          </a:p>
          <a:p>
            <a:pPr lvl="1" eaLnBrk="1" hangingPunct="1"/>
            <a:r>
              <a:rPr lang="en-US" altLang="en-US" dirty="0"/>
              <a:t>Reading data from a file and determining when the end of the file is reached</a:t>
            </a:r>
          </a:p>
          <a:p>
            <a:pPr lvl="1" eaLnBrk="1" hangingPunct="1"/>
            <a:r>
              <a:rPr lang="en-US" altLang="en-US" dirty="0"/>
              <a:t>Processing records</a:t>
            </a:r>
          </a:p>
          <a:p>
            <a:pPr lvl="1" eaLnBrk="1" hangingPunct="1"/>
            <a:r>
              <a:rPr lang="en-US" altLang="en-US" dirty="0"/>
              <a:t>Exceptions, including:</a:t>
            </a:r>
          </a:p>
          <a:p>
            <a:pPr lvl="2"/>
            <a:r>
              <a:rPr lang="en-US" altLang="en-US" dirty="0"/>
              <a:t>Traceback messages</a:t>
            </a:r>
          </a:p>
          <a:p>
            <a:pPr lvl="2"/>
            <a:r>
              <a:rPr lang="en-US" altLang="en-US" dirty="0"/>
              <a:t>Handling exceptions</a:t>
            </a:r>
            <a:endParaRPr lang="he-IL" altLang="en-US" dirty="0"/>
          </a:p>
          <a:p>
            <a:pPr lvl="1" eaLnBrk="1" hangingPunct="1"/>
            <a:endParaRPr lang="he-IL"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9F0E-F067-4E58-BD05-8220F4D9AD48}"/>
              </a:ext>
            </a:extLst>
          </p:cNvPr>
          <p:cNvSpPr>
            <a:spLocks noGrp="1"/>
          </p:cNvSpPr>
          <p:nvPr>
            <p:ph type="title"/>
          </p:nvPr>
        </p:nvSpPr>
        <p:spPr>
          <a:xfrm>
            <a:off x="457200" y="228600"/>
            <a:ext cx="8458200" cy="609600"/>
          </a:xfrm>
        </p:spPr>
        <p:txBody>
          <a:bodyPr/>
          <a:lstStyle/>
          <a:p>
            <a:r>
              <a:rPr lang="en-US" altLang="en-US" dirty="0"/>
              <a:t>Introduction to File Input and Output</a:t>
            </a:r>
            <a:r>
              <a:rPr lang="en-US" altLang="en-US" sz="2000" b="0" dirty="0"/>
              <a:t> (2 of 4)</a:t>
            </a:r>
            <a:endParaRPr lang="en-AU" sz="2000" dirty="0"/>
          </a:p>
        </p:txBody>
      </p:sp>
      <p:sp>
        <p:nvSpPr>
          <p:cNvPr id="3" name="Text Placeholder 2">
            <a:extLst>
              <a:ext uri="{FF2B5EF4-FFF2-40B4-BE49-F238E27FC236}">
                <a16:creationId xmlns:a16="http://schemas.microsoft.com/office/drawing/2014/main" id="{28F146E7-E4A8-4349-811B-AC9408CCA5EA}"/>
              </a:ext>
            </a:extLst>
          </p:cNvPr>
          <p:cNvSpPr>
            <a:spLocks noGrp="1"/>
          </p:cNvSpPr>
          <p:nvPr>
            <p:ph type="body" sz="quarter" idx="13"/>
          </p:nvPr>
        </p:nvSpPr>
        <p:spPr>
          <a:xfrm>
            <a:off x="457200" y="5920200"/>
            <a:ext cx="8229600" cy="364816"/>
          </a:xfrm>
        </p:spPr>
        <p:txBody>
          <a:bodyPr/>
          <a:lstStyle/>
          <a:p>
            <a:r>
              <a:rPr lang="en-US" b="1" dirty="0"/>
              <a:t>Figure 6-1 </a:t>
            </a:r>
            <a:r>
              <a:rPr lang="en-US" dirty="0"/>
              <a:t>Writing data to a file</a:t>
            </a:r>
            <a:endParaRPr lang="en-AU" dirty="0"/>
          </a:p>
        </p:txBody>
      </p:sp>
      <p:pic>
        <p:nvPicPr>
          <p:cNvPr id="6146" name="Picture 3" descr="There are three variables namely variable pay underscore rate, variable employee underscore i d, and variable employee underscore name, with the data values 18.65, 7451 Z, and Cindy Chandler, respectively. The data is copied to a file on the disk that is represented as a 1 cross 3 array on a disk. Arrows from each data value point to one of the cells in the array. The cells in row 1 of the array read as follows. Cindy Chandler, 7451 Z, and 18.65. ">
            <a:extLst>
              <a:ext uri="{FF2B5EF4-FFF2-40B4-BE49-F238E27FC236}">
                <a16:creationId xmlns:a16="http://schemas.microsoft.com/office/drawing/2014/main" id="{C84B36C3-BB6F-4D8C-894F-8E355CFAAC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05982" y="1219200"/>
            <a:ext cx="7732037"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7DAA4E3-B7E1-485E-AC5C-4B42B35C8D56}"/>
              </a:ext>
            </a:extLst>
          </p:cNvPr>
          <p:cNvSpPr>
            <a:spLocks noGrp="1" noChangeArrowheads="1"/>
          </p:cNvSpPr>
          <p:nvPr>
            <p:ph type="title"/>
          </p:nvPr>
        </p:nvSpPr>
        <p:spPr>
          <a:xfrm>
            <a:off x="457200" y="215372"/>
            <a:ext cx="8458200" cy="1097280"/>
          </a:xfrm>
        </p:spPr>
        <p:txBody>
          <a:bodyPr/>
          <a:lstStyle/>
          <a:p>
            <a:r>
              <a:rPr lang="en-US" altLang="en-US" dirty="0"/>
              <a:t>Introduction to File Input and Output</a:t>
            </a:r>
            <a:r>
              <a:rPr lang="en-US" altLang="en-US" sz="2000" b="0" dirty="0"/>
              <a:t> (3 of 4)</a:t>
            </a:r>
            <a:endParaRPr lang="he-IL" altLang="en-US" sz="2000" dirty="0"/>
          </a:p>
        </p:txBody>
      </p:sp>
      <p:sp>
        <p:nvSpPr>
          <p:cNvPr id="7171" name="Content Placeholder 2">
            <a:extLst>
              <a:ext uri="{FF2B5EF4-FFF2-40B4-BE49-F238E27FC236}">
                <a16:creationId xmlns:a16="http://schemas.microsoft.com/office/drawing/2014/main" id="{0305B0BC-67E9-4E7F-BBF1-FDF8DC9DC64F}"/>
              </a:ext>
            </a:extLst>
          </p:cNvPr>
          <p:cNvSpPr>
            <a:spLocks noGrp="1" noChangeArrowheads="1"/>
          </p:cNvSpPr>
          <p:nvPr>
            <p:ph idx="1"/>
          </p:nvPr>
        </p:nvSpPr>
        <p:spPr/>
        <p:txBody>
          <a:bodyPr/>
          <a:lstStyle/>
          <a:p>
            <a:pPr>
              <a:buFontTx/>
              <a:buChar char="•"/>
            </a:pPr>
            <a:r>
              <a:rPr lang="en-US" altLang="en-US" dirty="0"/>
              <a:t>“</a:t>
            </a:r>
            <a:r>
              <a:rPr lang="en-US" altLang="en-US" u="sng" dirty="0"/>
              <a:t>Reading data from</a:t>
            </a:r>
            <a:r>
              <a:rPr lang="en-US" altLang="en-US" dirty="0"/>
              <a:t>”: process of retrieving data from a file</a:t>
            </a:r>
          </a:p>
          <a:p>
            <a:pPr>
              <a:buFontTx/>
              <a:buChar char="•"/>
            </a:pPr>
            <a:r>
              <a:rPr lang="en-US" altLang="en-US" u="sng" dirty="0"/>
              <a:t>Input file</a:t>
            </a:r>
            <a:r>
              <a:rPr lang="en-US" altLang="en-US" dirty="0"/>
              <a:t>: a file from which data is read</a:t>
            </a:r>
          </a:p>
          <a:p>
            <a:pPr>
              <a:buFontTx/>
              <a:buChar char="•"/>
            </a:pPr>
            <a:r>
              <a:rPr lang="en-US" altLang="en-US" dirty="0"/>
              <a:t>Three steps when a program uses a file</a:t>
            </a:r>
          </a:p>
          <a:p>
            <a:pPr lvl="1"/>
            <a:r>
              <a:rPr lang="en-US" altLang="en-US" dirty="0"/>
              <a:t>Open the file</a:t>
            </a:r>
          </a:p>
          <a:p>
            <a:pPr lvl="1"/>
            <a:r>
              <a:rPr lang="en-US" altLang="en-US" dirty="0"/>
              <a:t>Process the file</a:t>
            </a:r>
          </a:p>
          <a:p>
            <a:pPr lvl="1"/>
            <a:r>
              <a:rPr lang="en-US" altLang="en-US" dirty="0"/>
              <a:t>Close the file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9A1F-B58F-4558-B4B6-52EC7C43B0F7}"/>
              </a:ext>
            </a:extLst>
          </p:cNvPr>
          <p:cNvSpPr>
            <a:spLocks noGrp="1"/>
          </p:cNvSpPr>
          <p:nvPr>
            <p:ph type="title"/>
          </p:nvPr>
        </p:nvSpPr>
        <p:spPr>
          <a:xfrm>
            <a:off x="457200" y="228600"/>
            <a:ext cx="8458200" cy="685800"/>
          </a:xfrm>
        </p:spPr>
        <p:txBody>
          <a:bodyPr/>
          <a:lstStyle/>
          <a:p>
            <a:r>
              <a:rPr lang="en-US" altLang="en-US" dirty="0"/>
              <a:t>Introduction to File Input and Output</a:t>
            </a:r>
            <a:r>
              <a:rPr lang="en-US" altLang="en-US" sz="2000" b="0" dirty="0"/>
              <a:t> (4 of 4)</a:t>
            </a:r>
            <a:endParaRPr lang="en-AU" sz="2000" dirty="0"/>
          </a:p>
        </p:txBody>
      </p:sp>
      <p:sp>
        <p:nvSpPr>
          <p:cNvPr id="3" name="Text Placeholder 2">
            <a:extLst>
              <a:ext uri="{FF2B5EF4-FFF2-40B4-BE49-F238E27FC236}">
                <a16:creationId xmlns:a16="http://schemas.microsoft.com/office/drawing/2014/main" id="{055E23C4-AA67-4D6C-A693-BB0228F33D84}"/>
              </a:ext>
            </a:extLst>
          </p:cNvPr>
          <p:cNvSpPr>
            <a:spLocks noGrp="1"/>
          </p:cNvSpPr>
          <p:nvPr>
            <p:ph type="body" sz="quarter" idx="13"/>
          </p:nvPr>
        </p:nvSpPr>
        <p:spPr>
          <a:xfrm>
            <a:off x="457200" y="5844000"/>
            <a:ext cx="8229600" cy="441016"/>
          </a:xfrm>
        </p:spPr>
        <p:txBody>
          <a:bodyPr/>
          <a:lstStyle/>
          <a:p>
            <a:r>
              <a:rPr lang="en-US" b="1" dirty="0"/>
              <a:t>Figure 6-2 </a:t>
            </a:r>
            <a:r>
              <a:rPr lang="en-US" dirty="0"/>
              <a:t>Reading data from a file</a:t>
            </a:r>
            <a:endParaRPr lang="en-AU" dirty="0"/>
          </a:p>
        </p:txBody>
      </p:sp>
      <p:pic>
        <p:nvPicPr>
          <p:cNvPr id="8194" name="Picture 3" descr="There are three variables namely variable pay underscore rate, variable employee underscore i d, and variable employee underscore name, with the data values 18.65, 7451 Z, and Cindy Chandler, respectively. The data is copied to a file on the disk that is represented as a 1 cross 3 array on a disk. Arrows from each cell in the array point to each one of the data values. The cells in row 1 of the array read as follows. Cindy Chandler, 7451 Z, and 18.65.">
            <a:extLst>
              <a:ext uri="{FF2B5EF4-FFF2-40B4-BE49-F238E27FC236}">
                <a16:creationId xmlns:a16="http://schemas.microsoft.com/office/drawing/2014/main" id="{5115802A-BB0F-4B96-AC09-1E5C88C73D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739895" y="1219200"/>
            <a:ext cx="766421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7E4E137-49AC-4CB7-BF95-918B4373AF8D}"/>
              </a:ext>
            </a:extLst>
          </p:cNvPr>
          <p:cNvSpPr>
            <a:spLocks noGrp="1" noChangeArrowheads="1"/>
          </p:cNvSpPr>
          <p:nvPr>
            <p:ph type="title"/>
          </p:nvPr>
        </p:nvSpPr>
        <p:spPr/>
        <p:txBody>
          <a:bodyPr/>
          <a:lstStyle/>
          <a:p>
            <a:pPr eaLnBrk="1" hangingPunct="1"/>
            <a:r>
              <a:rPr lang="en-US" altLang="en-US" dirty="0"/>
              <a:t>Types of Files and File Access Methods</a:t>
            </a:r>
            <a:endParaRPr lang="he-IL" altLang="en-US" dirty="0"/>
          </a:p>
        </p:txBody>
      </p:sp>
      <p:sp>
        <p:nvSpPr>
          <p:cNvPr id="9219" name="Content Placeholder 2">
            <a:extLst>
              <a:ext uri="{FF2B5EF4-FFF2-40B4-BE49-F238E27FC236}">
                <a16:creationId xmlns:a16="http://schemas.microsoft.com/office/drawing/2014/main" id="{8A4D4AAE-4F21-4431-BA7E-F953802F956F}"/>
              </a:ext>
            </a:extLst>
          </p:cNvPr>
          <p:cNvSpPr>
            <a:spLocks noGrp="1" noChangeArrowheads="1"/>
          </p:cNvSpPr>
          <p:nvPr>
            <p:ph idx="1"/>
          </p:nvPr>
        </p:nvSpPr>
        <p:spPr/>
        <p:txBody>
          <a:bodyPr/>
          <a:lstStyle/>
          <a:p>
            <a:pPr>
              <a:buFontTx/>
              <a:buChar char="•"/>
            </a:pPr>
            <a:r>
              <a:rPr lang="en-US" altLang="en-US" dirty="0"/>
              <a:t>In general, two types of files</a:t>
            </a:r>
          </a:p>
          <a:p>
            <a:pPr lvl="1"/>
            <a:r>
              <a:rPr lang="en-US" altLang="en-US" u="sng" dirty="0"/>
              <a:t>Text file</a:t>
            </a:r>
            <a:r>
              <a:rPr lang="en-US" altLang="en-US" dirty="0"/>
              <a:t>: contains data that has been encoded as text</a:t>
            </a:r>
          </a:p>
          <a:p>
            <a:pPr lvl="1"/>
            <a:r>
              <a:rPr lang="en-US" altLang="en-US" u="sng" dirty="0"/>
              <a:t>Binary file</a:t>
            </a:r>
            <a:r>
              <a:rPr lang="en-US" altLang="en-US" dirty="0"/>
              <a:t>: contains data that has not been converted to text</a:t>
            </a:r>
          </a:p>
          <a:p>
            <a:pPr>
              <a:buFontTx/>
              <a:buChar char="•"/>
            </a:pPr>
            <a:r>
              <a:rPr lang="en-US" altLang="en-US" dirty="0"/>
              <a:t>Two ways to access data stored in file</a:t>
            </a:r>
          </a:p>
          <a:p>
            <a:pPr lvl="1"/>
            <a:r>
              <a:rPr lang="en-US" altLang="en-US" u="sng" dirty="0"/>
              <a:t>Sequential access</a:t>
            </a:r>
            <a:r>
              <a:rPr lang="en-US" altLang="en-US" dirty="0"/>
              <a:t>: file read sequentially from beginning to end, can’t skip ahead</a:t>
            </a:r>
          </a:p>
          <a:p>
            <a:pPr lvl="1"/>
            <a:r>
              <a:rPr lang="en-US" altLang="en-US" u="sng" dirty="0"/>
              <a:t>Direct access</a:t>
            </a:r>
            <a:r>
              <a:rPr lang="en-US" altLang="en-US" dirty="0"/>
              <a:t>: can jump directly to any piece of data in the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724967C-2EF7-43BB-A26E-3463D7176C32}"/>
              </a:ext>
            </a:extLst>
          </p:cNvPr>
          <p:cNvSpPr>
            <a:spLocks noGrp="1" noChangeArrowheads="1"/>
          </p:cNvSpPr>
          <p:nvPr>
            <p:ph type="title"/>
          </p:nvPr>
        </p:nvSpPr>
        <p:spPr/>
        <p:txBody>
          <a:bodyPr/>
          <a:lstStyle/>
          <a:p>
            <a:r>
              <a:rPr lang="en-US" altLang="en-US" dirty="0"/>
              <a:t>Filenames and File Objects</a:t>
            </a:r>
            <a:r>
              <a:rPr lang="en-US" altLang="en-US" sz="2000" b="0" dirty="0"/>
              <a:t> (1 of 2)</a:t>
            </a:r>
            <a:endParaRPr lang="he-IL" altLang="en-US" sz="2000" dirty="0"/>
          </a:p>
        </p:txBody>
      </p:sp>
      <p:sp>
        <p:nvSpPr>
          <p:cNvPr id="10243" name="Content Placeholder 2">
            <a:extLst>
              <a:ext uri="{FF2B5EF4-FFF2-40B4-BE49-F238E27FC236}">
                <a16:creationId xmlns:a16="http://schemas.microsoft.com/office/drawing/2014/main" id="{CD5DBAB1-08E7-4204-B91D-2DFB4CC588AD}"/>
              </a:ext>
            </a:extLst>
          </p:cNvPr>
          <p:cNvSpPr>
            <a:spLocks noGrp="1" noChangeArrowheads="1"/>
          </p:cNvSpPr>
          <p:nvPr>
            <p:ph idx="1"/>
          </p:nvPr>
        </p:nvSpPr>
        <p:spPr/>
        <p:txBody>
          <a:bodyPr/>
          <a:lstStyle/>
          <a:p>
            <a:pPr>
              <a:buFontTx/>
              <a:buChar char="•"/>
            </a:pPr>
            <a:r>
              <a:rPr lang="en-US" altLang="en-US" u="sng" dirty="0"/>
              <a:t>Filename extensions</a:t>
            </a:r>
            <a:r>
              <a:rPr lang="en-US" altLang="en-US" dirty="0"/>
              <a:t>: short sequences of characters that appear at the end of a filename preceded by a period</a:t>
            </a:r>
          </a:p>
          <a:p>
            <a:pPr lvl="1"/>
            <a:r>
              <a:rPr lang="en-US" altLang="en-US" dirty="0"/>
              <a:t>Extension indicates type of data stored in the file</a:t>
            </a:r>
          </a:p>
          <a:p>
            <a:pPr>
              <a:buFontTx/>
              <a:buChar char="•"/>
            </a:pPr>
            <a:r>
              <a:rPr lang="en-US" altLang="en-US" u="sng" dirty="0"/>
              <a:t>File object</a:t>
            </a:r>
            <a:r>
              <a:rPr lang="en-US" altLang="en-US" dirty="0"/>
              <a:t>: object associated with a specific file</a:t>
            </a:r>
          </a:p>
          <a:p>
            <a:pPr lvl="1"/>
            <a:r>
              <a:rPr lang="en-US" altLang="en-US" dirty="0"/>
              <a:t>Provides a way for a program to work with the file: file object referenced by a variable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2B7E284F-251F-45D7-8112-3D155C30FB8A}"/>
              </a:ext>
            </a:extLst>
          </p:cNvPr>
          <p:cNvSpPr>
            <a:spLocks noGrp="1" noChangeArrowheads="1"/>
          </p:cNvSpPr>
          <p:nvPr>
            <p:ph type="title"/>
          </p:nvPr>
        </p:nvSpPr>
        <p:spPr>
          <a:xfrm>
            <a:off x="457200" y="228600"/>
            <a:ext cx="8229600" cy="609600"/>
          </a:xfrm>
        </p:spPr>
        <p:txBody>
          <a:bodyPr/>
          <a:lstStyle/>
          <a:p>
            <a:r>
              <a:rPr lang="en-US" altLang="en-US" dirty="0"/>
              <a:t>Filenames and File Objects</a:t>
            </a:r>
            <a:r>
              <a:rPr lang="en-US" altLang="en-US" sz="2000" b="0" dirty="0"/>
              <a:t> (2 of 2)</a:t>
            </a:r>
            <a:endParaRPr lang="he-IL" altLang="en-US" sz="2000" dirty="0"/>
          </a:p>
        </p:txBody>
      </p:sp>
      <p:sp>
        <p:nvSpPr>
          <p:cNvPr id="2" name="Text Placeholder 1">
            <a:extLst>
              <a:ext uri="{FF2B5EF4-FFF2-40B4-BE49-F238E27FC236}">
                <a16:creationId xmlns:a16="http://schemas.microsoft.com/office/drawing/2014/main" id="{C7D4A2DB-8E80-40EC-A393-BB8BF3528DFC}"/>
              </a:ext>
            </a:extLst>
          </p:cNvPr>
          <p:cNvSpPr>
            <a:spLocks noGrp="1"/>
          </p:cNvSpPr>
          <p:nvPr>
            <p:ph type="body" sz="quarter" idx="13"/>
          </p:nvPr>
        </p:nvSpPr>
        <p:spPr>
          <a:xfrm>
            <a:off x="457200" y="5791200"/>
            <a:ext cx="8229600" cy="493816"/>
          </a:xfrm>
        </p:spPr>
        <p:txBody>
          <a:bodyPr/>
          <a:lstStyle/>
          <a:p>
            <a:r>
              <a:rPr lang="en-US" b="1" dirty="0"/>
              <a:t>Figure 6-4 </a:t>
            </a:r>
            <a:r>
              <a:rPr lang="en-US" dirty="0"/>
              <a:t>A variable name references a file object that is associated with a file</a:t>
            </a:r>
            <a:endParaRPr lang="en-AU" dirty="0"/>
          </a:p>
        </p:txBody>
      </p:sp>
      <p:pic>
        <p:nvPicPr>
          <p:cNvPr id="11267" name="Picture 2" descr="Variable underscore name points to file object, which in turn points to a file on the disk. The file on the disk is represented as a 1 cross 3 array on the disk. The cells in row 1 of the array read as follows. Cindy Chandler, 7451 Z, and 18.65.">
            <a:extLst>
              <a:ext uri="{FF2B5EF4-FFF2-40B4-BE49-F238E27FC236}">
                <a16:creationId xmlns:a16="http://schemas.microsoft.com/office/drawing/2014/main" id="{84B87B5E-F0B8-405B-8230-504F5E0A1CE5}"/>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p:blipFill>
        <p:spPr>
          <a:xfrm>
            <a:off x="1308044" y="1371600"/>
            <a:ext cx="6527912" cy="3624263"/>
          </a:xfrm>
        </p:spPr>
      </p:pic>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7C8E1EF2177C4CADCEB4AF5056A74C" ma:contentTypeVersion="17" ma:contentTypeDescription="Create a new document." ma:contentTypeScope="" ma:versionID="a3b9a1881c8609b43daedfea0e2006e3">
  <xsd:schema xmlns:xsd="http://www.w3.org/2001/XMLSchema" xmlns:xs="http://www.w3.org/2001/XMLSchema" xmlns:p="http://schemas.microsoft.com/office/2006/metadata/properties" xmlns:ns2="3af4bdee-a1f4-4ee2-bc43-c8d196e8e000" xmlns:ns3="c2d2387d-378a-45dc-97af-5953ed575aff" targetNamespace="http://schemas.microsoft.com/office/2006/metadata/properties" ma:root="true" ma:fieldsID="55a51ed95a1495b7d0309e951c0bcb02" ns2:_="" ns3:_="">
    <xsd:import namespace="3af4bdee-a1f4-4ee2-bc43-c8d196e8e000"/>
    <xsd:import namespace="c2d2387d-378a-45dc-97af-5953ed575a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4bdee-a1f4-4ee2-bc43-c8d196e8e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7d585fd-1929-495a-a0d7-500caaa34fc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d2387d-378a-45dc-97af-5953ed575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7edbff3-4a68-4072-a136-2744e71cd924}" ma:internalName="TaxCatchAll" ma:showField="CatchAllData" ma:web="c2d2387d-378a-45dc-97af-5953ed575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3af4bdee-a1f4-4ee2-bc43-c8d196e8e000" xsi:nil="true"/>
    <lcf76f155ced4ddcb4097134ff3c332f xmlns="3af4bdee-a1f4-4ee2-bc43-c8d196e8e000">
      <Terms xmlns="http://schemas.microsoft.com/office/infopath/2007/PartnerControls"/>
    </lcf76f155ced4ddcb4097134ff3c332f>
    <TaxCatchAll xmlns="c2d2387d-378a-45dc-97af-5953ed575aff" xsi:nil="true"/>
  </documentManagement>
</p:properties>
</file>

<file path=customXml/itemProps1.xml><?xml version="1.0" encoding="utf-8"?>
<ds:datastoreItem xmlns:ds="http://schemas.openxmlformats.org/officeDocument/2006/customXml" ds:itemID="{7DE0693A-E219-40F7-8F50-C84A5969991B}"/>
</file>

<file path=customXml/itemProps2.xml><?xml version="1.0" encoding="utf-8"?>
<ds:datastoreItem xmlns:ds="http://schemas.openxmlformats.org/officeDocument/2006/customXml" ds:itemID="{42D5848F-7FFA-4852-9E28-280961114A8D}"/>
</file>

<file path=customXml/itemProps3.xml><?xml version="1.0" encoding="utf-8"?>
<ds:datastoreItem xmlns:ds="http://schemas.openxmlformats.org/officeDocument/2006/customXml" ds:itemID="{BB46FD87-C02E-41DB-AD29-4AA85B599CE7}"/>
</file>

<file path=docProps/app.xml><?xml version="1.0" encoding="utf-8"?>
<Properties xmlns="http://schemas.openxmlformats.org/officeDocument/2006/extended-properties" xmlns:vt="http://schemas.openxmlformats.org/officeDocument/2006/docPropsVTypes">
  <Template>Horizon</Template>
  <TotalTime>8411</TotalTime>
  <Words>1537</Words>
  <Application>Microsoft Office PowerPoint</Application>
  <PresentationFormat>On-screen Show (4:3)</PresentationFormat>
  <Paragraphs>181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Courier New</vt:lpstr>
      <vt:lpstr>Times New Roman</vt:lpstr>
      <vt:lpstr>Verdana</vt:lpstr>
      <vt:lpstr>Wingdings</vt:lpstr>
      <vt:lpstr>508 Lecture</vt:lpstr>
      <vt:lpstr>Starting out with Python</vt:lpstr>
      <vt:lpstr>Topics</vt:lpstr>
      <vt:lpstr>Introduction to File Input and Output (1 of 4)</vt:lpstr>
      <vt:lpstr>Introduction to File Input and Output (2 of 4)</vt:lpstr>
      <vt:lpstr>Introduction to File Input and Output (3 of 4)</vt:lpstr>
      <vt:lpstr>Introduction to File Input and Output (4 of 4)</vt:lpstr>
      <vt:lpstr>Types of Files and File Access Methods</vt:lpstr>
      <vt:lpstr>Filenames and File Objects (1 of 2)</vt:lpstr>
      <vt:lpstr>Filenames and File Objects (2 of 2)</vt:lpstr>
      <vt:lpstr>Opening a File</vt:lpstr>
      <vt:lpstr>Specifying the Location of a File</vt:lpstr>
      <vt:lpstr>Writing Data to a File</vt:lpstr>
      <vt:lpstr>Reading Data From a File</vt:lpstr>
      <vt:lpstr>Concatenating a Newline to and Stripping it From a String</vt:lpstr>
      <vt:lpstr>Appending Data to an Existing File</vt:lpstr>
      <vt:lpstr>Writing and Reading Numeric Data</vt:lpstr>
      <vt:lpstr>Using Loops to Process Files (1 of 2)</vt:lpstr>
      <vt:lpstr>Using Loops to Process Files (2 of 2)</vt:lpstr>
      <vt:lpstr>Using Python’s for Loop to Read Lines</vt:lpstr>
      <vt:lpstr>Processing Records (1 of 2)</vt:lpstr>
      <vt:lpstr>Processing Records (2 of 2)</vt:lpstr>
      <vt:lpstr>Exceptions (1 of 4)</vt:lpstr>
      <vt:lpstr>Exceptions (2 of 4)</vt:lpstr>
      <vt:lpstr>Exceptions (3 of 4)</vt:lpstr>
      <vt:lpstr>Exceptions (4 of 4)</vt:lpstr>
      <vt:lpstr>Handling Multiple Exceptions</vt:lpstr>
      <vt:lpstr>Displaying an Exception’s Default Error Message</vt:lpstr>
      <vt:lpstr>The else Clause</vt:lpstr>
      <vt:lpstr>The finally Clause</vt:lpstr>
      <vt:lpstr>What If an Exception Is Not Handled?</vt:lpstr>
      <vt:lpstr>Summary</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Balwantsingh, Rawat</cp:lastModifiedBy>
  <cp:revision>647</cp:revision>
  <dcterms:created xsi:type="dcterms:W3CDTF">2014-07-14T20:04:21Z</dcterms:created>
  <dcterms:modified xsi:type="dcterms:W3CDTF">2020-04-14T08:05:34Z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y fmtid="{D5CDD505-2E9C-101B-9397-08002B2CF9AE}" pid="8" name="ContentTypeId">
    <vt:lpwstr>0x010100E37C8E1EF2177C4CADCEB4AF5056A74C</vt:lpwstr>
  </property>
</Properties>
</file>