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7" r:id="rId5"/>
    <p:sldId id="734" r:id="rId6"/>
    <p:sldId id="622" r:id="rId7"/>
    <p:sldId id="707" r:id="rId8"/>
    <p:sldId id="891" r:id="rId9"/>
    <p:sldId id="892" r:id="rId10"/>
    <p:sldId id="801" r:id="rId11"/>
    <p:sldId id="884" r:id="rId12"/>
    <p:sldId id="885" r:id="rId13"/>
    <p:sldId id="886" r:id="rId14"/>
    <p:sldId id="803" r:id="rId15"/>
    <p:sldId id="807" r:id="rId16"/>
    <p:sldId id="818" r:id="rId17"/>
    <p:sldId id="819" r:id="rId18"/>
    <p:sldId id="820" r:id="rId19"/>
    <p:sldId id="821" r:id="rId20"/>
    <p:sldId id="822" r:id="rId21"/>
    <p:sldId id="823" r:id="rId22"/>
    <p:sldId id="824" r:id="rId23"/>
    <p:sldId id="845" r:id="rId24"/>
    <p:sldId id="893" r:id="rId25"/>
    <p:sldId id="894" r:id="rId26"/>
    <p:sldId id="846" r:id="rId27"/>
    <p:sldId id="847" r:id="rId28"/>
    <p:sldId id="848" r:id="rId29"/>
    <p:sldId id="849" r:id="rId30"/>
    <p:sldId id="850" r:id="rId31"/>
    <p:sldId id="851" r:id="rId32"/>
    <p:sldId id="857" r:id="rId33"/>
    <p:sldId id="858" r:id="rId34"/>
    <p:sldId id="863" r:id="rId35"/>
    <p:sldId id="864" r:id="rId36"/>
    <p:sldId id="865" r:id="rId37"/>
    <p:sldId id="866" r:id="rId38"/>
    <p:sldId id="867" r:id="rId39"/>
    <p:sldId id="868" r:id="rId40"/>
    <p:sldId id="869" r:id="rId41"/>
    <p:sldId id="84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D5F8"/>
    <a:srgbClr val="E9EBF5"/>
    <a:srgbClr val="A254F9"/>
    <a:srgbClr val="70AD47"/>
    <a:srgbClr val="0C0CFF"/>
    <a:srgbClr val="CFD5EA"/>
    <a:srgbClr val="5B9BD5"/>
    <a:srgbClr val="2E8A8A"/>
    <a:srgbClr val="F4D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C1D4E-4DCA-1304-A4FA-46E369029F26}" v="11" dt="2022-03-26T22:45:21.724"/>
    <p1510:client id="{31D7E491-3287-5935-0EBF-4E8389647FD4}" v="14" dt="2022-03-26T17:10:38.352"/>
    <p1510:client id="{75A5876C-6CAC-6339-EAC6-41A6E0F9D14D}" v="41" dt="2022-03-28T19:20:57.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varScale="1">
        <p:scale>
          <a:sx n="94" d="100"/>
          <a:sy n="94" d="100"/>
        </p:scale>
        <p:origin x="264" y="72"/>
      </p:cViewPr>
      <p:guideLst/>
    </p:cSldViewPr>
  </p:slideViewPr>
  <p:outlineViewPr>
    <p:cViewPr>
      <p:scale>
        <a:sx n="33" d="100"/>
        <a:sy n="33" d="100"/>
      </p:scale>
      <p:origin x="0" y="-19747"/>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AEC1D4E-4DCA-1304-A4FA-46E369029F26}"/>
    <pc:docChg chg="modSld">
      <pc:chgData name="" userId="" providerId="" clId="Web-{2AEC1D4E-4DCA-1304-A4FA-46E369029F26}" dt="2022-03-26T22:44:53.677" v="0"/>
      <pc:docMkLst>
        <pc:docMk/>
      </pc:docMkLst>
      <pc:sldChg chg="delSp">
        <pc:chgData name="" userId="" providerId="" clId="Web-{2AEC1D4E-4DCA-1304-A4FA-46E369029F26}" dt="2022-03-26T22:44:53.677" v="0"/>
        <pc:sldMkLst>
          <pc:docMk/>
          <pc:sldMk cId="3626376964" sldId="257"/>
        </pc:sldMkLst>
        <pc:picChg chg="del">
          <ac:chgData name="" userId="" providerId="" clId="Web-{2AEC1D4E-4DCA-1304-A4FA-46E369029F26}" dt="2022-03-26T22:44:53.677" v="0"/>
          <ac:picMkLst>
            <pc:docMk/>
            <pc:sldMk cId="3626376964" sldId="257"/>
            <ac:picMk id="5" creationId="{F8CE7014-E5A7-4D2A-8745-C8672B7F3305}"/>
          </ac:picMkLst>
        </pc:picChg>
      </pc:sldChg>
    </pc:docChg>
  </pc:docChgLst>
  <pc:docChgLst>
    <pc:chgData name="Dashmeet Singh" userId="S::dashmeet.singh@tbcollege.com::652db8fd-0815-4c4b-bcfd-56d7c98a0760" providerId="AD" clId="Web-{2AEC1D4E-4DCA-1304-A4FA-46E369029F26}"/>
    <pc:docChg chg="delSld modSld">
      <pc:chgData name="Dashmeet Singh" userId="S::dashmeet.singh@tbcollege.com::652db8fd-0815-4c4b-bcfd-56d7c98a0760" providerId="AD" clId="Web-{2AEC1D4E-4DCA-1304-A4FA-46E369029F26}" dt="2022-03-26T22:45:21.724" v="9"/>
      <pc:docMkLst>
        <pc:docMk/>
      </pc:docMkLst>
      <pc:sldChg chg="addSp delSp modSp">
        <pc:chgData name="Dashmeet Singh" userId="S::dashmeet.singh@tbcollege.com::652db8fd-0815-4c4b-bcfd-56d7c98a0760" providerId="AD" clId="Web-{2AEC1D4E-4DCA-1304-A4FA-46E369029F26}" dt="2022-03-26T22:44:54.989" v="0"/>
        <pc:sldMkLst>
          <pc:docMk/>
          <pc:sldMk cId="3626376964" sldId="257"/>
        </pc:sldMkLst>
        <pc:spChg chg="del">
          <ac:chgData name="Dashmeet Singh" userId="S::dashmeet.singh@tbcollege.com::652db8fd-0815-4c4b-bcfd-56d7c98a0760" providerId="AD" clId="Web-{2AEC1D4E-4DCA-1304-A4FA-46E369029F26}" dt="2022-03-26T22:44:54.989" v="0"/>
          <ac:spMkLst>
            <pc:docMk/>
            <pc:sldMk cId="3626376964" sldId="257"/>
            <ac:spMk id="3" creationId="{E0DD698B-F677-4D0C-800E-56EE53426440}"/>
          </ac:spMkLst>
        </pc:spChg>
        <pc:spChg chg="add mod">
          <ac:chgData name="Dashmeet Singh" userId="S::dashmeet.singh@tbcollege.com::652db8fd-0815-4c4b-bcfd-56d7c98a0760" providerId="AD" clId="Web-{2AEC1D4E-4DCA-1304-A4FA-46E369029F26}" dt="2022-03-26T22:44:54.989" v="0"/>
          <ac:spMkLst>
            <pc:docMk/>
            <pc:sldMk cId="3626376964" sldId="257"/>
            <ac:spMk id="6" creationId="{2B4C53B3-3C7F-6AD1-811D-481A5EB59E0D}"/>
          </ac:spMkLst>
        </pc:spChg>
      </pc:sldChg>
      <pc:sldChg chg="del">
        <pc:chgData name="Dashmeet Singh" userId="S::dashmeet.singh@tbcollege.com::652db8fd-0815-4c4b-bcfd-56d7c98a0760" providerId="AD" clId="Web-{2AEC1D4E-4DCA-1304-A4FA-46E369029F26}" dt="2022-03-26T22:44:57.146" v="1"/>
        <pc:sldMkLst>
          <pc:docMk/>
          <pc:sldMk cId="2172516836" sldId="281"/>
        </pc:sldMkLst>
      </pc:sldChg>
      <pc:sldChg chg="del">
        <pc:chgData name="Dashmeet Singh" userId="S::dashmeet.singh@tbcollege.com::652db8fd-0815-4c4b-bcfd-56d7c98a0760" providerId="AD" clId="Web-{2AEC1D4E-4DCA-1304-A4FA-46E369029F26}" dt="2022-03-26T22:44:57.849" v="2"/>
        <pc:sldMkLst>
          <pc:docMk/>
          <pc:sldMk cId="673308840" sldId="705"/>
        </pc:sldMkLst>
      </pc:sldChg>
      <pc:sldChg chg="del">
        <pc:chgData name="Dashmeet Singh" userId="S::dashmeet.singh@tbcollege.com::652db8fd-0815-4c4b-bcfd-56d7c98a0760" providerId="AD" clId="Web-{2AEC1D4E-4DCA-1304-A4FA-46E369029F26}" dt="2022-03-26T22:44:58.646" v="3"/>
        <pc:sldMkLst>
          <pc:docMk/>
          <pc:sldMk cId="2579922967" sldId="708"/>
        </pc:sldMkLst>
      </pc:sldChg>
      <pc:sldChg chg="del">
        <pc:chgData name="Dashmeet Singh" userId="S::dashmeet.singh@tbcollege.com::652db8fd-0815-4c4b-bcfd-56d7c98a0760" providerId="AD" clId="Web-{2AEC1D4E-4DCA-1304-A4FA-46E369029F26}" dt="2022-03-26T22:44:59.927" v="4"/>
        <pc:sldMkLst>
          <pc:docMk/>
          <pc:sldMk cId="1677847193" sldId="881"/>
        </pc:sldMkLst>
      </pc:sldChg>
      <pc:sldChg chg="del">
        <pc:chgData name="Dashmeet Singh" userId="S::dashmeet.singh@tbcollege.com::652db8fd-0815-4c4b-bcfd-56d7c98a0760" providerId="AD" clId="Web-{2AEC1D4E-4DCA-1304-A4FA-46E369029F26}" dt="2022-03-26T22:45:15.615" v="8"/>
        <pc:sldMkLst>
          <pc:docMk/>
          <pc:sldMk cId="184185411" sldId="882"/>
        </pc:sldMkLst>
      </pc:sldChg>
      <pc:sldChg chg="del">
        <pc:chgData name="Dashmeet Singh" userId="S::dashmeet.singh@tbcollege.com::652db8fd-0815-4c4b-bcfd-56d7c98a0760" providerId="AD" clId="Web-{2AEC1D4E-4DCA-1304-A4FA-46E369029F26}" dt="2022-03-26T22:45:21.724" v="9"/>
        <pc:sldMkLst>
          <pc:docMk/>
          <pc:sldMk cId="3109158386" sldId="883"/>
        </pc:sldMkLst>
      </pc:sldChg>
      <pc:sldChg chg="del">
        <pc:chgData name="Dashmeet Singh" userId="S::dashmeet.singh@tbcollege.com::652db8fd-0815-4c4b-bcfd-56d7c98a0760" providerId="AD" clId="Web-{2AEC1D4E-4DCA-1304-A4FA-46E369029F26}" dt="2022-03-26T22:45:01.005" v="6"/>
        <pc:sldMkLst>
          <pc:docMk/>
          <pc:sldMk cId="1037959848" sldId="887"/>
        </pc:sldMkLst>
      </pc:sldChg>
      <pc:sldChg chg="del">
        <pc:chgData name="Dashmeet Singh" userId="S::dashmeet.singh@tbcollege.com::652db8fd-0815-4c4b-bcfd-56d7c98a0760" providerId="AD" clId="Web-{2AEC1D4E-4DCA-1304-A4FA-46E369029F26}" dt="2022-03-26T22:45:00.036" v="5"/>
        <pc:sldMkLst>
          <pc:docMk/>
          <pc:sldMk cId="2472101076" sldId="888"/>
        </pc:sldMkLst>
      </pc:sldChg>
      <pc:sldChg chg="del">
        <pc:chgData name="Dashmeet Singh" userId="S::dashmeet.singh@tbcollege.com::652db8fd-0815-4c4b-bcfd-56d7c98a0760" providerId="AD" clId="Web-{2AEC1D4E-4DCA-1304-A4FA-46E369029F26}" dt="2022-03-26T22:45:01.505" v="7"/>
        <pc:sldMkLst>
          <pc:docMk/>
          <pc:sldMk cId="3132849696" sldId="889"/>
        </pc:sldMkLst>
      </pc:sldChg>
    </pc:docChg>
  </pc:docChgLst>
  <pc:docChgLst>
    <pc:chgData name="Ying Wang" userId="S::ying.wang@tbcollege.com::11bedaea-4bf6-4cc0-a1bc-7f47b5dfb9bd" providerId="AD" clId="Web-{75A5876C-6CAC-6339-EAC6-41A6E0F9D14D}"/>
    <pc:docChg chg="modSld">
      <pc:chgData name="Ying Wang" userId="S::ying.wang@tbcollege.com::11bedaea-4bf6-4cc0-a1bc-7f47b5dfb9bd" providerId="AD" clId="Web-{75A5876C-6CAC-6339-EAC6-41A6E0F9D14D}" dt="2022-03-28T19:20:57.502" v="38"/>
      <pc:docMkLst>
        <pc:docMk/>
      </pc:docMkLst>
      <pc:sldChg chg="modSp">
        <pc:chgData name="Ying Wang" userId="S::ying.wang@tbcollege.com::11bedaea-4bf6-4cc0-a1bc-7f47b5dfb9bd" providerId="AD" clId="Web-{75A5876C-6CAC-6339-EAC6-41A6E0F9D14D}" dt="2022-03-28T19:18:47.344" v="1" actId="1076"/>
        <pc:sldMkLst>
          <pc:docMk/>
          <pc:sldMk cId="1498827055" sldId="622"/>
        </pc:sldMkLst>
        <pc:spChg chg="mod">
          <ac:chgData name="Ying Wang" userId="S::ying.wang@tbcollege.com::11bedaea-4bf6-4cc0-a1bc-7f47b5dfb9bd" providerId="AD" clId="Web-{75A5876C-6CAC-6339-EAC6-41A6E0F9D14D}" dt="2022-03-28T19:18:44.328" v="0" actId="1076"/>
          <ac:spMkLst>
            <pc:docMk/>
            <pc:sldMk cId="1498827055" sldId="622"/>
            <ac:spMk id="2" creationId="{EA4B0A6B-F972-4B7D-9F32-7074C2CA338D}"/>
          </ac:spMkLst>
        </pc:spChg>
        <pc:spChg chg="mod">
          <ac:chgData name="Ying Wang" userId="S::ying.wang@tbcollege.com::11bedaea-4bf6-4cc0-a1bc-7f47b5dfb9bd" providerId="AD" clId="Web-{75A5876C-6CAC-6339-EAC6-41A6E0F9D14D}" dt="2022-03-28T19:18:47.344" v="1" actId="1076"/>
          <ac:spMkLst>
            <pc:docMk/>
            <pc:sldMk cId="1498827055" sldId="622"/>
            <ac:spMk id="3" creationId="{192C0274-121D-4C1E-B970-66A1E54282B1}"/>
          </ac:spMkLst>
        </pc:spChg>
      </pc:sldChg>
      <pc:sldChg chg="delSp">
        <pc:chgData name="Ying Wang" userId="S::ying.wang@tbcollege.com::11bedaea-4bf6-4cc0-a1bc-7f47b5dfb9bd" providerId="AD" clId="Web-{75A5876C-6CAC-6339-EAC6-41A6E0F9D14D}" dt="2022-03-28T19:18:56.203" v="4"/>
        <pc:sldMkLst>
          <pc:docMk/>
          <pc:sldMk cId="323869772" sldId="707"/>
        </pc:sldMkLst>
        <pc:inkChg chg="del">
          <ac:chgData name="Ying Wang" userId="S::ying.wang@tbcollege.com::11bedaea-4bf6-4cc0-a1bc-7f47b5dfb9bd" providerId="AD" clId="Web-{75A5876C-6CAC-6339-EAC6-41A6E0F9D14D}" dt="2022-03-28T19:18:56.203" v="4"/>
          <ac:inkMkLst>
            <pc:docMk/>
            <pc:sldMk cId="323869772" sldId="707"/>
            <ac:inkMk id="6" creationId="{00000000-0000-0000-0000-000000000000}"/>
          </ac:inkMkLst>
        </pc:inkChg>
        <pc:inkChg chg="del">
          <ac:chgData name="Ying Wang" userId="S::ying.wang@tbcollege.com::11bedaea-4bf6-4cc0-a1bc-7f47b5dfb9bd" providerId="AD" clId="Web-{75A5876C-6CAC-6339-EAC6-41A6E0F9D14D}" dt="2022-03-28T19:18:52.781" v="3"/>
          <ac:inkMkLst>
            <pc:docMk/>
            <pc:sldMk cId="323869772" sldId="707"/>
            <ac:inkMk id="9" creationId="{00000000-0000-0000-0000-000000000000}"/>
          </ac:inkMkLst>
        </pc:inkChg>
        <pc:inkChg chg="del">
          <ac:chgData name="Ying Wang" userId="S::ying.wang@tbcollege.com::11bedaea-4bf6-4cc0-a1bc-7f47b5dfb9bd" providerId="AD" clId="Web-{75A5876C-6CAC-6339-EAC6-41A6E0F9D14D}" dt="2022-03-28T19:18:51.484" v="2"/>
          <ac:inkMkLst>
            <pc:docMk/>
            <pc:sldMk cId="323869772" sldId="707"/>
            <ac:inkMk id="19" creationId="{00000000-0000-0000-0000-000000000000}"/>
          </ac:inkMkLst>
        </pc:inkChg>
      </pc:sldChg>
      <pc:sldChg chg="delSp">
        <pc:chgData name="Ying Wang" userId="S::ying.wang@tbcollege.com::11bedaea-4bf6-4cc0-a1bc-7f47b5dfb9bd" providerId="AD" clId="Web-{75A5876C-6CAC-6339-EAC6-41A6E0F9D14D}" dt="2022-03-28T19:20:50.923" v="37"/>
        <pc:sldMkLst>
          <pc:docMk/>
          <pc:sldMk cId="1559517839" sldId="849"/>
        </pc:sldMkLst>
        <pc:inkChg chg="del">
          <ac:chgData name="Ying Wang" userId="S::ying.wang@tbcollege.com::11bedaea-4bf6-4cc0-a1bc-7f47b5dfb9bd" providerId="AD" clId="Web-{75A5876C-6CAC-6339-EAC6-41A6E0F9D14D}" dt="2022-03-28T19:20:50.923" v="37"/>
          <ac:inkMkLst>
            <pc:docMk/>
            <pc:sldMk cId="1559517839" sldId="849"/>
            <ac:inkMk id="6" creationId="{00000000-0000-0000-0000-000000000000}"/>
          </ac:inkMkLst>
        </pc:inkChg>
        <pc:inkChg chg="del">
          <ac:chgData name="Ying Wang" userId="S::ying.wang@tbcollege.com::11bedaea-4bf6-4cc0-a1bc-7f47b5dfb9bd" providerId="AD" clId="Web-{75A5876C-6CAC-6339-EAC6-41A6E0F9D14D}" dt="2022-03-28T19:20:46.564" v="36"/>
          <ac:inkMkLst>
            <pc:docMk/>
            <pc:sldMk cId="1559517839" sldId="849"/>
            <ac:inkMk id="8" creationId="{00000000-0000-0000-0000-000000000000}"/>
          </ac:inkMkLst>
        </pc:inkChg>
      </pc:sldChg>
      <pc:sldChg chg="delSp">
        <pc:chgData name="Ying Wang" userId="S::ying.wang@tbcollege.com::11bedaea-4bf6-4cc0-a1bc-7f47b5dfb9bd" providerId="AD" clId="Web-{75A5876C-6CAC-6339-EAC6-41A6E0F9D14D}" dt="2022-03-28T19:20:57.502" v="38"/>
        <pc:sldMkLst>
          <pc:docMk/>
          <pc:sldMk cId="3834074667" sldId="851"/>
        </pc:sldMkLst>
        <pc:inkChg chg="del">
          <ac:chgData name="Ying Wang" userId="S::ying.wang@tbcollege.com::11bedaea-4bf6-4cc0-a1bc-7f47b5dfb9bd" providerId="AD" clId="Web-{75A5876C-6CAC-6339-EAC6-41A6E0F9D14D}" dt="2022-03-28T19:20:57.502" v="38"/>
          <ac:inkMkLst>
            <pc:docMk/>
            <pc:sldMk cId="3834074667" sldId="851"/>
            <ac:inkMk id="3" creationId="{00000000-0000-0000-0000-000000000000}"/>
          </ac:inkMkLst>
        </pc:inkChg>
      </pc:sldChg>
      <pc:sldChg chg="delSp">
        <pc:chgData name="Ying Wang" userId="S::ying.wang@tbcollege.com::11bedaea-4bf6-4cc0-a1bc-7f47b5dfb9bd" providerId="AD" clId="Web-{75A5876C-6CAC-6339-EAC6-41A6E0F9D14D}" dt="2022-03-28T19:19:16.500" v="7"/>
        <pc:sldMkLst>
          <pc:docMk/>
          <pc:sldMk cId="2293490046" sldId="893"/>
        </pc:sldMkLst>
        <pc:inkChg chg="del">
          <ac:chgData name="Ying Wang" userId="S::ying.wang@tbcollege.com::11bedaea-4bf6-4cc0-a1bc-7f47b5dfb9bd" providerId="AD" clId="Web-{75A5876C-6CAC-6339-EAC6-41A6E0F9D14D}" dt="2022-03-28T19:19:11.719" v="5"/>
          <ac:inkMkLst>
            <pc:docMk/>
            <pc:sldMk cId="2293490046" sldId="893"/>
            <ac:inkMk id="8" creationId="{00000000-0000-0000-0000-000000000000}"/>
          </ac:inkMkLst>
        </pc:inkChg>
        <pc:inkChg chg="del">
          <ac:chgData name="Ying Wang" userId="S::ying.wang@tbcollege.com::11bedaea-4bf6-4cc0-a1bc-7f47b5dfb9bd" providerId="AD" clId="Web-{75A5876C-6CAC-6339-EAC6-41A6E0F9D14D}" dt="2022-03-28T19:19:14.594" v="6"/>
          <ac:inkMkLst>
            <pc:docMk/>
            <pc:sldMk cId="2293490046" sldId="893"/>
            <ac:inkMk id="60" creationId="{00000000-0000-0000-0000-000000000000}"/>
          </ac:inkMkLst>
        </pc:inkChg>
        <pc:inkChg chg="del">
          <ac:chgData name="Ying Wang" userId="S::ying.wang@tbcollege.com::11bedaea-4bf6-4cc0-a1bc-7f47b5dfb9bd" providerId="AD" clId="Web-{75A5876C-6CAC-6339-EAC6-41A6E0F9D14D}" dt="2022-03-28T19:19:16.500" v="7"/>
          <ac:inkMkLst>
            <pc:docMk/>
            <pc:sldMk cId="2293490046" sldId="893"/>
            <ac:inkMk id="100" creationId="{00000000-0000-0000-0000-000000000000}"/>
          </ac:inkMkLst>
        </pc:inkChg>
      </pc:sldChg>
      <pc:sldChg chg="addSp delSp modSp addAnim delAnim">
        <pc:chgData name="Ying Wang" userId="S::ying.wang@tbcollege.com::11bedaea-4bf6-4cc0-a1bc-7f47b5dfb9bd" providerId="AD" clId="Web-{75A5876C-6CAC-6339-EAC6-41A6E0F9D14D}" dt="2022-03-28T19:20:39.767" v="35" actId="1076"/>
        <pc:sldMkLst>
          <pc:docMk/>
          <pc:sldMk cId="4246243041" sldId="894"/>
        </pc:sldMkLst>
        <pc:spChg chg="add del mod">
          <ac:chgData name="Ying Wang" userId="S::ying.wang@tbcollege.com::11bedaea-4bf6-4cc0-a1bc-7f47b5dfb9bd" providerId="AD" clId="Web-{75A5876C-6CAC-6339-EAC6-41A6E0F9D14D}" dt="2022-03-28T19:19:31.251" v="13"/>
          <ac:spMkLst>
            <pc:docMk/>
            <pc:sldMk cId="4246243041" sldId="894"/>
            <ac:spMk id="3" creationId="{5F6CCBEC-5F1D-EC45-B2F0-605BAA56B21C}"/>
          </ac:spMkLst>
        </pc:spChg>
        <pc:spChg chg="add del mod">
          <ac:chgData name="Ying Wang" userId="S::ying.wang@tbcollege.com::11bedaea-4bf6-4cc0-a1bc-7f47b5dfb9bd" providerId="AD" clId="Web-{75A5876C-6CAC-6339-EAC6-41A6E0F9D14D}" dt="2022-03-28T19:20:39.767" v="35" actId="1076"/>
          <ac:spMkLst>
            <pc:docMk/>
            <pc:sldMk cId="4246243041" sldId="894"/>
            <ac:spMk id="5" creationId="{00000000-0000-0000-0000-000000000000}"/>
          </ac:spMkLst>
        </pc:spChg>
        <pc:inkChg chg="del">
          <ac:chgData name="Ying Wang" userId="S::ying.wang@tbcollege.com::11bedaea-4bf6-4cc0-a1bc-7f47b5dfb9bd" providerId="AD" clId="Web-{75A5876C-6CAC-6339-EAC6-41A6E0F9D14D}" dt="2022-03-28T19:20:22.095" v="26"/>
          <ac:inkMkLst>
            <pc:docMk/>
            <pc:sldMk cId="4246243041" sldId="894"/>
            <ac:inkMk id="16" creationId="{00000000-0000-0000-0000-000000000000}"/>
          </ac:inkMkLst>
        </pc:inkChg>
        <pc:inkChg chg="del">
          <ac:chgData name="Ying Wang" userId="S::ying.wang@tbcollege.com::11bedaea-4bf6-4cc0-a1bc-7f47b5dfb9bd" providerId="AD" clId="Web-{75A5876C-6CAC-6339-EAC6-41A6E0F9D14D}" dt="2022-03-28T19:20:34.986" v="34"/>
          <ac:inkMkLst>
            <pc:docMk/>
            <pc:sldMk cId="4246243041" sldId="894"/>
            <ac:inkMk id="26" creationId="{00000000-0000-0000-0000-000000000000}"/>
          </ac:inkMkLst>
        </pc:inkChg>
        <pc:inkChg chg="del">
          <ac:chgData name="Ying Wang" userId="S::ying.wang@tbcollege.com::11bedaea-4bf6-4cc0-a1bc-7f47b5dfb9bd" providerId="AD" clId="Web-{75A5876C-6CAC-6339-EAC6-41A6E0F9D14D}" dt="2022-03-28T19:20:11.173" v="22"/>
          <ac:inkMkLst>
            <pc:docMk/>
            <pc:sldMk cId="4246243041" sldId="894"/>
            <ac:inkMk id="73" creationId="{00000000-0000-0000-0000-000000000000}"/>
          </ac:inkMkLst>
        </pc:inkChg>
        <pc:inkChg chg="del">
          <ac:chgData name="Ying Wang" userId="S::ying.wang@tbcollege.com::11bedaea-4bf6-4cc0-a1bc-7f47b5dfb9bd" providerId="AD" clId="Web-{75A5876C-6CAC-6339-EAC6-41A6E0F9D14D}" dt="2022-03-28T19:19:32.251" v="14"/>
          <ac:inkMkLst>
            <pc:docMk/>
            <pc:sldMk cId="4246243041" sldId="894"/>
            <ac:inkMk id="110" creationId="{00000000-0000-0000-0000-000000000000}"/>
          </ac:inkMkLst>
        </pc:inkChg>
        <pc:inkChg chg="del">
          <ac:chgData name="Ying Wang" userId="S::ying.wang@tbcollege.com::11bedaea-4bf6-4cc0-a1bc-7f47b5dfb9bd" providerId="AD" clId="Web-{75A5876C-6CAC-6339-EAC6-41A6E0F9D14D}" dt="2022-03-28T19:20:25.642" v="29"/>
          <ac:inkMkLst>
            <pc:docMk/>
            <pc:sldMk cId="4246243041" sldId="894"/>
            <ac:inkMk id="113" creationId="{00000000-0000-0000-0000-000000000000}"/>
          </ac:inkMkLst>
        </pc:inkChg>
        <pc:inkChg chg="del">
          <ac:chgData name="Ying Wang" userId="S::ying.wang@tbcollege.com::11bedaea-4bf6-4cc0-a1bc-7f47b5dfb9bd" providerId="AD" clId="Web-{75A5876C-6CAC-6339-EAC6-41A6E0F9D14D}" dt="2022-03-28T19:20:06.813" v="20"/>
          <ac:inkMkLst>
            <pc:docMk/>
            <pc:sldMk cId="4246243041" sldId="894"/>
            <ac:inkMk id="114" creationId="{00000000-0000-0000-0000-000000000000}"/>
          </ac:inkMkLst>
        </pc:inkChg>
        <pc:inkChg chg="del">
          <ac:chgData name="Ying Wang" userId="S::ying.wang@tbcollege.com::11bedaea-4bf6-4cc0-a1bc-7f47b5dfb9bd" providerId="AD" clId="Web-{75A5876C-6CAC-6339-EAC6-41A6E0F9D14D}" dt="2022-03-28T19:20:33.861" v="33"/>
          <ac:inkMkLst>
            <pc:docMk/>
            <pc:sldMk cId="4246243041" sldId="894"/>
            <ac:inkMk id="124" creationId="{00000000-0000-0000-0000-000000000000}"/>
          </ac:inkMkLst>
        </pc:inkChg>
        <pc:inkChg chg="del">
          <ac:chgData name="Ying Wang" userId="S::ying.wang@tbcollege.com::11bedaea-4bf6-4cc0-a1bc-7f47b5dfb9bd" providerId="AD" clId="Web-{75A5876C-6CAC-6339-EAC6-41A6E0F9D14D}" dt="2022-03-28T19:20:32.079" v="32"/>
          <ac:inkMkLst>
            <pc:docMk/>
            <pc:sldMk cId="4246243041" sldId="894"/>
            <ac:inkMk id="125" creationId="{00000000-0000-0000-0000-000000000000}"/>
          </ac:inkMkLst>
        </pc:inkChg>
        <pc:inkChg chg="del">
          <ac:chgData name="Ying Wang" userId="S::ying.wang@tbcollege.com::11bedaea-4bf6-4cc0-a1bc-7f47b5dfb9bd" providerId="AD" clId="Web-{75A5876C-6CAC-6339-EAC6-41A6E0F9D14D}" dt="2022-03-28T19:20:20.548" v="25"/>
          <ac:inkMkLst>
            <pc:docMk/>
            <pc:sldMk cId="4246243041" sldId="894"/>
            <ac:inkMk id="143" creationId="{00000000-0000-0000-0000-000000000000}"/>
          </ac:inkMkLst>
        </pc:inkChg>
        <pc:inkChg chg="del">
          <ac:chgData name="Ying Wang" userId="S::ying.wang@tbcollege.com::11bedaea-4bf6-4cc0-a1bc-7f47b5dfb9bd" providerId="AD" clId="Web-{75A5876C-6CAC-6339-EAC6-41A6E0F9D14D}" dt="2022-03-28T19:20:24.532" v="28"/>
          <ac:inkMkLst>
            <pc:docMk/>
            <pc:sldMk cId="4246243041" sldId="894"/>
            <ac:inkMk id="145" creationId="{00000000-0000-0000-0000-000000000000}"/>
          </ac:inkMkLst>
        </pc:inkChg>
        <pc:inkChg chg="del">
          <ac:chgData name="Ying Wang" userId="S::ying.wang@tbcollege.com::11bedaea-4bf6-4cc0-a1bc-7f47b5dfb9bd" providerId="AD" clId="Web-{75A5876C-6CAC-6339-EAC6-41A6E0F9D14D}" dt="2022-03-28T19:20:18.032" v="24"/>
          <ac:inkMkLst>
            <pc:docMk/>
            <pc:sldMk cId="4246243041" sldId="894"/>
            <ac:inkMk id="151" creationId="{00000000-0000-0000-0000-000000000000}"/>
          </ac:inkMkLst>
        </pc:inkChg>
        <pc:inkChg chg="del">
          <ac:chgData name="Ying Wang" userId="S::ying.wang@tbcollege.com::11bedaea-4bf6-4cc0-a1bc-7f47b5dfb9bd" providerId="AD" clId="Web-{75A5876C-6CAC-6339-EAC6-41A6E0F9D14D}" dt="2022-03-28T19:20:23.079" v="27"/>
          <ac:inkMkLst>
            <pc:docMk/>
            <pc:sldMk cId="4246243041" sldId="894"/>
            <ac:inkMk id="152" creationId="{00000000-0000-0000-0000-000000000000}"/>
          </ac:inkMkLst>
        </pc:inkChg>
        <pc:inkChg chg="add del">
          <ac:chgData name="Ying Wang" userId="S::ying.wang@tbcollege.com::11bedaea-4bf6-4cc0-a1bc-7f47b5dfb9bd" providerId="AD" clId="Web-{75A5876C-6CAC-6339-EAC6-41A6E0F9D14D}" dt="2022-03-28T19:20:30.564" v="31"/>
          <ac:inkMkLst>
            <pc:docMk/>
            <pc:sldMk cId="4246243041" sldId="894"/>
            <ac:inkMk id="153" creationId="{00000000-0000-0000-0000-000000000000}"/>
          </ac:inkMkLst>
        </pc:inkChg>
        <pc:inkChg chg="del">
          <ac:chgData name="Ying Wang" userId="S::ying.wang@tbcollege.com::11bedaea-4bf6-4cc0-a1bc-7f47b5dfb9bd" providerId="AD" clId="Web-{75A5876C-6CAC-6339-EAC6-41A6E0F9D14D}" dt="2022-03-28T19:20:28.626" v="30"/>
          <ac:inkMkLst>
            <pc:docMk/>
            <pc:sldMk cId="4246243041" sldId="894"/>
            <ac:inkMk id="155" creationId="{00000000-0000-0000-0000-000000000000}"/>
          </ac:inkMkLst>
        </pc:inkChg>
        <pc:inkChg chg="del">
          <ac:chgData name="Ying Wang" userId="S::ying.wang@tbcollege.com::11bedaea-4bf6-4cc0-a1bc-7f47b5dfb9bd" providerId="AD" clId="Web-{75A5876C-6CAC-6339-EAC6-41A6E0F9D14D}" dt="2022-03-28T19:19:36.376" v="15"/>
          <ac:inkMkLst>
            <pc:docMk/>
            <pc:sldMk cId="4246243041" sldId="894"/>
            <ac:inkMk id="156" creationId="{00000000-0000-0000-0000-000000000000}"/>
          </ac:inkMkLst>
        </pc:ink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D6BA-41E6-AAE6-2DD5107A0144}"/>
            </c:ext>
          </c:extLst>
        </c:ser>
        <c:dLbls>
          <c:showLegendKey val="0"/>
          <c:showVal val="0"/>
          <c:showCatName val="0"/>
          <c:showSerName val="0"/>
          <c:showPercent val="0"/>
          <c:showBubbleSize val="0"/>
        </c:dLbls>
        <c:axId val="607558144"/>
        <c:axId val="607548896"/>
      </c:scatterChart>
      <c:valAx>
        <c:axId val="607558144"/>
        <c:scaling>
          <c:orientation val="minMax"/>
          <c:max val="3000"/>
        </c:scaling>
        <c:delete val="0"/>
        <c:axPos val="b"/>
        <c:numFmt formatCode="General" sourceLinked="1"/>
        <c:majorTickMark val="out"/>
        <c:minorTickMark val="none"/>
        <c:tickLblPos val="nextTo"/>
        <c:crossAx val="607548896"/>
        <c:crosses val="autoZero"/>
        <c:crossBetween val="midCat"/>
      </c:valAx>
      <c:valAx>
        <c:axId val="607548896"/>
        <c:scaling>
          <c:orientation val="minMax"/>
          <c:max val="500000"/>
        </c:scaling>
        <c:delete val="0"/>
        <c:axPos val="l"/>
        <c:majorGridlines/>
        <c:numFmt formatCode="General" sourceLinked="0"/>
        <c:majorTickMark val="out"/>
        <c:minorTickMark val="none"/>
        <c:tickLblPos val="nextTo"/>
        <c:crossAx val="607558144"/>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8"/>
            <c:spPr>
              <a:noFill/>
              <a:ln w="12700">
                <a:solidFill>
                  <a:srgbClr val="C00000"/>
                </a:solidFill>
              </a:ln>
            </c:spPr>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36CD-42B3-8814-7E32A956CBEA}"/>
            </c:ext>
          </c:extLst>
        </c:ser>
        <c:dLbls>
          <c:showLegendKey val="0"/>
          <c:showVal val="0"/>
          <c:showCatName val="0"/>
          <c:showSerName val="0"/>
          <c:showPercent val="0"/>
          <c:showBubbleSize val="0"/>
        </c:dLbls>
        <c:axId val="607567936"/>
        <c:axId val="607551072"/>
      </c:scatterChart>
      <c:valAx>
        <c:axId val="607567936"/>
        <c:scaling>
          <c:orientation val="minMax"/>
          <c:max val="3000"/>
        </c:scaling>
        <c:delete val="0"/>
        <c:axPos val="b"/>
        <c:numFmt formatCode="General" sourceLinked="1"/>
        <c:majorTickMark val="out"/>
        <c:minorTickMark val="none"/>
        <c:tickLblPos val="nextTo"/>
        <c:crossAx val="607551072"/>
        <c:crosses val="autoZero"/>
        <c:crossBetween val="midCat"/>
      </c:valAx>
      <c:valAx>
        <c:axId val="607551072"/>
        <c:scaling>
          <c:orientation val="minMax"/>
          <c:max val="500000"/>
        </c:scaling>
        <c:delete val="0"/>
        <c:axPos val="l"/>
        <c:majorGridlines/>
        <c:numFmt formatCode="General" sourceLinked="0"/>
        <c:majorTickMark val="out"/>
        <c:minorTickMark val="none"/>
        <c:tickLblPos val="nextTo"/>
        <c:crossAx val="607567936"/>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D6BA-41E6-AAE6-2DD5107A0144}"/>
            </c:ext>
          </c:extLst>
        </c:ser>
        <c:dLbls>
          <c:showLegendKey val="0"/>
          <c:showVal val="0"/>
          <c:showCatName val="0"/>
          <c:showSerName val="0"/>
          <c:showPercent val="0"/>
          <c:showBubbleSize val="0"/>
        </c:dLbls>
        <c:axId val="607564128"/>
        <c:axId val="607572832"/>
      </c:scatterChart>
      <c:valAx>
        <c:axId val="607564128"/>
        <c:scaling>
          <c:orientation val="minMax"/>
          <c:max val="3000"/>
        </c:scaling>
        <c:delete val="0"/>
        <c:axPos val="b"/>
        <c:numFmt formatCode="General" sourceLinked="1"/>
        <c:majorTickMark val="out"/>
        <c:minorTickMark val="none"/>
        <c:tickLblPos val="nextTo"/>
        <c:crossAx val="607572832"/>
        <c:crosses val="autoZero"/>
        <c:crossBetween val="midCat"/>
      </c:valAx>
      <c:valAx>
        <c:axId val="607572832"/>
        <c:scaling>
          <c:orientation val="minMax"/>
          <c:max val="500000"/>
        </c:scaling>
        <c:delete val="0"/>
        <c:axPos val="l"/>
        <c:majorGridlines/>
        <c:numFmt formatCode="General" sourceLinked="0"/>
        <c:majorTickMark val="out"/>
        <c:minorTickMark val="none"/>
        <c:tickLblPos val="nextTo"/>
        <c:crossAx val="607564128"/>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8"/>
            <c:spPr>
              <a:noFill/>
              <a:ln w="12700">
                <a:solidFill>
                  <a:srgbClr val="C00000"/>
                </a:solidFill>
              </a:ln>
            </c:spPr>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36CD-42B3-8814-7E32A956CBEA}"/>
            </c:ext>
          </c:extLst>
        </c:ser>
        <c:dLbls>
          <c:showLegendKey val="0"/>
          <c:showVal val="0"/>
          <c:showCatName val="0"/>
          <c:showSerName val="0"/>
          <c:showPercent val="0"/>
          <c:showBubbleSize val="0"/>
        </c:dLbls>
        <c:axId val="607569568"/>
        <c:axId val="607545088"/>
      </c:scatterChart>
      <c:valAx>
        <c:axId val="607569568"/>
        <c:scaling>
          <c:orientation val="minMax"/>
          <c:max val="3000"/>
        </c:scaling>
        <c:delete val="0"/>
        <c:axPos val="b"/>
        <c:numFmt formatCode="General" sourceLinked="1"/>
        <c:majorTickMark val="out"/>
        <c:minorTickMark val="none"/>
        <c:tickLblPos val="nextTo"/>
        <c:crossAx val="607545088"/>
        <c:crosses val="autoZero"/>
        <c:crossBetween val="midCat"/>
      </c:valAx>
      <c:valAx>
        <c:axId val="607545088"/>
        <c:scaling>
          <c:orientation val="minMax"/>
          <c:max val="500000"/>
        </c:scaling>
        <c:delete val="0"/>
        <c:axPos val="l"/>
        <c:majorGridlines/>
        <c:numFmt formatCode="General" sourceLinked="0"/>
        <c:majorTickMark val="out"/>
        <c:minorTickMark val="none"/>
        <c:tickLblPos val="nextTo"/>
        <c:crossAx val="607569568"/>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8CFD9-781C-4451-AFD8-414EBC43135F}"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6C5AB-D6C2-49B4-8F3B-AA7FA73FF35D}" type="slidenum">
              <a:rPr lang="en-US" smtClean="0"/>
              <a:t>‹#›</a:t>
            </a:fld>
            <a:endParaRPr lang="en-US"/>
          </a:p>
        </p:txBody>
      </p:sp>
    </p:spTree>
    <p:extLst>
      <p:ext uri="{BB962C8B-B14F-4D97-AF65-F5344CB8AC3E}">
        <p14:creationId xmlns:p14="http://schemas.microsoft.com/office/powerpoint/2010/main" val="75665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769DF-E653-4460-BB46-FA34A5DEF6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DF5AB3-9FB3-45BF-9878-9665EA788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1C76E-3724-4614-9E34-9C2101A70AE0}"/>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5" name="Footer Placeholder 4">
            <a:extLst>
              <a:ext uri="{FF2B5EF4-FFF2-40B4-BE49-F238E27FC236}">
                <a16:creationId xmlns:a16="http://schemas.microsoft.com/office/drawing/2014/main" id="{03A7045C-20A5-4E6A-80DA-58AD9EB4F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4A77A-C34C-4AF5-8ECC-876322A9B455}"/>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250789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0E8D-D633-4C92-AF37-B10F3E5A23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0E6A6F-F3FE-4FED-87BF-1CF75A1F79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74B3A-15AD-4024-9398-3BA4414FC41A}"/>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5" name="Footer Placeholder 4">
            <a:extLst>
              <a:ext uri="{FF2B5EF4-FFF2-40B4-BE49-F238E27FC236}">
                <a16:creationId xmlns:a16="http://schemas.microsoft.com/office/drawing/2014/main" id="{0E2A52A8-86A9-4B77-B6A7-28D8B8ECF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98C22-3E81-43BA-8C69-BB714A4D3DD9}"/>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68586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8530B-0C58-4E34-A5EF-905BD76ADD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1295FF-11F1-4909-AF07-AECB50CA63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2E98C-6CA4-4E98-B867-F737CD80C846}"/>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5" name="Footer Placeholder 4">
            <a:extLst>
              <a:ext uri="{FF2B5EF4-FFF2-40B4-BE49-F238E27FC236}">
                <a16:creationId xmlns:a16="http://schemas.microsoft.com/office/drawing/2014/main" id="{A1757FDB-114C-4087-8F7F-437EC524F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B9A14-D2AC-40C5-AFDE-04B4E74D3E41}"/>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298417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4083-F8F9-4AA8-8551-012689A66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2F3DC1-7EEF-4EA1-98E4-7759B22EF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F98EF-93FF-43FB-811C-261B2D9FB83B}"/>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5" name="Footer Placeholder 4">
            <a:extLst>
              <a:ext uri="{FF2B5EF4-FFF2-40B4-BE49-F238E27FC236}">
                <a16:creationId xmlns:a16="http://schemas.microsoft.com/office/drawing/2014/main" id="{F8E50002-2181-468C-BA36-84F3600A0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B8C93-F850-4D3B-892D-E9F3C16B0BB4}"/>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371063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6A5D-6C21-415F-8375-11A7F188B4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E72075-EDA0-4142-9928-E9E4FD319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3A9799-91A0-46BE-A861-0622FA7E5D74}"/>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5" name="Footer Placeholder 4">
            <a:extLst>
              <a:ext uri="{FF2B5EF4-FFF2-40B4-BE49-F238E27FC236}">
                <a16:creationId xmlns:a16="http://schemas.microsoft.com/office/drawing/2014/main" id="{699D9FBB-3F00-4B92-A120-1F00E3D99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FC1F4-7931-4994-B78A-F0B29DFB310F}"/>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428801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BF83-D945-4BC3-99F4-1629DEA07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AB734-84DB-43D7-AFDF-DBCF118B23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F039AA-0FA9-4B74-8259-2B143F048F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4E7BB1-27A5-40D8-93AD-4F1F4214271F}"/>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6" name="Footer Placeholder 5">
            <a:extLst>
              <a:ext uri="{FF2B5EF4-FFF2-40B4-BE49-F238E27FC236}">
                <a16:creationId xmlns:a16="http://schemas.microsoft.com/office/drawing/2014/main" id="{06726D83-EBA8-43ED-8BE5-1E9F491C6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249EE-7FE8-47F0-9E1C-E668E32829CD}"/>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195630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3D79-E404-4700-B54D-22F016B0B1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17E36F-1848-4753-B6BE-F114F6B10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CFEAD6-8095-44D2-8469-19721CB9EC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856900-C776-423E-9D96-51751AB759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BA555-0BEC-4580-9545-0DE2B56BF8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EDC30-1C63-438D-897D-1046321E55F2}"/>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8" name="Footer Placeholder 7">
            <a:extLst>
              <a:ext uri="{FF2B5EF4-FFF2-40B4-BE49-F238E27FC236}">
                <a16:creationId xmlns:a16="http://schemas.microsoft.com/office/drawing/2014/main" id="{054ECF67-93A4-41D6-83CC-A8BA17C230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78D7AE-2B04-476E-B33A-6C66ED9E5957}"/>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204292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0254-1F2E-44A7-BC75-7852D9746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DFD46-F267-4D9A-8C8D-32E998990746}"/>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4" name="Footer Placeholder 3">
            <a:extLst>
              <a:ext uri="{FF2B5EF4-FFF2-40B4-BE49-F238E27FC236}">
                <a16:creationId xmlns:a16="http://schemas.microsoft.com/office/drawing/2014/main" id="{93BAF227-2AAB-4F27-AB39-6E7B89D95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92C6BF-459A-43DA-BE9C-E797EB6A294E}"/>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361644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23DE3-6378-4148-A5A4-754A75B9EDB9}"/>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3" name="Footer Placeholder 2">
            <a:extLst>
              <a:ext uri="{FF2B5EF4-FFF2-40B4-BE49-F238E27FC236}">
                <a16:creationId xmlns:a16="http://schemas.microsoft.com/office/drawing/2014/main" id="{2DDE443C-EEC0-41AC-BA02-0A8B0E128C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6ED9B1-66D0-43B7-9AD0-2CBBFCE194DC}"/>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223543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EB9D-806A-42E5-9CA5-CB4178D2F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A092E4-9D2A-470B-8870-F1EF6F410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E1BAD0-610F-4E97-8008-2F0E14659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9DAEF1-0F40-452D-A62F-6ED16AF5B182}"/>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6" name="Footer Placeholder 5">
            <a:extLst>
              <a:ext uri="{FF2B5EF4-FFF2-40B4-BE49-F238E27FC236}">
                <a16:creationId xmlns:a16="http://schemas.microsoft.com/office/drawing/2014/main" id="{96163A1C-1946-4A31-9D3C-7369C61A6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D3BEC-45A1-4910-9F4B-D47AE20FF2BE}"/>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421920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A753-D7D2-485A-90FA-79E365695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0666BA-82E1-418A-8C28-70F1EC38B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26072F-4AB7-4808-BFAA-DE40A512D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7FBDC-37BF-4180-BC53-B855C0330652}"/>
              </a:ext>
            </a:extLst>
          </p:cNvPr>
          <p:cNvSpPr>
            <a:spLocks noGrp="1"/>
          </p:cNvSpPr>
          <p:nvPr>
            <p:ph type="dt" sz="half" idx="10"/>
          </p:nvPr>
        </p:nvSpPr>
        <p:spPr/>
        <p:txBody>
          <a:bodyPr/>
          <a:lstStyle/>
          <a:p>
            <a:fld id="{D06E0539-C7FA-4091-ACAE-FF453B1C3113}" type="datetimeFigureOut">
              <a:rPr lang="en-US" smtClean="0"/>
              <a:t>3/28/2022</a:t>
            </a:fld>
            <a:endParaRPr lang="en-US"/>
          </a:p>
        </p:txBody>
      </p:sp>
      <p:sp>
        <p:nvSpPr>
          <p:cNvPr id="6" name="Footer Placeholder 5">
            <a:extLst>
              <a:ext uri="{FF2B5EF4-FFF2-40B4-BE49-F238E27FC236}">
                <a16:creationId xmlns:a16="http://schemas.microsoft.com/office/drawing/2014/main" id="{9E534E6A-FB0A-4926-A648-56182A454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CED45-4218-4D8A-9267-DDA70901912F}"/>
              </a:ext>
            </a:extLst>
          </p:cNvPr>
          <p:cNvSpPr>
            <a:spLocks noGrp="1"/>
          </p:cNvSpPr>
          <p:nvPr>
            <p:ph type="sldNum" sz="quarter" idx="12"/>
          </p:nvPr>
        </p:nvSpPr>
        <p:spPr/>
        <p:txBody>
          <a:bodyPr/>
          <a:lstStyle/>
          <a:p>
            <a:fld id="{2D24C411-5D12-406B-B106-68F883DA8340}" type="slidenum">
              <a:rPr lang="en-US" smtClean="0"/>
              <a:t>‹#›</a:t>
            </a:fld>
            <a:endParaRPr lang="en-US"/>
          </a:p>
        </p:txBody>
      </p:sp>
    </p:spTree>
    <p:extLst>
      <p:ext uri="{BB962C8B-B14F-4D97-AF65-F5344CB8AC3E}">
        <p14:creationId xmlns:p14="http://schemas.microsoft.com/office/powerpoint/2010/main" val="130749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5A44B-0299-45CD-BD96-6EE26B3AE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5EFB3F-8A16-4B67-BE11-68FF6FCB29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15CE0-4932-4733-B641-8F2C54580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E0539-C7FA-4091-ACAE-FF453B1C3113}" type="datetimeFigureOut">
              <a:rPr lang="en-US" smtClean="0"/>
              <a:t>3/28/2022</a:t>
            </a:fld>
            <a:endParaRPr lang="en-US"/>
          </a:p>
        </p:txBody>
      </p:sp>
      <p:sp>
        <p:nvSpPr>
          <p:cNvPr id="5" name="Footer Placeholder 4">
            <a:extLst>
              <a:ext uri="{FF2B5EF4-FFF2-40B4-BE49-F238E27FC236}">
                <a16:creationId xmlns:a16="http://schemas.microsoft.com/office/drawing/2014/main" id="{646318E4-AD83-48D0-9CDC-B2C27DCD3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AA46FE-A36A-4BEA-B984-B472CE9EB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4C411-5D12-406B-B106-68F883DA8340}" type="slidenum">
              <a:rPr lang="en-US" smtClean="0"/>
              <a:t>‹#›</a:t>
            </a:fld>
            <a:endParaRPr lang="en-US"/>
          </a:p>
        </p:txBody>
      </p:sp>
    </p:spTree>
    <p:extLst>
      <p:ext uri="{BB962C8B-B14F-4D97-AF65-F5344CB8AC3E}">
        <p14:creationId xmlns:p14="http://schemas.microsoft.com/office/powerpoint/2010/main" val="297483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3E60-5C90-4D45-B681-BEC2FA43BF02}"/>
              </a:ext>
            </a:extLst>
          </p:cNvPr>
          <p:cNvSpPr>
            <a:spLocks noGrp="1"/>
          </p:cNvSpPr>
          <p:nvPr>
            <p:ph type="ctrTitle"/>
          </p:nvPr>
        </p:nvSpPr>
        <p:spPr/>
        <p:txBody>
          <a:bodyPr/>
          <a:lstStyle/>
          <a:p>
            <a:r>
              <a:rPr lang="en-US"/>
              <a:t>AISC1003</a:t>
            </a:r>
            <a:br>
              <a:rPr lang="en-US"/>
            </a:br>
            <a:r>
              <a:rPr lang="en-US"/>
              <a:t>Machine Learning I</a:t>
            </a:r>
            <a:endParaRPr lang="en-US" dirty="0"/>
          </a:p>
        </p:txBody>
      </p:sp>
      <p:sp>
        <p:nvSpPr>
          <p:cNvPr id="6" name="Subtitle 5">
            <a:extLst>
              <a:ext uri="{FF2B5EF4-FFF2-40B4-BE49-F238E27FC236}">
                <a16:creationId xmlns:a16="http://schemas.microsoft.com/office/drawing/2014/main" id="{2B4C53B3-3C7F-6AD1-811D-481A5EB59E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6376964"/>
      </p:ext>
    </p:extLst>
  </p:cSld>
  <p:clrMapOvr>
    <a:masterClrMapping/>
  </p:clrMapOvr>
  <mc:AlternateContent xmlns:mc="http://schemas.openxmlformats.org/markup-compatibility/2006" xmlns:p14="http://schemas.microsoft.com/office/powerpoint/2010/main">
    <mc:Choice Requires="p14">
      <p:transition spd="slow" p14:dur="2000" advTm="38869"/>
    </mc:Choice>
    <mc:Fallback xmlns="">
      <p:transition spd="slow" advTm="388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4E789-FBA6-45B0-BE47-1D63C248A94A}"/>
              </a:ext>
            </a:extLst>
          </p:cNvPr>
          <p:cNvSpPr>
            <a:spLocks noGrp="1"/>
          </p:cNvSpPr>
          <p:nvPr>
            <p:ph type="title"/>
          </p:nvPr>
        </p:nvSpPr>
        <p:spPr/>
        <p:txBody>
          <a:bodyPr/>
          <a:lstStyle/>
          <a:p>
            <a:r>
              <a:rPr lang="en-US" dirty="0"/>
              <a:t>Assignment#0– Week 3</a:t>
            </a:r>
            <a:r>
              <a:rPr lang="en-US" dirty="0">
                <a:solidFill>
                  <a:srgbClr val="FF0000"/>
                </a:solidFill>
              </a:rPr>
              <a:t>?!</a:t>
            </a:r>
            <a:endParaRPr lang="en-IN" dirty="0">
              <a:solidFill>
                <a:srgbClr val="FF0000"/>
              </a:solidFill>
            </a:endParaRPr>
          </a:p>
        </p:txBody>
      </p:sp>
      <p:sp>
        <p:nvSpPr>
          <p:cNvPr id="2" name="Rectangle 1"/>
          <p:cNvSpPr/>
          <p:nvPr/>
        </p:nvSpPr>
        <p:spPr>
          <a:xfrm>
            <a:off x="838200" y="1652588"/>
            <a:ext cx="11523539" cy="5355312"/>
          </a:xfrm>
          <a:prstGeom prst="rect">
            <a:avLst/>
          </a:prstGeom>
        </p:spPr>
        <p:txBody>
          <a:bodyPr wrap="none">
            <a:spAutoFit/>
          </a:bodyPr>
          <a:lstStyle/>
          <a:p>
            <a:r>
              <a:rPr lang="en-US" dirty="0">
                <a:solidFill>
                  <a:srgbClr val="FF0000"/>
                </a:solidFill>
              </a:rPr>
              <a:t>19. During a testing scenario, your computer crashes.  What is the correct sequence of events?  Express your answer </a:t>
            </a:r>
          </a:p>
          <a:p>
            <a:r>
              <a:rPr lang="en-US" dirty="0">
                <a:solidFill>
                  <a:srgbClr val="FF0000"/>
                </a:solidFill>
              </a:rPr>
              <a:t>as </a:t>
            </a:r>
            <a:r>
              <a:rPr lang="en-US" b="1" u="sng" dirty="0">
                <a:solidFill>
                  <a:srgbClr val="FF0000"/>
                </a:solidFill>
              </a:rPr>
              <a:t>integer numbers without spaces</a:t>
            </a:r>
            <a:r>
              <a:rPr lang="en-US" dirty="0">
                <a:solidFill>
                  <a:srgbClr val="FF0000"/>
                </a:solidFill>
              </a:rPr>
              <a:t> e.g. 12345</a:t>
            </a:r>
          </a:p>
          <a:p>
            <a:r>
              <a:rPr lang="en-US" dirty="0">
                <a:solidFill>
                  <a:srgbClr val="FF0000"/>
                </a:solidFill>
              </a:rPr>
              <a:t>			</a:t>
            </a:r>
            <a:r>
              <a:rPr lang="en-US" dirty="0"/>
              <a:t> 153264</a:t>
            </a:r>
          </a:p>
          <a:p>
            <a:r>
              <a:rPr lang="en-US" dirty="0"/>
              <a:t>			If you have another device, take a screenshot/picture, then a short video.</a:t>
            </a:r>
          </a:p>
          <a:p>
            <a:r>
              <a:rPr lang="en-US" dirty="0"/>
              <a:t>			Note the time.</a:t>
            </a:r>
          </a:p>
          <a:p>
            <a:r>
              <a:rPr lang="en-US" dirty="0"/>
              <a:t>			Reboot (turn off and on).  Resume if you can.</a:t>
            </a:r>
          </a:p>
          <a:p>
            <a:r>
              <a:rPr lang="en-US" dirty="0"/>
              <a:t>			Send all details to the instructor, outlining the problem.</a:t>
            </a:r>
          </a:p>
          <a:p>
            <a:r>
              <a:rPr lang="en-US" dirty="0"/>
              <a:t>			Wait for instructions from the instructor.</a:t>
            </a:r>
          </a:p>
          <a:p>
            <a:r>
              <a:rPr lang="en-US" dirty="0"/>
              <a:t>			If asked send all details to IT Support, and await their instructions.</a:t>
            </a:r>
          </a:p>
          <a:p>
            <a:endParaRPr lang="en-US" dirty="0">
              <a:solidFill>
                <a:srgbClr val="FF0000"/>
              </a:solidFill>
            </a:endParaRPr>
          </a:p>
          <a:p>
            <a:r>
              <a:rPr lang="en-US" dirty="0">
                <a:solidFill>
                  <a:srgbClr val="FF0000"/>
                </a:solidFill>
              </a:rPr>
              <a:t>20. A friend has been accused of committing academic dishonesty.  What advice can you give them?</a:t>
            </a:r>
            <a:br>
              <a:rPr lang="en-US" dirty="0">
                <a:solidFill>
                  <a:srgbClr val="FF0000"/>
                </a:solidFill>
              </a:rPr>
            </a:br>
            <a:r>
              <a:rPr lang="en-US" dirty="0"/>
              <a:t>			</a:t>
            </a:r>
            <a:r>
              <a:rPr lang="en-US" dirty="0">
                <a:solidFill>
                  <a:schemeClr val="accent6"/>
                </a:solidFill>
              </a:rPr>
              <a:t>Just tell the truth.</a:t>
            </a:r>
          </a:p>
          <a:p>
            <a:br>
              <a:rPr lang="en-US" dirty="0"/>
            </a:br>
            <a:r>
              <a:rPr lang="en-US" dirty="0">
                <a:solidFill>
                  <a:srgbClr val="FF0000"/>
                </a:solidFill>
              </a:rPr>
              <a:t>21. If the instructor has not stated otherwise on the assignment, I am free to use whatever materials I want.</a:t>
            </a:r>
            <a:br>
              <a:rPr lang="en-US" dirty="0"/>
            </a:br>
            <a:r>
              <a:rPr lang="en-US" dirty="0"/>
              <a:t>			False. Consult the course </a:t>
            </a:r>
            <a:r>
              <a:rPr lang="en-US" u="sng" dirty="0"/>
              <a:t>default position</a:t>
            </a:r>
            <a:r>
              <a:rPr lang="en-US" dirty="0"/>
              <a:t>?  If there is none, </a:t>
            </a:r>
            <a:r>
              <a:rPr lang="en-US" b="1" u="sng" dirty="0"/>
              <a:t>ask</a:t>
            </a:r>
            <a:r>
              <a:rPr lang="en-US" dirty="0"/>
              <a:t>!</a:t>
            </a:r>
          </a:p>
          <a:p>
            <a:endParaRPr lang="en-US" dirty="0"/>
          </a:p>
          <a:p>
            <a:r>
              <a:rPr lang="en-US" dirty="0">
                <a:solidFill>
                  <a:srgbClr val="FF0000"/>
                </a:solidFill>
              </a:rPr>
              <a:t>22. I emailed Prof. 2 days ago, without response.  I didn’t consult </a:t>
            </a:r>
            <a:r>
              <a:rPr lang="en-US" dirty="0" err="1">
                <a:solidFill>
                  <a:srgbClr val="FF0000"/>
                </a:solidFill>
              </a:rPr>
              <a:t>moodle</a:t>
            </a:r>
            <a:r>
              <a:rPr lang="en-US" dirty="0">
                <a:solidFill>
                  <a:srgbClr val="FF0000"/>
                </a:solidFill>
              </a:rPr>
              <a:t>, recordings, manual, nor put my student/course</a:t>
            </a:r>
          </a:p>
          <a:p>
            <a:r>
              <a:rPr lang="en-US" dirty="0">
                <a:solidFill>
                  <a:srgbClr val="FF0000"/>
                </a:solidFill>
              </a:rPr>
              <a:t>	#s. If I don't hear back by tomorrow I will have to make a complaint.</a:t>
            </a:r>
            <a:r>
              <a:rPr lang="en-US" dirty="0"/>
              <a:t> </a:t>
            </a:r>
          </a:p>
          <a:p>
            <a:r>
              <a:rPr lang="en-US" dirty="0"/>
              <a:t>			</a:t>
            </a:r>
            <a:r>
              <a:rPr lang="en-US" dirty="0">
                <a:solidFill>
                  <a:schemeClr val="accent6"/>
                </a:solidFill>
              </a:rPr>
              <a:t>False!</a:t>
            </a:r>
          </a:p>
        </p:txBody>
      </p:sp>
    </p:spTree>
    <p:extLst>
      <p:ext uri="{BB962C8B-B14F-4D97-AF65-F5344CB8AC3E}">
        <p14:creationId xmlns:p14="http://schemas.microsoft.com/office/powerpoint/2010/main" val="198220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a:xfrm>
            <a:off x="838199" y="365125"/>
            <a:ext cx="10779177" cy="1325563"/>
          </a:xfrm>
        </p:spPr>
        <p:txBody>
          <a:bodyPr/>
          <a:lstStyle/>
          <a:p>
            <a:r>
              <a:rPr lang="en-US" dirty="0"/>
              <a:t>Learning Outcomes –</a:t>
            </a:r>
            <a:r>
              <a:rPr lang="en-US" sz="3600" dirty="0"/>
              <a:t> ML I – LR II – Gradient Descent</a:t>
            </a:r>
            <a:endParaRPr lang="en-US" dirty="0"/>
          </a:p>
        </p:txBody>
      </p:sp>
      <p:sp>
        <p:nvSpPr>
          <p:cNvPr id="3" name="Content Placeholder 2">
            <a:extLst>
              <a:ext uri="{FF2B5EF4-FFF2-40B4-BE49-F238E27FC236}">
                <a16:creationId xmlns:a16="http://schemas.microsoft.com/office/drawing/2014/main" id="{192C0274-121D-4C1E-B970-66A1E54282B1}"/>
              </a:ext>
            </a:extLst>
          </p:cNvPr>
          <p:cNvSpPr>
            <a:spLocks noGrp="1"/>
          </p:cNvSpPr>
          <p:nvPr>
            <p:ph idx="1"/>
          </p:nvPr>
        </p:nvSpPr>
        <p:spPr>
          <a:xfrm>
            <a:off x="838200" y="1825624"/>
            <a:ext cx="10885098" cy="4911605"/>
          </a:xfrm>
        </p:spPr>
        <p:txBody>
          <a:bodyPr>
            <a:normAutofit lnSpcReduction="10000"/>
          </a:bodyPr>
          <a:lstStyle/>
          <a:p>
            <a:pPr>
              <a:lnSpc>
                <a:spcPct val="75000"/>
              </a:lnSpc>
              <a:spcBef>
                <a:spcPct val="0"/>
              </a:spcBef>
            </a:pPr>
            <a:r>
              <a:rPr lang="en-US" altLang="en-US" sz="4000" dirty="0"/>
              <a:t>You will learn a new ML technique called Gradient Descent, </a:t>
            </a:r>
          </a:p>
          <a:p>
            <a:pPr>
              <a:lnSpc>
                <a:spcPct val="75000"/>
              </a:lnSpc>
              <a:spcBef>
                <a:spcPct val="0"/>
              </a:spcBef>
            </a:pPr>
            <a:endParaRPr lang="en-US" altLang="en-US" sz="4000" dirty="0"/>
          </a:p>
          <a:p>
            <a:pPr>
              <a:lnSpc>
                <a:spcPct val="75000"/>
              </a:lnSpc>
              <a:spcBef>
                <a:spcPct val="0"/>
              </a:spcBef>
            </a:pPr>
            <a:r>
              <a:rPr lang="en-US" altLang="en-US" sz="4000" dirty="0"/>
              <a:t>Understanding the derivation of where it comes from, and </a:t>
            </a:r>
          </a:p>
          <a:p>
            <a:pPr>
              <a:lnSpc>
                <a:spcPct val="75000"/>
              </a:lnSpc>
              <a:spcBef>
                <a:spcPct val="0"/>
              </a:spcBef>
            </a:pPr>
            <a:endParaRPr lang="en-US" altLang="en-US" sz="4000" dirty="0"/>
          </a:p>
          <a:p>
            <a:pPr>
              <a:lnSpc>
                <a:spcPct val="75000"/>
              </a:lnSpc>
              <a:spcBef>
                <a:spcPct val="0"/>
              </a:spcBef>
            </a:pPr>
            <a:r>
              <a:rPr lang="en-US" altLang="en-US" sz="4000" dirty="0"/>
              <a:t>How it compares to OLSR</a:t>
            </a:r>
          </a:p>
          <a:p>
            <a:pPr>
              <a:lnSpc>
                <a:spcPct val="75000"/>
              </a:lnSpc>
              <a:spcBef>
                <a:spcPct val="0"/>
              </a:spcBef>
            </a:pPr>
            <a:endParaRPr lang="en-US" altLang="en-US" sz="4000" dirty="0"/>
          </a:p>
          <a:p>
            <a:pPr>
              <a:lnSpc>
                <a:spcPct val="75000"/>
              </a:lnSpc>
              <a:spcBef>
                <a:spcPct val="0"/>
              </a:spcBef>
            </a:pPr>
            <a:r>
              <a:rPr lang="en-US" altLang="en-US" sz="4000" dirty="0"/>
              <a:t>You should appreciate different types of data</a:t>
            </a:r>
          </a:p>
          <a:p>
            <a:pPr>
              <a:lnSpc>
                <a:spcPct val="75000"/>
              </a:lnSpc>
              <a:spcBef>
                <a:spcPct val="0"/>
              </a:spcBef>
            </a:pPr>
            <a:endParaRPr lang="en-US" altLang="en-US" sz="4000" dirty="0"/>
          </a:p>
          <a:p>
            <a:pPr>
              <a:lnSpc>
                <a:spcPct val="75000"/>
              </a:lnSpc>
              <a:spcBef>
                <a:spcPct val="0"/>
              </a:spcBef>
            </a:pPr>
            <a:r>
              <a:rPr lang="en-US" altLang="en-US" sz="4000" dirty="0"/>
              <a:t>You will do a worked example of LR using GD</a:t>
            </a:r>
          </a:p>
          <a:p>
            <a:pPr>
              <a:lnSpc>
                <a:spcPct val="75000"/>
              </a:lnSpc>
              <a:spcBef>
                <a:spcPct val="0"/>
              </a:spcBef>
            </a:pPr>
            <a:endParaRPr lang="en-US" altLang="en-US" sz="4000" dirty="0"/>
          </a:p>
          <a:p>
            <a:pPr>
              <a:lnSpc>
                <a:spcPct val="75000"/>
              </a:lnSpc>
              <a:spcBef>
                <a:spcPct val="0"/>
              </a:spcBef>
            </a:pPr>
            <a:endParaRPr lang="en-US" altLang="en-US" sz="4000" dirty="0"/>
          </a:p>
        </p:txBody>
      </p:sp>
    </p:spTree>
    <p:extLst>
      <p:ext uri="{BB962C8B-B14F-4D97-AF65-F5344CB8AC3E}">
        <p14:creationId xmlns:p14="http://schemas.microsoft.com/office/powerpoint/2010/main" val="3064944411"/>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p>
        </p:txBody>
      </p:sp>
      <p:sp>
        <p:nvSpPr>
          <p:cNvPr id="9" name="TextBox 8"/>
          <p:cNvSpPr txBox="1"/>
          <p:nvPr/>
        </p:nvSpPr>
        <p:spPr>
          <a:xfrm>
            <a:off x="838200" y="4701396"/>
            <a:ext cx="9842389"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How do we </a:t>
            </a:r>
            <a:r>
              <a:rPr lang="en-US" sz="2800" dirty="0">
                <a:solidFill>
                  <a:srgbClr val="FF0000"/>
                </a:solidFill>
              </a:rPr>
              <a:t>INTERPOLATE</a:t>
            </a:r>
            <a:r>
              <a:rPr lang="en-US" sz="2800" dirty="0"/>
              <a:t>?</a:t>
            </a:r>
            <a:endParaRPr lang="en-US" sz="2800" dirty="0">
              <a:solidFill>
                <a:srgbClr val="FF0000"/>
              </a:solidFill>
            </a:endParaRPr>
          </a:p>
          <a:p>
            <a:pPr marL="457200" indent="-457200">
              <a:buFont typeface="Arial" panose="020B0604020202020204" pitchFamily="34" charset="0"/>
              <a:buChar char="•"/>
            </a:pPr>
            <a:r>
              <a:rPr lang="en-US" sz="2800" dirty="0"/>
              <a:t>How do we </a:t>
            </a:r>
            <a:r>
              <a:rPr lang="en-US" sz="2800" dirty="0">
                <a:solidFill>
                  <a:srgbClr val="FF0000"/>
                </a:solidFill>
              </a:rPr>
              <a:t>EXTRAPOLATE</a:t>
            </a:r>
            <a:r>
              <a:rPr lang="en-US" sz="2800" dirty="0"/>
              <a:t>?</a:t>
            </a:r>
          </a:p>
          <a:p>
            <a:endParaRPr lang="en-US" sz="2800" dirty="0"/>
          </a:p>
        </p:txBody>
      </p:sp>
      <p:pic>
        <p:nvPicPr>
          <p:cNvPr id="3" name="Picture 2"/>
          <p:cNvPicPr>
            <a:picLocks noChangeAspect="1"/>
          </p:cNvPicPr>
          <p:nvPr/>
        </p:nvPicPr>
        <p:blipFill>
          <a:blip r:embed="rId2"/>
          <a:stretch>
            <a:fillRect/>
          </a:stretch>
        </p:blipFill>
        <p:spPr>
          <a:xfrm>
            <a:off x="983491" y="1533597"/>
            <a:ext cx="4584589" cy="2755631"/>
          </a:xfrm>
          <a:prstGeom prst="rect">
            <a:avLst/>
          </a:prstGeom>
        </p:spPr>
      </p:pic>
      <p:pic>
        <p:nvPicPr>
          <p:cNvPr id="4" name="Picture 3"/>
          <p:cNvPicPr>
            <a:picLocks noChangeAspect="1"/>
          </p:cNvPicPr>
          <p:nvPr/>
        </p:nvPicPr>
        <p:blipFill>
          <a:blip r:embed="rId3"/>
          <a:stretch>
            <a:fillRect/>
          </a:stretch>
        </p:blipFill>
        <p:spPr>
          <a:xfrm>
            <a:off x="6106961" y="1533598"/>
            <a:ext cx="4584589" cy="2755631"/>
          </a:xfrm>
          <a:prstGeom prst="rect">
            <a:avLst/>
          </a:prstGeom>
        </p:spPr>
      </p:pic>
      <p:sp>
        <p:nvSpPr>
          <p:cNvPr id="5" name="Freeform 4"/>
          <p:cNvSpPr/>
          <p:nvPr/>
        </p:nvSpPr>
        <p:spPr>
          <a:xfrm>
            <a:off x="1216325" y="2310718"/>
            <a:ext cx="3812875" cy="1605674"/>
          </a:xfrm>
          <a:custGeom>
            <a:avLst/>
            <a:gdLst>
              <a:gd name="connsiteX0" fmla="*/ 0 w 3812875"/>
              <a:gd name="connsiteY0" fmla="*/ 1605674 h 1605674"/>
              <a:gd name="connsiteX1" fmla="*/ 17252 w 3812875"/>
              <a:gd name="connsiteY1" fmla="*/ 1562542 h 1605674"/>
              <a:gd name="connsiteX2" fmla="*/ 34505 w 3812875"/>
              <a:gd name="connsiteY2" fmla="*/ 1536663 h 1605674"/>
              <a:gd name="connsiteX3" fmla="*/ 43132 w 3812875"/>
              <a:gd name="connsiteY3" fmla="*/ 1502157 h 1605674"/>
              <a:gd name="connsiteX4" fmla="*/ 60384 w 3812875"/>
              <a:gd name="connsiteY4" fmla="*/ 1476278 h 1605674"/>
              <a:gd name="connsiteX5" fmla="*/ 94890 w 3812875"/>
              <a:gd name="connsiteY5" fmla="*/ 1398640 h 1605674"/>
              <a:gd name="connsiteX6" fmla="*/ 112143 w 3812875"/>
              <a:gd name="connsiteY6" fmla="*/ 1329629 h 1605674"/>
              <a:gd name="connsiteX7" fmla="*/ 120769 w 3812875"/>
              <a:gd name="connsiteY7" fmla="*/ 1303750 h 1605674"/>
              <a:gd name="connsiteX8" fmla="*/ 129396 w 3812875"/>
              <a:gd name="connsiteY8" fmla="*/ 1269244 h 1605674"/>
              <a:gd name="connsiteX9" fmla="*/ 146649 w 3812875"/>
              <a:gd name="connsiteY9" fmla="*/ 1217486 h 1605674"/>
              <a:gd name="connsiteX10" fmla="*/ 155275 w 3812875"/>
              <a:gd name="connsiteY10" fmla="*/ 1191607 h 1605674"/>
              <a:gd name="connsiteX11" fmla="*/ 163901 w 3812875"/>
              <a:gd name="connsiteY11" fmla="*/ 1157101 h 1605674"/>
              <a:gd name="connsiteX12" fmla="*/ 181154 w 3812875"/>
              <a:gd name="connsiteY12" fmla="*/ 1131222 h 1605674"/>
              <a:gd name="connsiteX13" fmla="*/ 189781 w 3812875"/>
              <a:gd name="connsiteY13" fmla="*/ 1105342 h 1605674"/>
              <a:gd name="connsiteX14" fmla="*/ 241539 w 3812875"/>
              <a:gd name="connsiteY14" fmla="*/ 1019078 h 1605674"/>
              <a:gd name="connsiteX15" fmla="*/ 293298 w 3812875"/>
              <a:gd name="connsiteY15" fmla="*/ 967320 h 1605674"/>
              <a:gd name="connsiteX16" fmla="*/ 310550 w 3812875"/>
              <a:gd name="connsiteY16" fmla="*/ 932814 h 1605674"/>
              <a:gd name="connsiteX17" fmla="*/ 353683 w 3812875"/>
              <a:gd name="connsiteY17" fmla="*/ 855176 h 1605674"/>
              <a:gd name="connsiteX18" fmla="*/ 379562 w 3812875"/>
              <a:gd name="connsiteY18" fmla="*/ 829297 h 1605674"/>
              <a:gd name="connsiteX19" fmla="*/ 405441 w 3812875"/>
              <a:gd name="connsiteY19" fmla="*/ 820671 h 1605674"/>
              <a:gd name="connsiteX20" fmla="*/ 431320 w 3812875"/>
              <a:gd name="connsiteY20" fmla="*/ 803418 h 1605674"/>
              <a:gd name="connsiteX21" fmla="*/ 448573 w 3812875"/>
              <a:gd name="connsiteY21" fmla="*/ 777539 h 1605674"/>
              <a:gd name="connsiteX22" fmla="*/ 517584 w 3812875"/>
              <a:gd name="connsiteY22" fmla="*/ 768912 h 1605674"/>
              <a:gd name="connsiteX23" fmla="*/ 552090 w 3812875"/>
              <a:gd name="connsiteY23" fmla="*/ 751659 h 1605674"/>
              <a:gd name="connsiteX24" fmla="*/ 577969 w 3812875"/>
              <a:gd name="connsiteY24" fmla="*/ 743033 h 1605674"/>
              <a:gd name="connsiteX25" fmla="*/ 612475 w 3812875"/>
              <a:gd name="connsiteY25" fmla="*/ 717154 h 1605674"/>
              <a:gd name="connsiteX26" fmla="*/ 664233 w 3812875"/>
              <a:gd name="connsiteY26" fmla="*/ 708527 h 1605674"/>
              <a:gd name="connsiteX27" fmla="*/ 741871 w 3812875"/>
              <a:gd name="connsiteY27" fmla="*/ 656769 h 1605674"/>
              <a:gd name="connsiteX28" fmla="*/ 767750 w 3812875"/>
              <a:gd name="connsiteY28" fmla="*/ 639516 h 1605674"/>
              <a:gd name="connsiteX29" fmla="*/ 793630 w 3812875"/>
              <a:gd name="connsiteY29" fmla="*/ 630890 h 1605674"/>
              <a:gd name="connsiteX30" fmla="*/ 897147 w 3812875"/>
              <a:gd name="connsiteY30" fmla="*/ 605010 h 1605674"/>
              <a:gd name="connsiteX31" fmla="*/ 948905 w 3812875"/>
              <a:gd name="connsiteY31" fmla="*/ 596384 h 1605674"/>
              <a:gd name="connsiteX32" fmla="*/ 992037 w 3812875"/>
              <a:gd name="connsiteY32" fmla="*/ 587757 h 1605674"/>
              <a:gd name="connsiteX33" fmla="*/ 1086928 w 3812875"/>
              <a:gd name="connsiteY33" fmla="*/ 579131 h 1605674"/>
              <a:gd name="connsiteX34" fmla="*/ 1155939 w 3812875"/>
              <a:gd name="connsiteY34" fmla="*/ 553252 h 1605674"/>
              <a:gd name="connsiteX35" fmla="*/ 1190445 w 3812875"/>
              <a:gd name="connsiteY35" fmla="*/ 544625 h 1605674"/>
              <a:gd name="connsiteX36" fmla="*/ 1242203 w 3812875"/>
              <a:gd name="connsiteY36" fmla="*/ 527373 h 1605674"/>
              <a:gd name="connsiteX37" fmla="*/ 1268083 w 3812875"/>
              <a:gd name="connsiteY37" fmla="*/ 518746 h 1605674"/>
              <a:gd name="connsiteX38" fmla="*/ 1319841 w 3812875"/>
              <a:gd name="connsiteY38" fmla="*/ 492867 h 1605674"/>
              <a:gd name="connsiteX39" fmla="*/ 1431984 w 3812875"/>
              <a:gd name="connsiteY39" fmla="*/ 441108 h 1605674"/>
              <a:gd name="connsiteX40" fmla="*/ 1535501 w 3812875"/>
              <a:gd name="connsiteY40" fmla="*/ 423856 h 1605674"/>
              <a:gd name="connsiteX41" fmla="*/ 1561381 w 3812875"/>
              <a:gd name="connsiteY41" fmla="*/ 415229 h 1605674"/>
              <a:gd name="connsiteX42" fmla="*/ 1647645 w 3812875"/>
              <a:gd name="connsiteY42" fmla="*/ 389350 h 1605674"/>
              <a:gd name="connsiteX43" fmla="*/ 1673524 w 3812875"/>
              <a:gd name="connsiteY43" fmla="*/ 380724 h 1605674"/>
              <a:gd name="connsiteX44" fmla="*/ 1699403 w 3812875"/>
              <a:gd name="connsiteY44" fmla="*/ 372097 h 1605674"/>
              <a:gd name="connsiteX45" fmla="*/ 1742535 w 3812875"/>
              <a:gd name="connsiteY45" fmla="*/ 363471 h 1605674"/>
              <a:gd name="connsiteX46" fmla="*/ 1768415 w 3812875"/>
              <a:gd name="connsiteY46" fmla="*/ 346218 h 1605674"/>
              <a:gd name="connsiteX47" fmla="*/ 1802920 w 3812875"/>
              <a:gd name="connsiteY47" fmla="*/ 328965 h 1605674"/>
              <a:gd name="connsiteX48" fmla="*/ 1863305 w 3812875"/>
              <a:gd name="connsiteY48" fmla="*/ 294459 h 1605674"/>
              <a:gd name="connsiteX49" fmla="*/ 1889184 w 3812875"/>
              <a:gd name="connsiteY49" fmla="*/ 277207 h 1605674"/>
              <a:gd name="connsiteX50" fmla="*/ 1923690 w 3812875"/>
              <a:gd name="connsiteY50" fmla="*/ 242701 h 1605674"/>
              <a:gd name="connsiteX51" fmla="*/ 1975449 w 3812875"/>
              <a:gd name="connsiteY51" fmla="*/ 225448 h 1605674"/>
              <a:gd name="connsiteX52" fmla="*/ 2035833 w 3812875"/>
              <a:gd name="connsiteY52" fmla="*/ 199569 h 1605674"/>
              <a:gd name="connsiteX53" fmla="*/ 2096218 w 3812875"/>
              <a:gd name="connsiteY53" fmla="*/ 173690 h 1605674"/>
              <a:gd name="connsiteX54" fmla="*/ 2191109 w 3812875"/>
              <a:gd name="connsiteY54" fmla="*/ 156437 h 1605674"/>
              <a:gd name="connsiteX55" fmla="*/ 2216988 w 3812875"/>
              <a:gd name="connsiteY55" fmla="*/ 147810 h 1605674"/>
              <a:gd name="connsiteX56" fmla="*/ 2432649 w 3812875"/>
              <a:gd name="connsiteY56" fmla="*/ 121931 h 1605674"/>
              <a:gd name="connsiteX57" fmla="*/ 2493033 w 3812875"/>
              <a:gd name="connsiteY57" fmla="*/ 96052 h 1605674"/>
              <a:gd name="connsiteX58" fmla="*/ 2536166 w 3812875"/>
              <a:gd name="connsiteY58" fmla="*/ 87425 h 1605674"/>
              <a:gd name="connsiteX59" fmla="*/ 2760452 w 3812875"/>
              <a:gd name="connsiteY59" fmla="*/ 78799 h 1605674"/>
              <a:gd name="connsiteX60" fmla="*/ 2838090 w 3812875"/>
              <a:gd name="connsiteY60" fmla="*/ 70173 h 1605674"/>
              <a:gd name="connsiteX61" fmla="*/ 2941607 w 3812875"/>
              <a:gd name="connsiteY61" fmla="*/ 52920 h 1605674"/>
              <a:gd name="connsiteX62" fmla="*/ 3027871 w 3812875"/>
              <a:gd name="connsiteY62" fmla="*/ 44293 h 1605674"/>
              <a:gd name="connsiteX63" fmla="*/ 3062377 w 3812875"/>
              <a:gd name="connsiteY63" fmla="*/ 35667 h 1605674"/>
              <a:gd name="connsiteX64" fmla="*/ 3114135 w 3812875"/>
              <a:gd name="connsiteY64" fmla="*/ 18414 h 1605674"/>
              <a:gd name="connsiteX65" fmla="*/ 3209026 w 3812875"/>
              <a:gd name="connsiteY65" fmla="*/ 1161 h 1605674"/>
              <a:gd name="connsiteX66" fmla="*/ 3812875 w 3812875"/>
              <a:gd name="connsiteY66" fmla="*/ 1161 h 160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812875" h="1605674">
                <a:moveTo>
                  <a:pt x="0" y="1605674"/>
                </a:moveTo>
                <a:cubicBezTo>
                  <a:pt x="5751" y="1591297"/>
                  <a:pt x="10327" y="1576392"/>
                  <a:pt x="17252" y="1562542"/>
                </a:cubicBezTo>
                <a:cubicBezTo>
                  <a:pt x="21888" y="1553269"/>
                  <a:pt x="30421" y="1546192"/>
                  <a:pt x="34505" y="1536663"/>
                </a:cubicBezTo>
                <a:cubicBezTo>
                  <a:pt x="39175" y="1525766"/>
                  <a:pt x="38462" y="1513054"/>
                  <a:pt x="43132" y="1502157"/>
                </a:cubicBezTo>
                <a:cubicBezTo>
                  <a:pt x="47216" y="1492628"/>
                  <a:pt x="56173" y="1485752"/>
                  <a:pt x="60384" y="1476278"/>
                </a:cubicBezTo>
                <a:cubicBezTo>
                  <a:pt x="101445" y="1383889"/>
                  <a:pt x="55845" y="1457208"/>
                  <a:pt x="94890" y="1398640"/>
                </a:cubicBezTo>
                <a:cubicBezTo>
                  <a:pt x="100641" y="1375636"/>
                  <a:pt x="104645" y="1352124"/>
                  <a:pt x="112143" y="1329629"/>
                </a:cubicBezTo>
                <a:cubicBezTo>
                  <a:pt x="115018" y="1321003"/>
                  <a:pt x="118271" y="1312493"/>
                  <a:pt x="120769" y="1303750"/>
                </a:cubicBezTo>
                <a:cubicBezTo>
                  <a:pt x="124026" y="1292350"/>
                  <a:pt x="125989" y="1280600"/>
                  <a:pt x="129396" y="1269244"/>
                </a:cubicBezTo>
                <a:cubicBezTo>
                  <a:pt x="134622" y="1251825"/>
                  <a:pt x="140898" y="1234739"/>
                  <a:pt x="146649" y="1217486"/>
                </a:cubicBezTo>
                <a:cubicBezTo>
                  <a:pt x="149524" y="1208860"/>
                  <a:pt x="153070" y="1200428"/>
                  <a:pt x="155275" y="1191607"/>
                </a:cubicBezTo>
                <a:cubicBezTo>
                  <a:pt x="158150" y="1180105"/>
                  <a:pt x="159231" y="1167998"/>
                  <a:pt x="163901" y="1157101"/>
                </a:cubicBezTo>
                <a:cubicBezTo>
                  <a:pt x="167985" y="1147572"/>
                  <a:pt x="176517" y="1140495"/>
                  <a:pt x="181154" y="1131222"/>
                </a:cubicBezTo>
                <a:cubicBezTo>
                  <a:pt x="185221" y="1123089"/>
                  <a:pt x="186199" y="1113700"/>
                  <a:pt x="189781" y="1105342"/>
                </a:cubicBezTo>
                <a:cubicBezTo>
                  <a:pt x="199992" y="1081516"/>
                  <a:pt x="226206" y="1034410"/>
                  <a:pt x="241539" y="1019078"/>
                </a:cubicBezTo>
                <a:lnTo>
                  <a:pt x="293298" y="967320"/>
                </a:lnTo>
                <a:cubicBezTo>
                  <a:pt x="299049" y="955818"/>
                  <a:pt x="305484" y="944634"/>
                  <a:pt x="310550" y="932814"/>
                </a:cubicBezTo>
                <a:cubicBezTo>
                  <a:pt x="326820" y="894850"/>
                  <a:pt x="311658" y="897201"/>
                  <a:pt x="353683" y="855176"/>
                </a:cubicBezTo>
                <a:cubicBezTo>
                  <a:pt x="362309" y="846550"/>
                  <a:pt x="369411" y="836064"/>
                  <a:pt x="379562" y="829297"/>
                </a:cubicBezTo>
                <a:cubicBezTo>
                  <a:pt x="387128" y="824253"/>
                  <a:pt x="396815" y="823546"/>
                  <a:pt x="405441" y="820671"/>
                </a:cubicBezTo>
                <a:cubicBezTo>
                  <a:pt x="414067" y="814920"/>
                  <a:pt x="423989" y="810749"/>
                  <a:pt x="431320" y="803418"/>
                </a:cubicBezTo>
                <a:cubicBezTo>
                  <a:pt x="438651" y="796087"/>
                  <a:pt x="438947" y="781389"/>
                  <a:pt x="448573" y="777539"/>
                </a:cubicBezTo>
                <a:cubicBezTo>
                  <a:pt x="470098" y="768929"/>
                  <a:pt x="494580" y="771788"/>
                  <a:pt x="517584" y="768912"/>
                </a:cubicBezTo>
                <a:cubicBezTo>
                  <a:pt x="529086" y="763161"/>
                  <a:pt x="540270" y="756725"/>
                  <a:pt x="552090" y="751659"/>
                </a:cubicBezTo>
                <a:cubicBezTo>
                  <a:pt x="560448" y="748077"/>
                  <a:pt x="570074" y="747544"/>
                  <a:pt x="577969" y="743033"/>
                </a:cubicBezTo>
                <a:cubicBezTo>
                  <a:pt x="590452" y="735900"/>
                  <a:pt x="599126" y="722494"/>
                  <a:pt x="612475" y="717154"/>
                </a:cubicBezTo>
                <a:cubicBezTo>
                  <a:pt x="628715" y="710658"/>
                  <a:pt x="646980" y="711403"/>
                  <a:pt x="664233" y="708527"/>
                </a:cubicBezTo>
                <a:lnTo>
                  <a:pt x="741871" y="656769"/>
                </a:lnTo>
                <a:cubicBezTo>
                  <a:pt x="750497" y="651018"/>
                  <a:pt x="757914" y="642794"/>
                  <a:pt x="767750" y="639516"/>
                </a:cubicBezTo>
                <a:lnTo>
                  <a:pt x="793630" y="630890"/>
                </a:lnTo>
                <a:cubicBezTo>
                  <a:pt x="842633" y="598221"/>
                  <a:pt x="805542" y="617224"/>
                  <a:pt x="897147" y="605010"/>
                </a:cubicBezTo>
                <a:cubicBezTo>
                  <a:pt x="914484" y="602698"/>
                  <a:pt x="931697" y="599513"/>
                  <a:pt x="948905" y="596384"/>
                </a:cubicBezTo>
                <a:cubicBezTo>
                  <a:pt x="963331" y="593761"/>
                  <a:pt x="977488" y="589576"/>
                  <a:pt x="992037" y="587757"/>
                </a:cubicBezTo>
                <a:cubicBezTo>
                  <a:pt x="1023552" y="583818"/>
                  <a:pt x="1055298" y="582006"/>
                  <a:pt x="1086928" y="579131"/>
                </a:cubicBezTo>
                <a:cubicBezTo>
                  <a:pt x="1175490" y="556991"/>
                  <a:pt x="1065727" y="587082"/>
                  <a:pt x="1155939" y="553252"/>
                </a:cubicBezTo>
                <a:cubicBezTo>
                  <a:pt x="1167040" y="549089"/>
                  <a:pt x="1179089" y="548032"/>
                  <a:pt x="1190445" y="544625"/>
                </a:cubicBezTo>
                <a:cubicBezTo>
                  <a:pt x="1207864" y="539399"/>
                  <a:pt x="1224950" y="533124"/>
                  <a:pt x="1242203" y="527373"/>
                </a:cubicBezTo>
                <a:cubicBezTo>
                  <a:pt x="1250830" y="524497"/>
                  <a:pt x="1260517" y="523790"/>
                  <a:pt x="1268083" y="518746"/>
                </a:cubicBezTo>
                <a:cubicBezTo>
                  <a:pt x="1301528" y="496449"/>
                  <a:pt x="1284126" y="504771"/>
                  <a:pt x="1319841" y="492867"/>
                </a:cubicBezTo>
                <a:cubicBezTo>
                  <a:pt x="1355730" y="468941"/>
                  <a:pt x="1383168" y="448081"/>
                  <a:pt x="1431984" y="441108"/>
                </a:cubicBezTo>
                <a:cubicBezTo>
                  <a:pt x="1466063" y="436240"/>
                  <a:pt x="1501867" y="432264"/>
                  <a:pt x="1535501" y="423856"/>
                </a:cubicBezTo>
                <a:cubicBezTo>
                  <a:pt x="1544323" y="421651"/>
                  <a:pt x="1552638" y="417727"/>
                  <a:pt x="1561381" y="415229"/>
                </a:cubicBezTo>
                <a:cubicBezTo>
                  <a:pt x="1652660" y="389149"/>
                  <a:pt x="1524613" y="430360"/>
                  <a:pt x="1647645" y="389350"/>
                </a:cubicBezTo>
                <a:lnTo>
                  <a:pt x="1673524" y="380724"/>
                </a:lnTo>
                <a:cubicBezTo>
                  <a:pt x="1682150" y="377848"/>
                  <a:pt x="1690487" y="373880"/>
                  <a:pt x="1699403" y="372097"/>
                </a:cubicBezTo>
                <a:lnTo>
                  <a:pt x="1742535" y="363471"/>
                </a:lnTo>
                <a:cubicBezTo>
                  <a:pt x="1751162" y="357720"/>
                  <a:pt x="1759413" y="351362"/>
                  <a:pt x="1768415" y="346218"/>
                </a:cubicBezTo>
                <a:cubicBezTo>
                  <a:pt x="1779580" y="339838"/>
                  <a:pt x="1792456" y="336439"/>
                  <a:pt x="1802920" y="328965"/>
                </a:cubicBezTo>
                <a:cubicBezTo>
                  <a:pt x="1858267" y="289432"/>
                  <a:pt x="1796476" y="311168"/>
                  <a:pt x="1863305" y="294459"/>
                </a:cubicBezTo>
                <a:cubicBezTo>
                  <a:pt x="1871931" y="288708"/>
                  <a:pt x="1881312" y="283954"/>
                  <a:pt x="1889184" y="277207"/>
                </a:cubicBezTo>
                <a:cubicBezTo>
                  <a:pt x="1901534" y="266621"/>
                  <a:pt x="1909742" y="251070"/>
                  <a:pt x="1923690" y="242701"/>
                </a:cubicBezTo>
                <a:cubicBezTo>
                  <a:pt x="1939285" y="233344"/>
                  <a:pt x="1959183" y="233581"/>
                  <a:pt x="1975449" y="225448"/>
                </a:cubicBezTo>
                <a:cubicBezTo>
                  <a:pt x="2089875" y="168233"/>
                  <a:pt x="1946993" y="237643"/>
                  <a:pt x="2035833" y="199569"/>
                </a:cubicBezTo>
                <a:cubicBezTo>
                  <a:pt x="2081848" y="179849"/>
                  <a:pt x="2055752" y="185252"/>
                  <a:pt x="2096218" y="173690"/>
                </a:cubicBezTo>
                <a:cubicBezTo>
                  <a:pt x="2136897" y="162067"/>
                  <a:pt x="2142229" y="163420"/>
                  <a:pt x="2191109" y="156437"/>
                </a:cubicBezTo>
                <a:cubicBezTo>
                  <a:pt x="2199735" y="153561"/>
                  <a:pt x="2208033" y="149390"/>
                  <a:pt x="2216988" y="147810"/>
                </a:cubicBezTo>
                <a:cubicBezTo>
                  <a:pt x="2309402" y="131501"/>
                  <a:pt x="2343963" y="129993"/>
                  <a:pt x="2432649" y="121931"/>
                </a:cubicBezTo>
                <a:cubicBezTo>
                  <a:pt x="2572574" y="86951"/>
                  <a:pt x="2373896" y="140729"/>
                  <a:pt x="2493033" y="96052"/>
                </a:cubicBezTo>
                <a:cubicBezTo>
                  <a:pt x="2506762" y="90904"/>
                  <a:pt x="2521534" y="88369"/>
                  <a:pt x="2536166" y="87425"/>
                </a:cubicBezTo>
                <a:cubicBezTo>
                  <a:pt x="2610828" y="82608"/>
                  <a:pt x="2685690" y="81674"/>
                  <a:pt x="2760452" y="78799"/>
                </a:cubicBezTo>
                <a:cubicBezTo>
                  <a:pt x="2786331" y="75924"/>
                  <a:pt x="2812313" y="73855"/>
                  <a:pt x="2838090" y="70173"/>
                </a:cubicBezTo>
                <a:cubicBezTo>
                  <a:pt x="2872720" y="65226"/>
                  <a:pt x="2906799" y="56401"/>
                  <a:pt x="2941607" y="52920"/>
                </a:cubicBezTo>
                <a:lnTo>
                  <a:pt x="3027871" y="44293"/>
                </a:lnTo>
                <a:cubicBezTo>
                  <a:pt x="3039373" y="41418"/>
                  <a:pt x="3051021" y="39074"/>
                  <a:pt x="3062377" y="35667"/>
                </a:cubicBezTo>
                <a:cubicBezTo>
                  <a:pt x="3079796" y="30441"/>
                  <a:pt x="3096492" y="22824"/>
                  <a:pt x="3114135" y="18414"/>
                </a:cubicBezTo>
                <a:cubicBezTo>
                  <a:pt x="3145320" y="10618"/>
                  <a:pt x="3176428" y="1584"/>
                  <a:pt x="3209026" y="1161"/>
                </a:cubicBezTo>
                <a:cubicBezTo>
                  <a:pt x="3410292" y="-1453"/>
                  <a:pt x="3611592" y="1161"/>
                  <a:pt x="3812875" y="116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6383547" y="2310718"/>
            <a:ext cx="4019910" cy="8551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34022" y="2441275"/>
            <a:ext cx="4290204" cy="5167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762101" y="2310718"/>
            <a:ext cx="188793" cy="1995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6535947" y="2463118"/>
            <a:ext cx="4019910" cy="8551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0173775" y="2204543"/>
            <a:ext cx="200295" cy="4638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3264961" y="2510287"/>
            <a:ext cx="591536" cy="2282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4" idx="3"/>
          </p:cNvCxnSpPr>
          <p:nvPr/>
        </p:nvCxnSpPr>
        <p:spPr>
          <a:xfrm flipV="1">
            <a:off x="5156261" y="2600452"/>
            <a:ext cx="5046847" cy="26047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197461"/>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p>
        </p:txBody>
      </p:sp>
      <p:graphicFrame>
        <p:nvGraphicFramePr>
          <p:cNvPr id="7" name="Chart 6"/>
          <p:cNvGraphicFramePr>
            <a:graphicFrameLocks/>
          </p:cNvGraphicFramePr>
          <p:nvPr/>
        </p:nvGraphicFramePr>
        <p:xfrm>
          <a:off x="544977" y="1409700"/>
          <a:ext cx="8132298" cy="52014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nvGraphicFramePr>
        <p:xfrm>
          <a:off x="544977" y="1409700"/>
          <a:ext cx="8132298" cy="520144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7"/>
          <p:cNvSpPr txBox="1">
            <a:spLocks noChangeArrowheads="1"/>
          </p:cNvSpPr>
          <p:nvPr/>
        </p:nvSpPr>
        <p:spPr bwMode="auto">
          <a:xfrm>
            <a:off x="1253820" y="1260584"/>
            <a:ext cx="31197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spcBef>
                <a:spcPct val="0"/>
              </a:spcBef>
              <a:buFontTx/>
              <a:buNone/>
            </a:pPr>
            <a:r>
              <a:rPr lang="en-US" altLang="en-US" sz="2800" b="1" dirty="0">
                <a:latin typeface="Arial" panose="020B0604020202020204" pitchFamily="34" charset="0"/>
              </a:rPr>
              <a:t>Plant growth rate</a:t>
            </a:r>
          </a:p>
        </p:txBody>
      </p:sp>
      <p:sp>
        <p:nvSpPr>
          <p:cNvPr id="12" name="TextBox 8"/>
          <p:cNvSpPr txBox="1">
            <a:spLocks noChangeArrowheads="1"/>
          </p:cNvSpPr>
          <p:nvPr/>
        </p:nvSpPr>
        <p:spPr bwMode="auto">
          <a:xfrm rot="16200000">
            <a:off x="-320980" y="2735263"/>
            <a:ext cx="157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eaLnBrk="1" hangingPunct="1">
              <a:spcBef>
                <a:spcPct val="0"/>
              </a:spcBef>
              <a:buFontTx/>
              <a:buNone/>
            </a:pPr>
            <a:r>
              <a:rPr lang="en-US" altLang="en-US" sz="2400" dirty="0">
                <a:latin typeface="Arial" panose="020B0604020202020204" pitchFamily="34" charset="0"/>
              </a:rPr>
              <a:t>days</a:t>
            </a:r>
          </a:p>
        </p:txBody>
      </p:sp>
      <p:sp>
        <p:nvSpPr>
          <p:cNvPr id="13" name="TextBox 9"/>
          <p:cNvSpPr txBox="1">
            <a:spLocks noChangeArrowheads="1"/>
          </p:cNvSpPr>
          <p:nvPr/>
        </p:nvSpPr>
        <p:spPr bwMode="auto">
          <a:xfrm>
            <a:off x="7301400" y="6396335"/>
            <a:ext cx="1587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spcBef>
                <a:spcPct val="0"/>
              </a:spcBef>
              <a:buFontTx/>
              <a:buNone/>
            </a:pPr>
            <a:r>
              <a:rPr lang="en-US" altLang="en-US" sz="2400" dirty="0">
                <a:latin typeface="Arial" panose="020B0604020202020204" pitchFamily="34" charset="0"/>
              </a:rPr>
              <a:t>Size (mm)</a:t>
            </a:r>
          </a:p>
        </p:txBody>
      </p:sp>
      <p:sp>
        <p:nvSpPr>
          <p:cNvPr id="3" name="TextBox 2"/>
          <p:cNvSpPr txBox="1"/>
          <p:nvPr/>
        </p:nvSpPr>
        <p:spPr>
          <a:xfrm>
            <a:off x="8677275" y="1590675"/>
            <a:ext cx="3385368" cy="3416320"/>
          </a:xfrm>
          <a:prstGeom prst="rect">
            <a:avLst/>
          </a:prstGeom>
          <a:noFill/>
        </p:spPr>
        <p:txBody>
          <a:bodyPr wrap="square" rtlCol="0">
            <a:spAutoFit/>
          </a:bodyPr>
          <a:lstStyle/>
          <a:p>
            <a:r>
              <a:rPr lang="en-US" sz="2400" dirty="0"/>
              <a:t>Given this dataset, we hypothesize there is a linear relationship.</a:t>
            </a:r>
          </a:p>
          <a:p>
            <a:r>
              <a:rPr lang="en-US" sz="2400" b="1" dirty="0"/>
              <a:t>Y</a:t>
            </a:r>
            <a:r>
              <a:rPr lang="en-US" sz="2400" dirty="0"/>
              <a:t> = </a:t>
            </a:r>
            <a:r>
              <a:rPr lang="en-US" sz="2400" dirty="0" err="1"/>
              <a:t>m</a:t>
            </a:r>
            <a:r>
              <a:rPr lang="en-US" sz="2400" b="1" dirty="0" err="1"/>
              <a:t>X</a:t>
            </a:r>
            <a:r>
              <a:rPr lang="en-US" sz="2400" dirty="0"/>
              <a:t> + b, Y,X are </a:t>
            </a:r>
            <a:r>
              <a:rPr lang="en-US" sz="2400" b="1" dirty="0"/>
              <a:t>arrays</a:t>
            </a:r>
          </a:p>
          <a:p>
            <a:r>
              <a:rPr lang="en-US" sz="2400" b="1" dirty="0"/>
              <a:t>Y</a:t>
            </a:r>
            <a:r>
              <a:rPr lang="en-US" sz="2400" dirty="0"/>
              <a:t> = (y</a:t>
            </a:r>
            <a:r>
              <a:rPr lang="en-US" sz="2400" baseline="-25000" dirty="0"/>
              <a:t>1</a:t>
            </a:r>
            <a:r>
              <a:rPr lang="en-US" sz="2400" dirty="0"/>
              <a:t>, y</a:t>
            </a:r>
            <a:r>
              <a:rPr lang="en-US" sz="2400" baseline="-25000" dirty="0"/>
              <a:t>2</a:t>
            </a:r>
            <a:r>
              <a:rPr lang="en-US" sz="2400" dirty="0"/>
              <a:t>,…, </a:t>
            </a:r>
            <a:r>
              <a:rPr lang="en-US" sz="2400" dirty="0" err="1"/>
              <a:t>y</a:t>
            </a:r>
            <a:r>
              <a:rPr lang="en-US" sz="2400" baseline="-25000" dirty="0" err="1"/>
              <a:t>n</a:t>
            </a:r>
            <a:r>
              <a:rPr lang="en-US" sz="2400" dirty="0"/>
              <a:t>)</a:t>
            </a:r>
            <a:endParaRPr lang="en-US" sz="2400" baseline="-25000" dirty="0"/>
          </a:p>
          <a:p>
            <a:r>
              <a:rPr lang="en-US" sz="2400" b="1" dirty="0"/>
              <a:t>X</a:t>
            </a:r>
            <a:r>
              <a:rPr lang="en-US" sz="2400" dirty="0"/>
              <a:t> = (x</a:t>
            </a:r>
            <a:r>
              <a:rPr lang="en-US" sz="2400" baseline="-25000" dirty="0"/>
              <a:t>1</a:t>
            </a:r>
            <a:r>
              <a:rPr lang="en-US" sz="2400" dirty="0"/>
              <a:t>, x</a:t>
            </a:r>
            <a:r>
              <a:rPr lang="en-US" sz="2400" baseline="-25000" dirty="0"/>
              <a:t>2</a:t>
            </a:r>
            <a:r>
              <a:rPr lang="en-US" sz="2400" dirty="0"/>
              <a:t>,…, </a:t>
            </a:r>
            <a:r>
              <a:rPr lang="en-US" sz="2400" dirty="0" err="1"/>
              <a:t>x</a:t>
            </a:r>
            <a:r>
              <a:rPr lang="en-US" sz="2400" baseline="-25000" dirty="0" err="1"/>
              <a:t>n</a:t>
            </a:r>
            <a:r>
              <a:rPr lang="en-US" sz="2400" dirty="0"/>
              <a:t>)</a:t>
            </a:r>
          </a:p>
          <a:p>
            <a:endParaRPr lang="en-US" sz="2400" dirty="0"/>
          </a:p>
          <a:p>
            <a:r>
              <a:rPr lang="en-US" sz="2400" dirty="0"/>
              <a:t>Y ~ Y(x</a:t>
            </a:r>
            <a:r>
              <a:rPr lang="en-US" sz="2400" baseline="-25000" dirty="0"/>
              <a:t>i</a:t>
            </a:r>
            <a:r>
              <a:rPr lang="en-US" sz="2400" dirty="0"/>
              <a:t>)</a:t>
            </a:r>
          </a:p>
          <a:p>
            <a:r>
              <a:rPr lang="en-US" sz="2400" dirty="0"/>
              <a:t>Y(x</a:t>
            </a:r>
            <a:r>
              <a:rPr lang="en-US" sz="2400" baseline="-25000" dirty="0"/>
              <a:t>i</a:t>
            </a:r>
            <a:r>
              <a:rPr lang="en-US" sz="2400" dirty="0"/>
              <a:t>) = </a:t>
            </a:r>
            <a:r>
              <a:rPr lang="en-US" sz="2400" dirty="0" err="1"/>
              <a:t>mX</a:t>
            </a:r>
            <a:r>
              <a:rPr lang="en-US" sz="2400" dirty="0"/>
              <a:t> + b</a:t>
            </a:r>
          </a:p>
        </p:txBody>
      </p:sp>
      <p:cxnSp>
        <p:nvCxnSpPr>
          <p:cNvPr id="5" name="Straight Connector 4"/>
          <p:cNvCxnSpPr/>
          <p:nvPr/>
        </p:nvCxnSpPr>
        <p:spPr>
          <a:xfrm flipV="1">
            <a:off x="1971675" y="2552700"/>
            <a:ext cx="6419850" cy="19526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692880"/>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–LR II – GD  –Design a cost function</a:t>
            </a:r>
          </a:p>
        </p:txBody>
      </p:sp>
      <p:sp>
        <p:nvSpPr>
          <p:cNvPr id="3" name="TextBox 2"/>
          <p:cNvSpPr txBox="1"/>
          <p:nvPr/>
        </p:nvSpPr>
        <p:spPr>
          <a:xfrm>
            <a:off x="1047750" y="1590675"/>
            <a:ext cx="11014893" cy="1200329"/>
          </a:xfrm>
          <a:prstGeom prst="rect">
            <a:avLst/>
          </a:prstGeom>
          <a:noFill/>
        </p:spPr>
        <p:txBody>
          <a:bodyPr wrap="square" rtlCol="0">
            <a:spAutoFit/>
          </a:bodyPr>
          <a:lstStyle/>
          <a:p>
            <a:r>
              <a:rPr lang="en-US" sz="2400" dirty="0"/>
              <a:t>Y(x</a:t>
            </a:r>
            <a:r>
              <a:rPr lang="en-US" sz="2400" baseline="-25000" dirty="0"/>
              <a:t>i</a:t>
            </a:r>
            <a:r>
              <a:rPr lang="en-US" sz="2400" dirty="0"/>
              <a:t>) = </a:t>
            </a:r>
            <a:r>
              <a:rPr lang="en-US" sz="2400" dirty="0" err="1"/>
              <a:t>mX</a:t>
            </a:r>
            <a:r>
              <a:rPr lang="en-US" sz="2400" dirty="0"/>
              <a:t> + b</a:t>
            </a:r>
          </a:p>
          <a:p>
            <a:endParaRPr lang="en-US" altLang="en-US" sz="2400" dirty="0"/>
          </a:p>
          <a:p>
            <a:r>
              <a:rPr lang="en-US" altLang="en-US" sz="2400" dirty="0"/>
              <a:t>Choose </a:t>
            </a:r>
            <a:r>
              <a:rPr lang="en-US" altLang="en-US" sz="2400" i="1" dirty="0">
                <a:latin typeface="Times New Roman" panose="02020603050405020304" pitchFamily="18" charset="0"/>
                <a:cs typeface="Times New Roman" panose="02020603050405020304" pitchFamily="18" charset="0"/>
              </a:rPr>
              <a:t>m, b  </a:t>
            </a:r>
            <a:r>
              <a:rPr lang="en-US" altLang="en-US" sz="2400" dirty="0"/>
              <a:t>so that </a:t>
            </a:r>
            <a:r>
              <a:rPr lang="en-US" altLang="en-US" sz="2400" i="1" dirty="0">
                <a:latin typeface="Times New Roman" panose="02020603050405020304" pitchFamily="18" charset="0"/>
                <a:cs typeface="Times New Roman" panose="02020603050405020304" pitchFamily="18" charset="0"/>
              </a:rPr>
              <a:t>Y</a:t>
            </a:r>
            <a:r>
              <a:rPr lang="en-US" altLang="en-US" sz="2400" i="1" baseline="-25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x</a:t>
            </a:r>
            <a:r>
              <a:rPr lang="en-US" altLang="en-US" sz="2400" i="1" baseline="-25000"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a:t>
            </a:r>
            <a:r>
              <a:rPr lang="en-US" altLang="en-US" sz="2400" dirty="0"/>
              <a:t>is close to </a:t>
            </a:r>
            <a:r>
              <a:rPr lang="en-US" altLang="en-US" sz="2400" i="1" dirty="0" err="1">
                <a:latin typeface="Times New Roman" panose="02020603050405020304" pitchFamily="18" charset="0"/>
                <a:cs typeface="Times New Roman" panose="02020603050405020304" pitchFamily="18" charset="0"/>
              </a:rPr>
              <a:t>y</a:t>
            </a:r>
            <a:r>
              <a:rPr lang="en-US" altLang="en-US" sz="2400" i="1" baseline="-25000" dirty="0" err="1">
                <a:latin typeface="Times New Roman" panose="02020603050405020304" pitchFamily="18" charset="0"/>
                <a:cs typeface="Times New Roman" panose="02020603050405020304" pitchFamily="18" charset="0"/>
              </a:rPr>
              <a:t>i</a:t>
            </a:r>
            <a:r>
              <a:rPr lang="en-US" altLang="en-US" sz="2400" dirty="0"/>
              <a:t> for each data point.</a:t>
            </a:r>
            <a:endParaRPr lang="en-US" sz="2400" dirty="0"/>
          </a:p>
        </p:txBody>
      </p:sp>
      <p:grpSp>
        <p:nvGrpSpPr>
          <p:cNvPr id="14" name="Group 13"/>
          <p:cNvGrpSpPr/>
          <p:nvPr/>
        </p:nvGrpSpPr>
        <p:grpSpPr>
          <a:xfrm>
            <a:off x="544977" y="3152775"/>
            <a:ext cx="5284323" cy="3458368"/>
            <a:chOff x="544977" y="1409700"/>
            <a:chExt cx="8132298" cy="5201443"/>
          </a:xfrm>
        </p:grpSpPr>
        <p:graphicFrame>
          <p:nvGraphicFramePr>
            <p:cNvPr id="7" name="Chart 6"/>
            <p:cNvGraphicFramePr>
              <a:graphicFrameLocks/>
            </p:cNvGraphicFramePr>
            <p:nvPr/>
          </p:nvGraphicFramePr>
          <p:xfrm>
            <a:off x="544977" y="1409700"/>
            <a:ext cx="8132298" cy="52014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nvGraphicFramePr>
          <p:xfrm>
            <a:off x="544977" y="1409700"/>
            <a:ext cx="8132298" cy="5201443"/>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flipV="1">
              <a:off x="1971675" y="2552700"/>
              <a:ext cx="6419850" cy="19526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4707702" y="3941315"/>
            <a:ext cx="866775" cy="369332"/>
          </a:xfrm>
          <a:prstGeom prst="rect">
            <a:avLst/>
          </a:prstGeom>
          <a:noFill/>
        </p:spPr>
        <p:txBody>
          <a:bodyPr wrap="square" rtlCol="0">
            <a:spAutoFit/>
          </a:bodyPr>
          <a:lstStyle/>
          <a:p>
            <a:r>
              <a:rPr lang="en-US" b="1" dirty="0"/>
              <a:t>Y(x</a:t>
            </a:r>
            <a:r>
              <a:rPr lang="en-US" b="1" baseline="-25000" dirty="0"/>
              <a:t>i</a:t>
            </a:r>
            <a:r>
              <a:rPr lang="en-US" b="1" dirty="0"/>
              <a:t>)</a:t>
            </a:r>
          </a:p>
        </p:txBody>
      </p:sp>
      <p:sp>
        <p:nvSpPr>
          <p:cNvPr id="28" name="TextBox 27"/>
          <p:cNvSpPr txBox="1"/>
          <p:nvPr/>
        </p:nvSpPr>
        <p:spPr>
          <a:xfrm>
            <a:off x="4779139" y="2937070"/>
            <a:ext cx="361950" cy="369332"/>
          </a:xfrm>
          <a:prstGeom prst="rect">
            <a:avLst/>
          </a:prstGeom>
          <a:noFill/>
        </p:spPr>
        <p:txBody>
          <a:bodyPr wrap="square" rtlCol="0">
            <a:spAutoFit/>
          </a:bodyPr>
          <a:lstStyle/>
          <a:p>
            <a:r>
              <a:rPr lang="en-US" dirty="0" err="1"/>
              <a:t>y</a:t>
            </a:r>
            <a:r>
              <a:rPr lang="en-US" baseline="-25000" dirty="0" err="1"/>
              <a:t>i</a:t>
            </a:r>
            <a:endParaRPr lang="en-US" dirty="0"/>
          </a:p>
        </p:txBody>
      </p:sp>
      <p:sp>
        <p:nvSpPr>
          <p:cNvPr id="29" name="TextBox 28"/>
          <p:cNvSpPr txBox="1"/>
          <p:nvPr/>
        </p:nvSpPr>
        <p:spPr>
          <a:xfrm>
            <a:off x="5026789" y="2781300"/>
            <a:ext cx="5784086" cy="1569660"/>
          </a:xfrm>
          <a:prstGeom prst="rect">
            <a:avLst/>
          </a:prstGeom>
          <a:noFill/>
        </p:spPr>
        <p:txBody>
          <a:bodyPr wrap="square" rtlCol="0">
            <a:spAutoFit/>
          </a:bodyPr>
          <a:lstStyle/>
          <a:p>
            <a:r>
              <a:rPr lang="en-US" sz="9600" dirty="0"/>
              <a:t>}</a:t>
            </a:r>
            <a:r>
              <a:rPr lang="en-US" sz="4800" dirty="0"/>
              <a:t>residual</a:t>
            </a:r>
            <a:endParaRPr lang="en-US" sz="2800" dirty="0"/>
          </a:p>
        </p:txBody>
      </p:sp>
      <p:sp>
        <p:nvSpPr>
          <p:cNvPr id="31" name="TextBox 16"/>
          <p:cNvSpPr txBox="1">
            <a:spLocks noChangeArrowheads="1"/>
          </p:cNvSpPr>
          <p:nvPr/>
        </p:nvSpPr>
        <p:spPr bwMode="auto">
          <a:xfrm>
            <a:off x="7732296" y="3881616"/>
            <a:ext cx="36215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spcBef>
                <a:spcPct val="0"/>
              </a:spcBef>
              <a:buFontTx/>
              <a:buNone/>
            </a:pPr>
            <a:r>
              <a:rPr lang="en-US" altLang="en-US" sz="2400" dirty="0">
                <a:latin typeface="Arial" panose="020B0604020202020204" pitchFamily="34" charset="0"/>
              </a:rPr>
              <a:t>Cost Function:</a:t>
            </a:r>
          </a:p>
          <a:p>
            <a:pPr eaLnBrk="1" hangingPunct="1">
              <a:spcBef>
                <a:spcPct val="0"/>
              </a:spcBef>
              <a:buFontTx/>
              <a:buNone/>
            </a:pPr>
            <a:r>
              <a:rPr lang="en-US" altLang="en-US" sz="2400" dirty="0"/>
              <a:t>J(</a:t>
            </a:r>
            <a:r>
              <a:rPr lang="en-US" altLang="en-US" sz="2400" dirty="0" err="1"/>
              <a:t>m,b</a:t>
            </a:r>
            <a:r>
              <a:rPr lang="en-US" altLang="en-US" sz="2400" dirty="0"/>
              <a:t>) = (1/n) </a:t>
            </a:r>
            <a:r>
              <a:rPr lang="en-US" altLang="en-US" sz="2400" dirty="0">
                <a:sym typeface="Symbol" panose="05050102010706020507" pitchFamily="18" charset="2"/>
              </a:rPr>
              <a:t> (Y(x</a:t>
            </a:r>
            <a:r>
              <a:rPr lang="en-US" altLang="en-US" sz="2400" baseline="-25000" dirty="0">
                <a:sym typeface="Symbol" panose="05050102010706020507" pitchFamily="18" charset="2"/>
              </a:rPr>
              <a:t>i</a:t>
            </a:r>
            <a:r>
              <a:rPr lang="en-US" altLang="en-US" sz="2400" dirty="0">
                <a:sym typeface="Symbol" panose="05050102010706020507" pitchFamily="18" charset="2"/>
              </a:rPr>
              <a:t>)-</a:t>
            </a:r>
            <a:r>
              <a:rPr lang="en-US" altLang="en-US" sz="2400" dirty="0" err="1">
                <a:sym typeface="Symbol" panose="05050102010706020507" pitchFamily="18" charset="2"/>
              </a:rPr>
              <a:t>y</a:t>
            </a:r>
            <a:r>
              <a:rPr lang="en-US" altLang="en-US" sz="2400" baseline="-25000" dirty="0" err="1">
                <a:sym typeface="Symbol" panose="05050102010706020507" pitchFamily="18" charset="2"/>
              </a:rPr>
              <a:t>i</a:t>
            </a:r>
            <a:r>
              <a:rPr lang="en-US" altLang="en-US" sz="2400" dirty="0">
                <a:sym typeface="Symbol" panose="05050102010706020507" pitchFamily="18" charset="2"/>
              </a:rPr>
              <a:t>)</a:t>
            </a:r>
            <a:r>
              <a:rPr lang="en-US" altLang="en-US" sz="2400" baseline="30000" dirty="0">
                <a:sym typeface="Symbol" panose="05050102010706020507" pitchFamily="18" charset="2"/>
              </a:rPr>
              <a:t>2</a:t>
            </a:r>
            <a:endParaRPr lang="en-US" altLang="en-US" sz="2400" baseline="30000" dirty="0"/>
          </a:p>
        </p:txBody>
      </p:sp>
      <p:sp>
        <p:nvSpPr>
          <p:cNvPr id="33" name="TextBox 18"/>
          <p:cNvSpPr txBox="1">
            <a:spLocks noChangeArrowheads="1"/>
          </p:cNvSpPr>
          <p:nvPr/>
        </p:nvSpPr>
        <p:spPr bwMode="auto">
          <a:xfrm>
            <a:off x="7732296" y="5123542"/>
            <a:ext cx="23583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spcBef>
                <a:spcPct val="0"/>
              </a:spcBef>
              <a:buFontTx/>
              <a:buNone/>
            </a:pPr>
            <a:r>
              <a:rPr lang="en-US" altLang="en-US" sz="2400" dirty="0">
                <a:latin typeface="Arial" panose="020B0604020202020204" pitchFamily="34" charset="0"/>
              </a:rPr>
              <a:t>Goal:</a:t>
            </a:r>
          </a:p>
          <a:p>
            <a:pPr eaLnBrk="1" hangingPunct="1">
              <a:spcBef>
                <a:spcPct val="0"/>
              </a:spcBef>
              <a:buFontTx/>
              <a:buNone/>
            </a:pPr>
            <a:r>
              <a:rPr lang="en-US" altLang="en-US" sz="2400" dirty="0">
                <a:solidFill>
                  <a:schemeClr val="accent6"/>
                </a:solidFill>
              </a:rPr>
              <a:t>Minimize J(</a:t>
            </a:r>
            <a:r>
              <a:rPr lang="en-US" altLang="en-US" sz="2400" dirty="0" err="1">
                <a:solidFill>
                  <a:schemeClr val="accent6"/>
                </a:solidFill>
              </a:rPr>
              <a:t>m,b</a:t>
            </a:r>
            <a:r>
              <a:rPr lang="en-US" altLang="en-US" sz="2400" dirty="0">
                <a:solidFill>
                  <a:schemeClr val="accent6"/>
                </a:solidFill>
              </a:rPr>
              <a:t>)</a:t>
            </a:r>
          </a:p>
        </p:txBody>
      </p:sp>
    </p:spTree>
    <p:extLst>
      <p:ext uri="{BB962C8B-B14F-4D97-AF65-F5344CB8AC3E}">
        <p14:creationId xmlns:p14="http://schemas.microsoft.com/office/powerpoint/2010/main" val="637245559"/>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–LR II – Gradient Descent –Minimize Cost</a:t>
            </a:r>
          </a:p>
        </p:txBody>
      </p:sp>
      <p:sp>
        <p:nvSpPr>
          <p:cNvPr id="31" name="TextBox 16"/>
          <p:cNvSpPr txBox="1">
            <a:spLocks noChangeArrowheads="1"/>
          </p:cNvSpPr>
          <p:nvPr/>
        </p:nvSpPr>
        <p:spPr bwMode="auto">
          <a:xfrm>
            <a:off x="5867168" y="1485900"/>
            <a:ext cx="52677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spcBef>
                <a:spcPct val="0"/>
              </a:spcBef>
              <a:buFontTx/>
              <a:buNone/>
            </a:pPr>
            <a:r>
              <a:rPr lang="en-US" altLang="en-US" sz="2400" dirty="0">
                <a:latin typeface="Arial" panose="020B0604020202020204" pitchFamily="34" charset="0"/>
              </a:rPr>
              <a:t>Cost Function typically looks like this.</a:t>
            </a:r>
            <a:endParaRPr lang="en-US" altLang="en-US" sz="2400" baseline="30000" dirty="0"/>
          </a:p>
        </p:txBody>
      </p:sp>
      <p:sp>
        <p:nvSpPr>
          <p:cNvPr id="33" name="TextBox 18"/>
          <p:cNvSpPr txBox="1">
            <a:spLocks noChangeArrowheads="1"/>
          </p:cNvSpPr>
          <p:nvPr/>
        </p:nvSpPr>
        <p:spPr bwMode="auto">
          <a:xfrm>
            <a:off x="5867168" y="2237343"/>
            <a:ext cx="23583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spcBef>
                <a:spcPct val="0"/>
              </a:spcBef>
              <a:buFontTx/>
              <a:buNone/>
            </a:pPr>
            <a:r>
              <a:rPr lang="en-US" altLang="en-US" sz="2400" dirty="0">
                <a:latin typeface="Arial" panose="020B0604020202020204" pitchFamily="34" charset="0"/>
              </a:rPr>
              <a:t>Goal:</a:t>
            </a:r>
          </a:p>
          <a:p>
            <a:pPr eaLnBrk="1" hangingPunct="1">
              <a:spcBef>
                <a:spcPct val="0"/>
              </a:spcBef>
              <a:buFontTx/>
              <a:buNone/>
            </a:pPr>
            <a:r>
              <a:rPr lang="en-US" altLang="en-US" sz="2400" dirty="0"/>
              <a:t>Minimize J(</a:t>
            </a:r>
            <a:r>
              <a:rPr lang="en-US" altLang="en-US" sz="2400" dirty="0" err="1"/>
              <a:t>m,b</a:t>
            </a:r>
            <a:r>
              <a:rPr lang="en-US" altLang="en-US" sz="2400" dirty="0"/>
              <a:t>)</a:t>
            </a:r>
            <a:endParaRPr lang="en-US" altLang="en-US" sz="2400" dirty="0">
              <a:latin typeface="Arial" panose="020B0604020202020204" pitchFamily="34" charset="0"/>
            </a:endParaRPr>
          </a:p>
        </p:txBody>
      </p:sp>
      <p:pic>
        <p:nvPicPr>
          <p:cNvPr id="13" name="Picture 12" descr="C:\Users\Public\Documents\ml-class\lectures-slides\assets\2.bowl.png"/>
          <p:cNvPicPr>
            <a:picLocks noChangeAspect="1" noChangeArrowheads="1"/>
          </p:cNvPicPr>
          <p:nvPr/>
        </p:nvPicPr>
        <p:blipFill rotWithShape="1">
          <a:blip r:embed="rId2">
            <a:extLst>
              <a:ext uri="{28A0092B-C50C-407E-A947-70E740481C1C}">
                <a14:useLocalDpi xmlns:a14="http://schemas.microsoft.com/office/drawing/2010/main" val="0"/>
              </a:ext>
            </a:extLst>
          </a:blip>
          <a:srcRect l="9245" t="9486" r="3963" b="9535"/>
          <a:stretch/>
        </p:blipFill>
        <p:spPr bwMode="auto">
          <a:xfrm>
            <a:off x="171450" y="1485900"/>
            <a:ext cx="5476876"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8"/>
          <p:cNvSpPr txBox="1">
            <a:spLocks noChangeArrowheads="1"/>
          </p:cNvSpPr>
          <p:nvPr/>
        </p:nvSpPr>
        <p:spPr bwMode="auto">
          <a:xfrm>
            <a:off x="309850" y="2006510"/>
            <a:ext cx="401103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r>
              <a:rPr lang="en-US" altLang="en-US" sz="2400" dirty="0"/>
              <a:t>J(</a:t>
            </a:r>
            <a:r>
              <a:rPr lang="en-US" altLang="en-US" sz="2400" dirty="0" err="1"/>
              <a:t>m,b</a:t>
            </a:r>
            <a:r>
              <a:rPr lang="en-US" altLang="en-US" sz="2400" dirty="0"/>
              <a:t>) = (1/n) </a:t>
            </a:r>
            <a:r>
              <a:rPr lang="en-US" altLang="en-US" sz="2400" dirty="0">
                <a:sym typeface="Symbol" panose="05050102010706020507" pitchFamily="18" charset="2"/>
              </a:rPr>
              <a:t> (Y(x</a:t>
            </a:r>
            <a:r>
              <a:rPr lang="en-US" altLang="en-US" sz="2400" baseline="-25000" dirty="0">
                <a:sym typeface="Symbol" panose="05050102010706020507" pitchFamily="18" charset="2"/>
              </a:rPr>
              <a:t>i</a:t>
            </a:r>
            <a:r>
              <a:rPr lang="en-US" altLang="en-US" sz="2400" dirty="0">
                <a:sym typeface="Symbol" panose="05050102010706020507" pitchFamily="18" charset="2"/>
              </a:rPr>
              <a:t>)-</a:t>
            </a:r>
            <a:r>
              <a:rPr lang="en-US" altLang="en-US" sz="2400" dirty="0" err="1">
                <a:sym typeface="Symbol" panose="05050102010706020507" pitchFamily="18" charset="2"/>
              </a:rPr>
              <a:t>y</a:t>
            </a:r>
            <a:r>
              <a:rPr lang="en-US" altLang="en-US" sz="2400" baseline="-25000" dirty="0" err="1">
                <a:sym typeface="Symbol" panose="05050102010706020507" pitchFamily="18" charset="2"/>
              </a:rPr>
              <a:t>i</a:t>
            </a:r>
            <a:r>
              <a:rPr lang="en-US" altLang="en-US" sz="2400" dirty="0">
                <a:sym typeface="Symbol" panose="05050102010706020507" pitchFamily="18" charset="2"/>
              </a:rPr>
              <a:t>)</a:t>
            </a:r>
            <a:r>
              <a:rPr lang="en-US" altLang="en-US" sz="2400" baseline="30000" dirty="0">
                <a:sym typeface="Symbol" panose="05050102010706020507" pitchFamily="18" charset="2"/>
              </a:rPr>
              <a:t>2</a:t>
            </a:r>
            <a:endParaRPr lang="en-US" altLang="en-US" sz="2400" baseline="30000" dirty="0"/>
          </a:p>
          <a:p>
            <a:pPr eaLnBrk="1" hangingPunct="1">
              <a:spcBef>
                <a:spcPct val="0"/>
              </a:spcBef>
              <a:buFontTx/>
              <a:buNone/>
            </a:pPr>
            <a:endParaRPr lang="en-US" altLang="en-US" sz="2400" dirty="0">
              <a:latin typeface="Arial" panose="020B0604020202020204" pitchFamily="34" charset="0"/>
            </a:endParaRPr>
          </a:p>
          <a:p>
            <a:pPr eaLnBrk="1" hangingPunct="1">
              <a:spcBef>
                <a:spcPct val="0"/>
              </a:spcBef>
              <a:buFontTx/>
              <a:buNone/>
            </a:pPr>
            <a:endParaRPr lang="en-US" altLang="en-US" sz="2400" dirty="0"/>
          </a:p>
          <a:p>
            <a:pPr eaLnBrk="1" hangingPunct="1">
              <a:spcBef>
                <a:spcPct val="0"/>
              </a:spcBef>
              <a:buFontTx/>
              <a:buNone/>
            </a:pPr>
            <a:endParaRPr lang="en-US" altLang="en-US" sz="2400" dirty="0">
              <a:latin typeface="Arial" panose="020B0604020202020204" pitchFamily="34" charset="0"/>
            </a:endParaRPr>
          </a:p>
          <a:p>
            <a:pPr eaLnBrk="1" hangingPunct="1">
              <a:spcBef>
                <a:spcPct val="0"/>
              </a:spcBef>
              <a:buFontTx/>
              <a:buNone/>
            </a:pPr>
            <a:endParaRPr lang="en-US" altLang="en-US" sz="2400" dirty="0"/>
          </a:p>
          <a:p>
            <a:pPr eaLnBrk="1" hangingPunct="1">
              <a:spcBef>
                <a:spcPct val="0"/>
              </a:spcBef>
              <a:buFontTx/>
              <a:buNone/>
            </a:pPr>
            <a:endParaRPr lang="en-US" altLang="en-US" sz="2400" dirty="0">
              <a:latin typeface="Arial" panose="020B0604020202020204" pitchFamily="34" charset="0"/>
            </a:endParaRPr>
          </a:p>
          <a:p>
            <a:pPr eaLnBrk="1" hangingPunct="1">
              <a:spcBef>
                <a:spcPct val="0"/>
              </a:spcBef>
              <a:buFontTx/>
              <a:buNone/>
            </a:pPr>
            <a:endParaRPr lang="en-US" altLang="en-US" sz="2400" dirty="0"/>
          </a:p>
          <a:p>
            <a:pPr eaLnBrk="1" hangingPunct="1">
              <a:spcBef>
                <a:spcPct val="0"/>
              </a:spcBef>
              <a:buFontTx/>
              <a:buNone/>
            </a:pPr>
            <a:endParaRPr lang="en-US" altLang="en-US" sz="2400" dirty="0">
              <a:latin typeface="Arial" panose="020B0604020202020204" pitchFamily="34" charset="0"/>
            </a:endParaRPr>
          </a:p>
          <a:p>
            <a:pPr eaLnBrk="1" hangingPunct="1">
              <a:spcBef>
                <a:spcPct val="0"/>
              </a:spcBef>
              <a:buFontTx/>
              <a:buNone/>
            </a:pPr>
            <a:endParaRPr lang="en-US" altLang="en-US" sz="2400" dirty="0"/>
          </a:p>
          <a:p>
            <a:pPr eaLnBrk="1" hangingPunct="1">
              <a:spcBef>
                <a:spcPct val="0"/>
              </a:spcBef>
              <a:buFontTx/>
              <a:buNone/>
            </a:pPr>
            <a:endParaRPr lang="en-US" altLang="en-US" sz="2400" dirty="0">
              <a:latin typeface="Arial" panose="020B0604020202020204" pitchFamily="34" charset="0"/>
            </a:endParaRPr>
          </a:p>
          <a:p>
            <a:pPr eaLnBrk="1" hangingPunct="1">
              <a:spcBef>
                <a:spcPct val="0"/>
              </a:spcBef>
              <a:buFontTx/>
              <a:buNone/>
            </a:pPr>
            <a:r>
              <a:rPr lang="en-US" altLang="en-US" sz="2400" dirty="0"/>
              <a:t>            </a:t>
            </a:r>
          </a:p>
          <a:p>
            <a:pPr eaLnBrk="1" hangingPunct="1">
              <a:spcBef>
                <a:spcPct val="0"/>
              </a:spcBef>
              <a:buFontTx/>
              <a:buNone/>
            </a:pPr>
            <a:r>
              <a:rPr lang="en-US" altLang="en-US" sz="2400" dirty="0">
                <a:latin typeface="Arial" panose="020B0604020202020204" pitchFamily="34" charset="0"/>
              </a:rPr>
              <a:t>           m                             b</a:t>
            </a:r>
          </a:p>
        </p:txBody>
      </p:sp>
      <p:sp>
        <p:nvSpPr>
          <p:cNvPr id="16" name="TextBox 14"/>
          <p:cNvSpPr>
            <a:spLocks noChangeArrowheads="1"/>
          </p:cNvSpPr>
          <p:nvPr/>
        </p:nvSpPr>
        <p:spPr bwMode="auto">
          <a:xfrm>
            <a:off x="5786726" y="3249948"/>
            <a:ext cx="7620000" cy="203743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lnSpc>
                <a:spcPct val="150000"/>
              </a:lnSpc>
              <a:spcBef>
                <a:spcPct val="0"/>
              </a:spcBef>
              <a:buFontTx/>
              <a:buNone/>
            </a:pPr>
            <a:r>
              <a:rPr lang="en-US" altLang="en-US" sz="2400" dirty="0">
                <a:latin typeface="Arial" panose="020B0604020202020204" pitchFamily="34" charset="0"/>
              </a:rPr>
              <a:t>Method:</a:t>
            </a:r>
          </a:p>
          <a:p>
            <a:pPr lvl="1" eaLnBrk="1" hangingPunct="1">
              <a:lnSpc>
                <a:spcPct val="150000"/>
              </a:lnSpc>
              <a:spcBef>
                <a:spcPct val="0"/>
              </a:spcBef>
            </a:pPr>
            <a:r>
              <a:rPr lang="en-US" altLang="en-US" dirty="0">
                <a:latin typeface="Arial" panose="020B0604020202020204" pitchFamily="34" charset="0"/>
              </a:rPr>
              <a:t>Start with some m</a:t>
            </a:r>
            <a:r>
              <a:rPr lang="en-US" altLang="en-US" baseline="-25000" dirty="0">
                <a:latin typeface="Arial" panose="020B0604020202020204" pitchFamily="34" charset="0"/>
              </a:rPr>
              <a:t>1</a:t>
            </a:r>
            <a:r>
              <a:rPr lang="en-US" altLang="en-US" dirty="0">
                <a:latin typeface="Arial" panose="020B0604020202020204" pitchFamily="34" charset="0"/>
              </a:rPr>
              <a:t>, b</a:t>
            </a:r>
            <a:r>
              <a:rPr lang="en-US" altLang="en-US" baseline="-25000" dirty="0">
                <a:latin typeface="Arial" panose="020B0604020202020204" pitchFamily="34" charset="0"/>
              </a:rPr>
              <a:t>1</a:t>
            </a:r>
          </a:p>
          <a:p>
            <a:pPr lvl="1" eaLnBrk="1" hangingPunct="1">
              <a:lnSpc>
                <a:spcPct val="150000"/>
              </a:lnSpc>
              <a:spcBef>
                <a:spcPct val="0"/>
              </a:spcBef>
            </a:pPr>
            <a:r>
              <a:rPr lang="en-US" altLang="en-US" dirty="0">
                <a:latin typeface="Arial" panose="020B0604020202020204" pitchFamily="34" charset="0"/>
              </a:rPr>
              <a:t>Keep changing m &amp; b to reduce J until we </a:t>
            </a:r>
          </a:p>
          <a:p>
            <a:pPr lvl="1" eaLnBrk="1" hangingPunct="1">
              <a:lnSpc>
                <a:spcPct val="150000"/>
              </a:lnSpc>
              <a:spcBef>
                <a:spcPct val="0"/>
              </a:spcBef>
            </a:pPr>
            <a:r>
              <a:rPr lang="en-US" altLang="en-US" dirty="0">
                <a:latin typeface="Arial" panose="020B0604020202020204" pitchFamily="34" charset="0"/>
              </a:rPr>
              <a:t>hopefully end up at a minimum</a:t>
            </a:r>
          </a:p>
        </p:txBody>
      </p:sp>
    </p:spTree>
    <p:extLst>
      <p:ext uri="{BB962C8B-B14F-4D97-AF65-F5344CB8AC3E}">
        <p14:creationId xmlns:p14="http://schemas.microsoft.com/office/powerpoint/2010/main" val="3864999488"/>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690688"/>
            <a:ext cx="7677150"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–LR II – GD –Local vs Global </a:t>
            </a:r>
            <a:r>
              <a:rPr lang="en-US" b="1" dirty="0"/>
              <a:t>Extremum</a:t>
            </a:r>
          </a:p>
        </p:txBody>
      </p:sp>
      <p:sp>
        <p:nvSpPr>
          <p:cNvPr id="31" name="TextBox 16"/>
          <p:cNvSpPr txBox="1">
            <a:spLocks noChangeArrowheads="1"/>
          </p:cNvSpPr>
          <p:nvPr/>
        </p:nvSpPr>
        <p:spPr bwMode="auto">
          <a:xfrm>
            <a:off x="838200" y="1609725"/>
            <a:ext cx="4924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spcBef>
                <a:spcPct val="0"/>
              </a:spcBef>
              <a:buFontTx/>
              <a:buNone/>
            </a:pPr>
            <a:r>
              <a:rPr lang="en-US" altLang="en-US" sz="2400" dirty="0">
                <a:latin typeface="Arial" panose="020B0604020202020204" pitchFamily="34" charset="0"/>
              </a:rPr>
              <a:t>There may be more than one path:</a:t>
            </a:r>
            <a:endParaRPr lang="en-US" altLang="en-US" sz="2400" baseline="30000" dirty="0"/>
          </a:p>
        </p:txBody>
      </p:sp>
      <p:sp>
        <p:nvSpPr>
          <p:cNvPr id="9" name="AutoShape 7"/>
          <p:cNvSpPr>
            <a:spLocks noChangeArrowheads="1"/>
          </p:cNvSpPr>
          <p:nvPr/>
        </p:nvSpPr>
        <p:spPr bwMode="auto">
          <a:xfrm>
            <a:off x="2838450" y="3822700"/>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10" name="AutoShape 8"/>
          <p:cNvSpPr>
            <a:spLocks noChangeArrowheads="1"/>
          </p:cNvSpPr>
          <p:nvPr/>
        </p:nvSpPr>
        <p:spPr bwMode="auto">
          <a:xfrm>
            <a:off x="2876550" y="4113213"/>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11" name="AutoShape 9"/>
          <p:cNvSpPr>
            <a:spLocks noChangeArrowheads="1"/>
          </p:cNvSpPr>
          <p:nvPr/>
        </p:nvSpPr>
        <p:spPr bwMode="auto">
          <a:xfrm>
            <a:off x="2857500" y="4408488"/>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12" name="AutoShape 10"/>
          <p:cNvSpPr>
            <a:spLocks noChangeArrowheads="1"/>
          </p:cNvSpPr>
          <p:nvPr/>
        </p:nvSpPr>
        <p:spPr bwMode="auto">
          <a:xfrm>
            <a:off x="2628900" y="4713288"/>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14" name="AutoShape 11"/>
          <p:cNvSpPr>
            <a:spLocks noChangeArrowheads="1"/>
          </p:cNvSpPr>
          <p:nvPr/>
        </p:nvSpPr>
        <p:spPr bwMode="auto">
          <a:xfrm>
            <a:off x="2705100" y="5018088"/>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17" name="AutoShape 12"/>
          <p:cNvSpPr>
            <a:spLocks noChangeArrowheads="1"/>
          </p:cNvSpPr>
          <p:nvPr/>
        </p:nvSpPr>
        <p:spPr bwMode="auto">
          <a:xfrm>
            <a:off x="3009900" y="5094288"/>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18" name="AutoShape 13"/>
          <p:cNvSpPr>
            <a:spLocks noChangeArrowheads="1"/>
          </p:cNvSpPr>
          <p:nvPr/>
        </p:nvSpPr>
        <p:spPr bwMode="auto">
          <a:xfrm>
            <a:off x="3162300" y="5322888"/>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19" name="AutoShape 14"/>
          <p:cNvSpPr>
            <a:spLocks noChangeArrowheads="1"/>
          </p:cNvSpPr>
          <p:nvPr/>
        </p:nvSpPr>
        <p:spPr bwMode="auto">
          <a:xfrm>
            <a:off x="3086100" y="5627688"/>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cxnSp>
        <p:nvCxnSpPr>
          <p:cNvPr id="20" name="AutoShape 15"/>
          <p:cNvCxnSpPr>
            <a:cxnSpLocks noChangeShapeType="1"/>
          </p:cNvCxnSpPr>
          <p:nvPr/>
        </p:nvCxnSpPr>
        <p:spPr bwMode="auto">
          <a:xfrm>
            <a:off x="2740025" y="4827588"/>
            <a:ext cx="76200" cy="3048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1" name="AutoShape 16"/>
          <p:cNvCxnSpPr>
            <a:cxnSpLocks noChangeShapeType="1"/>
          </p:cNvCxnSpPr>
          <p:nvPr/>
        </p:nvCxnSpPr>
        <p:spPr bwMode="auto">
          <a:xfrm flipH="1">
            <a:off x="2740025" y="4522788"/>
            <a:ext cx="228600" cy="3048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 name="AutoShape 17"/>
          <p:cNvCxnSpPr>
            <a:cxnSpLocks noChangeShapeType="1"/>
          </p:cNvCxnSpPr>
          <p:nvPr/>
        </p:nvCxnSpPr>
        <p:spPr bwMode="auto">
          <a:xfrm>
            <a:off x="2822575" y="5132388"/>
            <a:ext cx="304800" cy="762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 name="AutoShape 18"/>
          <p:cNvCxnSpPr>
            <a:cxnSpLocks noChangeShapeType="1"/>
          </p:cNvCxnSpPr>
          <p:nvPr/>
        </p:nvCxnSpPr>
        <p:spPr bwMode="auto">
          <a:xfrm>
            <a:off x="3116263" y="5208588"/>
            <a:ext cx="152400" cy="2286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 name="AutoShape 19"/>
          <p:cNvCxnSpPr>
            <a:cxnSpLocks noChangeShapeType="1"/>
          </p:cNvCxnSpPr>
          <p:nvPr/>
        </p:nvCxnSpPr>
        <p:spPr bwMode="auto">
          <a:xfrm flipH="1">
            <a:off x="3192463" y="5437188"/>
            <a:ext cx="76200" cy="3048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 name="Line 20"/>
          <p:cNvSpPr>
            <a:spLocks noChangeShapeType="1"/>
          </p:cNvSpPr>
          <p:nvPr/>
        </p:nvSpPr>
        <p:spPr bwMode="auto">
          <a:xfrm>
            <a:off x="2952751" y="3937000"/>
            <a:ext cx="42863"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1"/>
          <p:cNvSpPr>
            <a:spLocks noChangeShapeType="1"/>
          </p:cNvSpPr>
          <p:nvPr/>
        </p:nvSpPr>
        <p:spPr bwMode="auto">
          <a:xfrm flipH="1">
            <a:off x="2971801" y="4237039"/>
            <a:ext cx="23813" cy="280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AutoShape 7"/>
          <p:cNvSpPr>
            <a:spLocks noChangeArrowheads="1"/>
          </p:cNvSpPr>
          <p:nvPr/>
        </p:nvSpPr>
        <p:spPr bwMode="auto">
          <a:xfrm>
            <a:off x="3262313" y="3700463"/>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28" name="AutoShape 8"/>
          <p:cNvSpPr>
            <a:spLocks noChangeArrowheads="1"/>
          </p:cNvSpPr>
          <p:nvPr/>
        </p:nvSpPr>
        <p:spPr bwMode="auto">
          <a:xfrm>
            <a:off x="3519488" y="4010025"/>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29" name="AutoShape 9"/>
          <p:cNvSpPr>
            <a:spLocks noChangeArrowheads="1"/>
          </p:cNvSpPr>
          <p:nvPr/>
        </p:nvSpPr>
        <p:spPr bwMode="auto">
          <a:xfrm>
            <a:off x="3805238" y="4133850"/>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30" name="AutoShape 10"/>
          <p:cNvSpPr>
            <a:spLocks noChangeArrowheads="1"/>
          </p:cNvSpPr>
          <p:nvPr/>
        </p:nvSpPr>
        <p:spPr bwMode="auto">
          <a:xfrm>
            <a:off x="4152900" y="4410075"/>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32" name="AutoShape 11"/>
          <p:cNvSpPr>
            <a:spLocks noChangeArrowheads="1"/>
          </p:cNvSpPr>
          <p:nvPr/>
        </p:nvSpPr>
        <p:spPr bwMode="auto">
          <a:xfrm>
            <a:off x="4533900" y="4638675"/>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34" name="AutoShape 12"/>
          <p:cNvSpPr>
            <a:spLocks noChangeArrowheads="1"/>
          </p:cNvSpPr>
          <p:nvPr/>
        </p:nvSpPr>
        <p:spPr bwMode="auto">
          <a:xfrm>
            <a:off x="4914900" y="4791075"/>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35" name="AutoShape 13"/>
          <p:cNvSpPr>
            <a:spLocks noChangeArrowheads="1"/>
          </p:cNvSpPr>
          <p:nvPr/>
        </p:nvSpPr>
        <p:spPr bwMode="auto">
          <a:xfrm>
            <a:off x="5295900" y="4943475"/>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cxnSp>
        <p:nvCxnSpPr>
          <p:cNvPr id="36" name="AutoShape 14"/>
          <p:cNvCxnSpPr>
            <a:cxnSpLocks noChangeShapeType="1"/>
          </p:cNvCxnSpPr>
          <p:nvPr/>
        </p:nvCxnSpPr>
        <p:spPr bwMode="auto">
          <a:xfrm>
            <a:off x="4252913" y="4524375"/>
            <a:ext cx="381000" cy="2286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7" name="AutoShape 15"/>
          <p:cNvCxnSpPr>
            <a:cxnSpLocks noChangeShapeType="1"/>
          </p:cNvCxnSpPr>
          <p:nvPr/>
        </p:nvCxnSpPr>
        <p:spPr bwMode="auto">
          <a:xfrm>
            <a:off x="4645025" y="4752975"/>
            <a:ext cx="381000" cy="1524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8" name="AutoShape 16"/>
          <p:cNvCxnSpPr>
            <a:cxnSpLocks noChangeShapeType="1"/>
          </p:cNvCxnSpPr>
          <p:nvPr/>
        </p:nvCxnSpPr>
        <p:spPr bwMode="auto">
          <a:xfrm>
            <a:off x="5026025" y="4905375"/>
            <a:ext cx="381000" cy="1524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9" name="Line 17"/>
          <p:cNvSpPr>
            <a:spLocks noChangeShapeType="1"/>
          </p:cNvSpPr>
          <p:nvPr/>
        </p:nvSpPr>
        <p:spPr bwMode="auto">
          <a:xfrm>
            <a:off x="3376613" y="3819525"/>
            <a:ext cx="247650" cy="300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8"/>
          <p:cNvSpPr>
            <a:spLocks noChangeShapeType="1"/>
          </p:cNvSpPr>
          <p:nvPr/>
        </p:nvSpPr>
        <p:spPr bwMode="auto">
          <a:xfrm>
            <a:off x="3624263" y="4124325"/>
            <a:ext cx="290512" cy="133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AutoShape 19"/>
          <p:cNvSpPr>
            <a:spLocks noChangeArrowheads="1"/>
          </p:cNvSpPr>
          <p:nvPr/>
        </p:nvSpPr>
        <p:spPr bwMode="auto">
          <a:xfrm>
            <a:off x="3067050" y="3824288"/>
            <a:ext cx="228600" cy="228600"/>
          </a:xfrm>
          <a:prstGeom prst="star4">
            <a:avLst>
              <a:gd name="adj" fmla="val 12500"/>
            </a:avLst>
          </a:prstGeom>
          <a:solidFill>
            <a:schemeClr val="tx1">
              <a:alpha val="59999"/>
            </a:scheme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ndParaRPr>
          </a:p>
        </p:txBody>
      </p:sp>
      <p:sp>
        <p:nvSpPr>
          <p:cNvPr id="42" name="Line 20"/>
          <p:cNvSpPr>
            <a:spLocks noChangeShapeType="1"/>
          </p:cNvSpPr>
          <p:nvPr/>
        </p:nvSpPr>
        <p:spPr bwMode="auto">
          <a:xfrm>
            <a:off x="3919539" y="4262439"/>
            <a:ext cx="333375" cy="2619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TextBox 53"/>
          <p:cNvSpPr txBox="1"/>
          <p:nvPr/>
        </p:nvSpPr>
        <p:spPr>
          <a:xfrm>
            <a:off x="7491412" y="3012182"/>
            <a:ext cx="3638550" cy="1077218"/>
          </a:xfrm>
          <a:prstGeom prst="rect">
            <a:avLst/>
          </a:prstGeom>
          <a:noFill/>
        </p:spPr>
        <p:txBody>
          <a:bodyPr wrap="square" rtlCol="0">
            <a:spAutoFit/>
          </a:bodyPr>
          <a:lstStyle/>
          <a:p>
            <a:r>
              <a:rPr lang="en-US" sz="3200" dirty="0"/>
              <a:t>What does this look like mathematically?</a:t>
            </a:r>
          </a:p>
        </p:txBody>
      </p:sp>
    </p:spTree>
    <p:extLst>
      <p:ext uri="{BB962C8B-B14F-4D97-AF65-F5344CB8AC3E}">
        <p14:creationId xmlns:p14="http://schemas.microsoft.com/office/powerpoint/2010/main" val="3366872278"/>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50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nodeType="afterEffect">
                                  <p:stCondLst>
                                    <p:cond delay="500"/>
                                  </p:stCondLst>
                                  <p:childTnLst>
                                    <p:set>
                                      <p:cBhvr>
                                        <p:cTn id="33" dur="1" fill="hold">
                                          <p:stCondLst>
                                            <p:cond delay="0"/>
                                          </p:stCondLst>
                                        </p:cTn>
                                        <p:tgtEl>
                                          <p:spTgt spid="22"/>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nodeType="afterEffect">
                                  <p:stCondLst>
                                    <p:cond delay="500"/>
                                  </p:stCondLst>
                                  <p:childTnLst>
                                    <p:set>
                                      <p:cBhvr>
                                        <p:cTn id="39" dur="1" fill="hold">
                                          <p:stCondLst>
                                            <p:cond delay="0"/>
                                          </p:stCondLst>
                                        </p:cTn>
                                        <p:tgtEl>
                                          <p:spTgt spid="23"/>
                                        </p:tgtEl>
                                        <p:attrNameLst>
                                          <p:attrName>style.visibility</p:attrName>
                                        </p:attrNameLst>
                                      </p:cBhvr>
                                      <p:to>
                                        <p:strVal val="visible"/>
                                      </p:to>
                                    </p:set>
                                  </p:child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par>
                          <p:cTn id="43" fill="hold">
                            <p:stCondLst>
                              <p:cond delay="3000"/>
                            </p:stCondLst>
                            <p:childTnLst>
                              <p:par>
                                <p:cTn id="44" presetID="1" presetClass="entr" presetSubtype="0" fill="hold" nodeType="afterEffect">
                                  <p:stCondLst>
                                    <p:cond delay="5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3500"/>
                            </p:stCondLst>
                            <p:childTnLst>
                              <p:par>
                                <p:cTn id="47" presetID="1"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500"/>
                                  </p:stCondLst>
                                  <p:childTnLst>
                                    <p:set>
                                      <p:cBhvr>
                                        <p:cTn id="61" dur="1" fill="hold">
                                          <p:stCondLst>
                                            <p:cond delay="0"/>
                                          </p:stCondLst>
                                        </p:cTn>
                                        <p:tgtEl>
                                          <p:spTgt spid="28"/>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500"/>
                                  </p:stCondLst>
                                  <p:childTnLst>
                                    <p:set>
                                      <p:cBhvr>
                                        <p:cTn id="67" dur="1" fill="hold">
                                          <p:stCondLst>
                                            <p:cond delay="0"/>
                                          </p:stCondLst>
                                        </p:cTn>
                                        <p:tgtEl>
                                          <p:spTgt spid="29"/>
                                        </p:tgtEl>
                                        <p:attrNameLst>
                                          <p:attrName>style.visibility</p:attrName>
                                        </p:attrNameLst>
                                      </p:cBhvr>
                                      <p:to>
                                        <p:strVal val="visible"/>
                                      </p:to>
                                    </p:set>
                                  </p:childTnLst>
                                </p:cTn>
                              </p:par>
                            </p:childTnLst>
                          </p:cTn>
                        </p:par>
                        <p:par>
                          <p:cTn id="68" fill="hold">
                            <p:stCondLst>
                              <p:cond delay="1000"/>
                            </p:stCondLst>
                            <p:childTnLst>
                              <p:par>
                                <p:cTn id="69" presetID="1" presetClass="entr" presetSubtype="0"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nodeType="afterEffect">
                                  <p:stCondLst>
                                    <p:cond delay="500"/>
                                  </p:stCondLst>
                                  <p:childTnLst>
                                    <p:set>
                                      <p:cBhvr>
                                        <p:cTn id="76" dur="1" fill="hold">
                                          <p:stCondLst>
                                            <p:cond delay="0"/>
                                          </p:stCondLst>
                                        </p:cTn>
                                        <p:tgtEl>
                                          <p:spTgt spid="36"/>
                                        </p:tgtEl>
                                        <p:attrNameLst>
                                          <p:attrName>style.visibility</p:attrName>
                                        </p:attrNameLst>
                                      </p:cBhvr>
                                      <p:to>
                                        <p:strVal val="visible"/>
                                      </p:to>
                                    </p:set>
                                  </p:childTnLst>
                                </p:cTn>
                              </p:par>
                            </p:childTnLst>
                          </p:cTn>
                        </p:par>
                        <p:par>
                          <p:cTn id="77" fill="hold">
                            <p:stCondLst>
                              <p:cond delay="1500"/>
                            </p:stCondLst>
                            <p:childTnLst>
                              <p:par>
                                <p:cTn id="78" presetID="1" presetClass="entr" presetSubtype="0"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childTnLst>
                                </p:cTn>
                              </p:par>
                            </p:childTnLst>
                          </p:cTn>
                        </p:par>
                        <p:par>
                          <p:cTn id="80" fill="hold">
                            <p:stCondLst>
                              <p:cond delay="1500"/>
                            </p:stCondLst>
                            <p:childTnLst>
                              <p:par>
                                <p:cTn id="81" presetID="1" presetClass="entr" presetSubtype="0" fill="hold" nodeType="afterEffect">
                                  <p:stCondLst>
                                    <p:cond delay="500"/>
                                  </p:stCondLst>
                                  <p:childTnLst>
                                    <p:set>
                                      <p:cBhvr>
                                        <p:cTn id="82" dur="1" fill="hold">
                                          <p:stCondLst>
                                            <p:cond delay="0"/>
                                          </p:stCondLst>
                                        </p:cTn>
                                        <p:tgtEl>
                                          <p:spTgt spid="37"/>
                                        </p:tgtEl>
                                        <p:attrNameLst>
                                          <p:attrName>style.visibility</p:attrName>
                                        </p:attrNameLst>
                                      </p:cBhvr>
                                      <p:to>
                                        <p:strVal val="visible"/>
                                      </p:to>
                                    </p:set>
                                  </p:childTnLst>
                                </p:cTn>
                              </p:par>
                            </p:childTnLst>
                          </p:cTn>
                        </p:par>
                        <p:par>
                          <p:cTn id="83" fill="hold">
                            <p:stCondLst>
                              <p:cond delay="2000"/>
                            </p:stCondLst>
                            <p:childTnLst>
                              <p:par>
                                <p:cTn id="84" presetID="1" presetClass="entr" presetSubtype="0" fill="hold" grpId="0" nodeType="after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childTnLst>
                          </p:cTn>
                        </p:par>
                        <p:par>
                          <p:cTn id="86" fill="hold">
                            <p:stCondLst>
                              <p:cond delay="2000"/>
                            </p:stCondLst>
                            <p:childTnLst>
                              <p:par>
                                <p:cTn id="87" presetID="1" presetClass="entr" presetSubtype="0" fill="hold" nodeType="afterEffect">
                                  <p:stCondLst>
                                    <p:cond delay="500"/>
                                  </p:stCondLst>
                                  <p:childTnLst>
                                    <p:set>
                                      <p:cBhvr>
                                        <p:cTn id="88" dur="1" fill="hold">
                                          <p:stCondLst>
                                            <p:cond delay="0"/>
                                          </p:stCondLst>
                                        </p:cTn>
                                        <p:tgtEl>
                                          <p:spTgt spid="38"/>
                                        </p:tgtEl>
                                        <p:attrNameLst>
                                          <p:attrName>style.visibility</p:attrName>
                                        </p:attrNameLst>
                                      </p:cBhvr>
                                      <p:to>
                                        <p:strVal val="visible"/>
                                      </p:to>
                                    </p:set>
                                  </p:childTnLst>
                                </p:cTn>
                              </p:par>
                            </p:childTnLst>
                          </p:cTn>
                        </p:par>
                        <p:par>
                          <p:cTn id="89" fill="hold">
                            <p:stCondLst>
                              <p:cond delay="2500"/>
                            </p:stCondLst>
                            <p:childTnLst>
                              <p:par>
                                <p:cTn id="90" presetID="1" presetClass="entr" presetSubtype="0" fill="hold" grpId="0" nodeType="afterEffect">
                                  <p:stCondLst>
                                    <p:cond delay="0"/>
                                  </p:stCondLst>
                                  <p:childTnLst>
                                    <p:set>
                                      <p:cBhvr>
                                        <p:cTn id="91" dur="1" fill="hold">
                                          <p:stCondLst>
                                            <p:cond delay="0"/>
                                          </p:stCondLst>
                                        </p:cTn>
                                        <p:tgtEl>
                                          <p:spTgt spid="3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7" grpId="0" animBg="1"/>
      <p:bldP spid="18" grpId="0" animBg="1"/>
      <p:bldP spid="19" grpId="0" animBg="1"/>
      <p:bldP spid="25" grpId="0" animBg="1"/>
      <p:bldP spid="26" grpId="0" animBg="1"/>
      <p:bldP spid="27" grpId="0" animBg="1"/>
      <p:bldP spid="28" grpId="0" animBg="1"/>
      <p:bldP spid="29" grpId="0" animBg="1"/>
      <p:bldP spid="30" grpId="0" animBg="1"/>
      <p:bldP spid="32" grpId="0" animBg="1"/>
      <p:bldP spid="34" grpId="0" animBg="1"/>
      <p:bldP spid="35" grpId="0" animBg="1"/>
      <p:bldP spid="39" grpId="0" animBg="1"/>
      <p:bldP spid="40" grpId="0" animBg="1"/>
      <p:bldP spid="41" grpId="0" animBg="1"/>
      <p:bldP spid="42" grpId="0" animBg="1"/>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p:sp>
        <p:nvSpPr>
          <p:cNvPr id="54" name="TextBox 53"/>
          <p:cNvSpPr txBox="1"/>
          <p:nvPr/>
        </p:nvSpPr>
        <p:spPr>
          <a:xfrm>
            <a:off x="838199" y="1690688"/>
            <a:ext cx="9286875" cy="4031873"/>
          </a:xfrm>
          <a:prstGeom prst="rect">
            <a:avLst/>
          </a:prstGeom>
          <a:noFill/>
        </p:spPr>
        <p:txBody>
          <a:bodyPr wrap="square" rtlCol="0">
            <a:spAutoFit/>
          </a:bodyPr>
          <a:lstStyle/>
          <a:p>
            <a:r>
              <a:rPr lang="en-US" sz="3200" b="1" dirty="0"/>
              <a:t>The gradient is simply the SLOPE of the surface.</a:t>
            </a:r>
          </a:p>
          <a:p>
            <a:r>
              <a:rPr lang="en-US" sz="3200" dirty="0"/>
              <a:t>It is the sensitivity to the parameters in question.</a:t>
            </a:r>
          </a:p>
          <a:p>
            <a:r>
              <a:rPr lang="en-US" sz="3200" dirty="0"/>
              <a:t>It is the partial derivative with respect to the inputs.</a:t>
            </a:r>
          </a:p>
          <a:p>
            <a:endParaRPr lang="en-US" sz="3200" dirty="0"/>
          </a:p>
          <a:p>
            <a:r>
              <a:rPr lang="en-US" altLang="en-US" sz="3200" dirty="0"/>
              <a:t>J(</a:t>
            </a:r>
            <a:r>
              <a:rPr lang="en-US" altLang="en-US" sz="3200" dirty="0" err="1"/>
              <a:t>m,b</a:t>
            </a:r>
            <a:r>
              <a:rPr lang="en-US" altLang="en-US" sz="3200" dirty="0"/>
              <a:t>)</a:t>
            </a:r>
            <a:r>
              <a:rPr lang="en-US" altLang="en-US" sz="3200" baseline="-25000" dirty="0"/>
              <a:t>2</a:t>
            </a:r>
            <a:r>
              <a:rPr lang="en-US" altLang="en-US" sz="3200" dirty="0"/>
              <a:t> = J(</a:t>
            </a:r>
            <a:r>
              <a:rPr lang="en-US" altLang="en-US" sz="3200" dirty="0" err="1"/>
              <a:t>m,b</a:t>
            </a:r>
            <a:r>
              <a:rPr lang="en-US" altLang="en-US" sz="3200" dirty="0"/>
              <a:t>)</a:t>
            </a:r>
            <a:r>
              <a:rPr lang="en-US" altLang="en-US" sz="3200" baseline="-25000" dirty="0"/>
              <a:t>1 </a:t>
            </a:r>
            <a:r>
              <a:rPr lang="en-US" altLang="en-US" sz="3200" dirty="0"/>
              <a:t>-</a:t>
            </a:r>
            <a:r>
              <a:rPr lang="en-US" altLang="en-US" sz="3200" dirty="0">
                <a:sym typeface="Symbol" panose="05050102010706020507" pitchFamily="18" charset="2"/>
              </a:rPr>
              <a:t></a:t>
            </a:r>
            <a:r>
              <a:rPr lang="en-US" altLang="en-US" sz="3200" dirty="0">
                <a:latin typeface="Calibri" panose="020F0502020204030204" pitchFamily="34" charset="0"/>
                <a:cs typeface="Calibri" panose="020F0502020204030204" pitchFamily="34" charset="0"/>
                <a:sym typeface="Symbol" panose="05050102010706020507" pitchFamily="18" charset="2"/>
              </a:rPr>
              <a:t> </a:t>
            </a:r>
            <a:r>
              <a:rPr lang="en-US" sz="3200" b="1" dirty="0"/>
              <a:t>∇</a:t>
            </a:r>
            <a:r>
              <a:rPr lang="en-US" altLang="en-US" sz="3200" dirty="0"/>
              <a:t> J(</a:t>
            </a:r>
            <a:r>
              <a:rPr lang="en-US" altLang="en-US" sz="3200" dirty="0" err="1"/>
              <a:t>m,b</a:t>
            </a:r>
            <a:r>
              <a:rPr lang="en-US" altLang="en-US" sz="3200" dirty="0"/>
              <a:t>)</a:t>
            </a:r>
            <a:r>
              <a:rPr lang="en-US" altLang="en-US" sz="3200" baseline="-25000" dirty="0"/>
              <a:t>1 , </a:t>
            </a:r>
            <a:r>
              <a:rPr lang="en-US" sz="3200" dirty="0"/>
              <a:t>∇= gradient, </a:t>
            </a:r>
          </a:p>
          <a:p>
            <a:r>
              <a:rPr lang="en-US" altLang="en-US" sz="3200" dirty="0">
                <a:sym typeface="Symbol" panose="05050102010706020507" pitchFamily="18" charset="2"/>
              </a:rPr>
              <a:t>					    = rate of approach</a:t>
            </a:r>
          </a:p>
          <a:p>
            <a:endParaRPr lang="en-US" sz="3200" dirty="0">
              <a:sym typeface="Symbol" panose="05050102010706020507" pitchFamily="18" charset="2"/>
            </a:endParaRPr>
          </a:p>
          <a:p>
            <a:endParaRPr lang="en-US" sz="3200" dirty="0"/>
          </a:p>
        </p:txBody>
      </p:sp>
    </p:spTree>
    <p:extLst>
      <p:ext uri="{BB962C8B-B14F-4D97-AF65-F5344CB8AC3E}">
        <p14:creationId xmlns:p14="http://schemas.microsoft.com/office/powerpoint/2010/main" val="1720193720"/>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mc:AlternateContent xmlns:mc="http://schemas.openxmlformats.org/markup-compatibility/2006" xmlns:a14="http://schemas.microsoft.com/office/drawing/2010/main">
        <mc:Choice Requires="a14">
          <p:sp>
            <p:nvSpPr>
              <p:cNvPr id="54" name="TextBox 53"/>
              <p:cNvSpPr txBox="1"/>
              <p:nvPr/>
            </p:nvSpPr>
            <p:spPr>
              <a:xfrm>
                <a:off x="838199" y="1690688"/>
                <a:ext cx="10687051" cy="5016758"/>
              </a:xfrm>
              <a:prstGeom prst="rect">
                <a:avLst/>
              </a:prstGeom>
              <a:noFill/>
            </p:spPr>
            <p:txBody>
              <a:bodyPr wrap="square" rtlCol="0">
                <a:spAutoFit/>
              </a:bodyPr>
              <a:lstStyle/>
              <a:p>
                <a:r>
                  <a:rPr lang="en-US" altLang="en-US" sz="3200" dirty="0"/>
                  <a:t>J</a:t>
                </a:r>
                <a:r>
                  <a:rPr lang="en-US" altLang="en-US" sz="3200" baseline="-25000" dirty="0"/>
                  <a:t>2</a:t>
                </a:r>
                <a:r>
                  <a:rPr lang="en-US" altLang="en-US" sz="3200" dirty="0"/>
                  <a:t> = J</a:t>
                </a:r>
                <a:r>
                  <a:rPr lang="en-US" altLang="en-US" sz="3200" baseline="-25000" dirty="0"/>
                  <a:t>1 </a:t>
                </a:r>
                <a:r>
                  <a:rPr lang="en-US" altLang="en-US" sz="3200" dirty="0"/>
                  <a:t>-</a:t>
                </a:r>
                <a:r>
                  <a:rPr lang="en-US" altLang="en-US" sz="3200" dirty="0">
                    <a:sym typeface="Symbol" panose="05050102010706020507" pitchFamily="18" charset="2"/>
                  </a:rPr>
                  <a:t></a:t>
                </a:r>
                <a:r>
                  <a:rPr lang="en-US" altLang="en-US" sz="3200" dirty="0">
                    <a:latin typeface="Calibri" panose="020F0502020204030204" pitchFamily="34" charset="0"/>
                    <a:cs typeface="Calibri" panose="020F0502020204030204" pitchFamily="34" charset="0"/>
                    <a:sym typeface="Symbol" panose="05050102010706020507" pitchFamily="18" charset="2"/>
                  </a:rPr>
                  <a:t> </a:t>
                </a:r>
                <a:r>
                  <a:rPr lang="en-US" sz="3200" dirty="0"/>
                  <a:t>∇</a:t>
                </a:r>
                <a:r>
                  <a:rPr lang="en-US" altLang="en-US" sz="3200" dirty="0"/>
                  <a:t> J</a:t>
                </a:r>
                <a:r>
                  <a:rPr lang="en-US" altLang="en-US" sz="3200" baseline="-25000" dirty="0"/>
                  <a:t>1 , </a:t>
                </a:r>
                <a:r>
                  <a:rPr lang="en-US" sz="3200" dirty="0"/>
                  <a:t>∇= gradient,</a:t>
                </a:r>
                <a:r>
                  <a:rPr lang="en-US" altLang="en-US" sz="3200" dirty="0">
                    <a:sym typeface="Symbol" panose="05050102010706020507" pitchFamily="18" charset="2"/>
                  </a:rPr>
                  <a:t> = rate of approach</a:t>
                </a:r>
              </a:p>
              <a:p>
                <a:endParaRPr lang="en-US" sz="3200" dirty="0">
                  <a:sym typeface="Symbol" panose="05050102010706020507" pitchFamily="18" charset="2"/>
                </a:endParaRPr>
              </a:p>
              <a:p>
                <a:r>
                  <a:rPr lang="en-US" sz="3200" dirty="0"/>
                  <a:t>So we start by looking for the </a:t>
                </a:r>
                <a:r>
                  <a:rPr lang="en-US" sz="3200" dirty="0">
                    <a:solidFill>
                      <a:schemeClr val="accent6"/>
                    </a:solidFill>
                  </a:rPr>
                  <a:t>steepest</a:t>
                </a:r>
                <a:r>
                  <a:rPr lang="en-US" sz="3200" dirty="0"/>
                  <a:t> descent path, then plug it in and make that the input for the next round and so on…</a:t>
                </a:r>
              </a:p>
              <a:p>
                <a:r>
                  <a:rPr lang="en-US" altLang="en-US" sz="3200" dirty="0"/>
                  <a:t>				J</a:t>
                </a:r>
                <a:r>
                  <a:rPr lang="en-US" altLang="en-US" sz="3200" baseline="-25000" dirty="0"/>
                  <a:t>i+1</a:t>
                </a:r>
                <a:r>
                  <a:rPr lang="en-US" altLang="en-US" sz="3200" dirty="0"/>
                  <a:t> = J</a:t>
                </a:r>
                <a:r>
                  <a:rPr lang="en-US" altLang="en-US" sz="3200" baseline="-25000" dirty="0"/>
                  <a:t>i </a:t>
                </a:r>
                <a:r>
                  <a:rPr lang="en-US" altLang="en-US" sz="3200" dirty="0"/>
                  <a:t>-</a:t>
                </a:r>
                <a:r>
                  <a:rPr lang="en-US" altLang="en-US" sz="3200" dirty="0">
                    <a:sym typeface="Symbol" panose="05050102010706020507" pitchFamily="18" charset="2"/>
                  </a:rPr>
                  <a:t></a:t>
                </a:r>
                <a:r>
                  <a:rPr lang="en-US" altLang="en-US" sz="3200" dirty="0">
                    <a:latin typeface="Calibri" panose="020F0502020204030204" pitchFamily="34" charset="0"/>
                    <a:cs typeface="Calibri" panose="020F0502020204030204" pitchFamily="34" charset="0"/>
                    <a:sym typeface="Symbol" panose="05050102010706020507" pitchFamily="18" charset="2"/>
                  </a:rPr>
                  <a:t> </a:t>
                </a:r>
                <a:r>
                  <a:rPr lang="en-US" sz="3200" dirty="0"/>
                  <a:t>∇</a:t>
                </a:r>
                <a:r>
                  <a:rPr lang="en-US" altLang="en-US" sz="3200" dirty="0"/>
                  <a:t> J</a:t>
                </a:r>
                <a:r>
                  <a:rPr lang="en-US" altLang="en-US" sz="3200" baseline="-25000" dirty="0"/>
                  <a:t>i</a:t>
                </a:r>
              </a:p>
              <a:p>
                <a:r>
                  <a:rPr lang="en-US" sz="3200" dirty="0"/>
                  <a:t>Since we started by finding the steepest path, we hope that the next jump will be smaller and smaller, </a:t>
                </a:r>
                <a:r>
                  <a:rPr lang="en-US" sz="3200" dirty="0" err="1"/>
                  <a:t>til</a:t>
                </a:r>
                <a:r>
                  <a:rPr lang="en-US" sz="3200" dirty="0"/>
                  <a:t> eventually we have no more gradient, </a:t>
                </a:r>
              </a:p>
              <a:p>
                <a:r>
                  <a:rPr lang="en-US" sz="3200" dirty="0"/>
                  <a:t>			∇</a:t>
                </a:r>
                <a:r>
                  <a:rPr lang="en-US" altLang="en-US" sz="3200" dirty="0"/>
                  <a:t> J</a:t>
                </a:r>
                <a:r>
                  <a:rPr lang="en-US" altLang="en-US" sz="3200" baseline="-25000" dirty="0"/>
                  <a:t>i  </a:t>
                </a:r>
                <a:r>
                  <a:rPr lang="en-US" sz="3200" dirty="0"/>
                  <a:t>= 0 </a:t>
                </a:r>
                <a14:m>
                  <m:oMath xmlns:m="http://schemas.openxmlformats.org/officeDocument/2006/math">
                    <m:r>
                      <a:rPr lang="en-US" sz="3200" i="1" smtClean="0">
                        <a:latin typeface="Cambria Math" panose="02040503050406030204" pitchFamily="18" charset="0"/>
                      </a:rPr>
                      <m:t>→</m:t>
                    </m:r>
                    <m:r>
                      <m:rPr>
                        <m:nor/>
                      </m:rPr>
                      <a:rPr lang="en-US" sz="3200" dirty="0"/>
                      <m:t>J</m:t>
                    </m:r>
                  </m:oMath>
                </a14:m>
                <a:r>
                  <a:rPr lang="en-US" sz="3200" baseline="-25000" dirty="0"/>
                  <a:t>i+1 </a:t>
                </a:r>
                <a:r>
                  <a:rPr lang="en-US" sz="3200" dirty="0"/>
                  <a:t>= J</a:t>
                </a:r>
                <a:r>
                  <a:rPr lang="en-US" sz="3200" baseline="-25000" dirty="0"/>
                  <a:t>i </a:t>
                </a:r>
                <a:r>
                  <a:rPr lang="en-US" sz="3200" dirty="0"/>
                  <a:t> = J* (optimal)</a:t>
                </a:r>
              </a:p>
              <a:p>
                <a:endParaRPr lang="en-US" sz="3200" dirty="0"/>
              </a:p>
            </p:txBody>
          </p:sp>
        </mc:Choice>
        <mc:Fallback xmlns="">
          <p:sp>
            <p:nvSpPr>
              <p:cNvPr id="54" name="TextBox 53"/>
              <p:cNvSpPr txBox="1">
                <a:spLocks noRot="1" noChangeAspect="1" noMove="1" noResize="1" noEditPoints="1" noAdjustHandles="1" noChangeArrowheads="1" noChangeShapeType="1" noTextEdit="1"/>
              </p:cNvSpPr>
              <p:nvPr/>
            </p:nvSpPr>
            <p:spPr>
              <a:xfrm>
                <a:off x="838199" y="1690688"/>
                <a:ext cx="10687051" cy="5016758"/>
              </a:xfrm>
              <a:prstGeom prst="rect">
                <a:avLst/>
              </a:prstGeom>
              <a:blipFill rotWithShape="0">
                <a:blip r:embed="rId2"/>
                <a:stretch>
                  <a:fillRect l="-1425" t="-1823" r="-1824"/>
                </a:stretch>
              </a:blipFill>
            </p:spPr>
            <p:txBody>
              <a:bodyPr/>
              <a:lstStyle/>
              <a:p>
                <a:r>
                  <a:rPr lang="en-US">
                    <a:noFill/>
                  </a:rPr>
                  <a:t> </a:t>
                </a:r>
              </a:p>
            </p:txBody>
          </p:sp>
        </mc:Fallback>
      </mc:AlternateContent>
    </p:spTree>
    <p:extLst>
      <p:ext uri="{BB962C8B-B14F-4D97-AF65-F5344CB8AC3E}">
        <p14:creationId xmlns:p14="http://schemas.microsoft.com/office/powerpoint/2010/main" val="3187424256"/>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p:sp>
        <p:nvSpPr>
          <p:cNvPr id="54" name="TextBox 53"/>
          <p:cNvSpPr txBox="1"/>
          <p:nvPr/>
        </p:nvSpPr>
        <p:spPr>
          <a:xfrm>
            <a:off x="838199" y="1690688"/>
            <a:ext cx="10687051" cy="4031873"/>
          </a:xfrm>
          <a:prstGeom prst="rect">
            <a:avLst/>
          </a:prstGeom>
          <a:noFill/>
        </p:spPr>
        <p:txBody>
          <a:bodyPr wrap="square" rtlCol="0">
            <a:spAutoFit/>
          </a:bodyPr>
          <a:lstStyle/>
          <a:p>
            <a:r>
              <a:rPr lang="en-US" altLang="en-US" sz="3200" dirty="0"/>
              <a:t>J</a:t>
            </a:r>
            <a:r>
              <a:rPr lang="en-US" altLang="en-US" sz="3200" baseline="-25000" dirty="0"/>
              <a:t>2</a:t>
            </a:r>
            <a:r>
              <a:rPr lang="en-US" altLang="en-US" sz="3200" dirty="0"/>
              <a:t> = J</a:t>
            </a:r>
            <a:r>
              <a:rPr lang="en-US" altLang="en-US" sz="3200" baseline="-25000" dirty="0"/>
              <a:t>1 </a:t>
            </a:r>
            <a:r>
              <a:rPr lang="en-US" altLang="en-US" sz="3200" dirty="0"/>
              <a:t>-</a:t>
            </a:r>
            <a:r>
              <a:rPr lang="en-US" altLang="en-US" sz="3200" dirty="0">
                <a:sym typeface="Symbol" panose="05050102010706020507" pitchFamily="18" charset="2"/>
              </a:rPr>
              <a:t></a:t>
            </a:r>
            <a:r>
              <a:rPr lang="en-US" altLang="en-US" sz="3200" dirty="0">
                <a:latin typeface="Calibri" panose="020F0502020204030204" pitchFamily="34" charset="0"/>
                <a:cs typeface="Calibri" panose="020F0502020204030204" pitchFamily="34" charset="0"/>
                <a:sym typeface="Symbol" panose="05050102010706020507" pitchFamily="18" charset="2"/>
              </a:rPr>
              <a:t> </a:t>
            </a:r>
            <a:r>
              <a:rPr lang="en-US" sz="3200" dirty="0"/>
              <a:t>∇</a:t>
            </a:r>
            <a:r>
              <a:rPr lang="en-US" altLang="en-US" sz="3200" dirty="0"/>
              <a:t> J</a:t>
            </a:r>
            <a:r>
              <a:rPr lang="en-US" altLang="en-US" sz="3200" baseline="-25000" dirty="0"/>
              <a:t>1 , </a:t>
            </a:r>
            <a:r>
              <a:rPr lang="en-US" sz="3200" dirty="0"/>
              <a:t>∇= gradient,</a:t>
            </a:r>
            <a:r>
              <a:rPr lang="en-US" altLang="en-US" sz="3200" dirty="0">
                <a:sym typeface="Symbol" panose="05050102010706020507" pitchFamily="18" charset="2"/>
              </a:rPr>
              <a:t> = rate of approach</a:t>
            </a:r>
          </a:p>
          <a:p>
            <a:endParaRPr lang="en-US" sz="3200" dirty="0">
              <a:sym typeface="Symbol" panose="05050102010706020507" pitchFamily="18" charset="2"/>
            </a:endParaRPr>
          </a:p>
          <a:p>
            <a:r>
              <a:rPr lang="en-US" sz="3200" dirty="0"/>
              <a:t>If </a:t>
            </a:r>
            <a:r>
              <a:rPr lang="en-US" altLang="en-US" sz="3200" dirty="0">
                <a:sym typeface="Symbol" panose="05050102010706020507" pitchFamily="18" charset="2"/>
              </a:rPr>
              <a:t> is too small, the gradient descent will be small and slow (small steps).  If it is too big, it will leap over the local minimum and jump out of the area of the curve:</a:t>
            </a:r>
          </a:p>
          <a:p>
            <a:endParaRPr lang="en-US" altLang="en-US" sz="3200" dirty="0">
              <a:sym typeface="Symbol" panose="05050102010706020507" pitchFamily="18" charset="2"/>
            </a:endParaRPr>
          </a:p>
          <a:p>
            <a:endParaRPr lang="en-US" sz="3200" dirty="0"/>
          </a:p>
          <a:p>
            <a:endParaRPr lang="en-US" sz="3200" dirty="0"/>
          </a:p>
        </p:txBody>
      </p:sp>
      <p:pic>
        <p:nvPicPr>
          <p:cNvPr id="1026" name="Picture 2" descr="gradient descent learning r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01" y="4178001"/>
            <a:ext cx="5727700" cy="267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221491"/>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a:xfrm>
            <a:off x="838199" y="365125"/>
            <a:ext cx="10779177" cy="1325563"/>
          </a:xfrm>
        </p:spPr>
        <p:txBody>
          <a:bodyPr/>
          <a:lstStyle/>
          <a:p>
            <a:r>
              <a:rPr lang="en-US" dirty="0"/>
              <a:t>Learning Outcomes –</a:t>
            </a:r>
            <a:r>
              <a:rPr lang="en-US" sz="3600" dirty="0"/>
              <a:t> ML I – LR II – Gradient Descent</a:t>
            </a:r>
            <a:endParaRPr lang="en-US" dirty="0"/>
          </a:p>
        </p:txBody>
      </p:sp>
      <p:sp>
        <p:nvSpPr>
          <p:cNvPr id="3" name="Content Placeholder 2">
            <a:extLst>
              <a:ext uri="{FF2B5EF4-FFF2-40B4-BE49-F238E27FC236}">
                <a16:creationId xmlns:a16="http://schemas.microsoft.com/office/drawing/2014/main" id="{192C0274-121D-4C1E-B970-66A1E54282B1}"/>
              </a:ext>
            </a:extLst>
          </p:cNvPr>
          <p:cNvSpPr>
            <a:spLocks noGrp="1"/>
          </p:cNvSpPr>
          <p:nvPr>
            <p:ph idx="1"/>
          </p:nvPr>
        </p:nvSpPr>
        <p:spPr>
          <a:xfrm>
            <a:off x="838200" y="1825624"/>
            <a:ext cx="10885098" cy="4911605"/>
          </a:xfrm>
        </p:spPr>
        <p:txBody>
          <a:bodyPr>
            <a:normAutofit lnSpcReduction="10000"/>
          </a:bodyPr>
          <a:lstStyle/>
          <a:p>
            <a:pPr>
              <a:lnSpc>
                <a:spcPct val="75000"/>
              </a:lnSpc>
              <a:spcBef>
                <a:spcPct val="0"/>
              </a:spcBef>
            </a:pPr>
            <a:r>
              <a:rPr lang="en-US" altLang="en-US" sz="4000" dirty="0"/>
              <a:t>You will learn a new ML technique called Gradient Descent, </a:t>
            </a:r>
          </a:p>
          <a:p>
            <a:pPr>
              <a:lnSpc>
                <a:spcPct val="75000"/>
              </a:lnSpc>
              <a:spcBef>
                <a:spcPct val="0"/>
              </a:spcBef>
            </a:pPr>
            <a:endParaRPr lang="en-US" altLang="en-US" sz="4000" dirty="0"/>
          </a:p>
          <a:p>
            <a:pPr>
              <a:lnSpc>
                <a:spcPct val="75000"/>
              </a:lnSpc>
              <a:spcBef>
                <a:spcPct val="0"/>
              </a:spcBef>
            </a:pPr>
            <a:r>
              <a:rPr lang="en-US" altLang="en-US" sz="4000" dirty="0"/>
              <a:t>Understanding the derivation of where it comes from, and </a:t>
            </a:r>
          </a:p>
          <a:p>
            <a:pPr>
              <a:lnSpc>
                <a:spcPct val="75000"/>
              </a:lnSpc>
              <a:spcBef>
                <a:spcPct val="0"/>
              </a:spcBef>
            </a:pPr>
            <a:endParaRPr lang="en-US" altLang="en-US" sz="4000" dirty="0"/>
          </a:p>
          <a:p>
            <a:pPr>
              <a:lnSpc>
                <a:spcPct val="75000"/>
              </a:lnSpc>
              <a:spcBef>
                <a:spcPct val="0"/>
              </a:spcBef>
            </a:pPr>
            <a:r>
              <a:rPr lang="en-US" altLang="en-US" sz="4000" dirty="0"/>
              <a:t>How it compares to OLSR</a:t>
            </a:r>
          </a:p>
          <a:p>
            <a:pPr>
              <a:lnSpc>
                <a:spcPct val="75000"/>
              </a:lnSpc>
              <a:spcBef>
                <a:spcPct val="0"/>
              </a:spcBef>
            </a:pPr>
            <a:endParaRPr lang="en-US" altLang="en-US" sz="4000" dirty="0"/>
          </a:p>
          <a:p>
            <a:pPr>
              <a:lnSpc>
                <a:spcPct val="75000"/>
              </a:lnSpc>
              <a:spcBef>
                <a:spcPct val="0"/>
              </a:spcBef>
            </a:pPr>
            <a:r>
              <a:rPr lang="en-US" altLang="en-US" sz="4000" dirty="0"/>
              <a:t>You should appreciate different types of data</a:t>
            </a:r>
          </a:p>
          <a:p>
            <a:pPr>
              <a:lnSpc>
                <a:spcPct val="75000"/>
              </a:lnSpc>
              <a:spcBef>
                <a:spcPct val="0"/>
              </a:spcBef>
            </a:pPr>
            <a:endParaRPr lang="en-US" altLang="en-US" sz="4000" dirty="0"/>
          </a:p>
          <a:p>
            <a:pPr>
              <a:lnSpc>
                <a:spcPct val="75000"/>
              </a:lnSpc>
              <a:spcBef>
                <a:spcPct val="0"/>
              </a:spcBef>
            </a:pPr>
            <a:r>
              <a:rPr lang="en-US" altLang="en-US" sz="4000" dirty="0"/>
              <a:t>You will do a worked example of LR using GD</a:t>
            </a:r>
          </a:p>
          <a:p>
            <a:pPr>
              <a:lnSpc>
                <a:spcPct val="75000"/>
              </a:lnSpc>
              <a:spcBef>
                <a:spcPct val="0"/>
              </a:spcBef>
            </a:pPr>
            <a:endParaRPr lang="en-US" altLang="en-US" sz="4000" dirty="0"/>
          </a:p>
          <a:p>
            <a:pPr>
              <a:lnSpc>
                <a:spcPct val="75000"/>
              </a:lnSpc>
              <a:spcBef>
                <a:spcPct val="0"/>
              </a:spcBef>
            </a:pPr>
            <a:endParaRPr lang="en-US" altLang="en-US" sz="4000" dirty="0"/>
          </a:p>
        </p:txBody>
      </p:sp>
    </p:spTree>
    <p:extLst>
      <p:ext uri="{BB962C8B-B14F-4D97-AF65-F5344CB8AC3E}">
        <p14:creationId xmlns:p14="http://schemas.microsoft.com/office/powerpoint/2010/main" val="3808262018"/>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mc:AlternateContent xmlns:mc="http://schemas.openxmlformats.org/markup-compatibility/2006" xmlns:a14="http://schemas.microsoft.com/office/drawing/2010/main">
        <mc:Choice Requires="a14">
          <p:sp>
            <p:nvSpPr>
              <p:cNvPr id="5" name="TextBox 4"/>
              <p:cNvSpPr txBox="1"/>
              <p:nvPr/>
            </p:nvSpPr>
            <p:spPr>
              <a:xfrm>
                <a:off x="838199" y="1690688"/>
                <a:ext cx="10687051" cy="6445611"/>
              </a:xfrm>
              <a:prstGeom prst="rect">
                <a:avLst/>
              </a:prstGeom>
              <a:noFill/>
            </p:spPr>
            <p:txBody>
              <a:bodyPr wrap="square" rtlCol="0">
                <a:spAutoFit/>
              </a:bodyPr>
              <a:lstStyle/>
              <a:p>
                <a:r>
                  <a:rPr lang="en-US" altLang="en-US" sz="3200" dirty="0"/>
                  <a:t>We start as we did last time with our equation, of best fit, 					y’=</a:t>
                </a:r>
                <a:r>
                  <a:rPr lang="en-US" altLang="en-US" sz="3200" dirty="0" err="1"/>
                  <a:t>mx+b</a:t>
                </a:r>
                <a:endParaRPr lang="en-US" altLang="en-US" sz="3200" dirty="0"/>
              </a:p>
              <a:p>
                <a:r>
                  <a:rPr lang="en-US" altLang="en-US" sz="3200" dirty="0">
                    <a:sym typeface="Symbol" panose="05050102010706020507" pitchFamily="18" charset="2"/>
                  </a:rPr>
                  <a:t>We wish to minimize the MSE (mean squared error i.e. our residual distances):</a:t>
                </a:r>
              </a:p>
              <a:p>
                <a:r>
                  <a:rPr lang="en-US" altLang="en-US" sz="3200" dirty="0">
                    <a:sym typeface="Symbol" panose="05050102010706020507" pitchFamily="18" charset="2"/>
                  </a:rPr>
                  <a:t>				Loss=(1/n)</a:t>
                </a:r>
                <a:r>
                  <a:rPr lang="el-GR" altLang="en-US" sz="3200" dirty="0">
                    <a:sym typeface="Symbol" panose="05050102010706020507" pitchFamily="18" charset="2"/>
                  </a:rPr>
                  <a:t>Σ</a:t>
                </a:r>
                <a:r>
                  <a:rPr lang="en-US" altLang="en-US" sz="3200" dirty="0">
                    <a:sym typeface="Symbol" panose="05050102010706020507" pitchFamily="18" charset="2"/>
                  </a:rPr>
                  <a:t>(y-y’)</a:t>
                </a:r>
                <a:r>
                  <a:rPr lang="en-US" altLang="en-US" sz="3200" baseline="30000" dirty="0">
                    <a:sym typeface="Symbol" panose="05050102010706020507" pitchFamily="18" charset="2"/>
                  </a:rPr>
                  <a:t>2</a:t>
                </a:r>
              </a:p>
              <a:p>
                <a:r>
                  <a:rPr lang="en-US" altLang="en-US" sz="3200" baseline="30000" dirty="0">
                    <a:sym typeface="Symbol" panose="05050102010706020507" pitchFamily="18" charset="2"/>
                  </a:rPr>
                  <a:t>				 </a:t>
                </a:r>
                <a:r>
                  <a:rPr lang="en-US" altLang="en-US" sz="3200" dirty="0">
                    <a:sym typeface="Symbol" panose="05050102010706020507" pitchFamily="18" charset="2"/>
                  </a:rPr>
                  <a:t>       =(1/n)</a:t>
                </a:r>
                <a:r>
                  <a:rPr lang="el-GR" altLang="en-US" sz="3200" dirty="0">
                    <a:sym typeface="Symbol" panose="05050102010706020507" pitchFamily="18" charset="2"/>
                  </a:rPr>
                  <a:t>Σ</a:t>
                </a:r>
                <a:r>
                  <a:rPr lang="en-US" altLang="en-US" sz="3200" dirty="0">
                    <a:sym typeface="Symbol" panose="05050102010706020507" pitchFamily="18" charset="2"/>
                  </a:rPr>
                  <a:t>(y-(</a:t>
                </a:r>
                <a:r>
                  <a:rPr lang="en-US" altLang="en-US" sz="3200" dirty="0" err="1">
                    <a:sym typeface="Symbol" panose="05050102010706020507" pitchFamily="18" charset="2"/>
                  </a:rPr>
                  <a:t>mx+b</a:t>
                </a:r>
                <a:r>
                  <a:rPr lang="en-US" altLang="en-US" sz="3200" dirty="0">
                    <a:sym typeface="Symbol" panose="05050102010706020507" pitchFamily="18" charset="2"/>
                  </a:rPr>
                  <a:t>))</a:t>
                </a:r>
                <a:r>
                  <a:rPr lang="en-US" altLang="en-US" sz="3200" baseline="30000" dirty="0">
                    <a:sym typeface="Symbol" panose="05050102010706020507" pitchFamily="18" charset="2"/>
                  </a:rPr>
                  <a:t>2</a:t>
                </a:r>
              </a:p>
              <a:p>
                <a:endParaRPr lang="en-US" altLang="en-US" sz="3200" dirty="0">
                  <a:sym typeface="Symbol" panose="05050102010706020507" pitchFamily="18" charset="2"/>
                </a:endParaRPr>
              </a:p>
              <a:p>
                <a:r>
                  <a:rPr lang="en-US" altLang="en-US" sz="3200" dirty="0">
                    <a:sym typeface="Symbol" panose="05050102010706020507" pitchFamily="18" charset="2"/>
                  </a:rPr>
                  <a:t>As before, we want to minimize loss </a:t>
                </a:r>
                <a:r>
                  <a:rPr lang="en-US" altLang="en-US" sz="3200" dirty="0" err="1">
                    <a:sym typeface="Symbol" panose="05050102010706020507" pitchFamily="18" charset="2"/>
                  </a:rPr>
                  <a:t>wrt</a:t>
                </a:r>
                <a:r>
                  <a:rPr lang="en-US" altLang="en-US" sz="3200" dirty="0">
                    <a:sym typeface="Symbol" panose="05050102010706020507" pitchFamily="18" charset="2"/>
                  </a:rPr>
                  <a:t> </a:t>
                </a:r>
                <a:r>
                  <a:rPr lang="en-US" altLang="en-US" sz="3200" i="1" dirty="0">
                    <a:sym typeface="Symbol" panose="05050102010706020507" pitchFamily="18" charset="2"/>
                  </a:rPr>
                  <a:t>m</a:t>
                </a:r>
                <a:r>
                  <a:rPr lang="en-US" altLang="en-US" sz="3200" dirty="0">
                    <a:sym typeface="Symbol" panose="05050102010706020507" pitchFamily="18" charset="2"/>
                  </a:rPr>
                  <a:t>,</a:t>
                </a:r>
                <a:r>
                  <a:rPr lang="en-US" altLang="en-US" sz="3200" i="1" dirty="0">
                    <a:sym typeface="Symbol" panose="05050102010706020507" pitchFamily="18" charset="2"/>
                  </a:rPr>
                  <a:t> b</a:t>
                </a:r>
                <a:r>
                  <a:rPr lang="en-US" altLang="en-US" sz="3200" dirty="0">
                    <a:sym typeface="Symbol" panose="05050102010706020507" pitchFamily="18" charset="2"/>
                  </a:rPr>
                  <a:t>, </a:t>
                </a:r>
              </a:p>
              <a:p>
                <a:pPr/>
                <a14:m>
                  <m:oMathPara xmlns:m="http://schemas.openxmlformats.org/officeDocument/2006/math">
                    <m:oMathParaPr>
                      <m:jc m:val="centerGroup"/>
                    </m:oMathParaPr>
                    <m:oMath xmlns:m="http://schemas.openxmlformats.org/officeDocument/2006/math">
                      <m:f>
                        <m:fPr>
                          <m:ctrlPr>
                            <a:rPr lang="en-US" altLang="en-US" sz="3200" i="1" smtClean="0">
                              <a:latin typeface="Cambria Math" panose="02040503050406030204" pitchFamily="18" charset="0"/>
                              <a:sym typeface="Symbol" panose="05050102010706020507" pitchFamily="18" charset="2"/>
                            </a:rPr>
                          </m:ctrlPr>
                        </m:fPr>
                        <m:num>
                          <m:r>
                            <a:rPr lang="en-US" altLang="en-US" sz="3200" i="1" smtClean="0">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𝐿𝑜𝑠𝑠</m:t>
                          </m:r>
                        </m:num>
                        <m:den>
                          <m:r>
                            <a:rPr lang="en-US" altLang="en-US" sz="3200" i="1" smtClean="0">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𝑚</m:t>
                          </m:r>
                        </m:den>
                      </m:f>
                      <m:r>
                        <a:rPr lang="en-US" altLang="en-US" sz="3200" b="0" i="1" smtClean="0">
                          <a:latin typeface="Cambria Math" panose="02040503050406030204" pitchFamily="18" charset="0"/>
                          <a:sym typeface="Symbol" panose="05050102010706020507" pitchFamily="18" charset="2"/>
                        </a:rPr>
                        <m:t>=0,  </m:t>
                      </m:r>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𝐿𝑜𝑠𝑠</m:t>
                          </m:r>
                        </m:num>
                        <m:den>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𝑏</m:t>
                          </m:r>
                        </m:den>
                      </m:f>
                      <m:r>
                        <a:rPr lang="en-US" altLang="en-US" sz="3200" i="1">
                          <a:latin typeface="Cambria Math" panose="02040503050406030204" pitchFamily="18" charset="0"/>
                          <a:sym typeface="Symbol" panose="05050102010706020507" pitchFamily="18" charset="2"/>
                        </a:rPr>
                        <m:t>=0</m:t>
                      </m:r>
                    </m:oMath>
                  </m:oMathPara>
                </a14:m>
                <a:endParaRPr lang="en-US" altLang="en-US" sz="3200" dirty="0">
                  <a:sym typeface="Symbol" panose="05050102010706020507" pitchFamily="18" charset="2"/>
                </a:endParaRPr>
              </a:p>
              <a:p>
                <a:endParaRPr lang="en-US" altLang="en-US" sz="3200" dirty="0">
                  <a:sym typeface="Symbol" panose="05050102010706020507" pitchFamily="18" charset="2"/>
                </a:endParaRPr>
              </a:p>
              <a:p>
                <a:endParaRPr lang="en-US" sz="3200" dirty="0"/>
              </a:p>
              <a:p>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838199" y="1690688"/>
                <a:ext cx="10687051" cy="6445611"/>
              </a:xfrm>
              <a:prstGeom prst="rect">
                <a:avLst/>
              </a:prstGeom>
              <a:blipFill rotWithShape="0">
                <a:blip r:embed="rId2"/>
                <a:stretch>
                  <a:fillRect l="-1425" t="-1229"/>
                </a:stretch>
              </a:blipFill>
            </p:spPr>
            <p:txBody>
              <a:bodyPr/>
              <a:lstStyle/>
              <a:p>
                <a:r>
                  <a:rPr lang="en-US">
                    <a:noFill/>
                  </a:rPr>
                  <a:t> </a:t>
                </a:r>
              </a:p>
            </p:txBody>
          </p:sp>
        </mc:Fallback>
      </mc:AlternateContent>
    </p:spTree>
    <p:extLst>
      <p:ext uri="{BB962C8B-B14F-4D97-AF65-F5344CB8AC3E}">
        <p14:creationId xmlns:p14="http://schemas.microsoft.com/office/powerpoint/2010/main" val="2440590366"/>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mc:AlternateContent xmlns:mc="http://schemas.openxmlformats.org/markup-compatibility/2006" xmlns:a14="http://schemas.microsoft.com/office/drawing/2010/main">
        <mc:Choice Requires="a14">
          <p:sp>
            <p:nvSpPr>
              <p:cNvPr id="5" name="TextBox 4"/>
              <p:cNvSpPr txBox="1"/>
              <p:nvPr/>
            </p:nvSpPr>
            <p:spPr>
              <a:xfrm>
                <a:off x="838199" y="1690688"/>
                <a:ext cx="10687051" cy="2786147"/>
              </a:xfrm>
              <a:prstGeom prst="rect">
                <a:avLst/>
              </a:prstGeom>
              <a:noFill/>
            </p:spPr>
            <p:txBody>
              <a:bodyPr wrap="square" rtlCol="0">
                <a:spAutoFit/>
              </a:bodyPr>
              <a:lstStyle/>
              <a:p>
                <a:r>
                  <a:rPr lang="en-US" altLang="en-US" sz="3200" dirty="0">
                    <a:sym typeface="Symbol" panose="05050102010706020507" pitchFamily="18" charset="2"/>
                  </a:rPr>
                  <a:t>Partial differentiation:	 </a:t>
                </a:r>
                <a14:m>
                  <m:oMath xmlns:m="http://schemas.openxmlformats.org/officeDocument/2006/math">
                    <m:f>
                      <m:fPr>
                        <m:ctrlPr>
                          <a:rPr lang="en-US" altLang="en-US" sz="3200" i="1" smtClean="0">
                            <a:latin typeface="Cambria Math" panose="02040503050406030204" pitchFamily="18" charset="0"/>
                            <a:sym typeface="Symbol" panose="05050102010706020507" pitchFamily="18" charset="2"/>
                          </a:rPr>
                        </m:ctrlPr>
                      </m:fPr>
                      <m:num>
                        <m:r>
                          <a:rPr lang="en-US" altLang="en-US" sz="3200" i="1" smtClean="0">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𝑓</m:t>
                        </m:r>
                      </m:num>
                      <m:den>
                        <m:r>
                          <a:rPr lang="en-US" altLang="en-US" sz="3200" i="1" smtClean="0">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𝑥</m:t>
                        </m:r>
                        <m:r>
                          <a:rPr lang="en-US" altLang="en-US" sz="3200" b="0" i="1" baseline="-25000" smtClean="0">
                            <a:latin typeface="Cambria Math" panose="02040503050406030204" pitchFamily="18" charset="0"/>
                            <a:sym typeface="Symbol" panose="05050102010706020507" pitchFamily="18" charset="2"/>
                          </a:rPr>
                          <m:t>𝑖</m:t>
                        </m:r>
                      </m:den>
                    </m:f>
                    <m:r>
                      <a:rPr lang="en-US" altLang="en-US" sz="3200" b="0" i="1" smtClean="0">
                        <a:latin typeface="Cambria Math" panose="02040503050406030204" pitchFamily="18" charset="0"/>
                        <a:sym typeface="Symbol" panose="05050102010706020507" pitchFamily="18" charset="2"/>
                      </a:rPr>
                      <m:t>=?</m:t>
                    </m:r>
                  </m:oMath>
                </a14:m>
                <a:r>
                  <a:rPr lang="en-US" altLang="en-US" sz="3200" dirty="0">
                    <a:sym typeface="Symbol" panose="05050102010706020507" pitchFamily="18" charset="2"/>
                  </a:rPr>
                  <a:t> hold all other variables as constant, then differentiate.</a:t>
                </a:r>
              </a:p>
              <a:p>
                <a:endParaRPr lang="en-US" altLang="en-US" sz="3200" dirty="0">
                  <a:sym typeface="Symbol" panose="05050102010706020507" pitchFamily="18" charset="2"/>
                </a:endParaRPr>
              </a:p>
              <a:p>
                <a:endParaRPr lang="en-US" sz="3200" dirty="0"/>
              </a:p>
              <a:p>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838199" y="1690688"/>
                <a:ext cx="10687051" cy="2786147"/>
              </a:xfrm>
              <a:prstGeom prst="rect">
                <a:avLst/>
              </a:prstGeom>
              <a:blipFill rotWithShape="0">
                <a:blip r:embed="rId2"/>
                <a:stretch>
                  <a:fillRect l="-1425"/>
                </a:stretch>
              </a:blipFill>
            </p:spPr>
            <p:txBody>
              <a:bodyPr/>
              <a:lstStyle/>
              <a:p>
                <a:r>
                  <a:rPr lang="en-US">
                    <a:noFill/>
                  </a:rPr>
                  <a:t> </a:t>
                </a:r>
              </a:p>
            </p:txBody>
          </p:sp>
        </mc:Fallback>
      </mc:AlternateContent>
    </p:spTree>
    <p:extLst>
      <p:ext uri="{BB962C8B-B14F-4D97-AF65-F5344CB8AC3E}">
        <p14:creationId xmlns:p14="http://schemas.microsoft.com/office/powerpoint/2010/main" val="2293490046"/>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mc:AlternateContent xmlns:mc="http://schemas.openxmlformats.org/markup-compatibility/2006">
        <mc:Choice xmlns:a14="http://schemas.microsoft.com/office/drawing/2010/main" Requires="a14">
          <p:sp>
            <p:nvSpPr>
              <p:cNvPr id="5" name="TextBox 4"/>
              <p:cNvSpPr txBox="1"/>
              <p:nvPr/>
            </p:nvSpPr>
            <p:spPr>
              <a:xfrm>
                <a:off x="988923" y="2301963"/>
                <a:ext cx="10687051" cy="2786147"/>
              </a:xfrm>
              <a:prstGeom prst="rect">
                <a:avLst/>
              </a:prstGeom>
              <a:noFill/>
            </p:spPr>
            <p:txBody>
              <a:bodyPr wrap="square" rtlCol="0">
                <a:spAutoFit/>
              </a:bodyPr>
              <a:lstStyle/>
              <a:p>
                <a:r>
                  <a:rPr lang="en-US" altLang="en-US" sz="3200" dirty="0">
                    <a:sym typeface="Symbol" panose="05050102010706020507" pitchFamily="18" charset="2"/>
                  </a:rPr>
                  <a:t>Partial differentiation:	 </a:t>
                </a:r>
                <a14:m>
                  <m:oMath xmlns:m="http://schemas.openxmlformats.org/officeDocument/2006/math">
                    <m:f>
                      <m:fPr>
                        <m:ctrlPr>
                          <a:rPr lang="en-US" altLang="en-US" sz="3200" i="1" smtClean="0">
                            <a:latin typeface="Cambria Math" panose="02040503050406030204" pitchFamily="18" charset="0"/>
                            <a:sym typeface="Symbol" panose="05050102010706020507" pitchFamily="18" charset="2"/>
                          </a:rPr>
                        </m:ctrlPr>
                      </m:fPr>
                      <m:num>
                        <m:r>
                          <a:rPr lang="en-US" altLang="en-US" sz="3200" i="1" smtClean="0">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𝑓</m:t>
                        </m:r>
                      </m:num>
                      <m:den>
                        <m:r>
                          <a:rPr lang="en-US" altLang="en-US" sz="3200" i="1" smtClean="0">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𝑥</m:t>
                        </m:r>
                        <m:r>
                          <a:rPr lang="en-US" altLang="en-US" sz="3200" b="0" i="1" baseline="-25000" smtClean="0">
                            <a:latin typeface="Cambria Math" panose="02040503050406030204" pitchFamily="18" charset="0"/>
                            <a:sym typeface="Symbol" panose="05050102010706020507" pitchFamily="18" charset="2"/>
                          </a:rPr>
                          <m:t>𝑖</m:t>
                        </m:r>
                      </m:den>
                    </m:f>
                    <m:r>
                      <a:rPr lang="en-US" altLang="en-US" sz="3200" b="0" i="1" smtClean="0">
                        <a:latin typeface="Cambria Math" panose="02040503050406030204" pitchFamily="18" charset="0"/>
                        <a:sym typeface="Symbol" panose="05050102010706020507" pitchFamily="18" charset="2"/>
                      </a:rPr>
                      <m:t>=?</m:t>
                    </m:r>
                  </m:oMath>
                </a14:m>
                <a:r>
                  <a:rPr lang="en-US" altLang="en-US" sz="3200" dirty="0">
                    <a:sym typeface="Symbol" panose="05050102010706020507" pitchFamily="18" charset="2"/>
                  </a:rPr>
                  <a:t> hold all other variables as constant, then differentiate.</a:t>
                </a:r>
              </a:p>
              <a:p>
                <a:endParaRPr lang="en-US" altLang="en-US" sz="3200" dirty="0">
                  <a:sym typeface="Symbol" panose="05050102010706020507" pitchFamily="18" charset="2"/>
                </a:endParaRPr>
              </a:p>
              <a:p>
                <a:endParaRPr lang="en-US" sz="3200" dirty="0"/>
              </a:p>
              <a:p>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988923" y="2301963"/>
                <a:ext cx="10687051" cy="2786147"/>
              </a:xfrm>
              <a:prstGeom prst="rect">
                <a:avLst/>
              </a:prstGeom>
              <a:blipFill>
                <a:blip r:embed="rId2"/>
                <a:stretch>
                  <a:fillRect l="-1426"/>
                </a:stretch>
              </a:blipFill>
            </p:spPr>
            <p:txBody>
              <a:bodyPr/>
              <a:lstStyle/>
              <a:p>
                <a:r>
                  <a:rPr lang="en-US">
                    <a:noFill/>
                  </a:rPr>
                  <a:t> </a:t>
                </a:r>
              </a:p>
            </p:txBody>
          </p:sp>
        </mc:Fallback>
      </mc:AlternateContent>
    </p:spTree>
    <p:extLst>
      <p:ext uri="{BB962C8B-B14F-4D97-AF65-F5344CB8AC3E}">
        <p14:creationId xmlns:p14="http://schemas.microsoft.com/office/powerpoint/2010/main" val="4246243041"/>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mc:AlternateContent xmlns:mc="http://schemas.openxmlformats.org/markup-compatibility/2006" xmlns:a14="http://schemas.microsoft.com/office/drawing/2010/main">
        <mc:Choice Requires="a14">
          <p:sp>
            <p:nvSpPr>
              <p:cNvPr id="5" name="TextBox 4"/>
              <p:cNvSpPr txBox="1"/>
              <p:nvPr/>
            </p:nvSpPr>
            <p:spPr>
              <a:xfrm>
                <a:off x="838199" y="1690688"/>
                <a:ext cx="10687051" cy="4890570"/>
              </a:xfrm>
              <a:prstGeom prst="rect">
                <a:avLst/>
              </a:prstGeom>
              <a:noFill/>
            </p:spPr>
            <p:txBody>
              <a:bodyPr wrap="square" rtlCol="0">
                <a:spAutoFit/>
              </a:bodyPr>
              <a:lstStyle/>
              <a:p>
                <a:r>
                  <a:rPr lang="en-US" altLang="en-US" sz="3200" dirty="0">
                    <a:sym typeface="Symbol" panose="05050102010706020507" pitchFamily="18" charset="2"/>
                  </a:rPr>
                  <a:t>Loss=(1/n)</a:t>
                </a:r>
                <a:r>
                  <a:rPr lang="el-GR" altLang="en-US" sz="3200" dirty="0">
                    <a:sym typeface="Symbol" panose="05050102010706020507" pitchFamily="18" charset="2"/>
                  </a:rPr>
                  <a:t>Σ</a:t>
                </a:r>
                <a:r>
                  <a:rPr lang="en-US" altLang="en-US" sz="3200" dirty="0">
                    <a:sym typeface="Symbol" panose="05050102010706020507" pitchFamily="18" charset="2"/>
                  </a:rPr>
                  <a:t>(y-(</a:t>
                </a:r>
                <a:r>
                  <a:rPr lang="en-US" altLang="en-US" sz="3200" dirty="0" err="1">
                    <a:sym typeface="Symbol" panose="05050102010706020507" pitchFamily="18" charset="2"/>
                  </a:rPr>
                  <a:t>mx+b</a:t>
                </a:r>
                <a:r>
                  <a:rPr lang="en-US" altLang="en-US" sz="3200" dirty="0">
                    <a:sym typeface="Symbol" panose="05050102010706020507" pitchFamily="18" charset="2"/>
                  </a:rPr>
                  <a:t>))</a:t>
                </a:r>
                <a:r>
                  <a:rPr lang="en-US" altLang="en-US" sz="3200" baseline="30000" dirty="0">
                    <a:sym typeface="Symbol" panose="05050102010706020507" pitchFamily="18" charset="2"/>
                  </a:rPr>
                  <a:t>2</a:t>
                </a:r>
              </a:p>
              <a:p>
                <a:pPr/>
                <a14:m>
                  <m:oMathPara xmlns:m="http://schemas.openxmlformats.org/officeDocument/2006/math">
                    <m:oMathParaPr>
                      <m:jc m:val="left"/>
                    </m:oMathParaPr>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a:rPr lang="en-US" altLang="en-US" sz="3200" i="1" smtClean="0">
                              <a:solidFill>
                                <a:schemeClr val="accent6"/>
                              </a:solidFill>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𝐿𝑜𝑠𝑠</m:t>
                          </m:r>
                        </m:num>
                        <m:den>
                          <m:r>
                            <a:rPr lang="en-US" altLang="en-US" sz="3200" i="1" smtClean="0">
                              <a:solidFill>
                                <a:schemeClr val="accent6"/>
                              </a:solidFill>
                              <a:latin typeface="Cambria Math" panose="02040503050406030204" pitchFamily="18" charset="0"/>
                              <a:sym typeface="Symbol" panose="05050102010706020507" pitchFamily="18" charset="2"/>
                            </a:rPr>
                            <m:t>𝜕</m:t>
                          </m:r>
                          <m:r>
                            <a:rPr lang="en-US" altLang="en-US" sz="3200" i="1" smtClean="0">
                              <a:solidFill>
                                <a:schemeClr val="accent6"/>
                              </a:solidFill>
                              <a:latin typeface="Cambria Math" panose="02040503050406030204" pitchFamily="18" charset="0"/>
                              <a:sym typeface="Symbol" panose="05050102010706020507" pitchFamily="18" charset="2"/>
                            </a:rPr>
                            <m:t>𝑏</m:t>
                          </m:r>
                        </m:den>
                      </m:f>
                      <m:r>
                        <a:rPr lang="en-US" altLang="en-US" sz="3200" i="1">
                          <a:latin typeface="Cambria Math" panose="02040503050406030204" pitchFamily="18" charset="0"/>
                          <a:sym typeface="Symbol" panose="05050102010706020507" pitchFamily="18" charset="2"/>
                        </a:rPr>
                        <m:t>=</m:t>
                      </m:r>
                      <m:box>
                        <m:boxPr>
                          <m:ctrlPr>
                            <a:rPr lang="en-US" altLang="en-US" sz="3200" i="1">
                              <a:latin typeface="Cambria Math" panose="02040503050406030204" pitchFamily="18" charset="0"/>
                              <a:sym typeface="Symbol" panose="05050102010706020507" pitchFamily="18" charset="2"/>
                            </a:rPr>
                          </m:ctrlPr>
                        </m:boxPr>
                        <m:e>
                          <m:argPr>
                            <m:argSz m:val="-1"/>
                          </m:argPr>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−2</m:t>
                              </m:r>
                              <m:r>
                                <m:rPr>
                                  <m:sty m:val="p"/>
                                </m:rPr>
                                <a:rPr lang="el-GR" altLang="en-US" sz="3200" i="1">
                                  <a:latin typeface="Cambria Math" panose="02040503050406030204" pitchFamily="18" charset="0"/>
                                  <a:sym typeface="Symbol" panose="05050102010706020507" pitchFamily="18" charset="2"/>
                                </a:rPr>
                                <m:t>Σ</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𝑚𝑥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m:t>
                                  </m:r>
                                </m:e>
                              </m:d>
                            </m:num>
                            <m:den>
                              <m:r>
                                <a:rPr lang="en-US" altLang="en-US" sz="3200" i="1">
                                  <a:latin typeface="Cambria Math" panose="02040503050406030204" pitchFamily="18" charset="0"/>
                                  <a:sym typeface="Symbol" panose="05050102010706020507" pitchFamily="18" charset="2"/>
                                </a:rPr>
                                <m:t>𝑛</m:t>
                              </m:r>
                            </m:den>
                          </m:f>
                          <m:r>
                            <a:rPr lang="en-US" altLang="en-US" sz="3200" b="0" i="1" smtClean="0">
                              <a:latin typeface="Cambria Math" panose="02040503050406030204" pitchFamily="18" charset="0"/>
                              <a:sym typeface="Symbol" panose="05050102010706020507" pitchFamily="18" charset="2"/>
                            </a:rPr>
                            <m:t>=</m:t>
                          </m:r>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−2</m:t>
                              </m:r>
                              <m:r>
                                <m:rPr>
                                  <m:sty m:val="p"/>
                                </m:rPr>
                                <a:rPr lang="el-GR" altLang="en-US" sz="3200" i="1">
                                  <a:latin typeface="Cambria Math" panose="02040503050406030204" pitchFamily="18" charset="0"/>
                                  <a:sym typeface="Symbol" panose="05050102010706020507" pitchFamily="18" charset="2"/>
                                </a:rPr>
                                <m:t>Σ</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𝑦</m:t>
                                  </m:r>
                                  <m:r>
                                    <a:rPr lang="en-US" altLang="en-US" sz="3200" b="0" i="1" smtClean="0">
                                      <a:latin typeface="Cambria Math" panose="02040503050406030204" pitchFamily="18" charset="0"/>
                                      <a:sym typeface="Symbol" panose="05050102010706020507" pitchFamily="18" charset="2"/>
                                    </a:rPr>
                                    <m:t>′</m:t>
                                  </m:r>
                                </m:e>
                              </m:d>
                            </m:num>
                            <m:den>
                              <m:r>
                                <a:rPr lang="en-US" altLang="en-US" sz="3200" i="1">
                                  <a:latin typeface="Cambria Math" panose="02040503050406030204" pitchFamily="18" charset="0"/>
                                  <a:sym typeface="Symbol" panose="05050102010706020507" pitchFamily="18" charset="2"/>
                                </a:rPr>
                                <m:t>𝑛</m:t>
                              </m:r>
                            </m:den>
                          </m:f>
                        </m:e>
                      </m:box>
                      <m:r>
                        <a:rPr lang="en-US" altLang="en-US" sz="3200" i="1">
                          <a:latin typeface="Cambria Math" panose="02040503050406030204" pitchFamily="18" charset="0"/>
                          <a:sym typeface="Symbol" panose="05050102010706020507" pitchFamily="18" charset="2"/>
                        </a:rPr>
                        <m:t>=0</m:t>
                      </m:r>
                    </m:oMath>
                  </m:oMathPara>
                </a14:m>
                <a:endParaRPr lang="en-US" altLang="en-US" sz="3200" i="1" dirty="0">
                  <a:latin typeface="Cambria Math" panose="02040503050406030204" pitchFamily="18" charset="0"/>
                  <a:sym typeface="Symbol" panose="05050102010706020507" pitchFamily="18" charset="2"/>
                </a:endParaRPr>
              </a:p>
              <a:p>
                <a:pPr/>
                <a14:m>
                  <m:oMathPara xmlns:m="http://schemas.openxmlformats.org/officeDocument/2006/math">
                    <m:oMathParaPr>
                      <m:jc m:val="left"/>
                    </m:oMathParaPr>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𝐿𝑜𝑠𝑠</m:t>
                          </m:r>
                        </m:num>
                        <m:den>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𝑚</m:t>
                          </m:r>
                        </m:den>
                      </m:f>
                      <m:r>
                        <a:rPr lang="en-US" altLang="en-US" sz="3200" i="1">
                          <a:latin typeface="Cambria Math" panose="02040503050406030204" pitchFamily="18" charset="0"/>
                          <a:sym typeface="Symbol" panose="05050102010706020507" pitchFamily="18" charset="2"/>
                        </a:rPr>
                        <m:t>=</m:t>
                      </m:r>
                      <m:box>
                        <m:boxPr>
                          <m:ctrlPr>
                            <a:rPr lang="en-US" altLang="en-US" sz="3200" i="1">
                              <a:latin typeface="Cambria Math" panose="02040503050406030204" pitchFamily="18" charset="0"/>
                              <a:sym typeface="Symbol" panose="05050102010706020507" pitchFamily="18" charset="2"/>
                            </a:rPr>
                          </m:ctrlPr>
                        </m:boxPr>
                        <m:e>
                          <m:argPr>
                            <m:argSz m:val="-1"/>
                          </m:argPr>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−2</m:t>
                              </m:r>
                              <m:r>
                                <m:rPr>
                                  <m:sty m:val="p"/>
                                </m:rPr>
                                <a:rPr lang="el-GR" altLang="en-US" sz="3200" i="1">
                                  <a:latin typeface="Cambria Math" panose="02040503050406030204" pitchFamily="18" charset="0"/>
                                  <a:sym typeface="Symbol" panose="05050102010706020507" pitchFamily="18" charset="2"/>
                                </a:rPr>
                                <m:t>Σ</m:t>
                              </m:r>
                              <m:r>
                                <a:rPr lang="en-US" altLang="en-US" sz="3200" b="0" i="1" smtClean="0">
                                  <a:latin typeface="Cambria Math" panose="02040503050406030204" pitchFamily="18" charset="0"/>
                                  <a:sym typeface="Symbol" panose="05050102010706020507" pitchFamily="18" charset="2"/>
                                </a:rPr>
                                <m:t>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𝑚𝑥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m:t>
                              </m:r>
                              <m:r>
                                <a:rPr lang="en-US" altLang="en-US" sz="3200" i="1">
                                  <a:latin typeface="Cambria Math" panose="02040503050406030204" pitchFamily="18" charset="0"/>
                                  <a:sym typeface="Symbol" panose="05050102010706020507" pitchFamily="18" charset="2"/>
                                </a:rPr>
                                <m:t>)</m:t>
                              </m:r>
                            </m:num>
                            <m:den>
                              <m:r>
                                <a:rPr lang="en-US" altLang="en-US" sz="3200" i="1">
                                  <a:latin typeface="Cambria Math" panose="02040503050406030204" pitchFamily="18" charset="0"/>
                                  <a:sym typeface="Symbol" panose="05050102010706020507" pitchFamily="18" charset="2"/>
                                </a:rPr>
                                <m:t>𝑛</m:t>
                              </m:r>
                            </m:den>
                          </m:f>
                          <m:r>
                            <a:rPr lang="en-US" altLang="en-US" sz="3200" b="0" i="1" smtClean="0">
                              <a:latin typeface="Cambria Math" panose="02040503050406030204" pitchFamily="18" charset="0"/>
                              <a:sym typeface="Symbol" panose="05050102010706020507" pitchFamily="18" charset="2"/>
                            </a:rPr>
                            <m:t>=</m:t>
                          </m:r>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−2</m:t>
                              </m:r>
                              <m:r>
                                <m:rPr>
                                  <m:sty m:val="p"/>
                                </m:rPr>
                                <a:rPr lang="el-GR" altLang="en-US" sz="3200" i="1">
                                  <a:latin typeface="Cambria Math" panose="02040503050406030204" pitchFamily="18" charset="0"/>
                                  <a:sym typeface="Symbol" panose="05050102010706020507" pitchFamily="18" charset="2"/>
                                </a:rPr>
                                <m:t>Σ</m:t>
                              </m:r>
                              <m:r>
                                <a:rPr lang="en-US" altLang="en-US" sz="3200" i="1">
                                  <a:latin typeface="Cambria Math" panose="02040503050406030204" pitchFamily="18" charset="0"/>
                                  <a:sym typeface="Symbol" panose="05050102010706020507" pitchFamily="18" charset="2"/>
                                </a:rPr>
                                <m:t>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𝑦</m:t>
                              </m:r>
                              <m:r>
                                <a:rPr lang="en-US" altLang="en-US" sz="3200" b="0" i="1" smtClean="0">
                                  <a:latin typeface="Cambria Math" panose="02040503050406030204" pitchFamily="18" charset="0"/>
                                  <a:sym typeface="Symbol" panose="05050102010706020507" pitchFamily="18" charset="2"/>
                                </a:rPr>
                                <m:t>′)</m:t>
                              </m:r>
                            </m:num>
                            <m:den>
                              <m:r>
                                <a:rPr lang="en-US" altLang="en-US" sz="3200" i="1">
                                  <a:latin typeface="Cambria Math" panose="02040503050406030204" pitchFamily="18" charset="0"/>
                                  <a:sym typeface="Symbol" panose="05050102010706020507" pitchFamily="18" charset="2"/>
                                </a:rPr>
                                <m:t>𝑛</m:t>
                              </m:r>
                            </m:den>
                          </m:f>
                        </m:e>
                      </m:box>
                      <m:r>
                        <a:rPr lang="en-US" altLang="en-US" sz="3200" i="1">
                          <a:latin typeface="Cambria Math" panose="02040503050406030204" pitchFamily="18" charset="0"/>
                          <a:sym typeface="Symbol" panose="05050102010706020507" pitchFamily="18" charset="2"/>
                        </a:rPr>
                        <m:t>=0</m:t>
                      </m:r>
                    </m:oMath>
                  </m:oMathPara>
                </a14:m>
                <a:endParaRPr lang="en-US" altLang="en-US" sz="3200" dirty="0">
                  <a:sym typeface="Symbol" panose="05050102010706020507" pitchFamily="18" charset="2"/>
                </a:endParaRPr>
              </a:p>
              <a:p>
                <a:endParaRPr lang="en-US" altLang="en-US" sz="3200" dirty="0">
                  <a:sym typeface="Symbol" panose="05050102010706020507" pitchFamily="18" charset="2"/>
                </a:endParaRPr>
              </a:p>
              <a:p>
                <a:r>
                  <a:rPr lang="en-US" altLang="en-US" sz="3200" dirty="0">
                    <a:sym typeface="Symbol" panose="05050102010706020507" pitchFamily="18" charset="2"/>
                  </a:rPr>
                  <a:t>Recall, </a:t>
                </a:r>
                <a:r>
                  <a:rPr lang="en-US" altLang="en-US" sz="3200" dirty="0"/>
                  <a:t>J</a:t>
                </a:r>
                <a:r>
                  <a:rPr lang="en-US" altLang="en-US" sz="3200" baseline="-25000" dirty="0"/>
                  <a:t>i+1</a:t>
                </a:r>
                <a:r>
                  <a:rPr lang="en-US" altLang="en-US" sz="3200" dirty="0"/>
                  <a:t> = J</a:t>
                </a:r>
                <a:r>
                  <a:rPr lang="en-US" altLang="en-US" sz="3200" baseline="-25000" dirty="0"/>
                  <a:t>i </a:t>
                </a:r>
                <a:r>
                  <a:rPr lang="en-US" altLang="en-US" sz="3200" dirty="0"/>
                  <a:t>-</a:t>
                </a:r>
                <a:r>
                  <a:rPr lang="en-US" altLang="en-US" sz="3200" dirty="0">
                    <a:sym typeface="Symbol" panose="05050102010706020507" pitchFamily="18" charset="2"/>
                  </a:rPr>
                  <a:t></a:t>
                </a:r>
                <a:r>
                  <a:rPr lang="en-US" altLang="en-US" sz="3200" dirty="0">
                    <a:latin typeface="Calibri" panose="020F0502020204030204" pitchFamily="34" charset="0"/>
                    <a:cs typeface="Calibri" panose="020F0502020204030204" pitchFamily="34" charset="0"/>
                    <a:sym typeface="Symbol" panose="05050102010706020507" pitchFamily="18" charset="2"/>
                  </a:rPr>
                  <a:t> </a:t>
                </a:r>
                <a:r>
                  <a:rPr lang="en-US" sz="3200" dirty="0"/>
                  <a:t>∇</a:t>
                </a:r>
                <a:r>
                  <a:rPr lang="en-US" altLang="en-US" sz="3200" dirty="0"/>
                  <a:t> J</a:t>
                </a:r>
                <a:r>
                  <a:rPr lang="en-US" altLang="en-US" sz="3200" baseline="-25000" dirty="0"/>
                  <a:t>i</a:t>
                </a:r>
                <a:r>
                  <a:rPr lang="en-US" altLang="en-US" sz="3200" dirty="0">
                    <a:sym typeface="Symbol" panose="05050102010706020507" pitchFamily="18" charset="2"/>
                  </a:rPr>
                  <a:t>, so,</a:t>
                </a:r>
              </a:p>
              <a:p>
                <a:r>
                  <a:rPr lang="en-US" altLang="en-US" sz="3200" dirty="0">
                    <a:sym typeface="Symbol" panose="05050102010706020507" pitchFamily="18" charset="2"/>
                  </a:rPr>
                  <a:t>				</a:t>
                </a:r>
                <a:r>
                  <a:rPr lang="en-US" altLang="en-US" sz="3200" dirty="0">
                    <a:solidFill>
                      <a:schemeClr val="accent6"/>
                    </a:solidFill>
                  </a:rPr>
                  <a:t>m</a:t>
                </a:r>
                <a:r>
                  <a:rPr lang="en-US" altLang="en-US" sz="3200" baseline="-25000" dirty="0"/>
                  <a:t>i+1</a:t>
                </a:r>
                <a:r>
                  <a:rPr lang="en-US" altLang="en-US" sz="3200" dirty="0"/>
                  <a:t> = m</a:t>
                </a:r>
                <a:r>
                  <a:rPr lang="en-US" altLang="en-US" sz="3200" baseline="-25000" dirty="0"/>
                  <a:t>i </a:t>
                </a:r>
                <a:r>
                  <a:rPr lang="en-US" altLang="en-US" sz="3200" dirty="0"/>
                  <a:t>-</a:t>
                </a:r>
                <a:r>
                  <a:rPr lang="en-US" altLang="en-US" sz="3200" dirty="0">
                    <a:sym typeface="Symbol" panose="05050102010706020507" pitchFamily="18" charset="2"/>
                  </a:rPr>
                  <a:t></a:t>
                </a:r>
                <a14:m>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m:t>
                        </m:r>
                        <m:sSub>
                          <m:sSubPr>
                            <m:ctrlPr>
                              <a:rPr lang="en-US" altLang="en-US" sz="3200" i="1" smtClean="0">
                                <a:latin typeface="Cambria Math" panose="02040503050406030204" pitchFamily="18" charset="0"/>
                                <a:sym typeface="Symbol" panose="05050102010706020507" pitchFamily="18" charset="2"/>
                              </a:rPr>
                            </m:ctrlPr>
                          </m:sSubPr>
                          <m:e>
                            <m:r>
                              <a:rPr lang="en-US" altLang="en-US" sz="3200" b="0" i="1" smtClean="0">
                                <a:latin typeface="Cambria Math" panose="02040503050406030204" pitchFamily="18" charset="0"/>
                                <a:sym typeface="Symbol" panose="05050102010706020507" pitchFamily="18" charset="2"/>
                              </a:rPr>
                              <m:t>𝐿</m:t>
                            </m:r>
                          </m:e>
                          <m:sub>
                            <m:r>
                              <a:rPr lang="en-US" altLang="en-US" sz="3200" b="0" i="1" smtClean="0">
                                <a:latin typeface="Cambria Math" panose="02040503050406030204" pitchFamily="18" charset="0"/>
                                <a:sym typeface="Symbol" panose="05050102010706020507" pitchFamily="18" charset="2"/>
                              </a:rPr>
                              <m:t>𝑖</m:t>
                            </m:r>
                          </m:sub>
                        </m:sSub>
                      </m:num>
                      <m:den>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𝑚</m:t>
                        </m:r>
                      </m:den>
                    </m:f>
                  </m:oMath>
                </a14:m>
                <a:endParaRPr lang="en-US" altLang="en-US" sz="3200" baseline="-25000" dirty="0"/>
              </a:p>
              <a:p>
                <a:r>
                  <a:rPr lang="en-US" altLang="en-US" sz="3200" dirty="0">
                    <a:sym typeface="Symbol" panose="05050102010706020507" pitchFamily="18" charset="2"/>
                  </a:rPr>
                  <a:t>				</a:t>
                </a:r>
                <a:r>
                  <a:rPr lang="en-US" altLang="en-US" sz="3200" dirty="0">
                    <a:solidFill>
                      <a:schemeClr val="accent6"/>
                    </a:solidFill>
                  </a:rPr>
                  <a:t>b</a:t>
                </a:r>
                <a:r>
                  <a:rPr lang="en-US" altLang="en-US" sz="3200" baseline="-25000" dirty="0"/>
                  <a:t>i+1</a:t>
                </a:r>
                <a:r>
                  <a:rPr lang="en-US" altLang="en-US" sz="3200" dirty="0"/>
                  <a:t>  =  b</a:t>
                </a:r>
                <a:r>
                  <a:rPr lang="en-US" altLang="en-US" sz="3200" baseline="-25000" dirty="0"/>
                  <a:t>i </a:t>
                </a:r>
                <a:r>
                  <a:rPr lang="en-US" altLang="en-US" sz="3200" dirty="0"/>
                  <a:t>-</a:t>
                </a:r>
                <a:r>
                  <a:rPr lang="en-US" altLang="en-US" sz="3200" dirty="0">
                    <a:sym typeface="Symbol" panose="05050102010706020507" pitchFamily="18" charset="2"/>
                  </a:rPr>
                  <a:t></a:t>
                </a:r>
                <a14:m>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𝐿𝑖</m:t>
                        </m:r>
                      </m:num>
                      <m:den>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m:t>
                        </m:r>
                      </m:den>
                    </m:f>
                  </m:oMath>
                </a14:m>
                <a:endParaRPr lang="en-US" altLang="en-US" sz="3200" baseline="-25000" dirty="0"/>
              </a:p>
            </p:txBody>
          </p:sp>
        </mc:Choice>
        <mc:Fallback xmlns="">
          <p:sp>
            <p:nvSpPr>
              <p:cNvPr id="5" name="TextBox 4"/>
              <p:cNvSpPr txBox="1">
                <a:spLocks noRot="1" noChangeAspect="1" noMove="1" noResize="1" noEditPoints="1" noAdjustHandles="1" noChangeArrowheads="1" noChangeShapeType="1" noTextEdit="1"/>
              </p:cNvSpPr>
              <p:nvPr/>
            </p:nvSpPr>
            <p:spPr>
              <a:xfrm>
                <a:off x="838199" y="1690688"/>
                <a:ext cx="10687051" cy="4890570"/>
              </a:xfrm>
              <a:prstGeom prst="rect">
                <a:avLst/>
              </a:prstGeom>
              <a:blipFill rotWithShape="0">
                <a:blip r:embed="rId2"/>
                <a:stretch>
                  <a:fillRect l="-1425" t="-1619" b="-1121"/>
                </a:stretch>
              </a:blipFill>
            </p:spPr>
            <p:txBody>
              <a:bodyPr/>
              <a:lstStyle/>
              <a:p>
                <a:r>
                  <a:rPr lang="en-US">
                    <a:noFill/>
                  </a:rPr>
                  <a:t> </a:t>
                </a:r>
              </a:p>
            </p:txBody>
          </p:sp>
        </mc:Fallback>
      </mc:AlternateContent>
    </p:spTree>
    <p:extLst>
      <p:ext uri="{BB962C8B-B14F-4D97-AF65-F5344CB8AC3E}">
        <p14:creationId xmlns:p14="http://schemas.microsoft.com/office/powerpoint/2010/main" val="1383916731"/>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mc:AlternateContent xmlns:mc="http://schemas.openxmlformats.org/markup-compatibility/2006" xmlns:a14="http://schemas.microsoft.com/office/drawing/2010/main">
        <mc:Choice Requires="a14">
          <p:sp>
            <p:nvSpPr>
              <p:cNvPr id="5" name="TextBox 4"/>
              <p:cNvSpPr txBox="1"/>
              <p:nvPr/>
            </p:nvSpPr>
            <p:spPr>
              <a:xfrm>
                <a:off x="838199" y="1690688"/>
                <a:ext cx="10687051" cy="4910319"/>
              </a:xfrm>
              <a:prstGeom prst="rect">
                <a:avLst/>
              </a:prstGeom>
              <a:noFill/>
            </p:spPr>
            <p:txBody>
              <a:bodyPr wrap="square" rtlCol="0">
                <a:spAutoFit/>
              </a:bodyPr>
              <a:lstStyle/>
              <a:p>
                <a:r>
                  <a:rPr lang="en-US" altLang="en-US" sz="3200" dirty="0">
                    <a:sym typeface="Symbol" panose="05050102010706020507" pitchFamily="18" charset="2"/>
                  </a:rPr>
                  <a:t>Loss=(1/n)</a:t>
                </a:r>
                <a:r>
                  <a:rPr lang="el-GR" altLang="en-US" sz="3200" dirty="0">
                    <a:sym typeface="Symbol" panose="05050102010706020507" pitchFamily="18" charset="2"/>
                  </a:rPr>
                  <a:t>Σ</a:t>
                </a:r>
                <a:r>
                  <a:rPr lang="en-US" altLang="en-US" sz="3200" dirty="0">
                    <a:sym typeface="Symbol" panose="05050102010706020507" pitchFamily="18" charset="2"/>
                  </a:rPr>
                  <a:t>(y-(</a:t>
                </a:r>
                <a:r>
                  <a:rPr lang="en-US" altLang="en-US" sz="3200" dirty="0" err="1">
                    <a:sym typeface="Symbol" panose="05050102010706020507" pitchFamily="18" charset="2"/>
                  </a:rPr>
                  <a:t>mx+b</a:t>
                </a:r>
                <a:r>
                  <a:rPr lang="en-US" altLang="en-US" sz="3200" dirty="0">
                    <a:sym typeface="Symbol" panose="05050102010706020507" pitchFamily="18" charset="2"/>
                  </a:rPr>
                  <a:t>))</a:t>
                </a:r>
                <a:r>
                  <a:rPr lang="en-US" altLang="en-US" sz="3200" baseline="30000" dirty="0">
                    <a:sym typeface="Symbol" panose="05050102010706020507" pitchFamily="18" charset="2"/>
                  </a:rPr>
                  <a:t>2</a:t>
                </a:r>
              </a:p>
              <a:p>
                <a:pPr/>
                <a14:m>
                  <m:oMathPara xmlns:m="http://schemas.openxmlformats.org/officeDocument/2006/math">
                    <m:oMathParaPr>
                      <m:jc m:val="left"/>
                    </m:oMathParaPr>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𝐿𝑜𝑠𝑠</m:t>
                          </m:r>
                        </m:num>
                        <m:den>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m:t>
                          </m:r>
                        </m:den>
                      </m:f>
                      <m:r>
                        <a:rPr lang="en-US" altLang="en-US" sz="3200" i="1">
                          <a:latin typeface="Cambria Math" panose="02040503050406030204" pitchFamily="18" charset="0"/>
                          <a:sym typeface="Symbol" panose="05050102010706020507" pitchFamily="18" charset="2"/>
                        </a:rPr>
                        <m:t>=</m:t>
                      </m:r>
                      <m:box>
                        <m:boxPr>
                          <m:ctrlPr>
                            <a:rPr lang="en-US" altLang="en-US" sz="3200" i="1">
                              <a:latin typeface="Cambria Math" panose="02040503050406030204" pitchFamily="18" charset="0"/>
                              <a:sym typeface="Symbol" panose="05050102010706020507" pitchFamily="18" charset="2"/>
                            </a:rPr>
                          </m:ctrlPr>
                        </m:boxPr>
                        <m:e>
                          <m:argPr>
                            <m:argSz m:val="-1"/>
                          </m:argPr>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−2</m:t>
                              </m:r>
                              <m:r>
                                <m:rPr>
                                  <m:sty m:val="p"/>
                                </m:rPr>
                                <a:rPr lang="el-GR" altLang="en-US" sz="3200" i="1">
                                  <a:latin typeface="Cambria Math" panose="02040503050406030204" pitchFamily="18" charset="0"/>
                                  <a:sym typeface="Symbol" panose="05050102010706020507" pitchFamily="18" charset="2"/>
                                </a:rPr>
                                <m:t>Σ</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𝑚𝑥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m:t>
                                  </m:r>
                                </m:e>
                              </m:d>
                            </m:num>
                            <m:den>
                              <m:r>
                                <a:rPr lang="en-US" altLang="en-US" sz="3200" i="1">
                                  <a:latin typeface="Cambria Math" panose="02040503050406030204" pitchFamily="18" charset="0"/>
                                  <a:sym typeface="Symbol" panose="05050102010706020507" pitchFamily="18" charset="2"/>
                                </a:rPr>
                                <m:t>𝑛</m:t>
                              </m:r>
                            </m:den>
                          </m:f>
                          <m:r>
                            <a:rPr lang="en-US" altLang="en-US" sz="3200" b="0" i="1" smtClean="0">
                              <a:latin typeface="Cambria Math" panose="02040503050406030204" pitchFamily="18" charset="0"/>
                              <a:sym typeface="Symbol" panose="05050102010706020507" pitchFamily="18" charset="2"/>
                            </a:rPr>
                            <m:t>=</m:t>
                          </m:r>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−2</m:t>
                              </m:r>
                              <m:r>
                                <m:rPr>
                                  <m:sty m:val="p"/>
                                </m:rPr>
                                <a:rPr lang="el-GR" altLang="en-US" sz="3200" i="1">
                                  <a:latin typeface="Cambria Math" panose="02040503050406030204" pitchFamily="18" charset="0"/>
                                  <a:sym typeface="Symbol" panose="05050102010706020507" pitchFamily="18" charset="2"/>
                                </a:rPr>
                                <m:t>Σ</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𝑦</m:t>
                                  </m:r>
                                  <m:r>
                                    <a:rPr lang="en-US" altLang="en-US" sz="3200" b="0" i="1" smtClean="0">
                                      <a:latin typeface="Cambria Math" panose="02040503050406030204" pitchFamily="18" charset="0"/>
                                      <a:sym typeface="Symbol" panose="05050102010706020507" pitchFamily="18" charset="2"/>
                                    </a:rPr>
                                    <m:t>′</m:t>
                                  </m:r>
                                </m:e>
                              </m:d>
                            </m:num>
                            <m:den>
                              <m:r>
                                <a:rPr lang="en-US" altLang="en-US" sz="3200" i="1">
                                  <a:latin typeface="Cambria Math" panose="02040503050406030204" pitchFamily="18" charset="0"/>
                                  <a:sym typeface="Symbol" panose="05050102010706020507" pitchFamily="18" charset="2"/>
                                </a:rPr>
                                <m:t>𝑛</m:t>
                              </m:r>
                            </m:den>
                          </m:f>
                        </m:e>
                      </m:box>
                      <m:r>
                        <a:rPr lang="en-US" altLang="en-US" sz="3200" i="1">
                          <a:latin typeface="Cambria Math" panose="02040503050406030204" pitchFamily="18" charset="0"/>
                          <a:sym typeface="Symbol" panose="05050102010706020507" pitchFamily="18" charset="2"/>
                        </a:rPr>
                        <m:t>=0</m:t>
                      </m:r>
                    </m:oMath>
                  </m:oMathPara>
                </a14:m>
                <a:endParaRPr lang="en-US" altLang="en-US" sz="3200" i="1" dirty="0">
                  <a:latin typeface="Cambria Math" panose="02040503050406030204" pitchFamily="18" charset="0"/>
                  <a:sym typeface="Symbol" panose="05050102010706020507" pitchFamily="18" charset="2"/>
                </a:endParaRPr>
              </a:p>
              <a:p>
                <a:pPr/>
                <a14:m>
                  <m:oMathPara xmlns:m="http://schemas.openxmlformats.org/officeDocument/2006/math">
                    <m:oMathParaPr>
                      <m:jc m:val="left"/>
                    </m:oMathParaPr>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𝐿𝑜𝑠𝑠</m:t>
                          </m:r>
                        </m:num>
                        <m:den>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𝑚</m:t>
                          </m:r>
                        </m:den>
                      </m:f>
                      <m:r>
                        <a:rPr lang="en-US" altLang="en-US" sz="3200" i="1">
                          <a:latin typeface="Cambria Math" panose="02040503050406030204" pitchFamily="18" charset="0"/>
                          <a:sym typeface="Symbol" panose="05050102010706020507" pitchFamily="18" charset="2"/>
                        </a:rPr>
                        <m:t>=</m:t>
                      </m:r>
                      <m:box>
                        <m:boxPr>
                          <m:ctrlPr>
                            <a:rPr lang="en-US" altLang="en-US" sz="3200" i="1">
                              <a:latin typeface="Cambria Math" panose="02040503050406030204" pitchFamily="18" charset="0"/>
                              <a:sym typeface="Symbol" panose="05050102010706020507" pitchFamily="18" charset="2"/>
                            </a:rPr>
                          </m:ctrlPr>
                        </m:boxPr>
                        <m:e>
                          <m:argPr>
                            <m:argSz m:val="-1"/>
                          </m:argPr>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−2</m:t>
                              </m:r>
                              <m:r>
                                <m:rPr>
                                  <m:sty m:val="p"/>
                                </m:rPr>
                                <a:rPr lang="el-GR" altLang="en-US" sz="3200" i="1">
                                  <a:latin typeface="Cambria Math" panose="02040503050406030204" pitchFamily="18" charset="0"/>
                                  <a:sym typeface="Symbol" panose="05050102010706020507" pitchFamily="18" charset="2"/>
                                </a:rPr>
                                <m:t>Σ</m:t>
                              </m:r>
                              <m:r>
                                <a:rPr lang="en-US" altLang="en-US" sz="3200" b="0" i="1" smtClean="0">
                                  <a:latin typeface="Cambria Math" panose="02040503050406030204" pitchFamily="18" charset="0"/>
                                  <a:sym typeface="Symbol" panose="05050102010706020507" pitchFamily="18" charset="2"/>
                                </a:rPr>
                                <m:t>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𝑚𝑥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m:t>
                              </m:r>
                              <m:r>
                                <a:rPr lang="en-US" altLang="en-US" sz="3200" i="1">
                                  <a:latin typeface="Cambria Math" panose="02040503050406030204" pitchFamily="18" charset="0"/>
                                  <a:sym typeface="Symbol" panose="05050102010706020507" pitchFamily="18" charset="2"/>
                                </a:rPr>
                                <m:t>)</m:t>
                              </m:r>
                            </m:num>
                            <m:den>
                              <m:r>
                                <a:rPr lang="en-US" altLang="en-US" sz="3200" i="1">
                                  <a:latin typeface="Cambria Math" panose="02040503050406030204" pitchFamily="18" charset="0"/>
                                  <a:sym typeface="Symbol" panose="05050102010706020507" pitchFamily="18" charset="2"/>
                                </a:rPr>
                                <m:t>𝑛</m:t>
                              </m:r>
                            </m:den>
                          </m:f>
                          <m:r>
                            <a:rPr lang="en-US" altLang="en-US" sz="3200" b="0" i="1" smtClean="0">
                              <a:latin typeface="Cambria Math" panose="02040503050406030204" pitchFamily="18" charset="0"/>
                              <a:sym typeface="Symbol" panose="05050102010706020507" pitchFamily="18" charset="2"/>
                            </a:rPr>
                            <m:t>=</m:t>
                          </m:r>
                          <m:f>
                            <m:fPr>
                              <m:ctrlPr>
                                <a:rPr lang="en-US" altLang="en-US" sz="3200" i="1">
                                  <a:latin typeface="Cambria Math" panose="02040503050406030204" pitchFamily="18" charset="0"/>
                                  <a:sym typeface="Symbol" panose="05050102010706020507" pitchFamily="18" charset="2"/>
                                </a:rPr>
                              </m:ctrlPr>
                            </m:fPr>
                            <m:num>
                              <m:r>
                                <a:rPr lang="en-US" altLang="en-US" sz="3200" i="1">
                                  <a:latin typeface="Cambria Math" panose="02040503050406030204" pitchFamily="18" charset="0"/>
                                  <a:sym typeface="Symbol" panose="05050102010706020507" pitchFamily="18" charset="2"/>
                                </a:rPr>
                                <m:t>−2</m:t>
                              </m:r>
                              <m:r>
                                <m:rPr>
                                  <m:sty m:val="p"/>
                                </m:rPr>
                                <a:rPr lang="el-GR" altLang="en-US" sz="3200" i="1">
                                  <a:latin typeface="Cambria Math" panose="02040503050406030204" pitchFamily="18" charset="0"/>
                                  <a:sym typeface="Symbol" panose="05050102010706020507" pitchFamily="18" charset="2"/>
                                </a:rPr>
                                <m:t>Σ</m:t>
                              </m:r>
                              <m:r>
                                <a:rPr lang="en-US" altLang="en-US" sz="3200" i="1">
                                  <a:latin typeface="Cambria Math" panose="02040503050406030204" pitchFamily="18" charset="0"/>
                                  <a:sym typeface="Symbol" panose="05050102010706020507" pitchFamily="18" charset="2"/>
                                </a:rPr>
                                <m:t>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𝑦</m:t>
                              </m:r>
                              <m:r>
                                <a:rPr lang="en-US" altLang="en-US" sz="3200" b="0" i="1" smtClean="0">
                                  <a:latin typeface="Cambria Math" panose="02040503050406030204" pitchFamily="18" charset="0"/>
                                  <a:sym typeface="Symbol" panose="05050102010706020507" pitchFamily="18" charset="2"/>
                                </a:rPr>
                                <m:t>′)</m:t>
                              </m:r>
                            </m:num>
                            <m:den>
                              <m:r>
                                <a:rPr lang="en-US" altLang="en-US" sz="3200" i="1">
                                  <a:latin typeface="Cambria Math" panose="02040503050406030204" pitchFamily="18" charset="0"/>
                                  <a:sym typeface="Symbol" panose="05050102010706020507" pitchFamily="18" charset="2"/>
                                </a:rPr>
                                <m:t>𝑛</m:t>
                              </m:r>
                            </m:den>
                          </m:f>
                        </m:e>
                      </m:box>
                      <m:r>
                        <a:rPr lang="en-US" altLang="en-US" sz="3200" i="1">
                          <a:latin typeface="Cambria Math" panose="02040503050406030204" pitchFamily="18" charset="0"/>
                          <a:sym typeface="Symbol" panose="05050102010706020507" pitchFamily="18" charset="2"/>
                        </a:rPr>
                        <m:t>=0</m:t>
                      </m:r>
                    </m:oMath>
                  </m:oMathPara>
                </a14:m>
                <a:endParaRPr lang="en-US" altLang="en-US" sz="3200" dirty="0">
                  <a:sym typeface="Symbol" panose="05050102010706020507" pitchFamily="18" charset="2"/>
                </a:endParaRPr>
              </a:p>
              <a:p>
                <a:endParaRPr lang="en-US" altLang="en-US" sz="3200" dirty="0">
                  <a:sym typeface="Symbol" panose="05050102010706020507" pitchFamily="18" charset="2"/>
                </a:endParaRPr>
              </a:p>
              <a:p>
                <a:r>
                  <a:rPr lang="en-US" altLang="en-US" sz="3200" dirty="0">
                    <a:sym typeface="Symbol" panose="05050102010706020507" pitchFamily="18" charset="2"/>
                  </a:rPr>
                  <a:t>Recall, </a:t>
                </a:r>
                <a:r>
                  <a:rPr lang="en-US" altLang="en-US" sz="3200" dirty="0"/>
                  <a:t>J</a:t>
                </a:r>
                <a:r>
                  <a:rPr lang="en-US" altLang="en-US" sz="3200" baseline="-25000" dirty="0"/>
                  <a:t>i+1</a:t>
                </a:r>
                <a:r>
                  <a:rPr lang="en-US" altLang="en-US" sz="3200" dirty="0"/>
                  <a:t> = J</a:t>
                </a:r>
                <a:r>
                  <a:rPr lang="en-US" altLang="en-US" sz="3200" baseline="-25000" dirty="0"/>
                  <a:t>i </a:t>
                </a:r>
                <a:r>
                  <a:rPr lang="en-US" altLang="en-US" sz="3200" dirty="0"/>
                  <a:t>-</a:t>
                </a:r>
                <a:r>
                  <a:rPr lang="en-US" altLang="en-US" sz="3200" dirty="0">
                    <a:sym typeface="Symbol" panose="05050102010706020507" pitchFamily="18" charset="2"/>
                  </a:rPr>
                  <a:t></a:t>
                </a:r>
                <a:r>
                  <a:rPr lang="en-US" altLang="en-US" sz="3200" dirty="0">
                    <a:latin typeface="Calibri" panose="020F0502020204030204" pitchFamily="34" charset="0"/>
                    <a:cs typeface="Calibri" panose="020F0502020204030204" pitchFamily="34" charset="0"/>
                    <a:sym typeface="Symbol" panose="05050102010706020507" pitchFamily="18" charset="2"/>
                  </a:rPr>
                  <a:t> </a:t>
                </a:r>
                <a:r>
                  <a:rPr lang="en-US" sz="3200" dirty="0"/>
                  <a:t>∇</a:t>
                </a:r>
                <a:r>
                  <a:rPr lang="en-US" altLang="en-US" sz="3200" dirty="0"/>
                  <a:t> J</a:t>
                </a:r>
                <a:r>
                  <a:rPr lang="en-US" altLang="en-US" sz="3200" baseline="-25000" dirty="0"/>
                  <a:t>i</a:t>
                </a:r>
                <a:r>
                  <a:rPr lang="en-US" altLang="en-US" sz="3200" dirty="0">
                    <a:sym typeface="Symbol" panose="05050102010706020507" pitchFamily="18" charset="2"/>
                  </a:rPr>
                  <a:t>, so,</a:t>
                </a:r>
              </a:p>
              <a:p>
                <a:r>
                  <a:rPr lang="en-US" altLang="en-US" sz="3200" dirty="0">
                    <a:sym typeface="Symbol" panose="05050102010706020507" pitchFamily="18" charset="2"/>
                  </a:rPr>
                  <a:t>				</a:t>
                </a:r>
                <a:r>
                  <a:rPr lang="en-US" altLang="en-US" sz="3200" dirty="0"/>
                  <a:t>m</a:t>
                </a:r>
                <a:r>
                  <a:rPr lang="en-US" altLang="en-US" sz="3200" baseline="-25000" dirty="0"/>
                  <a:t>i+1</a:t>
                </a:r>
                <a:r>
                  <a:rPr lang="en-US" altLang="en-US" sz="3200" dirty="0"/>
                  <a:t> = m</a:t>
                </a:r>
                <a:r>
                  <a:rPr lang="en-US" altLang="en-US" sz="3200" baseline="-25000" dirty="0"/>
                  <a:t>i </a:t>
                </a:r>
                <a:r>
                  <a:rPr lang="en-US" altLang="en-US" sz="3200" dirty="0"/>
                  <a:t>+2</a:t>
                </a:r>
                <a:r>
                  <a:rPr lang="en-US" altLang="en-US" sz="3200" dirty="0">
                    <a:sym typeface="Symbol" panose="05050102010706020507" pitchFamily="18" charset="2"/>
                  </a:rPr>
                  <a:t></a:t>
                </a:r>
                <a14:m>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m:rPr>
                            <m:sty m:val="p"/>
                          </m:rPr>
                          <a:rPr lang="el-GR" altLang="en-US" sz="3200" i="1">
                            <a:latin typeface="Cambria Math" panose="02040503050406030204" pitchFamily="18" charset="0"/>
                            <a:sym typeface="Symbol" panose="05050102010706020507" pitchFamily="18" charset="2"/>
                          </a:rPr>
                          <m:t>Σ</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𝑚𝑖𝑥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𝑏𝑖</m:t>
                            </m:r>
                          </m:e>
                        </m:d>
                      </m:num>
                      <m:den>
                        <m:r>
                          <a:rPr lang="en-US" altLang="en-US" sz="3200" i="1">
                            <a:latin typeface="Cambria Math" panose="02040503050406030204" pitchFamily="18" charset="0"/>
                            <a:sym typeface="Symbol" panose="05050102010706020507" pitchFamily="18" charset="2"/>
                          </a:rPr>
                          <m:t>𝑛</m:t>
                        </m:r>
                      </m:den>
                    </m:f>
                  </m:oMath>
                </a14:m>
                <a:endParaRPr lang="en-US" altLang="en-US" sz="3200" baseline="-25000" dirty="0"/>
              </a:p>
              <a:p>
                <a:r>
                  <a:rPr lang="en-US" altLang="en-US" sz="3200" dirty="0">
                    <a:sym typeface="Symbol" panose="05050102010706020507" pitchFamily="18" charset="2"/>
                  </a:rPr>
                  <a:t>				</a:t>
                </a:r>
                <a:r>
                  <a:rPr lang="en-US" altLang="en-US" sz="3200" dirty="0"/>
                  <a:t>b</a:t>
                </a:r>
                <a:r>
                  <a:rPr lang="en-US" altLang="en-US" sz="3200" baseline="-25000" dirty="0"/>
                  <a:t>i+1</a:t>
                </a:r>
                <a:r>
                  <a:rPr lang="en-US" altLang="en-US" sz="3200" dirty="0"/>
                  <a:t>  =  b</a:t>
                </a:r>
                <a:r>
                  <a:rPr lang="en-US" altLang="en-US" sz="3200" baseline="-25000" dirty="0"/>
                  <a:t>i </a:t>
                </a:r>
                <a:r>
                  <a:rPr lang="en-US" altLang="en-US" sz="3200" dirty="0"/>
                  <a:t>+2</a:t>
                </a:r>
                <a:r>
                  <a:rPr lang="en-US" altLang="en-US" sz="3200" dirty="0">
                    <a:sym typeface="Symbol" panose="05050102010706020507" pitchFamily="18" charset="2"/>
                  </a:rPr>
                  <a:t></a:t>
                </a:r>
                <a14:m>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m:rPr>
                            <m:sty m:val="p"/>
                          </m:rPr>
                          <a:rPr lang="el-GR" altLang="en-US" sz="3200" i="1">
                            <a:latin typeface="Cambria Math" panose="02040503050406030204" pitchFamily="18" charset="0"/>
                            <a:sym typeface="Symbol" panose="05050102010706020507" pitchFamily="18" charset="2"/>
                          </a:rPr>
                          <m:t>Σ</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b="0" i="1" smtClean="0">
                                <a:latin typeface="Cambria Math" panose="02040503050406030204" pitchFamily="18" charset="0"/>
                                <a:sym typeface="Symbol" panose="05050102010706020507" pitchFamily="18" charset="2"/>
                              </a:rPr>
                              <m:t>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𝑚𝑖𝑥</m:t>
                            </m:r>
                            <m:r>
                              <a:rPr lang="en-US" altLang="en-US" sz="3200" b="0" i="1" baseline="30000" smtClean="0">
                                <a:latin typeface="Cambria Math" panose="02040503050406030204" pitchFamily="18" charset="0"/>
                                <a:sym typeface="Symbol" panose="05050102010706020507" pitchFamily="18" charset="2"/>
                              </a:rPr>
                              <m:t>2</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𝑏𝑖𝑥</m:t>
                            </m:r>
                          </m:e>
                        </m:d>
                      </m:num>
                      <m:den>
                        <m:r>
                          <a:rPr lang="en-US" altLang="en-US" sz="3200" i="1">
                            <a:latin typeface="Cambria Math" panose="02040503050406030204" pitchFamily="18" charset="0"/>
                            <a:sym typeface="Symbol" panose="05050102010706020507" pitchFamily="18" charset="2"/>
                          </a:rPr>
                          <m:t>𝑛</m:t>
                        </m:r>
                      </m:den>
                    </m:f>
                  </m:oMath>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838199" y="1690688"/>
                <a:ext cx="10687051" cy="4910319"/>
              </a:xfrm>
              <a:prstGeom prst="rect">
                <a:avLst/>
              </a:prstGeom>
              <a:blipFill rotWithShape="0">
                <a:blip r:embed="rId2"/>
                <a:stretch>
                  <a:fillRect l="-1425" t="-1613" b="-1117"/>
                </a:stretch>
              </a:blipFill>
            </p:spPr>
            <p:txBody>
              <a:bodyPr/>
              <a:lstStyle/>
              <a:p>
                <a:r>
                  <a:rPr lang="en-US">
                    <a:noFill/>
                  </a:rPr>
                  <a:t> </a:t>
                </a:r>
              </a:p>
            </p:txBody>
          </p:sp>
        </mc:Fallback>
      </mc:AlternateContent>
    </p:spTree>
    <p:extLst>
      <p:ext uri="{BB962C8B-B14F-4D97-AF65-F5344CB8AC3E}">
        <p14:creationId xmlns:p14="http://schemas.microsoft.com/office/powerpoint/2010/main" val="2867738081"/>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mc:AlternateContent xmlns:mc="http://schemas.openxmlformats.org/markup-compatibility/2006" xmlns:a14="http://schemas.microsoft.com/office/drawing/2010/main">
        <mc:Choice Requires="a14">
          <p:sp>
            <p:nvSpPr>
              <p:cNvPr id="5" name="TextBox 4"/>
              <p:cNvSpPr txBox="1"/>
              <p:nvPr/>
            </p:nvSpPr>
            <p:spPr>
              <a:xfrm>
                <a:off x="838199" y="1690688"/>
                <a:ext cx="10687051" cy="3037498"/>
              </a:xfrm>
              <a:prstGeom prst="rect">
                <a:avLst/>
              </a:prstGeom>
              <a:noFill/>
            </p:spPr>
            <p:txBody>
              <a:bodyPr wrap="square" rtlCol="0">
                <a:spAutoFit/>
              </a:bodyPr>
              <a:lstStyle/>
              <a:p>
                <a:r>
                  <a:rPr lang="en-US" altLang="en-US" sz="3200" dirty="0">
                    <a:sym typeface="Symbol" panose="05050102010706020507" pitchFamily="18" charset="2"/>
                  </a:rPr>
                  <a:t>So we now have a way to choose a learning rate, , and a starting (m</a:t>
                </a:r>
                <a:r>
                  <a:rPr lang="en-US" altLang="en-US" sz="3200" baseline="-25000" dirty="0">
                    <a:sym typeface="Symbol" panose="05050102010706020507" pitchFamily="18" charset="2"/>
                  </a:rPr>
                  <a:t>0</a:t>
                </a:r>
                <a:r>
                  <a:rPr lang="en-US" altLang="en-US" sz="3200" dirty="0">
                    <a:sym typeface="Symbol" panose="05050102010706020507" pitchFamily="18" charset="2"/>
                  </a:rPr>
                  <a:t>, b</a:t>
                </a:r>
                <a:r>
                  <a:rPr lang="en-US" altLang="en-US" sz="3200" baseline="-25000" dirty="0">
                    <a:sym typeface="Symbol" panose="05050102010706020507" pitchFamily="18" charset="2"/>
                  </a:rPr>
                  <a:t>0</a:t>
                </a:r>
                <a:r>
                  <a:rPr lang="en-US" altLang="en-US" sz="3200" dirty="0">
                    <a:sym typeface="Symbol" panose="05050102010706020507" pitchFamily="18" charset="2"/>
                  </a:rPr>
                  <a:t>), then make new predictions and keep going until there is little change in m &amp; b:</a:t>
                </a:r>
              </a:p>
              <a:p>
                <a:r>
                  <a:rPr lang="en-US" altLang="en-US" sz="3200" dirty="0">
                    <a:sym typeface="Symbol" panose="05050102010706020507" pitchFamily="18" charset="2"/>
                  </a:rPr>
                  <a:t>		</a:t>
                </a:r>
                <a:r>
                  <a:rPr lang="en-US" altLang="en-US" sz="3200" dirty="0"/>
                  <a:t>m</a:t>
                </a:r>
                <a:r>
                  <a:rPr lang="en-US" altLang="en-US" sz="3200" baseline="-25000" dirty="0"/>
                  <a:t>i+1</a:t>
                </a:r>
                <a:r>
                  <a:rPr lang="en-US" altLang="en-US" sz="3200" dirty="0"/>
                  <a:t> = m</a:t>
                </a:r>
                <a:r>
                  <a:rPr lang="en-US" altLang="en-US" sz="3200" baseline="-25000" dirty="0"/>
                  <a:t>i </a:t>
                </a:r>
                <a:r>
                  <a:rPr lang="en-US" altLang="en-US" sz="3200" dirty="0"/>
                  <a:t>+2</a:t>
                </a:r>
                <a:r>
                  <a:rPr lang="en-US" altLang="en-US" sz="3200" dirty="0">
                    <a:sym typeface="Symbol" panose="05050102010706020507" pitchFamily="18" charset="2"/>
                  </a:rPr>
                  <a:t></a:t>
                </a:r>
                <a14:m>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m:rPr>
                            <m:sty m:val="p"/>
                          </m:rPr>
                          <a:rPr lang="el-GR" altLang="en-US" sz="3200" i="1">
                            <a:latin typeface="Cambria Math" panose="02040503050406030204" pitchFamily="18" charset="0"/>
                            <a:sym typeface="Symbol" panose="05050102010706020507" pitchFamily="18" charset="2"/>
                          </a:rPr>
                          <m:t>Σ</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𝑚𝑖𝑥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𝑏𝑖</m:t>
                            </m:r>
                          </m:e>
                        </m:d>
                      </m:num>
                      <m:den>
                        <m:r>
                          <a:rPr lang="en-US" altLang="en-US" sz="3200" i="1">
                            <a:latin typeface="Cambria Math" panose="02040503050406030204" pitchFamily="18" charset="0"/>
                            <a:sym typeface="Symbol" panose="05050102010706020507" pitchFamily="18" charset="2"/>
                          </a:rPr>
                          <m:t>𝑛</m:t>
                        </m:r>
                      </m:den>
                    </m:f>
                  </m:oMath>
                </a14:m>
                <a:r>
                  <a:rPr lang="en-US" altLang="en-US" sz="3200" dirty="0"/>
                  <a:t>    = m</a:t>
                </a:r>
                <a:r>
                  <a:rPr lang="en-US" altLang="en-US" sz="3200" baseline="-25000" dirty="0"/>
                  <a:t>i </a:t>
                </a:r>
                <a:r>
                  <a:rPr lang="en-US" altLang="en-US" sz="3200" dirty="0"/>
                  <a:t>+2</a:t>
                </a:r>
                <a:r>
                  <a:rPr lang="en-US" altLang="en-US" sz="3200" dirty="0">
                    <a:sym typeface="Symbol" panose="05050102010706020507" pitchFamily="18" charset="2"/>
                  </a:rPr>
                  <a:t></a:t>
                </a:r>
                <a14:m>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m:rPr>
                            <m:sty m:val="p"/>
                          </m:rPr>
                          <a:rPr lang="el-GR" altLang="en-US" sz="3200" i="1">
                            <a:latin typeface="Cambria Math" panose="02040503050406030204" pitchFamily="18" charset="0"/>
                            <a:sym typeface="Symbol" panose="05050102010706020507" pitchFamily="18" charset="2"/>
                          </a:rPr>
                          <m:t>Σ</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𝑦</m:t>
                            </m:r>
                            <m:r>
                              <a:rPr lang="en-US" altLang="en-US" sz="3200" b="0" i="1" smtClean="0">
                                <a:latin typeface="Cambria Math" panose="02040503050406030204" pitchFamily="18" charset="0"/>
                                <a:sym typeface="Symbol" panose="05050102010706020507" pitchFamily="18" charset="2"/>
                              </a:rPr>
                              <m:t>′</m:t>
                            </m:r>
                          </m:e>
                        </m:d>
                      </m:num>
                      <m:den>
                        <m:r>
                          <a:rPr lang="en-US" altLang="en-US" sz="3200" i="1">
                            <a:latin typeface="Cambria Math" panose="02040503050406030204" pitchFamily="18" charset="0"/>
                            <a:sym typeface="Symbol" panose="05050102010706020507" pitchFamily="18" charset="2"/>
                          </a:rPr>
                          <m:t>𝑛</m:t>
                        </m:r>
                      </m:den>
                    </m:f>
                  </m:oMath>
                </a14:m>
                <a:endParaRPr lang="en-US" altLang="en-US" sz="3200" baseline="-25000" dirty="0"/>
              </a:p>
              <a:p>
                <a:r>
                  <a:rPr lang="en-US" altLang="en-US" sz="3200" dirty="0">
                    <a:sym typeface="Symbol" panose="05050102010706020507" pitchFamily="18" charset="2"/>
                  </a:rPr>
                  <a:t>		</a:t>
                </a:r>
                <a:r>
                  <a:rPr lang="en-US" altLang="en-US" sz="3200" dirty="0"/>
                  <a:t>b</a:t>
                </a:r>
                <a:r>
                  <a:rPr lang="en-US" altLang="en-US" sz="3200" baseline="-25000" dirty="0"/>
                  <a:t>i+1</a:t>
                </a:r>
                <a:r>
                  <a:rPr lang="en-US" altLang="en-US" sz="3200" dirty="0"/>
                  <a:t>  =  b</a:t>
                </a:r>
                <a:r>
                  <a:rPr lang="en-US" altLang="en-US" sz="3200" baseline="-25000" dirty="0"/>
                  <a:t>i </a:t>
                </a:r>
                <a:r>
                  <a:rPr lang="en-US" altLang="en-US" sz="3200" dirty="0"/>
                  <a:t>+2</a:t>
                </a:r>
                <a:r>
                  <a:rPr lang="en-US" altLang="en-US" sz="3200" dirty="0">
                    <a:sym typeface="Symbol" panose="05050102010706020507" pitchFamily="18" charset="2"/>
                  </a:rPr>
                  <a:t></a:t>
                </a:r>
                <a14:m>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m:rPr>
                            <m:sty m:val="p"/>
                          </m:rPr>
                          <a:rPr lang="el-GR" altLang="en-US" sz="3200" i="1">
                            <a:latin typeface="Cambria Math" panose="02040503050406030204" pitchFamily="18" charset="0"/>
                            <a:sym typeface="Symbol" panose="05050102010706020507" pitchFamily="18" charset="2"/>
                          </a:rPr>
                          <m:t>Σ</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b="0" i="1" smtClean="0">
                                <a:latin typeface="Cambria Math" panose="02040503050406030204" pitchFamily="18" charset="0"/>
                                <a:sym typeface="Symbol" panose="05050102010706020507" pitchFamily="18" charset="2"/>
                              </a:rPr>
                              <m:t>𝑥</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𝑚𝑖𝑥</m:t>
                            </m:r>
                            <m:r>
                              <a:rPr lang="en-US" altLang="en-US" sz="3200" b="0" i="1" baseline="30000" smtClean="0">
                                <a:latin typeface="Cambria Math" panose="02040503050406030204" pitchFamily="18" charset="0"/>
                                <a:sym typeface="Symbol" panose="05050102010706020507" pitchFamily="18" charset="2"/>
                              </a:rPr>
                              <m:t>2</m:t>
                            </m:r>
                            <m:r>
                              <a:rPr lang="en-US" altLang="en-US" sz="3200" i="1">
                                <a:latin typeface="Cambria Math" panose="02040503050406030204" pitchFamily="18" charset="0"/>
                                <a:sym typeface="Symbol" panose="05050102010706020507" pitchFamily="18" charset="2"/>
                              </a:rPr>
                              <m:t>−</m:t>
                            </m:r>
                            <m:r>
                              <a:rPr lang="en-US" altLang="en-US" sz="3200" i="1">
                                <a:latin typeface="Cambria Math" panose="02040503050406030204" pitchFamily="18" charset="0"/>
                                <a:sym typeface="Symbol" panose="05050102010706020507" pitchFamily="18" charset="2"/>
                              </a:rPr>
                              <m:t>𝑏𝑖𝑥</m:t>
                            </m:r>
                          </m:e>
                        </m:d>
                      </m:num>
                      <m:den>
                        <m:r>
                          <a:rPr lang="en-US" altLang="en-US" sz="3200" i="1">
                            <a:latin typeface="Cambria Math" panose="02040503050406030204" pitchFamily="18" charset="0"/>
                            <a:sym typeface="Symbol" panose="05050102010706020507" pitchFamily="18" charset="2"/>
                          </a:rPr>
                          <m:t>𝑛</m:t>
                        </m:r>
                      </m:den>
                    </m:f>
                  </m:oMath>
                </a14:m>
                <a:r>
                  <a:rPr lang="en-US" altLang="en-US" sz="3200" dirty="0"/>
                  <a:t>=  b</a:t>
                </a:r>
                <a:r>
                  <a:rPr lang="en-US" altLang="en-US" sz="3200" baseline="-25000" dirty="0"/>
                  <a:t>i </a:t>
                </a:r>
                <a:r>
                  <a:rPr lang="en-US" altLang="en-US" sz="3200" dirty="0"/>
                  <a:t>+2</a:t>
                </a:r>
                <a:r>
                  <a:rPr lang="en-US" altLang="en-US" sz="3200" dirty="0">
                    <a:sym typeface="Symbol" panose="05050102010706020507" pitchFamily="18" charset="2"/>
                  </a:rPr>
                  <a:t></a:t>
                </a:r>
                <a14:m>
                  <m:oMath xmlns:m="http://schemas.openxmlformats.org/officeDocument/2006/math">
                    <m:f>
                      <m:fPr>
                        <m:ctrlPr>
                          <a:rPr lang="en-US" altLang="en-US" sz="3200" i="1">
                            <a:latin typeface="Cambria Math" panose="02040503050406030204" pitchFamily="18" charset="0"/>
                            <a:sym typeface="Symbol" panose="05050102010706020507" pitchFamily="18" charset="2"/>
                          </a:rPr>
                        </m:ctrlPr>
                      </m:fPr>
                      <m:num>
                        <m:r>
                          <m:rPr>
                            <m:sty m:val="p"/>
                          </m:rPr>
                          <a:rPr lang="el-GR" altLang="en-US" sz="3200" i="1">
                            <a:latin typeface="Cambria Math" panose="02040503050406030204" pitchFamily="18" charset="0"/>
                            <a:sym typeface="Symbol" panose="05050102010706020507" pitchFamily="18" charset="2"/>
                          </a:rPr>
                          <m:t>Σ</m:t>
                        </m:r>
                        <m:r>
                          <a:rPr lang="en-US" altLang="en-US" sz="3200" b="0" i="1" smtClean="0">
                            <a:latin typeface="Cambria Math" panose="02040503050406030204" pitchFamily="18" charset="0"/>
                            <a:sym typeface="Symbol" panose="05050102010706020507" pitchFamily="18" charset="2"/>
                          </a:rPr>
                          <m:t>𝑥</m:t>
                        </m:r>
                        <m:d>
                          <m:dPr>
                            <m:ctrlPr>
                              <a:rPr lang="en-US" altLang="en-US" sz="3200" i="1">
                                <a:latin typeface="Cambria Math" panose="02040503050406030204" pitchFamily="18" charset="0"/>
                                <a:sym typeface="Symbol" panose="05050102010706020507" pitchFamily="18" charset="2"/>
                              </a:rPr>
                            </m:ctrlPr>
                          </m:dPr>
                          <m:e>
                            <m:r>
                              <a:rPr lang="en-US" altLang="en-US" sz="3200" i="1">
                                <a:latin typeface="Cambria Math" panose="02040503050406030204" pitchFamily="18" charset="0"/>
                                <a:sym typeface="Symbol" panose="05050102010706020507" pitchFamily="18" charset="2"/>
                              </a:rPr>
                              <m:t>𝑦</m:t>
                            </m:r>
                            <m:r>
                              <a:rPr lang="en-US" altLang="en-US" sz="3200" i="1">
                                <a:latin typeface="Cambria Math" panose="02040503050406030204" pitchFamily="18" charset="0"/>
                                <a:sym typeface="Symbol" panose="05050102010706020507" pitchFamily="18" charset="2"/>
                              </a:rPr>
                              <m:t>−</m:t>
                            </m:r>
                            <m:r>
                              <a:rPr lang="en-US" altLang="en-US" sz="3200" b="0" i="1" smtClean="0">
                                <a:latin typeface="Cambria Math" panose="02040503050406030204" pitchFamily="18" charset="0"/>
                                <a:sym typeface="Symbol" panose="05050102010706020507" pitchFamily="18" charset="2"/>
                              </a:rPr>
                              <m:t>𝑦</m:t>
                            </m:r>
                            <m:r>
                              <a:rPr lang="en-US" altLang="en-US" sz="3200" b="0" i="1" smtClean="0">
                                <a:latin typeface="Cambria Math" panose="02040503050406030204" pitchFamily="18" charset="0"/>
                                <a:sym typeface="Symbol" panose="05050102010706020507" pitchFamily="18" charset="2"/>
                              </a:rPr>
                              <m:t>′</m:t>
                            </m:r>
                          </m:e>
                        </m:d>
                      </m:num>
                      <m:den>
                        <m:r>
                          <a:rPr lang="en-US" altLang="en-US" sz="3200" i="1">
                            <a:latin typeface="Cambria Math" panose="02040503050406030204" pitchFamily="18" charset="0"/>
                            <a:sym typeface="Symbol" panose="05050102010706020507" pitchFamily="18" charset="2"/>
                          </a:rPr>
                          <m:t>𝑛</m:t>
                        </m:r>
                      </m:den>
                    </m:f>
                  </m:oMath>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838199" y="1690688"/>
                <a:ext cx="10687051" cy="3037498"/>
              </a:xfrm>
              <a:prstGeom prst="rect">
                <a:avLst/>
              </a:prstGeom>
              <a:blipFill rotWithShape="0">
                <a:blip r:embed="rId2"/>
                <a:stretch>
                  <a:fillRect l="-1425" t="-3006" b="-2405"/>
                </a:stretch>
              </a:blipFill>
            </p:spPr>
            <p:txBody>
              <a:bodyPr/>
              <a:lstStyle/>
              <a:p>
                <a:r>
                  <a:rPr lang="en-US">
                    <a:noFill/>
                  </a:rPr>
                  <a:t> </a:t>
                </a:r>
              </a:p>
            </p:txBody>
          </p:sp>
        </mc:Fallback>
      </mc:AlternateContent>
    </p:spTree>
    <p:extLst>
      <p:ext uri="{BB962C8B-B14F-4D97-AF65-F5344CB8AC3E}">
        <p14:creationId xmlns:p14="http://schemas.microsoft.com/office/powerpoint/2010/main" val="2593021114"/>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p:sp>
        <p:nvSpPr>
          <p:cNvPr id="5" name="TextBox 4"/>
          <p:cNvSpPr txBox="1"/>
          <p:nvPr/>
        </p:nvSpPr>
        <p:spPr>
          <a:xfrm>
            <a:off x="838199" y="1690688"/>
            <a:ext cx="10687051" cy="4031873"/>
          </a:xfrm>
          <a:prstGeom prst="rect">
            <a:avLst/>
          </a:prstGeom>
          <a:noFill/>
        </p:spPr>
        <p:txBody>
          <a:bodyPr wrap="square" rtlCol="0">
            <a:spAutoFit/>
          </a:bodyPr>
          <a:lstStyle/>
          <a:p>
            <a:r>
              <a:rPr lang="en-US" altLang="en-US" sz="3200" dirty="0">
                <a:sym typeface="Symbol" panose="05050102010706020507" pitchFamily="18" charset="2"/>
              </a:rPr>
              <a:t>We have applied the principles of LR using GD in a haphazard manner, making several assumptions that are not necessarily always met.  This means we can apply GD and get results that </a:t>
            </a:r>
            <a:r>
              <a:rPr lang="en-US" altLang="en-US" sz="3200" u="sng" dirty="0">
                <a:sym typeface="Symbol" panose="05050102010706020507" pitchFamily="18" charset="2"/>
              </a:rPr>
              <a:t>look</a:t>
            </a:r>
            <a:r>
              <a:rPr lang="en-US" altLang="en-US" sz="3200" dirty="0">
                <a:sym typeface="Symbol" panose="05050102010706020507" pitchFamily="18" charset="2"/>
              </a:rPr>
              <a:t> meaningful, but may not actually apply.  </a:t>
            </a:r>
          </a:p>
          <a:p>
            <a:endParaRPr lang="en-US" sz="3200" dirty="0">
              <a:sym typeface="Symbol" panose="05050102010706020507" pitchFamily="18" charset="2"/>
            </a:endParaRPr>
          </a:p>
          <a:p>
            <a:r>
              <a:rPr lang="en-US" sz="3200" dirty="0">
                <a:sym typeface="Symbol" panose="05050102010706020507" pitchFamily="18" charset="2"/>
              </a:rPr>
              <a:t>AI ≠ AI</a:t>
            </a:r>
            <a:r>
              <a:rPr lang="en-US" sz="3200" u="sng" dirty="0">
                <a:sym typeface="Symbol" panose="05050102010706020507" pitchFamily="18" charset="2"/>
              </a:rPr>
              <a:t>SC</a:t>
            </a:r>
          </a:p>
          <a:p>
            <a:endParaRPr lang="en-US" sz="3200" u="sng" dirty="0">
              <a:sym typeface="Symbol" panose="05050102010706020507" pitchFamily="18" charset="2"/>
            </a:endParaRPr>
          </a:p>
          <a:p>
            <a:r>
              <a:rPr lang="en-US" sz="3200" dirty="0">
                <a:sym typeface="Symbol" panose="05050102010706020507" pitchFamily="18" charset="2"/>
              </a:rPr>
              <a:t>Assumptions can be weak or strong, they can be mitigated.</a:t>
            </a:r>
            <a:endParaRPr lang="en-US" sz="3200" dirty="0"/>
          </a:p>
        </p:txBody>
      </p:sp>
    </p:spTree>
    <p:extLst>
      <p:ext uri="{BB962C8B-B14F-4D97-AF65-F5344CB8AC3E}">
        <p14:creationId xmlns:p14="http://schemas.microsoft.com/office/powerpoint/2010/main" val="1559517839"/>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p:sp>
        <p:nvSpPr>
          <p:cNvPr id="5" name="TextBox 4"/>
          <p:cNvSpPr txBox="1"/>
          <p:nvPr/>
        </p:nvSpPr>
        <p:spPr>
          <a:xfrm>
            <a:off x="838199" y="1690688"/>
            <a:ext cx="10687051" cy="5016758"/>
          </a:xfrm>
          <a:prstGeom prst="rect">
            <a:avLst/>
          </a:prstGeom>
          <a:noFill/>
        </p:spPr>
        <p:txBody>
          <a:bodyPr wrap="square" rtlCol="0">
            <a:spAutoFit/>
          </a:bodyPr>
          <a:lstStyle/>
          <a:p>
            <a:r>
              <a:rPr lang="en-US" altLang="en-US" sz="3200" dirty="0">
                <a:sym typeface="Symbol" panose="05050102010706020507" pitchFamily="18" charset="2"/>
              </a:rPr>
              <a:t>1. Linearity</a:t>
            </a:r>
          </a:p>
          <a:p>
            <a:pPr lvl="1"/>
            <a:r>
              <a:rPr lang="en-US" altLang="en-US" sz="3200" dirty="0">
                <a:sym typeface="Symbol" panose="05050102010706020507" pitchFamily="18" charset="2"/>
              </a:rPr>
              <a:t>The underlying relationship is LINEAR!</a:t>
            </a:r>
          </a:p>
          <a:p>
            <a:pPr lvl="1"/>
            <a:r>
              <a:rPr lang="en-US" altLang="en-US" sz="3200" dirty="0">
                <a:sym typeface="Symbol" panose="05050102010706020507" pitchFamily="18" charset="2"/>
              </a:rPr>
              <a:t>-slope doesn’t depend on other variables</a:t>
            </a:r>
          </a:p>
          <a:p>
            <a:pPr lvl="1"/>
            <a:r>
              <a:rPr lang="en-US" altLang="en-US" sz="3200" dirty="0">
                <a:sym typeface="Symbol" panose="05050102010706020507" pitchFamily="18" charset="2"/>
              </a:rPr>
              <a:t>-other variables can each have an additive effect</a:t>
            </a:r>
          </a:p>
          <a:p>
            <a:pPr lvl="1"/>
            <a:r>
              <a:rPr lang="en-US" altLang="en-US" sz="3200" dirty="0">
                <a:sym typeface="Symbol" panose="05050102010706020507" pitchFamily="18" charset="2"/>
              </a:rPr>
              <a:t>-failure out of range can easily exist, even if ok in range</a:t>
            </a:r>
          </a:p>
          <a:p>
            <a:pPr lvl="1"/>
            <a:endParaRPr lang="en-US" altLang="en-US" sz="3200" dirty="0">
              <a:sym typeface="Symbol" panose="05050102010706020507" pitchFamily="18" charset="2"/>
            </a:endParaRPr>
          </a:p>
          <a:p>
            <a:pPr marL="0" lvl="1"/>
            <a:r>
              <a:rPr lang="en-US" altLang="en-US" sz="3200" dirty="0">
                <a:sym typeface="Symbol" panose="05050102010706020507" pitchFamily="18" charset="2"/>
              </a:rPr>
              <a:t>2. Independence:</a:t>
            </a:r>
          </a:p>
          <a:p>
            <a:pPr lvl="1"/>
            <a:r>
              <a:rPr lang="en-US" altLang="en-US" sz="3200" dirty="0">
                <a:sym typeface="Symbol" panose="05050102010706020507" pitchFamily="18" charset="2"/>
              </a:rPr>
              <a:t>Data is UNCORRELATED </a:t>
            </a:r>
          </a:p>
          <a:p>
            <a:pPr lvl="1"/>
            <a:r>
              <a:rPr lang="en-US" altLang="en-US" sz="3200" dirty="0">
                <a:sym typeface="Symbol" panose="05050102010706020507" pitchFamily="18" charset="2"/>
              </a:rPr>
              <a:t>-failure (e.g. auto-correlation lag) can result in skewed fits (under/overfitting in some regimes)</a:t>
            </a:r>
          </a:p>
        </p:txBody>
      </p:sp>
    </p:spTree>
    <p:extLst>
      <p:ext uri="{BB962C8B-B14F-4D97-AF65-F5344CB8AC3E}">
        <p14:creationId xmlns:p14="http://schemas.microsoft.com/office/powerpoint/2010/main" val="2191764475"/>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ML I –Linear Regression II – Gradient Descent</a:t>
            </a:r>
            <a:endParaRPr lang="en-US" b="1" dirty="0"/>
          </a:p>
        </p:txBody>
      </p:sp>
      <p:sp>
        <p:nvSpPr>
          <p:cNvPr id="5" name="TextBox 4"/>
          <p:cNvSpPr txBox="1"/>
          <p:nvPr/>
        </p:nvSpPr>
        <p:spPr>
          <a:xfrm>
            <a:off x="838199" y="1690688"/>
            <a:ext cx="10687051" cy="4524315"/>
          </a:xfrm>
          <a:prstGeom prst="rect">
            <a:avLst/>
          </a:prstGeom>
          <a:noFill/>
        </p:spPr>
        <p:txBody>
          <a:bodyPr wrap="square" rtlCol="0">
            <a:spAutoFit/>
          </a:bodyPr>
          <a:lstStyle/>
          <a:p>
            <a:pPr marL="514350" lvl="1" indent="-514350">
              <a:buFont typeface="+mj-lt"/>
              <a:buAutoNum type="arabicPeriod" startAt="3"/>
            </a:pPr>
            <a:r>
              <a:rPr lang="en-US" altLang="en-US" sz="3200" dirty="0">
                <a:sym typeface="Symbol" panose="05050102010706020507" pitchFamily="18" charset="2"/>
              </a:rPr>
              <a:t>Errors (residuals) follow a Normal Distribution</a:t>
            </a:r>
          </a:p>
          <a:p>
            <a:pPr marL="0" lvl="1"/>
            <a:r>
              <a:rPr lang="en-US" altLang="en-US" sz="3200" dirty="0">
                <a:sym typeface="Symbol" panose="05050102010706020507" pitchFamily="18" charset="2"/>
              </a:rPr>
              <a:t>      -failure </a:t>
            </a:r>
            <a:r>
              <a:rPr lang="en-US" altLang="en-US" sz="3200" dirty="0" err="1">
                <a:sym typeface="Symbol" panose="05050102010706020507" pitchFamily="18" charset="2"/>
              </a:rPr>
              <a:t>couId</a:t>
            </a:r>
            <a:r>
              <a:rPr lang="en-US" altLang="en-US" sz="3200" dirty="0">
                <a:sym typeface="Symbol" panose="05050102010706020507" pitchFamily="18" charset="2"/>
              </a:rPr>
              <a:t> be data is not truly linear or have outliers</a:t>
            </a:r>
          </a:p>
          <a:p>
            <a:pPr marL="0" lvl="1"/>
            <a:r>
              <a:rPr lang="en-US" altLang="en-US" sz="3200" dirty="0">
                <a:sym typeface="Symbol" panose="05050102010706020507" pitchFamily="18" charset="2"/>
              </a:rPr>
              <a:t>      -failure could mean unexplained influencing variables</a:t>
            </a:r>
          </a:p>
          <a:p>
            <a:pPr marL="0" lvl="1"/>
            <a:r>
              <a:rPr lang="en-US" altLang="en-US" sz="3200" dirty="0">
                <a:sym typeface="Symbol" panose="05050102010706020507" pitchFamily="18" charset="2"/>
              </a:rPr>
              <a:t>      -failure could make prediction intervals very weak</a:t>
            </a:r>
          </a:p>
          <a:p>
            <a:pPr marL="0" lvl="1"/>
            <a:r>
              <a:rPr lang="en-US" altLang="en-US" sz="3200" dirty="0">
                <a:sym typeface="Symbol" panose="05050102010706020507" pitchFamily="18" charset="2"/>
              </a:rPr>
              <a:t>      </a:t>
            </a:r>
          </a:p>
          <a:p>
            <a:pPr marL="514350" lvl="1" indent="-514350">
              <a:buFont typeface="+mj-lt"/>
              <a:buAutoNum type="arabicPeriod" startAt="4"/>
            </a:pPr>
            <a:r>
              <a:rPr lang="en-US" altLang="en-US" sz="3200" dirty="0">
                <a:sym typeface="Symbol" panose="05050102010706020507" pitchFamily="18" charset="2"/>
              </a:rPr>
              <a:t>Homoscedasticity:</a:t>
            </a:r>
          </a:p>
          <a:p>
            <a:pPr lvl="1"/>
            <a:r>
              <a:rPr lang="en-US" altLang="en-US" sz="3200" dirty="0">
                <a:sym typeface="Symbol" panose="05050102010706020507" pitchFamily="18" charset="2"/>
              </a:rPr>
              <a:t> Errors have similar variance (no progression) </a:t>
            </a:r>
          </a:p>
          <a:p>
            <a:pPr lvl="1"/>
            <a:r>
              <a:rPr lang="en-US" altLang="en-US" sz="3200" dirty="0">
                <a:sym typeface="Symbol" panose="05050102010706020507" pitchFamily="18" charset="2"/>
              </a:rPr>
              <a:t>-failure could lead to skewed weighting of some data</a:t>
            </a:r>
          </a:p>
          <a:p>
            <a:pPr lvl="1"/>
            <a:r>
              <a:rPr lang="en-US" altLang="en-US" sz="3200" dirty="0">
                <a:sym typeface="Symbol" panose="05050102010706020507" pitchFamily="18" charset="2"/>
              </a:rPr>
              <a:t>-failure can cause poor estimation</a:t>
            </a:r>
          </a:p>
        </p:txBody>
      </p:sp>
    </p:spTree>
    <p:extLst>
      <p:ext uri="{BB962C8B-B14F-4D97-AF65-F5344CB8AC3E}">
        <p14:creationId xmlns:p14="http://schemas.microsoft.com/office/powerpoint/2010/main" val="3834074667"/>
      </p:ext>
    </p:extLst>
  </p:cSld>
  <p:clrMapOvr>
    <a:masterClrMapping/>
  </p:clrMapOvr>
  <mc:AlternateContent xmlns:mc="http://schemas.openxmlformats.org/markup-compatibility/2006" xmlns:p14="http://schemas.microsoft.com/office/powerpoint/2010/main">
    <mc:Choice Requires="p14">
      <p:transition spd="slow" p14:dur="2000" advTm="34373"/>
    </mc:Choice>
    <mc:Fallback xmlns="">
      <p:transition spd="slow" advTm="3437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MLI – Supervised Problems</a:t>
            </a:r>
          </a:p>
        </p:txBody>
      </p:sp>
      <p:pic>
        <p:nvPicPr>
          <p:cNvPr id="9" name="Picture 2" descr="10 Companies Using Machine Learning in Cool Ways | 7wData"/>
          <p:cNvPicPr>
            <a:picLocks noChangeAspect="1" noChangeArrowheads="1"/>
          </p:cNvPicPr>
          <p:nvPr/>
        </p:nvPicPr>
        <p:blipFill rotWithShape="1">
          <a:blip r:embed="rId2">
            <a:extLst>
              <a:ext uri="{28A0092B-C50C-407E-A947-70E740481C1C}">
                <a14:useLocalDpi xmlns:a14="http://schemas.microsoft.com/office/drawing/2010/main" val="0"/>
              </a:ext>
            </a:extLst>
          </a:blip>
          <a:srcRect l="-825" t="-3748" r="825" b="31752"/>
          <a:stretch/>
        </p:blipFill>
        <p:spPr bwMode="auto">
          <a:xfrm>
            <a:off x="1813805" y="1538968"/>
            <a:ext cx="7918623" cy="4078062"/>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4612821" y="2114550"/>
            <a:ext cx="2269672" cy="1387929"/>
          </a:xfrm>
          <a:prstGeom prst="ellipse">
            <a:avLst/>
          </a:prstGeom>
          <a:solidFill>
            <a:srgbClr val="92D050"/>
          </a:solidFill>
          <a:ln>
            <a:solidFill>
              <a:srgbClr val="70AD4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Semi-supervised Learning</a:t>
            </a:r>
          </a:p>
        </p:txBody>
      </p:sp>
      <p:sp>
        <p:nvSpPr>
          <p:cNvPr id="12" name="Oval 11"/>
          <p:cNvSpPr/>
          <p:nvPr/>
        </p:nvSpPr>
        <p:spPr>
          <a:xfrm>
            <a:off x="4773386" y="5617031"/>
            <a:ext cx="2269672" cy="1240970"/>
          </a:xfrm>
          <a:prstGeom prst="ellipse">
            <a:avLst/>
          </a:prstGeom>
          <a:solidFill>
            <a:srgbClr val="FFC000"/>
          </a:solidFill>
          <a:ln>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Reinforcement Learning</a:t>
            </a:r>
          </a:p>
        </p:txBody>
      </p:sp>
    </p:spTree>
    <p:extLst>
      <p:ext uri="{BB962C8B-B14F-4D97-AF65-F5344CB8AC3E}">
        <p14:creationId xmlns:p14="http://schemas.microsoft.com/office/powerpoint/2010/main" val="253287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a:xfrm>
            <a:off x="687475" y="-78677"/>
            <a:ext cx="10515600" cy="1325563"/>
          </a:xfrm>
        </p:spPr>
        <p:txBody>
          <a:bodyPr/>
          <a:lstStyle/>
          <a:p>
            <a:r>
              <a:rPr lang="en-US" dirty="0"/>
              <a:t>Recap –Last Class</a:t>
            </a:r>
          </a:p>
        </p:txBody>
      </p:sp>
      <p:sp>
        <p:nvSpPr>
          <p:cNvPr id="3" name="Content Placeholder 2">
            <a:extLst>
              <a:ext uri="{FF2B5EF4-FFF2-40B4-BE49-F238E27FC236}">
                <a16:creationId xmlns:a16="http://schemas.microsoft.com/office/drawing/2014/main" id="{192C0274-121D-4C1E-B970-66A1E54282B1}"/>
              </a:ext>
            </a:extLst>
          </p:cNvPr>
          <p:cNvSpPr>
            <a:spLocks noGrp="1"/>
          </p:cNvSpPr>
          <p:nvPr>
            <p:ph idx="1"/>
          </p:nvPr>
        </p:nvSpPr>
        <p:spPr>
          <a:xfrm>
            <a:off x="419519" y="1005009"/>
            <a:ext cx="11353800" cy="5032376"/>
          </a:xfrm>
        </p:spPr>
        <p:txBody>
          <a:bodyPr>
            <a:normAutofit/>
          </a:bodyPr>
          <a:lstStyle/>
          <a:p>
            <a:pPr>
              <a:lnSpc>
                <a:spcPct val="75000"/>
              </a:lnSpc>
              <a:spcBef>
                <a:spcPct val="0"/>
              </a:spcBef>
            </a:pPr>
            <a:r>
              <a:rPr lang="en-US" altLang="en-US" sz="3200" dirty="0"/>
              <a:t>Supervised ML concerns itself with Classification/Regression distinguished on a spectrum using </a:t>
            </a:r>
            <a:r>
              <a:rPr lang="en-US" altLang="en-US" sz="3200" u="sng" dirty="0"/>
              <a:t>labelled data</a:t>
            </a:r>
          </a:p>
          <a:p>
            <a:pPr>
              <a:lnSpc>
                <a:spcPct val="75000"/>
              </a:lnSpc>
              <a:spcBef>
                <a:spcPct val="0"/>
              </a:spcBef>
            </a:pPr>
            <a:endParaRPr lang="en-US" altLang="en-US" sz="3200" dirty="0"/>
          </a:p>
          <a:p>
            <a:pPr>
              <a:lnSpc>
                <a:spcPct val="75000"/>
              </a:lnSpc>
              <a:spcBef>
                <a:spcPct val="0"/>
              </a:spcBef>
            </a:pPr>
            <a:r>
              <a:rPr lang="en-US" altLang="en-US" sz="3200" dirty="0"/>
              <a:t>Learning occurs through an iterative process to build a model of underlying patterns</a:t>
            </a:r>
          </a:p>
          <a:p>
            <a:pPr>
              <a:lnSpc>
                <a:spcPct val="75000"/>
              </a:lnSpc>
              <a:spcBef>
                <a:spcPct val="0"/>
              </a:spcBef>
            </a:pPr>
            <a:endParaRPr lang="en-US" altLang="en-US" sz="3200" dirty="0"/>
          </a:p>
          <a:p>
            <a:pPr>
              <a:lnSpc>
                <a:spcPct val="75000"/>
              </a:lnSpc>
              <a:spcBef>
                <a:spcPct val="0"/>
              </a:spcBef>
            </a:pPr>
            <a:r>
              <a:rPr lang="en-US" altLang="en-US" sz="3200" dirty="0"/>
              <a:t>To do this we create some type of Objective (cost) Function we want to optimize, typically this comes as a trade off between factors such as Variance &amp; Bias</a:t>
            </a:r>
          </a:p>
          <a:p>
            <a:pPr>
              <a:lnSpc>
                <a:spcPct val="75000"/>
              </a:lnSpc>
              <a:spcBef>
                <a:spcPct val="0"/>
              </a:spcBef>
            </a:pPr>
            <a:endParaRPr lang="en-US" altLang="en-US" sz="3200" dirty="0"/>
          </a:p>
          <a:p>
            <a:pPr>
              <a:lnSpc>
                <a:spcPct val="75000"/>
              </a:lnSpc>
              <a:spcBef>
                <a:spcPct val="0"/>
              </a:spcBef>
            </a:pPr>
            <a:r>
              <a:rPr lang="en-US" altLang="en-US" sz="3200" dirty="0"/>
              <a:t>One of the techniques, Regression, can inter/extrapolate values</a:t>
            </a:r>
          </a:p>
          <a:p>
            <a:pPr>
              <a:lnSpc>
                <a:spcPct val="75000"/>
              </a:lnSpc>
              <a:spcBef>
                <a:spcPct val="0"/>
              </a:spcBef>
            </a:pPr>
            <a:endParaRPr lang="en-US" altLang="en-US" sz="3200" dirty="0"/>
          </a:p>
          <a:p>
            <a:pPr>
              <a:lnSpc>
                <a:spcPct val="75000"/>
              </a:lnSpc>
              <a:spcBef>
                <a:spcPct val="0"/>
              </a:spcBef>
            </a:pPr>
            <a:r>
              <a:rPr lang="en-US" altLang="en-US" sz="3200" dirty="0"/>
              <a:t> To do this we create a derived model that minimizes Residuals</a:t>
            </a:r>
          </a:p>
          <a:p>
            <a:pPr>
              <a:lnSpc>
                <a:spcPct val="75000"/>
              </a:lnSpc>
              <a:spcBef>
                <a:spcPct val="0"/>
              </a:spcBef>
            </a:pPr>
            <a:endParaRPr lang="en-US" altLang="en-US" sz="3200" dirty="0"/>
          </a:p>
          <a:p>
            <a:pPr>
              <a:lnSpc>
                <a:spcPct val="75000"/>
              </a:lnSpc>
              <a:spcBef>
                <a:spcPct val="0"/>
              </a:spcBef>
            </a:pPr>
            <a:endParaRPr lang="en-US" altLang="en-US" sz="3200" dirty="0"/>
          </a:p>
          <a:p>
            <a:pPr>
              <a:lnSpc>
                <a:spcPct val="75000"/>
              </a:lnSpc>
              <a:spcBef>
                <a:spcPct val="0"/>
              </a:spcBef>
            </a:pPr>
            <a:endParaRPr lang="en-US" altLang="en-US" sz="3200" dirty="0"/>
          </a:p>
          <a:p>
            <a:pPr>
              <a:lnSpc>
                <a:spcPct val="75000"/>
              </a:lnSpc>
              <a:spcBef>
                <a:spcPct val="0"/>
              </a:spcBef>
            </a:pPr>
            <a:endParaRPr lang="en-US" altLang="en-US" sz="3200" dirty="0"/>
          </a:p>
        </p:txBody>
      </p:sp>
    </p:spTree>
    <p:custDataLst>
      <p:tags r:id="rId1"/>
    </p:custDataLst>
    <p:extLst>
      <p:ext uri="{BB962C8B-B14F-4D97-AF65-F5344CB8AC3E}">
        <p14:creationId xmlns:p14="http://schemas.microsoft.com/office/powerpoint/2010/main" val="1498827055"/>
      </p:ext>
    </p:extLst>
  </p:cSld>
  <p:clrMapOvr>
    <a:masterClrMapping/>
  </p:clrMapOvr>
  <mc:AlternateContent xmlns:mc="http://schemas.openxmlformats.org/markup-compatibility/2006" xmlns:p14="http://schemas.microsoft.com/office/powerpoint/2010/main">
    <mc:Choice Requires="p14">
      <p:transition spd="slow" p14:dur="2000" advTm="44915"/>
    </mc:Choice>
    <mc:Fallback xmlns="">
      <p:transition spd="slow" advTm="449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 – </a:t>
            </a:r>
            <a:r>
              <a:rPr lang="en-US" sz="2800" dirty="0"/>
              <a:t>Supervised vs Unsupervised learning</a:t>
            </a:r>
            <a:endParaRPr lang="en-US" dirty="0"/>
          </a:p>
        </p:txBody>
      </p:sp>
      <p:sp>
        <p:nvSpPr>
          <p:cNvPr id="3" name="Content Placeholder 2"/>
          <p:cNvSpPr>
            <a:spLocks noGrp="1"/>
          </p:cNvSpPr>
          <p:nvPr>
            <p:ph idx="1"/>
          </p:nvPr>
        </p:nvSpPr>
        <p:spPr>
          <a:xfrm>
            <a:off x="838200" y="1825624"/>
            <a:ext cx="10926536" cy="5032375"/>
          </a:xfrm>
        </p:spPr>
        <p:txBody>
          <a:bodyPr>
            <a:normAutofit/>
          </a:bodyPr>
          <a:lstStyle/>
          <a:p>
            <a:pPr marL="0" indent="0">
              <a:buNone/>
            </a:pPr>
            <a:r>
              <a:rPr lang="en-US" dirty="0">
                <a:sym typeface="Symbol" panose="05050102010706020507" pitchFamily="18" charset="2"/>
              </a:rPr>
              <a:t>-without supervision</a:t>
            </a:r>
          </a:p>
          <a:p>
            <a:pPr marL="0" indent="0">
              <a:buNone/>
            </a:pPr>
            <a:r>
              <a:rPr lang="en-US" dirty="0">
                <a:sym typeface="Symbol" panose="05050102010706020507" pitchFamily="18" charset="2"/>
              </a:rPr>
              <a:t>-less data requirements (labelling)</a:t>
            </a:r>
          </a:p>
          <a:p>
            <a:pPr marL="0" indent="0">
              <a:buNone/>
            </a:pPr>
            <a:r>
              <a:rPr lang="en-US" dirty="0">
                <a:sym typeface="Symbol" panose="05050102010706020507" pitchFamily="18" charset="2"/>
              </a:rPr>
              <a:t>-Clustering/Association &amp; Dimensional Regression</a:t>
            </a:r>
          </a:p>
          <a:p>
            <a:pPr marL="0" indent="0">
              <a:buNone/>
            </a:pPr>
            <a:r>
              <a:rPr lang="en-US" dirty="0">
                <a:sym typeface="Symbol" panose="05050102010706020507" pitchFamily="18" charset="2"/>
              </a:rPr>
              <a:t>-machine is learning by discovering structure/patterns</a:t>
            </a:r>
          </a:p>
          <a:p>
            <a:pPr marL="0" indent="0">
              <a:buNone/>
            </a:pPr>
            <a:endParaRPr lang="en-US" dirty="0">
              <a:sym typeface="Symbol" panose="05050102010706020507" pitchFamily="18" charset="2"/>
            </a:endParaRPr>
          </a:p>
          <a:p>
            <a:pPr marL="0" indent="0" algn="r">
              <a:buNone/>
            </a:pPr>
            <a:r>
              <a:rPr lang="en-US" dirty="0">
                <a:sym typeface="Symbol" panose="05050102010706020507" pitchFamily="18" charset="2"/>
              </a:rPr>
              <a:t>machine is learning with the aid of supervision-</a:t>
            </a:r>
          </a:p>
          <a:p>
            <a:pPr marL="0" indent="0" algn="r">
              <a:buNone/>
            </a:pPr>
            <a:r>
              <a:rPr lang="en-US" dirty="0">
                <a:sym typeface="Symbol" panose="05050102010706020507" pitchFamily="18" charset="2"/>
              </a:rPr>
              <a:t>supervision = training, “labelled” data-</a:t>
            </a:r>
          </a:p>
          <a:p>
            <a:pPr marL="0" indent="0" algn="r">
              <a:buNone/>
            </a:pPr>
            <a:r>
              <a:rPr lang="en-US" dirty="0">
                <a:sym typeface="Symbol" panose="05050102010706020507" pitchFamily="18" charset="2"/>
              </a:rPr>
              <a:t>machine learns until it doesn’t have to-</a:t>
            </a:r>
          </a:p>
          <a:p>
            <a:pPr marL="0" indent="0" algn="r">
              <a:buNone/>
            </a:pPr>
            <a:r>
              <a:rPr lang="en-US" dirty="0">
                <a:sym typeface="Symbol" panose="05050102010706020507" pitchFamily="18" charset="2"/>
              </a:rPr>
              <a:t>Classification &amp; Regression-</a:t>
            </a:r>
          </a:p>
        </p:txBody>
      </p:sp>
      <p:grpSp>
        <p:nvGrpSpPr>
          <p:cNvPr id="4" name="Group 3"/>
          <p:cNvGrpSpPr/>
          <p:nvPr/>
        </p:nvGrpSpPr>
        <p:grpSpPr>
          <a:xfrm>
            <a:off x="8123464" y="1825624"/>
            <a:ext cx="3911292" cy="2110467"/>
            <a:chOff x="3622862" y="2045154"/>
            <a:chExt cx="7922037" cy="4078062"/>
          </a:xfrm>
        </p:grpSpPr>
        <p:pic>
          <p:nvPicPr>
            <p:cNvPr id="5" name="Picture 2" descr="10 Companies Using Machine Learning in Cool Ways | 7wData"/>
            <p:cNvPicPr>
              <a:picLocks noChangeAspect="1" noChangeArrowheads="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825" t="-3748" r="825" b="31752"/>
            <a:stretch/>
          </p:blipFill>
          <p:spPr bwMode="auto">
            <a:xfrm>
              <a:off x="3626276" y="2045154"/>
              <a:ext cx="7918623" cy="40780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10 Companies Using Machine Learning in Cool Ways | 7wDa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5" t="-3748" r="49557" b="31752"/>
            <a:stretch/>
          </p:blipFill>
          <p:spPr bwMode="auto">
            <a:xfrm>
              <a:off x="3622862" y="2045154"/>
              <a:ext cx="4059731" cy="40780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740228" y="4341811"/>
            <a:ext cx="3911292" cy="2110467"/>
            <a:chOff x="3622862" y="2045154"/>
            <a:chExt cx="7922037" cy="4078062"/>
          </a:xfrm>
        </p:grpSpPr>
        <p:pic>
          <p:nvPicPr>
            <p:cNvPr id="8" name="Picture 2" descr="10 Companies Using Machine Learning in Cool Ways | 7wDa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5" t="-3748" r="825" b="31752"/>
            <a:stretch/>
          </p:blipFill>
          <p:spPr bwMode="auto">
            <a:xfrm>
              <a:off x="3626276" y="2045154"/>
              <a:ext cx="7918623" cy="4078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10 Companies Using Machine Learning in Cool Ways | 7wData"/>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825" t="-3748" r="49557" b="31752"/>
            <a:stretch/>
          </p:blipFill>
          <p:spPr bwMode="auto">
            <a:xfrm>
              <a:off x="3622862" y="2045154"/>
              <a:ext cx="4059731" cy="40780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5811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MLI – Supervised Problems</a:t>
            </a:r>
          </a:p>
        </p:txBody>
      </p:sp>
      <p:sp>
        <p:nvSpPr>
          <p:cNvPr id="3" name="Content Placeholder 2"/>
          <p:cNvSpPr>
            <a:spLocks noGrp="1"/>
          </p:cNvSpPr>
          <p:nvPr>
            <p:ph idx="1"/>
          </p:nvPr>
        </p:nvSpPr>
        <p:spPr>
          <a:xfrm>
            <a:off x="838200" y="1690688"/>
            <a:ext cx="11353800" cy="5167312"/>
          </a:xfrm>
        </p:spPr>
        <p:txBody>
          <a:bodyPr>
            <a:normAutofit lnSpcReduction="10000"/>
          </a:bodyPr>
          <a:lstStyle/>
          <a:p>
            <a:pPr marL="0" indent="0">
              <a:buNone/>
            </a:pPr>
            <a:r>
              <a:rPr lang="en-US" sz="3600" dirty="0"/>
              <a:t>-define objective function and measure fit/prediction ‘price’</a:t>
            </a:r>
          </a:p>
          <a:p>
            <a:pPr marL="0" indent="0">
              <a:buNone/>
            </a:pPr>
            <a:endParaRPr lang="en-US" sz="3600" dirty="0"/>
          </a:p>
          <a:p>
            <a:pPr marL="0" indent="0">
              <a:buNone/>
            </a:pPr>
            <a:r>
              <a:rPr lang="en-US" sz="3600" dirty="0"/>
              <a:t>-optimize that function</a:t>
            </a:r>
          </a:p>
          <a:p>
            <a:pPr marL="0" indent="0">
              <a:buNone/>
            </a:pPr>
            <a:endParaRPr lang="en-US" sz="3600" dirty="0"/>
          </a:p>
          <a:p>
            <a:pPr marL="0" indent="0">
              <a:buNone/>
            </a:pPr>
            <a:r>
              <a:rPr lang="en-US" sz="3600" dirty="0"/>
              <a:t>-there are trade-offs in the process</a:t>
            </a:r>
          </a:p>
          <a:p>
            <a:pPr marL="0" indent="0">
              <a:buNone/>
            </a:pPr>
            <a:endParaRPr lang="en-US" sz="3600" dirty="0"/>
          </a:p>
          <a:p>
            <a:pPr marL="0" indent="0">
              <a:buNone/>
            </a:pPr>
            <a:r>
              <a:rPr lang="en-US" sz="3600" dirty="0"/>
              <a:t>-balancing those trade-offs often lead to the best models</a:t>
            </a:r>
          </a:p>
          <a:p>
            <a:pPr marL="0" indent="0">
              <a:buNone/>
            </a:pPr>
            <a:endParaRPr lang="en-US" sz="3600" dirty="0"/>
          </a:p>
          <a:p>
            <a:pPr marL="0" indent="0">
              <a:buNone/>
            </a:pPr>
            <a:r>
              <a:rPr lang="en-US" sz="3600" dirty="0">
                <a:solidFill>
                  <a:schemeClr val="accent6"/>
                </a:solidFill>
              </a:rPr>
              <a:t>So exactly where is the training?!</a:t>
            </a:r>
            <a:endParaRPr lang="en-US" dirty="0">
              <a:solidFill>
                <a:schemeClr val="accent6"/>
              </a:solidFill>
            </a:endParaRPr>
          </a:p>
          <a:p>
            <a:pPr marL="0" indent="0">
              <a:buNone/>
            </a:pPr>
            <a:endParaRPr lang="en-US" b="1" u="sng" dirty="0">
              <a:solidFill>
                <a:srgbClr val="FF0000"/>
              </a:solidFill>
            </a:endParaRPr>
          </a:p>
          <a:p>
            <a:pPr marL="0" indent="0">
              <a:buNone/>
            </a:pPr>
            <a:endParaRPr lang="en-US" b="1" u="sng" dirty="0">
              <a:solidFill>
                <a:srgbClr val="FF0000"/>
              </a:solidFill>
            </a:endParaRPr>
          </a:p>
          <a:p>
            <a:pPr marL="0" indent="0">
              <a:buNone/>
            </a:pPr>
            <a:endParaRPr lang="en-US" dirty="0"/>
          </a:p>
        </p:txBody>
      </p:sp>
    </p:spTree>
    <p:extLst>
      <p:ext uri="{BB962C8B-B14F-4D97-AF65-F5344CB8AC3E}">
        <p14:creationId xmlns:p14="http://schemas.microsoft.com/office/powerpoint/2010/main" val="1742065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MLI – Supervised Problems -Training</a:t>
            </a:r>
          </a:p>
        </p:txBody>
      </p:sp>
      <p:sp>
        <p:nvSpPr>
          <p:cNvPr id="3" name="Content Placeholder 2"/>
          <p:cNvSpPr>
            <a:spLocks noGrp="1"/>
          </p:cNvSpPr>
          <p:nvPr>
            <p:ph idx="1"/>
          </p:nvPr>
        </p:nvSpPr>
        <p:spPr>
          <a:xfrm>
            <a:off x="838200" y="1690688"/>
            <a:ext cx="11353800" cy="5167312"/>
          </a:xfrm>
        </p:spPr>
        <p:txBody>
          <a:bodyPr>
            <a:normAutofit lnSpcReduction="10000"/>
          </a:bodyPr>
          <a:lstStyle/>
          <a:p>
            <a:pPr marL="0" indent="0">
              <a:buNone/>
            </a:pPr>
            <a:r>
              <a:rPr lang="en-US" sz="3600" dirty="0"/>
              <a:t>As we saw before, we need to validate our fits using the data.</a:t>
            </a:r>
          </a:p>
          <a:p>
            <a:pPr marL="0" indent="0">
              <a:buNone/>
            </a:pPr>
            <a:endParaRPr lang="en-US" sz="3600" dirty="0">
              <a:solidFill>
                <a:schemeClr val="accent6"/>
              </a:solidFill>
            </a:endParaRPr>
          </a:p>
          <a:p>
            <a:pPr marL="0" indent="0">
              <a:buNone/>
            </a:pPr>
            <a:r>
              <a:rPr lang="en-US" sz="3600" dirty="0"/>
              <a:t>In this example of cross-validation, we ran our model against all parameter-combinations to get the best one:</a:t>
            </a:r>
          </a:p>
          <a:p>
            <a:pPr marL="0" indent="0">
              <a:buNone/>
            </a:pPr>
            <a:endParaRPr lang="en-US" dirty="0"/>
          </a:p>
          <a:p>
            <a:pPr marL="0" indent="0">
              <a:buNone/>
            </a:pPr>
            <a:r>
              <a:rPr lang="en-US" sz="3600" b="1" dirty="0"/>
              <a:t>Goal: minimize loss by compromising (balance fitting)</a:t>
            </a:r>
          </a:p>
          <a:p>
            <a:pPr marL="0" indent="0">
              <a:buNone/>
            </a:pPr>
            <a:endParaRPr lang="en-US" sz="3600" dirty="0"/>
          </a:p>
          <a:p>
            <a:pPr marL="0" indent="0">
              <a:buNone/>
            </a:pPr>
            <a:r>
              <a:rPr lang="en-US" sz="3600" dirty="0"/>
              <a:t>		J(</a:t>
            </a:r>
            <a:r>
              <a:rPr lang="el-GR" sz="3600" dirty="0"/>
              <a:t>λ</a:t>
            </a:r>
            <a:r>
              <a:rPr lang="en-US" sz="3600" dirty="0"/>
              <a:t>) = RMSE + </a:t>
            </a:r>
            <a:r>
              <a:rPr lang="el-GR" sz="3600" dirty="0"/>
              <a:t>λ</a:t>
            </a:r>
            <a:r>
              <a:rPr lang="en-US" sz="3600" dirty="0"/>
              <a:t>Regularization(weights)</a:t>
            </a:r>
            <a:endParaRPr lang="en-US" b="1" u="sng" dirty="0">
              <a:solidFill>
                <a:srgbClr val="FF0000"/>
              </a:solidFill>
            </a:endParaRPr>
          </a:p>
          <a:p>
            <a:pPr marL="0" indent="0">
              <a:buNone/>
            </a:pPr>
            <a:endParaRPr lang="en-US" b="1" u="sng" dirty="0">
              <a:solidFill>
                <a:srgbClr val="FF0000"/>
              </a:solidFill>
            </a:endParaRPr>
          </a:p>
          <a:p>
            <a:pPr marL="0" indent="0">
              <a:buNone/>
            </a:pPr>
            <a:endParaRPr lang="en-US" dirty="0"/>
          </a:p>
        </p:txBody>
      </p:sp>
    </p:spTree>
    <p:extLst>
      <p:ext uri="{BB962C8B-B14F-4D97-AF65-F5344CB8AC3E}">
        <p14:creationId xmlns:p14="http://schemas.microsoft.com/office/powerpoint/2010/main" val="414778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0490"/>
          <a:stretch/>
        </p:blipFill>
        <p:spPr>
          <a:xfrm>
            <a:off x="71580" y="2735036"/>
            <a:ext cx="3441104" cy="4022158"/>
          </a:xfrm>
          <a:prstGeom prst="rect">
            <a:avLst/>
          </a:prstGeom>
        </p:spPr>
      </p:pic>
      <p:sp>
        <p:nvSpPr>
          <p:cNvPr id="2" name="Title 1"/>
          <p:cNvSpPr>
            <a:spLocks noGrp="1"/>
          </p:cNvSpPr>
          <p:nvPr>
            <p:ph type="title"/>
          </p:nvPr>
        </p:nvSpPr>
        <p:spPr/>
        <p:txBody>
          <a:bodyPr/>
          <a:lstStyle/>
          <a:p>
            <a:r>
              <a:rPr lang="en-US" dirty="0"/>
              <a:t>MLI – Supervised Problems -Training</a:t>
            </a:r>
          </a:p>
        </p:txBody>
      </p:sp>
      <p:sp>
        <p:nvSpPr>
          <p:cNvPr id="3" name="Content Placeholder 2"/>
          <p:cNvSpPr>
            <a:spLocks noGrp="1"/>
          </p:cNvSpPr>
          <p:nvPr>
            <p:ph idx="1"/>
          </p:nvPr>
        </p:nvSpPr>
        <p:spPr>
          <a:xfrm>
            <a:off x="838200" y="1690688"/>
            <a:ext cx="11353800" cy="5167312"/>
          </a:xfrm>
        </p:spPr>
        <p:txBody>
          <a:bodyPr>
            <a:normAutofit/>
          </a:bodyPr>
          <a:lstStyle/>
          <a:p>
            <a:pPr marL="0" indent="0">
              <a:buNone/>
            </a:pPr>
            <a:r>
              <a:rPr lang="en-US" sz="3600" dirty="0"/>
              <a:t>Minimize:</a:t>
            </a:r>
          </a:p>
          <a:p>
            <a:pPr marL="0" indent="0">
              <a:buNone/>
            </a:pPr>
            <a:r>
              <a:rPr lang="en-US" sz="3600" dirty="0"/>
              <a:t>		J(</a:t>
            </a:r>
            <a:r>
              <a:rPr lang="el-GR" sz="3600" dirty="0"/>
              <a:t>λ</a:t>
            </a:r>
            <a:r>
              <a:rPr lang="en-US" sz="3600" dirty="0"/>
              <a:t>) = RMSE + </a:t>
            </a:r>
            <a:r>
              <a:rPr lang="el-GR" sz="3600" dirty="0"/>
              <a:t>λ</a:t>
            </a:r>
            <a:r>
              <a:rPr lang="en-US" sz="3600" dirty="0"/>
              <a:t>Regularization(weights)</a:t>
            </a:r>
          </a:p>
          <a:p>
            <a:pPr marL="0" indent="0">
              <a:buNone/>
            </a:pPr>
            <a:r>
              <a:rPr lang="en-US" sz="3600" b="1" dirty="0">
                <a:solidFill>
                  <a:srgbClr val="FF0000"/>
                </a:solidFill>
              </a:rPr>
              <a:t>	</a:t>
            </a:r>
            <a:r>
              <a:rPr lang="en-US" sz="3600" b="1" dirty="0"/>
              <a:t>		 </a:t>
            </a:r>
            <a:r>
              <a:rPr lang="en-US" sz="3600" dirty="0"/>
              <a:t>This is an example of </a:t>
            </a:r>
            <a:r>
              <a:rPr lang="en-US" sz="3600" dirty="0" err="1"/>
              <a:t>hyperparameter</a:t>
            </a:r>
            <a:r>
              <a:rPr lang="en-US" sz="3600" dirty="0"/>
              <a:t> tuning</a:t>
            </a:r>
          </a:p>
          <a:p>
            <a:pPr marL="0" indent="0" algn="r">
              <a:buNone/>
            </a:pPr>
            <a:r>
              <a:rPr lang="en-US" sz="3600" dirty="0"/>
              <a:t>			</a:t>
            </a:r>
            <a:r>
              <a:rPr lang="el-GR" sz="3600" dirty="0"/>
              <a:t>λ</a:t>
            </a:r>
            <a:r>
              <a:rPr lang="en-US" sz="3600" dirty="0"/>
              <a:t> is not really a part of the analytical problem, but it leads to an optimal solution.</a:t>
            </a:r>
          </a:p>
          <a:p>
            <a:pPr marL="0" indent="0" algn="r">
              <a:buNone/>
            </a:pPr>
            <a:r>
              <a:rPr lang="en-US" sz="3600" dirty="0"/>
              <a:t>It is a parameter, outside/above the model.</a:t>
            </a:r>
            <a:endParaRPr lang="en-US" dirty="0"/>
          </a:p>
          <a:p>
            <a:pPr marL="0" indent="0" algn="r">
              <a:buNone/>
            </a:pPr>
            <a:endParaRPr lang="en-US" dirty="0">
              <a:solidFill>
                <a:schemeClr val="accent6"/>
              </a:solidFill>
            </a:endParaRPr>
          </a:p>
          <a:p>
            <a:pPr marL="0" indent="0" algn="r">
              <a:buNone/>
            </a:pPr>
            <a:r>
              <a:rPr lang="en-US" dirty="0">
                <a:solidFill>
                  <a:schemeClr val="accent6"/>
                </a:solidFill>
              </a:rPr>
              <a:t>So where else have we seen learning </a:t>
            </a:r>
          </a:p>
          <a:p>
            <a:pPr marL="0" indent="0" algn="r">
              <a:buNone/>
            </a:pPr>
            <a:r>
              <a:rPr lang="en-US" dirty="0">
                <a:solidFill>
                  <a:schemeClr val="accent6"/>
                </a:solidFill>
              </a:rPr>
              <a:t>going on via a </a:t>
            </a:r>
            <a:r>
              <a:rPr lang="en-US" dirty="0" err="1">
                <a:solidFill>
                  <a:schemeClr val="accent6"/>
                </a:solidFill>
              </a:rPr>
              <a:t>hyperparameter</a:t>
            </a:r>
            <a:r>
              <a:rPr lang="en-US" dirty="0">
                <a:solidFill>
                  <a:schemeClr val="accent6"/>
                </a:solidFill>
              </a:rPr>
              <a:t>?</a:t>
            </a:r>
          </a:p>
        </p:txBody>
      </p:sp>
      <p:sp>
        <p:nvSpPr>
          <p:cNvPr id="5" name="Oval 4"/>
          <p:cNvSpPr/>
          <p:nvPr/>
        </p:nvSpPr>
        <p:spPr>
          <a:xfrm>
            <a:off x="1518557" y="6115050"/>
            <a:ext cx="391886" cy="4245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41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690688"/>
            <a:ext cx="7677150"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MLI – Supervised Problems -Training</a:t>
            </a:r>
          </a:p>
        </p:txBody>
      </p:sp>
      <p:sp>
        <p:nvSpPr>
          <p:cNvPr id="3" name="Content Placeholder 2"/>
          <p:cNvSpPr>
            <a:spLocks noGrp="1"/>
          </p:cNvSpPr>
          <p:nvPr>
            <p:ph idx="1"/>
          </p:nvPr>
        </p:nvSpPr>
        <p:spPr>
          <a:xfrm>
            <a:off x="838200" y="1690688"/>
            <a:ext cx="11353800" cy="5167312"/>
          </a:xfrm>
        </p:spPr>
        <p:txBody>
          <a:bodyPr>
            <a:normAutofit/>
          </a:bodyPr>
          <a:lstStyle/>
          <a:p>
            <a:pPr marL="0" indent="0">
              <a:buNone/>
            </a:pPr>
            <a:r>
              <a:rPr lang="en-US" sz="3600" dirty="0"/>
              <a:t>Recall: </a:t>
            </a:r>
            <a:r>
              <a:rPr lang="el-GR" sz="3600" dirty="0"/>
              <a:t>α</a:t>
            </a:r>
            <a:r>
              <a:rPr lang="en-US" sz="3600" dirty="0"/>
              <a:t> = </a:t>
            </a:r>
            <a:r>
              <a:rPr lang="en-US" sz="3600" u="sng" dirty="0"/>
              <a:t>Learning</a:t>
            </a:r>
            <a:r>
              <a:rPr lang="en-US" sz="3600" dirty="0"/>
              <a:t> rate in GD</a:t>
            </a:r>
          </a:p>
          <a:p>
            <a:pPr marL="0" indent="0">
              <a:buNone/>
            </a:pPr>
            <a:endParaRPr lang="en-US" sz="3600" dirty="0">
              <a:solidFill>
                <a:schemeClr val="accent6"/>
              </a:solidFill>
            </a:endParaRPr>
          </a:p>
          <a:p>
            <a:pPr marL="0" indent="0">
              <a:buNone/>
            </a:pPr>
            <a:endParaRPr lang="en-US" dirty="0">
              <a:solidFill>
                <a:schemeClr val="accent6"/>
              </a:solidFill>
            </a:endParaRPr>
          </a:p>
        </p:txBody>
      </p:sp>
      <mc:AlternateContent xmlns:mc="http://schemas.openxmlformats.org/markup-compatibility/2006" xmlns:a14="http://schemas.microsoft.com/office/drawing/2010/main">
        <mc:Choice Requires="a14">
          <p:sp>
            <p:nvSpPr>
              <p:cNvPr id="7" name="Rectangle 6"/>
              <p:cNvSpPr/>
              <p:nvPr/>
            </p:nvSpPr>
            <p:spPr>
              <a:xfrm>
                <a:off x="4148050" y="2530918"/>
                <a:ext cx="7614459" cy="1743426"/>
              </a:xfrm>
              <a:prstGeom prst="rect">
                <a:avLst/>
              </a:prstGeom>
            </p:spPr>
            <p:txBody>
              <a:bodyPr wrap="square">
                <a:spAutoFit/>
              </a:bodyPr>
              <a:lstStyle/>
              <a:p>
                <a:pPr algn="r"/>
                <a:r>
                  <a:rPr lang="en-US" altLang="en-US" sz="3600" dirty="0"/>
                  <a:t>m</a:t>
                </a:r>
                <a:r>
                  <a:rPr lang="en-US" altLang="en-US" sz="3600" baseline="-25000" dirty="0"/>
                  <a:t>i+1</a:t>
                </a:r>
                <a:r>
                  <a:rPr lang="en-US" altLang="en-US" sz="3600" dirty="0"/>
                  <a:t> = m</a:t>
                </a:r>
                <a:r>
                  <a:rPr lang="en-US" altLang="en-US" sz="3600" baseline="-25000" dirty="0"/>
                  <a:t>i </a:t>
                </a:r>
                <a:r>
                  <a:rPr lang="en-US" altLang="en-US" sz="3600" dirty="0"/>
                  <a:t>+2</a:t>
                </a:r>
                <a:r>
                  <a:rPr lang="en-US" altLang="en-US" sz="3600" dirty="0">
                    <a:sym typeface="Symbol" panose="05050102010706020507" pitchFamily="18" charset="2"/>
                  </a:rPr>
                  <a:t></a:t>
                </a:r>
                <a14:m>
                  <m:oMath xmlns:m="http://schemas.openxmlformats.org/officeDocument/2006/math">
                    <m:f>
                      <m:fPr>
                        <m:ctrlPr>
                          <a:rPr lang="en-US" altLang="en-US" sz="3600" i="1">
                            <a:latin typeface="Cambria Math" panose="02040503050406030204" pitchFamily="18" charset="0"/>
                            <a:sym typeface="Symbol" panose="05050102010706020507" pitchFamily="18" charset="2"/>
                          </a:rPr>
                        </m:ctrlPr>
                      </m:fPr>
                      <m:num>
                        <m:r>
                          <m:rPr>
                            <m:sty m:val="p"/>
                          </m:rPr>
                          <a:rPr lang="el-GR" altLang="en-US" sz="3600" i="1">
                            <a:latin typeface="Cambria Math" panose="02040503050406030204" pitchFamily="18" charset="0"/>
                            <a:sym typeface="Symbol" panose="05050102010706020507" pitchFamily="18" charset="2"/>
                          </a:rPr>
                          <m:t>Σ</m:t>
                        </m:r>
                        <m:d>
                          <m:dPr>
                            <m:ctrlPr>
                              <a:rPr lang="en-US" altLang="en-US" sz="3600" i="1">
                                <a:latin typeface="Cambria Math" panose="02040503050406030204" pitchFamily="18" charset="0"/>
                                <a:sym typeface="Symbol" panose="05050102010706020507" pitchFamily="18" charset="2"/>
                              </a:rPr>
                            </m:ctrlPr>
                          </m:dPr>
                          <m:e>
                            <m:r>
                              <a:rPr lang="en-US" altLang="en-US" sz="3600" i="1">
                                <a:latin typeface="Cambria Math" panose="02040503050406030204" pitchFamily="18" charset="0"/>
                                <a:sym typeface="Symbol" panose="05050102010706020507" pitchFamily="18" charset="2"/>
                              </a:rPr>
                              <m:t>𝑦</m:t>
                            </m:r>
                            <m:r>
                              <a:rPr lang="en-US" altLang="en-US" sz="3600" i="1">
                                <a:latin typeface="Cambria Math" panose="02040503050406030204" pitchFamily="18" charset="0"/>
                                <a:sym typeface="Symbol" panose="05050102010706020507" pitchFamily="18" charset="2"/>
                              </a:rPr>
                              <m:t>−</m:t>
                            </m:r>
                            <m:r>
                              <a:rPr lang="en-US" altLang="en-US" sz="3600" i="1">
                                <a:latin typeface="Cambria Math" panose="02040503050406030204" pitchFamily="18" charset="0"/>
                                <a:sym typeface="Symbol" panose="05050102010706020507" pitchFamily="18" charset="2"/>
                              </a:rPr>
                              <m:t>𝑦</m:t>
                            </m:r>
                            <m:r>
                              <a:rPr lang="en-US" altLang="en-US" sz="3600" i="1">
                                <a:latin typeface="Cambria Math" panose="02040503050406030204" pitchFamily="18" charset="0"/>
                                <a:sym typeface="Symbol" panose="05050102010706020507" pitchFamily="18" charset="2"/>
                              </a:rPr>
                              <m:t>′</m:t>
                            </m:r>
                          </m:e>
                        </m:d>
                      </m:num>
                      <m:den>
                        <m:r>
                          <a:rPr lang="en-US" altLang="en-US" sz="3600" i="1">
                            <a:latin typeface="Cambria Math" panose="02040503050406030204" pitchFamily="18" charset="0"/>
                            <a:sym typeface="Symbol" panose="05050102010706020507" pitchFamily="18" charset="2"/>
                          </a:rPr>
                          <m:t>𝑛</m:t>
                        </m:r>
                      </m:den>
                    </m:f>
                  </m:oMath>
                </a14:m>
                <a:endParaRPr lang="en-US" altLang="en-US" sz="3600" baseline="-25000" dirty="0"/>
              </a:p>
              <a:p>
                <a:pPr algn="r"/>
                <a:r>
                  <a:rPr lang="en-US" altLang="en-US" sz="3600" dirty="0">
                    <a:sym typeface="Symbol" panose="05050102010706020507" pitchFamily="18" charset="2"/>
                  </a:rPr>
                  <a:t>		</a:t>
                </a:r>
                <a:r>
                  <a:rPr lang="en-US" altLang="en-US" sz="3600" dirty="0"/>
                  <a:t>b</a:t>
                </a:r>
                <a:r>
                  <a:rPr lang="en-US" altLang="en-US" sz="3600" baseline="-25000" dirty="0"/>
                  <a:t>i+1</a:t>
                </a:r>
                <a:r>
                  <a:rPr lang="en-US" altLang="en-US" sz="3600" dirty="0"/>
                  <a:t>  =  b</a:t>
                </a:r>
                <a:r>
                  <a:rPr lang="en-US" altLang="en-US" sz="3600" baseline="-25000" dirty="0"/>
                  <a:t>i </a:t>
                </a:r>
                <a:r>
                  <a:rPr lang="en-US" altLang="en-US" sz="3600" dirty="0"/>
                  <a:t>+2</a:t>
                </a:r>
                <a:r>
                  <a:rPr lang="en-US" altLang="en-US" sz="3600" dirty="0">
                    <a:sym typeface="Symbol" panose="05050102010706020507" pitchFamily="18" charset="2"/>
                  </a:rPr>
                  <a:t></a:t>
                </a:r>
                <a14:m>
                  <m:oMath xmlns:m="http://schemas.openxmlformats.org/officeDocument/2006/math">
                    <m:f>
                      <m:fPr>
                        <m:ctrlPr>
                          <a:rPr lang="en-US" altLang="en-US" sz="3600" i="1">
                            <a:latin typeface="Cambria Math" panose="02040503050406030204" pitchFamily="18" charset="0"/>
                            <a:sym typeface="Symbol" panose="05050102010706020507" pitchFamily="18" charset="2"/>
                          </a:rPr>
                        </m:ctrlPr>
                      </m:fPr>
                      <m:num>
                        <m:r>
                          <m:rPr>
                            <m:sty m:val="p"/>
                          </m:rPr>
                          <a:rPr lang="el-GR" altLang="en-US" sz="3600" i="1">
                            <a:latin typeface="Cambria Math" panose="02040503050406030204" pitchFamily="18" charset="0"/>
                            <a:sym typeface="Symbol" panose="05050102010706020507" pitchFamily="18" charset="2"/>
                          </a:rPr>
                          <m:t>Σ</m:t>
                        </m:r>
                        <m:r>
                          <a:rPr lang="en-US" altLang="en-US" sz="3600" i="1">
                            <a:latin typeface="Cambria Math" panose="02040503050406030204" pitchFamily="18" charset="0"/>
                            <a:sym typeface="Symbol" panose="05050102010706020507" pitchFamily="18" charset="2"/>
                          </a:rPr>
                          <m:t>𝑥</m:t>
                        </m:r>
                        <m:d>
                          <m:dPr>
                            <m:ctrlPr>
                              <a:rPr lang="en-US" altLang="en-US" sz="3600" i="1">
                                <a:latin typeface="Cambria Math" panose="02040503050406030204" pitchFamily="18" charset="0"/>
                                <a:sym typeface="Symbol" panose="05050102010706020507" pitchFamily="18" charset="2"/>
                              </a:rPr>
                            </m:ctrlPr>
                          </m:dPr>
                          <m:e>
                            <m:r>
                              <a:rPr lang="en-US" altLang="en-US" sz="3600" i="1">
                                <a:latin typeface="Cambria Math" panose="02040503050406030204" pitchFamily="18" charset="0"/>
                                <a:sym typeface="Symbol" panose="05050102010706020507" pitchFamily="18" charset="2"/>
                              </a:rPr>
                              <m:t>𝑦</m:t>
                            </m:r>
                            <m:r>
                              <a:rPr lang="en-US" altLang="en-US" sz="3600" i="1">
                                <a:latin typeface="Cambria Math" panose="02040503050406030204" pitchFamily="18" charset="0"/>
                                <a:sym typeface="Symbol" panose="05050102010706020507" pitchFamily="18" charset="2"/>
                              </a:rPr>
                              <m:t>−</m:t>
                            </m:r>
                            <m:r>
                              <a:rPr lang="en-US" altLang="en-US" sz="3600" i="1">
                                <a:latin typeface="Cambria Math" panose="02040503050406030204" pitchFamily="18" charset="0"/>
                                <a:sym typeface="Symbol" panose="05050102010706020507" pitchFamily="18" charset="2"/>
                              </a:rPr>
                              <m:t>𝑦</m:t>
                            </m:r>
                            <m:r>
                              <a:rPr lang="en-US" altLang="en-US" sz="3600" i="1">
                                <a:latin typeface="Cambria Math" panose="02040503050406030204" pitchFamily="18" charset="0"/>
                                <a:sym typeface="Symbol" panose="05050102010706020507" pitchFamily="18" charset="2"/>
                              </a:rPr>
                              <m:t>′</m:t>
                            </m:r>
                          </m:e>
                        </m:d>
                      </m:num>
                      <m:den>
                        <m:r>
                          <a:rPr lang="en-US" altLang="en-US" sz="3600" i="1">
                            <a:latin typeface="Cambria Math" panose="02040503050406030204" pitchFamily="18" charset="0"/>
                            <a:sym typeface="Symbol" panose="05050102010706020507" pitchFamily="18" charset="2"/>
                          </a:rPr>
                          <m:t>𝑛</m:t>
                        </m:r>
                      </m:den>
                    </m:f>
                  </m:oMath>
                </a14:m>
                <a:endParaRPr lang="en-US" sz="3600" dirty="0"/>
              </a:p>
            </p:txBody>
          </p:sp>
        </mc:Choice>
        <mc:Fallback xmlns="">
          <p:sp>
            <p:nvSpPr>
              <p:cNvPr id="7" name="Rectangle 6"/>
              <p:cNvSpPr>
                <a:spLocks noRot="1" noChangeAspect="1" noMove="1" noResize="1" noEditPoints="1" noAdjustHandles="1" noChangeArrowheads="1" noChangeShapeType="1" noTextEdit="1"/>
              </p:cNvSpPr>
              <p:nvPr/>
            </p:nvSpPr>
            <p:spPr>
              <a:xfrm>
                <a:off x="4148050" y="2530918"/>
                <a:ext cx="7614459" cy="1743426"/>
              </a:xfrm>
              <a:prstGeom prst="rect">
                <a:avLst/>
              </a:prstGeom>
              <a:blipFill rotWithShape="0">
                <a:blip r:embed="rId3"/>
                <a:stretch>
                  <a:fillRect b="-5944"/>
                </a:stretch>
              </a:blipFill>
            </p:spPr>
            <p:txBody>
              <a:bodyPr/>
              <a:lstStyle/>
              <a:p>
                <a:r>
                  <a:rPr lang="en-US">
                    <a:noFill/>
                  </a:rPr>
                  <a:t> </a:t>
                </a:r>
              </a:p>
            </p:txBody>
          </p:sp>
        </mc:Fallback>
      </mc:AlternateContent>
    </p:spTree>
    <p:extLst>
      <p:ext uri="{BB962C8B-B14F-4D97-AF65-F5344CB8AC3E}">
        <p14:creationId xmlns:p14="http://schemas.microsoft.com/office/powerpoint/2010/main" val="2754348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MLI – Supervised Problems -Training</a:t>
            </a:r>
          </a:p>
        </p:txBody>
      </p:sp>
      <p:sp>
        <p:nvSpPr>
          <p:cNvPr id="3" name="Content Placeholder 2"/>
          <p:cNvSpPr>
            <a:spLocks noGrp="1"/>
          </p:cNvSpPr>
          <p:nvPr>
            <p:ph idx="1"/>
          </p:nvPr>
        </p:nvSpPr>
        <p:spPr>
          <a:xfrm>
            <a:off x="838200" y="1690688"/>
            <a:ext cx="11353800" cy="5167312"/>
          </a:xfrm>
        </p:spPr>
        <p:txBody>
          <a:bodyPr>
            <a:normAutofit lnSpcReduction="10000"/>
          </a:bodyPr>
          <a:lstStyle/>
          <a:p>
            <a:pPr marL="0" indent="0">
              <a:buNone/>
            </a:pPr>
            <a:r>
              <a:rPr lang="en-US" sz="3600" dirty="0"/>
              <a:t>But there is a problem with using our data exclusively.</a:t>
            </a:r>
          </a:p>
          <a:p>
            <a:pPr marL="0" indent="0">
              <a:buNone/>
            </a:pPr>
            <a:r>
              <a:rPr lang="en-US" sz="3600" dirty="0"/>
              <a:t>We have fit our model.  We may even have found a good fit.</a:t>
            </a:r>
          </a:p>
          <a:p>
            <a:pPr marL="0" indent="0">
              <a:buNone/>
            </a:pPr>
            <a:r>
              <a:rPr lang="en-US" sz="3600" dirty="0"/>
              <a:t>But after that, then what?!</a:t>
            </a:r>
          </a:p>
          <a:p>
            <a:pPr marL="0" indent="0">
              <a:buNone/>
            </a:pPr>
            <a:endParaRPr lang="en-US" sz="3600" dirty="0"/>
          </a:p>
          <a:p>
            <a:pPr marL="0" indent="0">
              <a:buNone/>
            </a:pPr>
            <a:r>
              <a:rPr lang="en-US" sz="3600" dirty="0"/>
              <a:t>We have no predictive power.</a:t>
            </a:r>
          </a:p>
          <a:p>
            <a:pPr marL="0" indent="0">
              <a:buNone/>
            </a:pPr>
            <a:endParaRPr lang="en-US" sz="3600" dirty="0">
              <a:solidFill>
                <a:schemeClr val="accent6"/>
              </a:solidFill>
            </a:endParaRPr>
          </a:p>
          <a:p>
            <a:pPr marL="0" indent="0">
              <a:buNone/>
            </a:pPr>
            <a:r>
              <a:rPr lang="en-US" sz="3600" dirty="0">
                <a:solidFill>
                  <a:schemeClr val="accent6"/>
                </a:solidFill>
              </a:rPr>
              <a:t>There are other methods to determine goodness of fit:</a:t>
            </a:r>
          </a:p>
          <a:p>
            <a:pPr marL="0" indent="0">
              <a:buNone/>
            </a:pPr>
            <a:r>
              <a:rPr lang="en-US" sz="3600" dirty="0"/>
              <a:t>One method is to train our model with only some of our data, then see how well it predicts the rest of our data.</a:t>
            </a:r>
          </a:p>
          <a:p>
            <a:pPr marL="0" indent="0">
              <a:buNone/>
            </a:pPr>
            <a:endParaRPr lang="en-US" sz="3600" dirty="0">
              <a:solidFill>
                <a:schemeClr val="accent6"/>
              </a:solidFill>
            </a:endParaRPr>
          </a:p>
          <a:p>
            <a:pPr marL="0" indent="0">
              <a:buNone/>
            </a:pPr>
            <a:endParaRPr lang="en-US" dirty="0">
              <a:solidFill>
                <a:schemeClr val="accent6"/>
              </a:solidFill>
            </a:endParaRPr>
          </a:p>
        </p:txBody>
      </p:sp>
    </p:spTree>
    <p:extLst>
      <p:ext uri="{BB962C8B-B14F-4D97-AF65-F5344CB8AC3E}">
        <p14:creationId xmlns:p14="http://schemas.microsoft.com/office/powerpoint/2010/main" val="39313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MLI – Supervised Problems -Training</a:t>
            </a:r>
          </a:p>
        </p:txBody>
      </p:sp>
      <p:sp>
        <p:nvSpPr>
          <p:cNvPr id="3" name="Content Placeholder 2"/>
          <p:cNvSpPr>
            <a:spLocks noGrp="1"/>
          </p:cNvSpPr>
          <p:nvPr>
            <p:ph idx="1"/>
          </p:nvPr>
        </p:nvSpPr>
        <p:spPr>
          <a:xfrm>
            <a:off x="838200" y="1690688"/>
            <a:ext cx="11353800" cy="5167312"/>
          </a:xfrm>
        </p:spPr>
        <p:txBody>
          <a:bodyPr>
            <a:normAutofit/>
          </a:bodyPr>
          <a:lstStyle/>
          <a:p>
            <a:pPr marL="0" indent="0">
              <a:buNone/>
            </a:pPr>
            <a:r>
              <a:rPr lang="en-US" dirty="0"/>
              <a:t>We usually split our data into three categories that are usually separated:</a:t>
            </a:r>
          </a:p>
          <a:p>
            <a:pPr marL="0" indent="0">
              <a:buNone/>
            </a:pPr>
            <a:endParaRPr lang="en-US" dirty="0"/>
          </a:p>
          <a:p>
            <a:pPr marL="0" indent="0">
              <a:buNone/>
            </a:pPr>
            <a:r>
              <a:rPr lang="en-US" dirty="0"/>
              <a:t>Training data	-the data used to make our initial model</a:t>
            </a:r>
          </a:p>
          <a:p>
            <a:pPr marL="0" indent="0">
              <a:buNone/>
            </a:pPr>
            <a:r>
              <a:rPr lang="en-US" dirty="0"/>
              <a:t>Validation data	-the data used to see if our model is good, and to tune it 				using the method of </a:t>
            </a:r>
            <a:r>
              <a:rPr lang="en-US" dirty="0" err="1"/>
              <a:t>hyperparametrization</a:t>
            </a:r>
            <a:endParaRPr lang="en-US" dirty="0"/>
          </a:p>
          <a:p>
            <a:pPr marL="0" indent="0">
              <a:buNone/>
            </a:pPr>
            <a:r>
              <a:rPr lang="en-US" dirty="0"/>
              <a:t>Testing data		-the final test of a tuned model is undertaken on this set</a:t>
            </a:r>
          </a:p>
          <a:p>
            <a:pPr marL="0" indent="0">
              <a:buNone/>
            </a:pPr>
            <a:endParaRPr lang="en-US" dirty="0"/>
          </a:p>
        </p:txBody>
      </p:sp>
      <p:pic>
        <p:nvPicPr>
          <p:cNvPr id="6" name="Picture 5"/>
          <p:cNvPicPr>
            <a:picLocks noChangeAspect="1"/>
          </p:cNvPicPr>
          <p:nvPr/>
        </p:nvPicPr>
        <p:blipFill>
          <a:blip r:embed="rId2"/>
          <a:stretch>
            <a:fillRect/>
          </a:stretch>
        </p:blipFill>
        <p:spPr>
          <a:xfrm>
            <a:off x="3737882" y="4808764"/>
            <a:ext cx="2495550" cy="1828800"/>
          </a:xfrm>
          <a:prstGeom prst="rect">
            <a:avLst/>
          </a:prstGeom>
        </p:spPr>
      </p:pic>
    </p:spTree>
    <p:extLst>
      <p:ext uri="{BB962C8B-B14F-4D97-AF65-F5344CB8AC3E}">
        <p14:creationId xmlns:p14="http://schemas.microsoft.com/office/powerpoint/2010/main" val="3329681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MLI – Supervised Problems -Training</a:t>
            </a:r>
          </a:p>
        </p:txBody>
      </p:sp>
      <p:sp>
        <p:nvSpPr>
          <p:cNvPr id="3" name="Content Placeholder 2"/>
          <p:cNvSpPr>
            <a:spLocks noGrp="1"/>
          </p:cNvSpPr>
          <p:nvPr>
            <p:ph idx="1"/>
          </p:nvPr>
        </p:nvSpPr>
        <p:spPr>
          <a:xfrm>
            <a:off x="838200" y="1690688"/>
            <a:ext cx="11353800" cy="5167312"/>
          </a:xfrm>
        </p:spPr>
        <p:txBody>
          <a:bodyPr>
            <a:normAutofit/>
          </a:bodyPr>
          <a:lstStyle/>
          <a:p>
            <a:pPr marL="0" indent="0">
              <a:buNone/>
            </a:pPr>
            <a:r>
              <a:rPr lang="en-US" dirty="0"/>
              <a:t>There are many, many different ratios, and schemes</a:t>
            </a:r>
          </a:p>
          <a:p>
            <a:pPr marL="0" indent="0">
              <a:buNone/>
            </a:pPr>
            <a:r>
              <a:rPr lang="en-US" dirty="0"/>
              <a:t>that can be used to split the data.</a:t>
            </a:r>
          </a:p>
          <a:p>
            <a:pPr marL="0" indent="0">
              <a:buNone/>
            </a:pPr>
            <a:endParaRPr lang="en-US" dirty="0"/>
          </a:p>
          <a:p>
            <a:pPr marL="0" indent="0">
              <a:buNone/>
            </a:pPr>
            <a:r>
              <a:rPr lang="en-US" dirty="0"/>
              <a:t>How much data is available?</a:t>
            </a:r>
          </a:p>
          <a:p>
            <a:pPr marL="0" indent="0">
              <a:buNone/>
            </a:pPr>
            <a:r>
              <a:rPr lang="en-US" dirty="0"/>
              <a:t>Is it sequential?</a:t>
            </a:r>
          </a:p>
          <a:p>
            <a:pPr marL="0" indent="0">
              <a:buNone/>
            </a:pPr>
            <a:r>
              <a:rPr lang="en-US" dirty="0"/>
              <a:t>Is it all of the same quality?</a:t>
            </a:r>
          </a:p>
          <a:p>
            <a:pPr marL="0" indent="0">
              <a:buNone/>
            </a:pPr>
            <a:r>
              <a:rPr lang="en-US" dirty="0"/>
              <a:t>How many </a:t>
            </a:r>
            <a:r>
              <a:rPr lang="en-US" dirty="0" err="1"/>
              <a:t>hyperparameters</a:t>
            </a:r>
            <a:r>
              <a:rPr lang="en-US" dirty="0"/>
              <a:t> are there?</a:t>
            </a:r>
          </a:p>
          <a:p>
            <a:pPr marL="0" indent="0">
              <a:buNone/>
            </a:pPr>
            <a:r>
              <a:rPr lang="en-US" dirty="0"/>
              <a:t>How sensitive is the model?</a:t>
            </a:r>
          </a:p>
          <a:p>
            <a:pPr marL="0" indent="0">
              <a:buNone/>
            </a:pPr>
            <a:r>
              <a:rPr lang="en-US" dirty="0"/>
              <a:t>How much data does the model need?</a:t>
            </a:r>
          </a:p>
        </p:txBody>
      </p:sp>
      <p:pic>
        <p:nvPicPr>
          <p:cNvPr id="4" name="Picture 2" descr="File:Train-Test-Validation.pn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574198" y="2445996"/>
            <a:ext cx="5486400" cy="333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643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0A6B-F972-4B7D-9F32-7074C2CA338D}"/>
              </a:ext>
            </a:extLst>
          </p:cNvPr>
          <p:cNvSpPr>
            <a:spLocks noGrp="1"/>
          </p:cNvSpPr>
          <p:nvPr>
            <p:ph type="title"/>
          </p:nvPr>
        </p:nvSpPr>
        <p:spPr/>
        <p:txBody>
          <a:bodyPr/>
          <a:lstStyle/>
          <a:p>
            <a:r>
              <a:rPr lang="en-US" dirty="0"/>
              <a:t>Exercises –Week 4</a:t>
            </a:r>
          </a:p>
        </p:txBody>
      </p:sp>
      <p:sp>
        <p:nvSpPr>
          <p:cNvPr id="3" name="Content Placeholder 2"/>
          <p:cNvSpPr>
            <a:spLocks noGrp="1"/>
          </p:cNvSpPr>
          <p:nvPr>
            <p:ph idx="1"/>
          </p:nvPr>
        </p:nvSpPr>
        <p:spPr>
          <a:xfrm>
            <a:off x="838200" y="1841953"/>
            <a:ext cx="10515600" cy="4351338"/>
          </a:xfrm>
        </p:spPr>
        <p:txBody>
          <a:bodyPr/>
          <a:lstStyle/>
          <a:p>
            <a:pPr marL="0" indent="0">
              <a:buNone/>
            </a:pPr>
            <a:r>
              <a:rPr lang="en-US" b="1" dirty="0"/>
              <a:t>Using the same dataset from Week 2, perform Linear Regression by Gradient Descent using Excel &amp; Python.  </a:t>
            </a:r>
          </a:p>
          <a:p>
            <a:pPr marL="0" indent="0">
              <a:buNone/>
            </a:pPr>
            <a:r>
              <a:rPr lang="en-US" b="1" dirty="0"/>
              <a:t>Compare results to Week 2 using OLS.  </a:t>
            </a:r>
          </a:p>
          <a:p>
            <a:pPr marL="0" indent="0">
              <a:buNone/>
            </a:pPr>
            <a:r>
              <a:rPr lang="en-US" b="1"/>
              <a:t>How well does </a:t>
            </a:r>
            <a:r>
              <a:rPr lang="en-US" b="1" dirty="0"/>
              <a:t>Excel fare, compared to Python?  What are the pros and cons of each?  </a:t>
            </a:r>
          </a:p>
          <a:p>
            <a:pPr marL="0" indent="0">
              <a:buNone/>
            </a:pPr>
            <a:r>
              <a:rPr lang="en-US" b="1" dirty="0"/>
              <a:t>Play with the tuning parameters and see how that affects your metrics, as well as plotting efficiency.  </a:t>
            </a:r>
          </a:p>
          <a:p>
            <a:pPr marL="0" indent="0">
              <a:buNone/>
            </a:pPr>
            <a:r>
              <a:rPr lang="en-US" b="1" dirty="0"/>
              <a:t>Is there a threshold value for alpha that is optimal?  </a:t>
            </a:r>
          </a:p>
          <a:p>
            <a:pPr marL="0" indent="0">
              <a:buNone/>
            </a:pPr>
            <a:r>
              <a:rPr lang="en-US" b="1" dirty="0"/>
              <a:t>What method is better?</a:t>
            </a:r>
            <a:endParaRPr lang="en-US" dirty="0"/>
          </a:p>
          <a:p>
            <a:endParaRPr lang="en-US" dirty="0"/>
          </a:p>
        </p:txBody>
      </p:sp>
    </p:spTree>
    <p:custDataLst>
      <p:tags r:id="rId1"/>
    </p:custDataLst>
    <p:extLst>
      <p:ext uri="{BB962C8B-B14F-4D97-AF65-F5344CB8AC3E}">
        <p14:creationId xmlns:p14="http://schemas.microsoft.com/office/powerpoint/2010/main" val="2147572173"/>
      </p:ext>
    </p:extLst>
  </p:cSld>
  <p:clrMapOvr>
    <a:masterClrMapping/>
  </p:clrMapOvr>
  <mc:AlternateContent xmlns:mc="http://schemas.openxmlformats.org/markup-compatibility/2006" xmlns:p14="http://schemas.microsoft.com/office/powerpoint/2010/main">
    <mc:Choice Requires="p14">
      <p:transition spd="slow" p14:dur="2000" advTm="44915"/>
    </mc:Choice>
    <mc:Fallback xmlns="">
      <p:transition spd="slow" advTm="4491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D5F8"/>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4E789-FBA6-45B0-BE47-1D63C248A94A}"/>
              </a:ext>
            </a:extLst>
          </p:cNvPr>
          <p:cNvSpPr>
            <a:spLocks noGrp="1"/>
          </p:cNvSpPr>
          <p:nvPr>
            <p:ph type="title"/>
          </p:nvPr>
        </p:nvSpPr>
        <p:spPr/>
        <p:txBody>
          <a:bodyPr/>
          <a:lstStyle/>
          <a:p>
            <a:r>
              <a:rPr lang="en-US" dirty="0"/>
              <a:t>Exercises– Week </a:t>
            </a:r>
            <a:r>
              <a:rPr lang="en-US" strike="sngStrike" dirty="0"/>
              <a:t>2</a:t>
            </a:r>
            <a:r>
              <a:rPr lang="en-US" dirty="0"/>
              <a:t>3</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48502860"/>
              </p:ext>
            </p:extLst>
          </p:nvPr>
        </p:nvGraphicFramePr>
        <p:xfrm>
          <a:off x="939730" y="2244219"/>
          <a:ext cx="3952875" cy="2286000"/>
        </p:xfrm>
        <a:graphic>
          <a:graphicData uri="http://schemas.openxmlformats.org/drawingml/2006/table">
            <a:tbl>
              <a:tblPr firstRow="1" bandRow="1" bandCol="1">
                <a:tableStyleId>{5C22544A-7EE6-4342-B048-85BDC9FD1C3A}</a:tableStyleId>
              </a:tblPr>
              <a:tblGrid>
                <a:gridCol w="282575">
                  <a:extLst>
                    <a:ext uri="{9D8B030D-6E8A-4147-A177-3AD203B41FA5}">
                      <a16:colId xmlns:a16="http://schemas.microsoft.com/office/drawing/2014/main" val="20000"/>
                    </a:ext>
                  </a:extLst>
                </a:gridCol>
                <a:gridCol w="995680">
                  <a:extLst>
                    <a:ext uri="{9D8B030D-6E8A-4147-A177-3AD203B41FA5}">
                      <a16:colId xmlns:a16="http://schemas.microsoft.com/office/drawing/2014/main" val="20001"/>
                    </a:ext>
                  </a:extLst>
                </a:gridCol>
                <a:gridCol w="318770">
                  <a:extLst>
                    <a:ext uri="{9D8B030D-6E8A-4147-A177-3AD203B41FA5}">
                      <a16:colId xmlns:a16="http://schemas.microsoft.com/office/drawing/2014/main" val="20002"/>
                    </a:ext>
                  </a:extLst>
                </a:gridCol>
                <a:gridCol w="1018540">
                  <a:extLst>
                    <a:ext uri="{9D8B030D-6E8A-4147-A177-3AD203B41FA5}">
                      <a16:colId xmlns:a16="http://schemas.microsoft.com/office/drawing/2014/main" val="20003"/>
                    </a:ext>
                  </a:extLst>
                </a:gridCol>
                <a:gridCol w="295910">
                  <a:extLst>
                    <a:ext uri="{9D8B030D-6E8A-4147-A177-3AD203B41FA5}">
                      <a16:colId xmlns:a16="http://schemas.microsoft.com/office/drawing/2014/main" val="20004"/>
                    </a:ext>
                  </a:extLst>
                </a:gridCol>
                <a:gridCol w="1041400">
                  <a:extLst>
                    <a:ext uri="{9D8B030D-6E8A-4147-A177-3AD203B41FA5}">
                      <a16:colId xmlns:a16="http://schemas.microsoft.com/office/drawing/2014/main" val="20005"/>
                    </a:ext>
                  </a:extLst>
                </a:gridCol>
              </a:tblGrid>
              <a:tr h="182880">
                <a:tc>
                  <a:txBody>
                    <a:bodyPr/>
                    <a:lstStyle/>
                    <a:p>
                      <a:pPr marL="0" marR="0" algn="ctr">
                        <a:lnSpc>
                          <a:spcPct val="107000"/>
                        </a:lnSpc>
                        <a:spcBef>
                          <a:spcPts val="0"/>
                        </a:spcBef>
                        <a:spcAft>
                          <a:spcPts val="0"/>
                        </a:spcAft>
                      </a:pPr>
                      <a:r>
                        <a:rPr lang="en-US" sz="1100" dirty="0">
                          <a:effectLst/>
                        </a:rPr>
                        <a:t>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82880">
                <a:tc>
                  <a:txBody>
                    <a:bodyPr/>
                    <a:lstStyle/>
                    <a:p>
                      <a:pPr marL="0" marR="0" algn="r">
                        <a:lnSpc>
                          <a:spcPct val="107000"/>
                        </a:lnSpc>
                        <a:spcBef>
                          <a:spcPts val="0"/>
                        </a:spcBef>
                        <a:spcAft>
                          <a:spcPts val="0"/>
                        </a:spcAft>
                      </a:pPr>
                      <a:r>
                        <a:rPr lang="en-US" sz="1100" dirty="0">
                          <a:solidFill>
                            <a:srgbClr val="FF0000"/>
                          </a:solidFill>
                          <a:effectLst/>
                        </a:rPr>
                        <a:t>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12.30257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106.9244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21</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136.0519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28600">
                <a:tc>
                  <a:txBody>
                    <a:bodyPr/>
                    <a:lstStyle/>
                    <a:p>
                      <a:pPr marL="0" marR="0" algn="r">
                        <a:lnSpc>
                          <a:spcPct val="107000"/>
                        </a:lnSpc>
                        <a:spcBef>
                          <a:spcPts val="0"/>
                        </a:spcBef>
                        <a:spcAft>
                          <a:spcPts val="0"/>
                        </a:spcAft>
                      </a:pPr>
                      <a:r>
                        <a:rPr lang="en-US" sz="1100" dirty="0">
                          <a:solidFill>
                            <a:srgbClr val="FF0000"/>
                          </a:solidFill>
                          <a:effectLst/>
                        </a:rPr>
                        <a:t>1</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20.1944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11</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115.7368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22</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160.7053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28600">
                <a:tc>
                  <a:txBody>
                    <a:bodyPr/>
                    <a:lstStyle/>
                    <a:p>
                      <a:pPr marL="0" marR="0" algn="r">
                        <a:lnSpc>
                          <a:spcPct val="107000"/>
                        </a:lnSpc>
                        <a:spcBef>
                          <a:spcPts val="0"/>
                        </a:spcBef>
                        <a:spcAft>
                          <a:spcPts val="0"/>
                        </a:spcAft>
                      </a:pPr>
                      <a:r>
                        <a:rPr lang="en-US" sz="1100" dirty="0">
                          <a:solidFill>
                            <a:srgbClr val="FF0000"/>
                          </a:solidFill>
                          <a:effectLst/>
                        </a:rPr>
                        <a:t>2</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53.47424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12</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74.14187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23</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184.7324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82880">
                <a:tc>
                  <a:txBody>
                    <a:bodyPr/>
                    <a:lstStyle/>
                    <a:p>
                      <a:pPr marL="0" marR="0" algn="r">
                        <a:lnSpc>
                          <a:spcPct val="107000"/>
                        </a:lnSpc>
                        <a:spcBef>
                          <a:spcPts val="0"/>
                        </a:spcBef>
                        <a:spcAft>
                          <a:spcPts val="0"/>
                        </a:spcAft>
                      </a:pPr>
                      <a:r>
                        <a:rPr lang="en-US" sz="1100" dirty="0">
                          <a:solidFill>
                            <a:srgbClr val="FF0000"/>
                          </a:solidFill>
                          <a:effectLst/>
                        </a:rPr>
                        <a:t>3</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60.52269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13</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126.5221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24</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152.8735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82880">
                <a:tc>
                  <a:txBody>
                    <a:bodyPr/>
                    <a:lstStyle/>
                    <a:p>
                      <a:pPr marL="0" marR="0" algn="r">
                        <a:lnSpc>
                          <a:spcPct val="107000"/>
                        </a:lnSpc>
                        <a:spcBef>
                          <a:spcPts val="0"/>
                        </a:spcBef>
                        <a:spcAft>
                          <a:spcPts val="0"/>
                        </a:spcAft>
                      </a:pPr>
                      <a:r>
                        <a:rPr lang="en-US" sz="1100" dirty="0">
                          <a:solidFill>
                            <a:srgbClr val="FF0000"/>
                          </a:solidFill>
                          <a:effectLst/>
                        </a:rPr>
                        <a:t>4</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61.85855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14</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119.9432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164.4765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82880">
                <a:tc>
                  <a:txBody>
                    <a:bodyPr/>
                    <a:lstStyle/>
                    <a:p>
                      <a:pPr marL="0" marR="0" algn="r">
                        <a:lnSpc>
                          <a:spcPct val="107000"/>
                        </a:lnSpc>
                        <a:spcBef>
                          <a:spcPts val="0"/>
                        </a:spcBef>
                        <a:spcAft>
                          <a:spcPts val="0"/>
                        </a:spcAft>
                      </a:pPr>
                      <a:r>
                        <a:rPr lang="en-US" sz="1100" dirty="0">
                          <a:solidFill>
                            <a:srgbClr val="FF0000"/>
                          </a:solidFill>
                          <a:effectLst/>
                        </a:rPr>
                        <a:t>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70.42899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139.9098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26</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169.6488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182880">
                <a:tc>
                  <a:txBody>
                    <a:bodyPr/>
                    <a:lstStyle/>
                    <a:p>
                      <a:pPr marL="0" marR="0" algn="r">
                        <a:lnSpc>
                          <a:spcPct val="107000"/>
                        </a:lnSpc>
                        <a:spcBef>
                          <a:spcPts val="0"/>
                        </a:spcBef>
                        <a:spcAft>
                          <a:spcPts val="0"/>
                        </a:spcAft>
                      </a:pPr>
                      <a:r>
                        <a:rPr lang="en-US" sz="1100" dirty="0">
                          <a:solidFill>
                            <a:srgbClr val="FF0000"/>
                          </a:solidFill>
                          <a:effectLst/>
                        </a:rPr>
                        <a:t>6</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86.55053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16</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133.7649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187.0767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182880">
                <a:tc>
                  <a:txBody>
                    <a:bodyPr/>
                    <a:lstStyle/>
                    <a:p>
                      <a:pPr marL="0" marR="0" algn="r">
                        <a:lnSpc>
                          <a:spcPct val="107000"/>
                        </a:lnSpc>
                        <a:spcBef>
                          <a:spcPts val="0"/>
                        </a:spcBef>
                        <a:spcAft>
                          <a:spcPts val="0"/>
                        </a:spcAft>
                      </a:pPr>
                      <a:r>
                        <a:rPr lang="en-US" sz="1100" dirty="0">
                          <a:solidFill>
                            <a:srgbClr val="FF0000"/>
                          </a:solidFill>
                          <a:effectLst/>
                        </a:rPr>
                        <a:t>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54.28762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152.9818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28</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174.1397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182880">
                <a:tc>
                  <a:txBody>
                    <a:bodyPr/>
                    <a:lstStyle/>
                    <a:p>
                      <a:pPr marL="0" marR="0" algn="r">
                        <a:lnSpc>
                          <a:spcPct val="107000"/>
                        </a:lnSpc>
                        <a:spcBef>
                          <a:spcPts val="0"/>
                        </a:spcBef>
                        <a:spcAft>
                          <a:spcPts val="0"/>
                        </a:spcAft>
                      </a:pPr>
                      <a:r>
                        <a:rPr lang="en-US" sz="1100" dirty="0">
                          <a:solidFill>
                            <a:srgbClr val="FF0000"/>
                          </a:solidFill>
                          <a:effectLst/>
                        </a:rPr>
                        <a:t>8</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69.02268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18</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157.5315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29</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217.3314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182880">
                <a:tc>
                  <a:txBody>
                    <a:bodyPr/>
                    <a:lstStyle/>
                    <a:p>
                      <a:pPr marL="0" marR="0" algn="r">
                        <a:lnSpc>
                          <a:spcPct val="107000"/>
                        </a:lnSpc>
                        <a:spcBef>
                          <a:spcPts val="0"/>
                        </a:spcBef>
                        <a:spcAft>
                          <a:spcPts val="0"/>
                        </a:spcAft>
                      </a:pPr>
                      <a:r>
                        <a:rPr lang="en-US" sz="1100" dirty="0">
                          <a:solidFill>
                            <a:srgbClr val="FF0000"/>
                          </a:solidFill>
                          <a:effectLst/>
                        </a:rPr>
                        <a:t>9</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100.4699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19</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164.2307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30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198.0507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182880">
                <a:tc>
                  <a:txBody>
                    <a:bodyPr/>
                    <a:lstStyle/>
                    <a:p>
                      <a:pPr marL="0" marR="0" algn="r">
                        <a:lnSpc>
                          <a:spcPct val="107000"/>
                        </a:lnSpc>
                        <a:spcBef>
                          <a:spcPts val="0"/>
                        </a:spcBef>
                        <a:spcAft>
                          <a:spcPts val="0"/>
                        </a:spcAft>
                      </a:pPr>
                      <a:r>
                        <a:rPr lang="en-US" sz="1100" dirty="0">
                          <a:solidFill>
                            <a:srgbClr val="FF0000"/>
                          </a:solidFill>
                          <a:effectLst/>
                        </a:rPr>
                        <a:t>10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106.9244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dirty="0">
                          <a:solidFill>
                            <a:srgbClr val="FF0000"/>
                          </a:solidFill>
                          <a:effectLst/>
                        </a:rPr>
                        <a:t>20</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130.2153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838201" y="1452518"/>
            <a:ext cx="10085614"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the following data set, find/plot the fit, and the correlation using python &amp; excel.  </a:t>
            </a:r>
            <a:r>
              <a:rPr kumimoji="0" lang="en-US" altLang="en-US" sz="2000" b="1"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Compare</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Excel’s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trendline</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Plot the residuals, then rank them, notice anything.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US" sz="3600" b="1" dirty="0"/>
              <a:t>Redo last week’s exercises </a:t>
            </a:r>
            <a:r>
              <a:rPr lang="en-US" sz="3600" b="1" u="sng" dirty="0">
                <a:solidFill>
                  <a:srgbClr val="FF0000"/>
                </a:solidFill>
              </a:rPr>
              <a:t>properly</a:t>
            </a:r>
            <a:r>
              <a:rPr lang="en-US" sz="3600" b="1" dirty="0"/>
              <a:t>.  </a:t>
            </a:r>
            <a:r>
              <a:rPr lang="en-US" sz="3600" b="1" dirty="0">
                <a:solidFill>
                  <a:srgbClr val="FF0000"/>
                </a:solidFill>
              </a:rPr>
              <a:t>IF</a:t>
            </a:r>
            <a:r>
              <a:rPr lang="en-US" sz="3600" b="1" dirty="0"/>
              <a:t> </a:t>
            </a:r>
            <a:r>
              <a:rPr lang="en-US" sz="3600" dirty="0"/>
              <a:t>you have not already.</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86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D5F8"/>
        </a:solidFill>
        <a:effectLst/>
      </p:bgPr>
    </p:bg>
    <p:spTree>
      <p:nvGrpSpPr>
        <p:cNvPr id="1" name=""/>
        <p:cNvGrpSpPr/>
        <p:nvPr/>
      </p:nvGrpSpPr>
      <p:grpSpPr>
        <a:xfrm>
          <a:off x="0" y="0"/>
          <a:ext cx="0" cy="0"/>
          <a:chOff x="0" y="0"/>
          <a:chExt cx="0" cy="0"/>
        </a:xfrm>
      </p:grpSpPr>
      <p:sp>
        <p:nvSpPr>
          <p:cNvPr id="3" name="Rectangle 2"/>
          <p:cNvSpPr/>
          <p:nvPr/>
        </p:nvSpPr>
        <p:spPr>
          <a:xfrm>
            <a:off x="196414" y="1244424"/>
            <a:ext cx="11886729" cy="5632311"/>
          </a:xfrm>
          <a:prstGeom prst="rect">
            <a:avLst/>
          </a:prstGeom>
        </p:spPr>
        <p:txBody>
          <a:bodyPr wrap="square">
            <a:spAutoFit/>
          </a:bodyPr>
          <a:lstStyle/>
          <a:p>
            <a:r>
              <a:rPr lang="en-US" sz="2000" b="1" dirty="0"/>
              <a:t>import pandas as </a:t>
            </a:r>
            <a:r>
              <a:rPr lang="en-US" sz="2000" b="1" dirty="0" err="1">
                <a:solidFill>
                  <a:srgbClr val="FF0000"/>
                </a:solidFill>
              </a:rPr>
              <a:t>pd</a:t>
            </a:r>
            <a:endParaRPr lang="en-US" sz="2000" b="1" dirty="0">
              <a:solidFill>
                <a:srgbClr val="FF0000"/>
              </a:solidFill>
            </a:endParaRPr>
          </a:p>
          <a:p>
            <a:r>
              <a:rPr lang="en-US" sz="2000" b="1" dirty="0"/>
              <a:t>import </a:t>
            </a:r>
            <a:r>
              <a:rPr lang="en-US" sz="2000" b="1" dirty="0" err="1"/>
              <a:t>numpy</a:t>
            </a:r>
            <a:r>
              <a:rPr lang="en-US" sz="2000" b="1" dirty="0"/>
              <a:t> as </a:t>
            </a:r>
            <a:r>
              <a:rPr lang="en-US" sz="2000" b="1" dirty="0">
                <a:solidFill>
                  <a:srgbClr val="FF0000"/>
                </a:solidFill>
              </a:rPr>
              <a:t>np</a:t>
            </a:r>
          </a:p>
          <a:p>
            <a:r>
              <a:rPr lang="en-US" sz="2000" b="1" dirty="0"/>
              <a:t>import </a:t>
            </a:r>
            <a:r>
              <a:rPr lang="en-US" sz="2000" b="1" dirty="0" err="1"/>
              <a:t>matplotlib.pyplot</a:t>
            </a:r>
            <a:r>
              <a:rPr lang="en-US" sz="2000" b="1" dirty="0"/>
              <a:t> as </a:t>
            </a:r>
            <a:r>
              <a:rPr lang="en-US" sz="2000" b="1" dirty="0" err="1">
                <a:solidFill>
                  <a:srgbClr val="FF0000"/>
                </a:solidFill>
              </a:rPr>
              <a:t>plt</a:t>
            </a:r>
            <a:endParaRPr lang="en-US" sz="2000" b="1" dirty="0">
              <a:solidFill>
                <a:srgbClr val="FF0000"/>
              </a:solidFill>
            </a:endParaRPr>
          </a:p>
          <a:p>
            <a:endParaRPr lang="en-US" sz="2000" b="1" dirty="0">
              <a:solidFill>
                <a:srgbClr val="FF0000"/>
              </a:solidFill>
            </a:endParaRPr>
          </a:p>
          <a:p>
            <a:r>
              <a:rPr lang="en-US" sz="2000" b="1" dirty="0"/>
              <a:t>#Read excel file</a:t>
            </a:r>
          </a:p>
          <a:p>
            <a:r>
              <a:rPr lang="en-US" sz="2000" b="1" dirty="0" err="1"/>
              <a:t>df</a:t>
            </a:r>
            <a:r>
              <a:rPr lang="en-US" sz="2000" b="1" dirty="0"/>
              <a:t>=</a:t>
            </a:r>
            <a:r>
              <a:rPr lang="en-US" sz="2000" b="1" dirty="0" err="1"/>
              <a:t>pd.read_excel</a:t>
            </a:r>
            <a:r>
              <a:rPr lang="en-US" sz="2000" b="1" dirty="0"/>
              <a:t>('exercises-wk2.xlsx')</a:t>
            </a:r>
          </a:p>
          <a:p>
            <a:r>
              <a:rPr lang="en-US" sz="2000" b="1" dirty="0"/>
              <a:t>#keep cols 2 and 3, rename columns per row 1, keep needed rows</a:t>
            </a:r>
          </a:p>
          <a:p>
            <a:r>
              <a:rPr lang="en-US" sz="2000" b="1" dirty="0" err="1"/>
              <a:t>df</a:t>
            </a:r>
            <a:r>
              <a:rPr lang="en-US" sz="2000" b="1" dirty="0"/>
              <a:t>=</a:t>
            </a:r>
            <a:r>
              <a:rPr lang="en-US" sz="2000" b="1" dirty="0" err="1"/>
              <a:t>df.iloc</a:t>
            </a:r>
            <a:r>
              <a:rPr lang="en-US" sz="2000" b="1" dirty="0"/>
              <a:t>[:, 1:3]</a:t>
            </a:r>
          </a:p>
          <a:p>
            <a:r>
              <a:rPr lang="en-US" sz="2000" b="1" dirty="0" err="1"/>
              <a:t>df.columns</a:t>
            </a:r>
            <a:r>
              <a:rPr lang="en-US" sz="2000" b="1" dirty="0"/>
              <a:t> = </a:t>
            </a:r>
            <a:r>
              <a:rPr lang="en-US" sz="2000" b="1" dirty="0" err="1"/>
              <a:t>df.iloc</a:t>
            </a:r>
            <a:r>
              <a:rPr lang="en-US" sz="2000" b="1" dirty="0"/>
              <a:t>[0]</a:t>
            </a:r>
          </a:p>
          <a:p>
            <a:r>
              <a:rPr lang="en-US" sz="2000" b="1" dirty="0" err="1"/>
              <a:t>df</a:t>
            </a:r>
            <a:r>
              <a:rPr lang="en-US" sz="2000" b="1" dirty="0"/>
              <a:t> = </a:t>
            </a:r>
            <a:r>
              <a:rPr lang="en-US" sz="2000" b="1" dirty="0" err="1"/>
              <a:t>df</a:t>
            </a:r>
            <a:r>
              <a:rPr lang="en-US" sz="2000" b="1" dirty="0"/>
              <a:t>[1:32]</a:t>
            </a:r>
          </a:p>
          <a:p>
            <a:endParaRPr lang="en-US" sz="2000" b="1" dirty="0"/>
          </a:p>
          <a:p>
            <a:r>
              <a:rPr lang="en-US" sz="2000" b="1" dirty="0"/>
              <a:t>#slope, m=(</a:t>
            </a:r>
            <a:r>
              <a:rPr lang="el-GR" sz="2000" b="1" dirty="0"/>
              <a:t>Σ</a:t>
            </a:r>
            <a:r>
              <a:rPr lang="en-US" sz="2000" b="1" dirty="0" err="1"/>
              <a:t>y</a:t>
            </a:r>
            <a:r>
              <a:rPr lang="en-US" sz="2000" b="1" baseline="-25000" dirty="0" err="1"/>
              <a:t>i</a:t>
            </a:r>
            <a:r>
              <a:rPr lang="en-US" sz="2000" b="1" dirty="0" err="1"/>
              <a:t>x</a:t>
            </a:r>
            <a:r>
              <a:rPr lang="en-US" sz="2000" b="1" baseline="-25000" dirty="0" err="1"/>
              <a:t>i</a:t>
            </a:r>
            <a:r>
              <a:rPr lang="en-US" sz="2000" b="1" dirty="0" err="1">
                <a:solidFill>
                  <a:srgbClr val="FF0000"/>
                </a:solidFill>
              </a:rPr>
              <a:t>-</a:t>
            </a:r>
            <a:r>
              <a:rPr lang="en-US" sz="2000" b="1" dirty="0" err="1"/>
              <a:t>y̅</a:t>
            </a:r>
            <a:r>
              <a:rPr lang="en-US" sz="2000" b="1" baseline="-25000" dirty="0" err="1"/>
              <a:t>i</a:t>
            </a:r>
            <a:r>
              <a:rPr lang="el-GR" sz="2000" b="1" dirty="0"/>
              <a:t>Σ</a:t>
            </a:r>
            <a:r>
              <a:rPr lang="en-US" sz="2000" b="1" dirty="0"/>
              <a:t>x</a:t>
            </a:r>
            <a:r>
              <a:rPr lang="en-US" sz="2000" b="1" baseline="-25000" dirty="0"/>
              <a:t>i</a:t>
            </a:r>
            <a:r>
              <a:rPr lang="en-US" sz="2000" b="1" dirty="0"/>
              <a:t>)</a:t>
            </a:r>
            <a:r>
              <a:rPr lang="en-US" sz="2000" b="1" dirty="0">
                <a:solidFill>
                  <a:srgbClr val="FF0000"/>
                </a:solidFill>
              </a:rPr>
              <a:t>/</a:t>
            </a:r>
            <a:r>
              <a:rPr lang="en-US" sz="2000" b="1" dirty="0"/>
              <a:t>(</a:t>
            </a:r>
            <a:r>
              <a:rPr lang="el-GR" sz="2000" b="1" dirty="0"/>
              <a:t>Σ</a:t>
            </a:r>
            <a:r>
              <a:rPr lang="en-US" sz="2000" b="1" dirty="0"/>
              <a:t>x</a:t>
            </a:r>
            <a:r>
              <a:rPr lang="en-US" sz="2000" b="1" baseline="-25000" dirty="0"/>
              <a:t>i</a:t>
            </a:r>
            <a:r>
              <a:rPr lang="en-US" sz="2000" b="1" baseline="30000" dirty="0"/>
              <a:t>2</a:t>
            </a:r>
            <a:r>
              <a:rPr lang="en-US" sz="2000" b="1" dirty="0">
                <a:solidFill>
                  <a:srgbClr val="FF0000"/>
                </a:solidFill>
              </a:rPr>
              <a:t>-</a:t>
            </a:r>
            <a:r>
              <a:rPr lang="en-US" sz="2000" b="1" dirty="0"/>
              <a:t>x̅</a:t>
            </a:r>
            <a:r>
              <a:rPr lang="en-US" sz="2000" b="1" baseline="-25000" dirty="0"/>
              <a:t>i</a:t>
            </a:r>
            <a:r>
              <a:rPr lang="el-GR" sz="2000" b="1" dirty="0"/>
              <a:t>Σ</a:t>
            </a:r>
            <a:r>
              <a:rPr lang="en-US" sz="2000" b="1" dirty="0"/>
              <a:t>x</a:t>
            </a:r>
            <a:r>
              <a:rPr lang="en-US" sz="2000" b="1" baseline="-25000" dirty="0"/>
              <a:t>i</a:t>
            </a:r>
            <a:r>
              <a:rPr lang="en-US" sz="2000" b="1" dirty="0"/>
              <a:t>)</a:t>
            </a:r>
          </a:p>
          <a:p>
            <a:r>
              <a:rPr lang="en-US" sz="2000" b="1" dirty="0"/>
              <a:t>m=(sum(</a:t>
            </a:r>
            <a:r>
              <a:rPr lang="en-US" sz="2000" b="1" dirty="0" err="1"/>
              <a:t>df</a:t>
            </a:r>
            <a:r>
              <a:rPr lang="en-US" sz="2000" b="1" dirty="0"/>
              <a:t>["x"]*</a:t>
            </a:r>
            <a:r>
              <a:rPr lang="en-US" sz="2000" b="1" dirty="0" err="1"/>
              <a:t>df</a:t>
            </a:r>
            <a:r>
              <a:rPr lang="en-US" sz="2000" b="1" dirty="0"/>
              <a:t>["y"])</a:t>
            </a:r>
            <a:r>
              <a:rPr lang="en-US" sz="2000" b="1" dirty="0">
                <a:solidFill>
                  <a:srgbClr val="FF0000"/>
                </a:solidFill>
              </a:rPr>
              <a:t>-</a:t>
            </a:r>
            <a:r>
              <a:rPr lang="en-US" sz="2000" b="1" dirty="0" err="1"/>
              <a:t>df</a:t>
            </a:r>
            <a:r>
              <a:rPr lang="en-US" sz="2000" b="1" dirty="0"/>
              <a:t>["y"].mean()*sum(</a:t>
            </a:r>
            <a:r>
              <a:rPr lang="en-US" sz="2000" b="1" dirty="0" err="1"/>
              <a:t>df</a:t>
            </a:r>
            <a:r>
              <a:rPr lang="en-US" sz="2000" b="1" dirty="0"/>
              <a:t>["x"]))/(sum(</a:t>
            </a:r>
            <a:r>
              <a:rPr lang="en-US" sz="2000" b="1" dirty="0" err="1"/>
              <a:t>df</a:t>
            </a:r>
            <a:r>
              <a:rPr lang="en-US" sz="2000" b="1" dirty="0"/>
              <a:t>["x"] * </a:t>
            </a:r>
            <a:r>
              <a:rPr lang="en-US" sz="2000" b="1" dirty="0" err="1"/>
              <a:t>df</a:t>
            </a:r>
            <a:r>
              <a:rPr lang="en-US" sz="2000" b="1" dirty="0"/>
              <a:t>["x"])</a:t>
            </a:r>
            <a:r>
              <a:rPr lang="en-US" sz="2000" b="1" dirty="0">
                <a:solidFill>
                  <a:srgbClr val="FF0000"/>
                </a:solidFill>
              </a:rPr>
              <a:t>-</a:t>
            </a:r>
            <a:r>
              <a:rPr lang="en-US" sz="2000" b="1" dirty="0" err="1"/>
              <a:t>df</a:t>
            </a:r>
            <a:r>
              <a:rPr lang="en-US" sz="2000" b="1" dirty="0"/>
              <a:t>["x"].mean()*sum(</a:t>
            </a:r>
            <a:r>
              <a:rPr lang="en-US" sz="2000" b="1" dirty="0" err="1"/>
              <a:t>df</a:t>
            </a:r>
            <a:r>
              <a:rPr lang="en-US" sz="2000" b="1" dirty="0"/>
              <a:t>["x"]))</a:t>
            </a:r>
          </a:p>
          <a:p>
            <a:r>
              <a:rPr lang="en-US" sz="2000" b="1" dirty="0"/>
              <a:t>#b=</a:t>
            </a:r>
            <a:r>
              <a:rPr lang="en-US" sz="2000" b="1" dirty="0" err="1"/>
              <a:t>y̅i-mx̅i</a:t>
            </a:r>
            <a:endParaRPr lang="en-US" sz="2000" b="1" dirty="0"/>
          </a:p>
          <a:p>
            <a:r>
              <a:rPr lang="en-US" sz="2000" b="1" dirty="0"/>
              <a:t>b=</a:t>
            </a:r>
            <a:r>
              <a:rPr lang="en-US" sz="2000" b="1" dirty="0" err="1"/>
              <a:t>df</a:t>
            </a:r>
            <a:r>
              <a:rPr lang="en-US" sz="2000" b="1" dirty="0"/>
              <a:t>["y"].mean()-m*</a:t>
            </a:r>
            <a:r>
              <a:rPr lang="en-US" sz="2000" b="1" dirty="0" err="1"/>
              <a:t>df</a:t>
            </a:r>
            <a:r>
              <a:rPr lang="en-US" sz="2000" b="1" dirty="0"/>
              <a:t>["x"].mean()</a:t>
            </a:r>
          </a:p>
          <a:p>
            <a:endParaRPr lang="en-US" sz="2000" b="1" dirty="0"/>
          </a:p>
          <a:p>
            <a:r>
              <a:rPr lang="en-US" sz="2000" b="1" dirty="0"/>
              <a:t>#Predictions</a:t>
            </a:r>
          </a:p>
          <a:p>
            <a:r>
              <a:rPr lang="en-US" sz="2000" b="1" dirty="0" err="1"/>
              <a:t>df</a:t>
            </a:r>
            <a:r>
              <a:rPr lang="en-US" sz="2000" b="1" dirty="0"/>
              <a:t>["</a:t>
            </a:r>
            <a:r>
              <a:rPr lang="en-US" sz="2000" b="1" dirty="0" err="1"/>
              <a:t>y_hat</a:t>
            </a:r>
            <a:r>
              <a:rPr lang="en-US" sz="2000" b="1" dirty="0"/>
              <a:t>"]=</a:t>
            </a:r>
            <a:r>
              <a:rPr lang="en-US" sz="2000" b="1" dirty="0" err="1"/>
              <a:t>df</a:t>
            </a:r>
            <a:r>
              <a:rPr lang="en-US" sz="2000" b="1" dirty="0"/>
              <a:t>['x']*</a:t>
            </a:r>
            <a:r>
              <a:rPr lang="en-US" sz="2000" b="1" dirty="0" err="1"/>
              <a:t>m+b</a:t>
            </a:r>
            <a:endParaRPr lang="en-US" sz="2000" b="1" dirty="0"/>
          </a:p>
        </p:txBody>
      </p:sp>
      <p:sp>
        <p:nvSpPr>
          <p:cNvPr id="4" name="Title 3">
            <a:extLst>
              <a:ext uri="{FF2B5EF4-FFF2-40B4-BE49-F238E27FC236}">
                <a16:creationId xmlns:a16="http://schemas.microsoft.com/office/drawing/2014/main" id="{D0A4E789-FBA6-45B0-BE47-1D63C248A94A}"/>
              </a:ext>
            </a:extLst>
          </p:cNvPr>
          <p:cNvSpPr>
            <a:spLocks noGrp="1"/>
          </p:cNvSpPr>
          <p:nvPr>
            <p:ph type="title"/>
          </p:nvPr>
        </p:nvSpPr>
        <p:spPr>
          <a:xfrm>
            <a:off x="838200" y="340633"/>
            <a:ext cx="10515600" cy="1325563"/>
          </a:xfrm>
        </p:spPr>
        <p:txBody>
          <a:bodyPr/>
          <a:lstStyle/>
          <a:p>
            <a:r>
              <a:rPr lang="en-US" dirty="0"/>
              <a:t>Exercises– Week </a:t>
            </a:r>
            <a:r>
              <a:rPr lang="en-US" strike="sngStrike" dirty="0"/>
              <a:t>2</a:t>
            </a:r>
            <a:r>
              <a:rPr lang="en-US" dirty="0"/>
              <a:t>3</a:t>
            </a:r>
            <a:endParaRPr lang="en-IN" dirty="0"/>
          </a:p>
        </p:txBody>
      </p:sp>
    </p:spTree>
    <p:extLst>
      <p:ext uri="{BB962C8B-B14F-4D97-AF65-F5344CB8AC3E}">
        <p14:creationId xmlns:p14="http://schemas.microsoft.com/office/powerpoint/2010/main" val="158393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D5F8"/>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0321" y="3316741"/>
            <a:ext cx="4721679" cy="3541259"/>
          </a:xfrm>
          <a:prstGeom prst="rect">
            <a:avLst/>
          </a:prstGeom>
        </p:spPr>
      </p:pic>
      <p:graphicFrame>
        <p:nvGraphicFramePr>
          <p:cNvPr id="2" name="Object 1"/>
          <p:cNvGraphicFramePr>
            <a:graphicFrameLocks noChangeAspect="1"/>
          </p:cNvGraphicFramePr>
          <p:nvPr/>
        </p:nvGraphicFramePr>
        <p:xfrm>
          <a:off x="10114137" y="1374006"/>
          <a:ext cx="1538602" cy="1545535"/>
        </p:xfrm>
        <a:graphic>
          <a:graphicData uri="http://schemas.openxmlformats.org/presentationml/2006/ole">
            <mc:AlternateContent xmlns:mc="http://schemas.openxmlformats.org/markup-compatibility/2006">
              <mc:Choice xmlns:v="urn:schemas-microsoft-com:vml" Requires="v">
                <p:oleObj spid="_x0000_s26647" name="Packager Shell Object" showAsIcon="1" r:id="rId4" imgW="352080" imgH="353520" progId="Package">
                  <p:embed/>
                </p:oleObj>
              </mc:Choice>
              <mc:Fallback>
                <p:oleObj name="Packager Shell Object" showAsIcon="1" r:id="rId4" imgW="352080" imgH="353520" progId="Package">
                  <p:embed/>
                  <p:pic>
                    <p:nvPicPr>
                      <p:cNvPr id="2" name="Object 1"/>
                      <p:cNvPicPr/>
                      <p:nvPr/>
                    </p:nvPicPr>
                    <p:blipFill>
                      <a:blip r:embed="rId5"/>
                      <a:stretch>
                        <a:fillRect/>
                      </a:stretch>
                    </p:blipFill>
                    <p:spPr>
                      <a:xfrm>
                        <a:off x="10114137" y="1374006"/>
                        <a:ext cx="1538602" cy="1545535"/>
                      </a:xfrm>
                      <a:prstGeom prst="rect">
                        <a:avLst/>
                      </a:prstGeom>
                    </p:spPr>
                  </p:pic>
                </p:oleObj>
              </mc:Fallback>
            </mc:AlternateContent>
          </a:graphicData>
        </a:graphic>
      </p:graphicFrame>
      <p:sp>
        <p:nvSpPr>
          <p:cNvPr id="3" name="Rectangle 2"/>
          <p:cNvSpPr/>
          <p:nvPr/>
        </p:nvSpPr>
        <p:spPr>
          <a:xfrm>
            <a:off x="196414" y="1244424"/>
            <a:ext cx="9917723" cy="5693866"/>
          </a:xfrm>
          <a:prstGeom prst="rect">
            <a:avLst/>
          </a:prstGeom>
        </p:spPr>
        <p:txBody>
          <a:bodyPr wrap="square">
            <a:spAutoFit/>
          </a:bodyPr>
          <a:lstStyle/>
          <a:p>
            <a:r>
              <a:rPr lang="en-US" sz="1400" b="1" dirty="0"/>
              <a:t>#Predictions</a:t>
            </a:r>
          </a:p>
          <a:p>
            <a:r>
              <a:rPr lang="en-US" sz="1400" b="1" dirty="0" err="1"/>
              <a:t>df</a:t>
            </a:r>
            <a:r>
              <a:rPr lang="en-US" sz="1400" b="1" dirty="0"/>
              <a:t>["</a:t>
            </a:r>
            <a:r>
              <a:rPr lang="en-US" sz="1400" b="1" dirty="0" err="1"/>
              <a:t>y_hat</a:t>
            </a:r>
            <a:r>
              <a:rPr lang="en-US" sz="1400" b="1" dirty="0"/>
              <a:t>"]=</a:t>
            </a:r>
            <a:r>
              <a:rPr lang="en-US" sz="1400" b="1" dirty="0" err="1"/>
              <a:t>df</a:t>
            </a:r>
            <a:r>
              <a:rPr lang="en-US" sz="1400" b="1" dirty="0"/>
              <a:t>['x']*</a:t>
            </a:r>
            <a:r>
              <a:rPr lang="en-US" sz="1400" b="1" dirty="0" err="1"/>
              <a:t>m+b</a:t>
            </a:r>
            <a:endParaRPr lang="en-US" sz="1400" b="1" dirty="0"/>
          </a:p>
          <a:p>
            <a:endParaRPr lang="en-US" sz="1400" b="1" dirty="0"/>
          </a:p>
          <a:p>
            <a:r>
              <a:rPr lang="en-US" sz="1400" b="1" dirty="0"/>
              <a:t>#residual analysis</a:t>
            </a:r>
          </a:p>
          <a:p>
            <a:r>
              <a:rPr lang="en-US" sz="1400" b="1" dirty="0" err="1"/>
              <a:t>df</a:t>
            </a:r>
            <a:r>
              <a:rPr lang="en-US" sz="1400" b="1" dirty="0"/>
              <a:t>["residuals"]=</a:t>
            </a:r>
            <a:r>
              <a:rPr lang="en-US" sz="1400" b="1" dirty="0" err="1"/>
              <a:t>df</a:t>
            </a:r>
            <a:r>
              <a:rPr lang="en-US" sz="1400" b="1" dirty="0"/>
              <a:t>["</a:t>
            </a:r>
            <a:r>
              <a:rPr lang="en-US" sz="1400" b="1" dirty="0" err="1"/>
              <a:t>y_hat</a:t>
            </a:r>
            <a:r>
              <a:rPr lang="en-US" sz="1400" b="1" dirty="0"/>
              <a:t>"]-</a:t>
            </a:r>
            <a:r>
              <a:rPr lang="en-US" sz="1400" b="1" dirty="0" err="1"/>
              <a:t>df</a:t>
            </a:r>
            <a:r>
              <a:rPr lang="en-US" sz="1400" b="1" dirty="0"/>
              <a:t>["y"]</a:t>
            </a:r>
          </a:p>
          <a:p>
            <a:r>
              <a:rPr lang="en-US" sz="1400" b="1" dirty="0" err="1"/>
              <a:t>df</a:t>
            </a:r>
            <a:r>
              <a:rPr lang="en-US" sz="1400" b="1" dirty="0"/>
              <a:t>["</a:t>
            </a:r>
            <a:r>
              <a:rPr lang="en-US" sz="1400" b="1" dirty="0" err="1"/>
              <a:t>ranked_residuals</a:t>
            </a:r>
            <a:r>
              <a:rPr lang="en-US" sz="1400" b="1" dirty="0"/>
              <a:t>"]=</a:t>
            </a:r>
            <a:r>
              <a:rPr lang="en-US" sz="1400" b="1" dirty="0" err="1"/>
              <a:t>df</a:t>
            </a:r>
            <a:r>
              <a:rPr lang="en-US" sz="1400" b="1" dirty="0"/>
              <a:t>["residuals"].</a:t>
            </a:r>
            <a:r>
              <a:rPr lang="en-US" sz="1400" b="1" dirty="0" err="1"/>
              <a:t>sort_values</a:t>
            </a:r>
            <a:r>
              <a:rPr lang="en-US" sz="1400" b="1" dirty="0"/>
              <a:t>(ascending=True)</a:t>
            </a:r>
            <a:r>
              <a:rPr lang="en-US" sz="1400" b="1" dirty="0">
                <a:solidFill>
                  <a:srgbClr val="FF0000"/>
                </a:solidFill>
              </a:rPr>
              <a:t>.values</a:t>
            </a:r>
          </a:p>
          <a:p>
            <a:r>
              <a:rPr lang="en-US" sz="1400" b="1" dirty="0">
                <a:solidFill>
                  <a:srgbClr val="FF0000"/>
                </a:solidFill>
              </a:rPr>
              <a:t>#</a:t>
            </a:r>
            <a:r>
              <a:rPr lang="en-US" sz="1400" b="1" dirty="0" err="1"/>
              <a:t>df</a:t>
            </a:r>
            <a:r>
              <a:rPr lang="en-US" sz="1400" b="1" dirty="0"/>
              <a:t>["</a:t>
            </a:r>
            <a:r>
              <a:rPr lang="en-US" sz="1400" b="1" dirty="0">
                <a:solidFill>
                  <a:srgbClr val="FF0000"/>
                </a:solidFill>
              </a:rPr>
              <a:t>temp</a:t>
            </a:r>
            <a:r>
              <a:rPr lang="en-US" sz="1400" b="1" dirty="0"/>
              <a:t>"]=(</a:t>
            </a:r>
            <a:r>
              <a:rPr lang="en-US" sz="1400" b="1" dirty="0" err="1"/>
              <a:t>df</a:t>
            </a:r>
            <a:r>
              <a:rPr lang="en-US" sz="1400" b="1" dirty="0"/>
              <a:t>["</a:t>
            </a:r>
            <a:r>
              <a:rPr lang="en-US" sz="1400" b="1" dirty="0" err="1"/>
              <a:t>ranked_residuals</a:t>
            </a:r>
            <a:r>
              <a:rPr lang="en-US" sz="1400" b="1" dirty="0"/>
              <a:t>"]+abs(</a:t>
            </a:r>
            <a:r>
              <a:rPr lang="en-US" sz="1400" b="1" dirty="0" err="1"/>
              <a:t>df</a:t>
            </a:r>
            <a:r>
              <a:rPr lang="en-US" sz="1400" b="1" dirty="0"/>
              <a:t>["</a:t>
            </a:r>
            <a:r>
              <a:rPr lang="en-US" sz="1400" b="1" dirty="0" err="1"/>
              <a:t>ranked_residuals</a:t>
            </a:r>
            <a:r>
              <a:rPr lang="en-US" sz="1400" b="1" dirty="0"/>
              <a:t>"].head(1).item()))</a:t>
            </a:r>
          </a:p>
          <a:p>
            <a:r>
              <a:rPr lang="en-US" sz="1400" b="1" dirty="0" err="1"/>
              <a:t>df</a:t>
            </a:r>
            <a:r>
              <a:rPr lang="en-US" sz="1400" b="1" dirty="0"/>
              <a:t>["%jump"]=(</a:t>
            </a:r>
            <a:r>
              <a:rPr lang="en-US" sz="1400" b="1" dirty="0" err="1"/>
              <a:t>df</a:t>
            </a:r>
            <a:r>
              <a:rPr lang="en-US" sz="1400" b="1" dirty="0"/>
              <a:t>["</a:t>
            </a:r>
            <a:r>
              <a:rPr lang="en-US" sz="1400" b="1" dirty="0" err="1"/>
              <a:t>ranked_residuals</a:t>
            </a:r>
            <a:r>
              <a:rPr lang="en-US" sz="1400" b="1" dirty="0"/>
              <a:t>"]+abs(</a:t>
            </a:r>
            <a:r>
              <a:rPr lang="en-US" sz="1400" b="1" dirty="0" err="1"/>
              <a:t>df</a:t>
            </a:r>
            <a:r>
              <a:rPr lang="en-US" sz="1400" b="1" dirty="0"/>
              <a:t>["</a:t>
            </a:r>
            <a:r>
              <a:rPr lang="en-US" sz="1400" b="1" dirty="0" err="1"/>
              <a:t>ranked_residuals</a:t>
            </a:r>
            <a:r>
              <a:rPr lang="en-US" sz="1400" b="1" dirty="0"/>
              <a:t>"].head(1).item())).</a:t>
            </a:r>
            <a:r>
              <a:rPr lang="en-US" sz="1400" b="1" dirty="0" err="1"/>
              <a:t>pct_change</a:t>
            </a:r>
            <a:r>
              <a:rPr lang="en-US" sz="1400" b="1" dirty="0"/>
              <a:t>()*100</a:t>
            </a:r>
          </a:p>
          <a:p>
            <a:endParaRPr lang="en-US" sz="1400" b="1" dirty="0"/>
          </a:p>
          <a:p>
            <a:r>
              <a:rPr lang="en-US" sz="1400" b="1" dirty="0"/>
              <a:t>#r^2</a:t>
            </a:r>
          </a:p>
          <a:p>
            <a:r>
              <a:rPr lang="en-US" sz="1400" b="1" dirty="0" err="1"/>
              <a:t>rsqr</a:t>
            </a:r>
            <a:r>
              <a:rPr lang="en-US" sz="1400" b="1" dirty="0"/>
              <a:t>=sum((</a:t>
            </a:r>
            <a:r>
              <a:rPr lang="en-US" sz="1400" b="1" dirty="0" err="1"/>
              <a:t>df</a:t>
            </a:r>
            <a:r>
              <a:rPr lang="en-US" sz="1400" b="1" dirty="0"/>
              <a:t>["</a:t>
            </a:r>
            <a:r>
              <a:rPr lang="en-US" sz="1400" b="1" dirty="0" err="1"/>
              <a:t>y_hat</a:t>
            </a:r>
            <a:r>
              <a:rPr lang="en-US" sz="1400" b="1" dirty="0"/>
              <a:t>"]-</a:t>
            </a:r>
            <a:r>
              <a:rPr lang="en-US" sz="1400" b="1" dirty="0" err="1"/>
              <a:t>df</a:t>
            </a:r>
            <a:r>
              <a:rPr lang="en-US" sz="1400" b="1" dirty="0"/>
              <a:t>["y"].mean())*(</a:t>
            </a:r>
            <a:r>
              <a:rPr lang="en-US" sz="1400" b="1" dirty="0" err="1"/>
              <a:t>df</a:t>
            </a:r>
            <a:r>
              <a:rPr lang="en-US" sz="1400" b="1" dirty="0"/>
              <a:t>["</a:t>
            </a:r>
            <a:r>
              <a:rPr lang="en-US" sz="1400" b="1" dirty="0" err="1"/>
              <a:t>y_hat</a:t>
            </a:r>
            <a:r>
              <a:rPr lang="en-US" sz="1400" b="1" dirty="0"/>
              <a:t>"]-</a:t>
            </a:r>
            <a:r>
              <a:rPr lang="en-US" sz="1400" b="1" dirty="0" err="1"/>
              <a:t>df</a:t>
            </a:r>
            <a:r>
              <a:rPr lang="en-US" sz="1400" b="1" dirty="0"/>
              <a:t>["y"].mean()))/sum((</a:t>
            </a:r>
            <a:r>
              <a:rPr lang="en-US" sz="1400" b="1" dirty="0" err="1"/>
              <a:t>df</a:t>
            </a:r>
            <a:r>
              <a:rPr lang="en-US" sz="1400" b="1" dirty="0"/>
              <a:t>["y"]-</a:t>
            </a:r>
            <a:r>
              <a:rPr lang="en-US" sz="1400" b="1" dirty="0" err="1"/>
              <a:t>df</a:t>
            </a:r>
            <a:r>
              <a:rPr lang="en-US" sz="1400" b="1" dirty="0"/>
              <a:t>["y"].mean())*(</a:t>
            </a:r>
            <a:r>
              <a:rPr lang="en-US" sz="1400" b="1" dirty="0" err="1"/>
              <a:t>df</a:t>
            </a:r>
            <a:r>
              <a:rPr lang="en-US" sz="1400" b="1" dirty="0"/>
              <a:t>["y"]-</a:t>
            </a:r>
            <a:r>
              <a:rPr lang="en-US" sz="1400" b="1" dirty="0" err="1"/>
              <a:t>df</a:t>
            </a:r>
            <a:r>
              <a:rPr lang="en-US" sz="1400" b="1" dirty="0"/>
              <a:t>["y"].mean()))</a:t>
            </a:r>
          </a:p>
          <a:p>
            <a:r>
              <a:rPr lang="en-US" sz="1400" b="1" dirty="0"/>
              <a:t>print('</a:t>
            </a:r>
            <a:r>
              <a:rPr lang="en-US" sz="1400" b="1" dirty="0" err="1"/>
              <a:t>m:',m</a:t>
            </a:r>
            <a:r>
              <a:rPr lang="en-US" sz="1400" b="1" dirty="0"/>
              <a:t>,' b:',b," </a:t>
            </a:r>
            <a:r>
              <a:rPr lang="en-US" sz="1400" b="1" dirty="0" err="1"/>
              <a:t>rsqr</a:t>
            </a:r>
            <a:r>
              <a:rPr lang="en-US" sz="1400" b="1" dirty="0"/>
              <a:t>:",</a:t>
            </a:r>
            <a:r>
              <a:rPr lang="en-US" sz="1400" b="1" dirty="0" err="1"/>
              <a:t>rsqr</a:t>
            </a:r>
            <a:r>
              <a:rPr lang="en-US" sz="1400" b="1" dirty="0"/>
              <a:t>)</a:t>
            </a:r>
          </a:p>
          <a:p>
            <a:r>
              <a:rPr lang="en-US" sz="1400" b="1" dirty="0"/>
              <a:t>print(</a:t>
            </a:r>
            <a:r>
              <a:rPr lang="en-US" sz="1400" b="1" dirty="0" err="1"/>
              <a:t>df</a:t>
            </a:r>
            <a:r>
              <a:rPr lang="en-US" sz="1400" b="1" dirty="0"/>
              <a:t>)</a:t>
            </a:r>
          </a:p>
          <a:p>
            <a:endParaRPr lang="en-US" sz="1400" b="1" dirty="0"/>
          </a:p>
          <a:p>
            <a:r>
              <a:rPr lang="en-US" sz="1400" b="1" dirty="0"/>
              <a:t>#graph</a:t>
            </a:r>
          </a:p>
          <a:p>
            <a:r>
              <a:rPr lang="en-US" sz="1400" b="1" dirty="0"/>
              <a:t>fig=</a:t>
            </a:r>
            <a:r>
              <a:rPr lang="en-US" sz="1400" b="1" dirty="0" err="1"/>
              <a:t>plt.figure</a:t>
            </a:r>
            <a:r>
              <a:rPr lang="en-US" sz="1400" b="1" dirty="0"/>
              <a:t>()</a:t>
            </a:r>
          </a:p>
          <a:p>
            <a:r>
              <a:rPr lang="en-US" sz="1400" b="1" dirty="0"/>
              <a:t>ax1 = </a:t>
            </a:r>
            <a:r>
              <a:rPr lang="en-US" sz="1400" b="1" dirty="0" err="1"/>
              <a:t>fig.add_subplot</a:t>
            </a:r>
            <a:r>
              <a:rPr lang="en-US" sz="1400" b="1" dirty="0"/>
              <a:t>(111)</a:t>
            </a:r>
          </a:p>
          <a:p>
            <a:r>
              <a:rPr lang="en-US" sz="1400" b="1" dirty="0"/>
              <a:t>ax1.scatter(</a:t>
            </a:r>
            <a:r>
              <a:rPr lang="en-US" sz="1400" b="1" dirty="0" err="1"/>
              <a:t>df</a:t>
            </a:r>
            <a:r>
              <a:rPr lang="en-US" sz="1400" b="1" dirty="0"/>
              <a:t>['x'],</a:t>
            </a:r>
            <a:r>
              <a:rPr lang="en-US" sz="1400" b="1" dirty="0" err="1"/>
              <a:t>df</a:t>
            </a:r>
            <a:r>
              <a:rPr lang="en-US" sz="1400" b="1" dirty="0"/>
              <a:t>['y'], marker='o', label='y')</a:t>
            </a:r>
          </a:p>
          <a:p>
            <a:r>
              <a:rPr lang="en-US" sz="1400" b="1" dirty="0"/>
              <a:t>ax1.scatter(</a:t>
            </a:r>
            <a:r>
              <a:rPr lang="en-US" sz="1400" b="1" dirty="0" err="1"/>
              <a:t>df</a:t>
            </a:r>
            <a:r>
              <a:rPr lang="en-US" sz="1400" b="1" dirty="0"/>
              <a:t>['x'],</a:t>
            </a:r>
            <a:r>
              <a:rPr lang="en-US" sz="1400" b="1" dirty="0" err="1"/>
              <a:t>df</a:t>
            </a:r>
            <a:r>
              <a:rPr lang="en-US" sz="1400" b="1" dirty="0"/>
              <a:t>['</a:t>
            </a:r>
            <a:r>
              <a:rPr lang="en-US" sz="1400" b="1" dirty="0" err="1"/>
              <a:t>y_hat</a:t>
            </a:r>
            <a:r>
              <a:rPr lang="en-US" sz="1400" b="1" dirty="0"/>
              <a:t>'], marker='+', color="red", label="y'")</a:t>
            </a:r>
          </a:p>
          <a:p>
            <a:r>
              <a:rPr lang="en-US" sz="1400" b="1" dirty="0"/>
              <a:t>ax1.bar(</a:t>
            </a:r>
            <a:r>
              <a:rPr lang="en-US" sz="1400" b="1" dirty="0" err="1"/>
              <a:t>df</a:t>
            </a:r>
            <a:r>
              <a:rPr lang="en-US" sz="1400" b="1" dirty="0"/>
              <a:t>['x'],</a:t>
            </a:r>
            <a:r>
              <a:rPr lang="en-US" sz="1400" b="1" dirty="0" err="1"/>
              <a:t>df</a:t>
            </a:r>
            <a:r>
              <a:rPr lang="en-US" sz="1400" b="1" dirty="0"/>
              <a:t>['residuals'], width=0.8, color="green", label="residuals")</a:t>
            </a:r>
          </a:p>
          <a:p>
            <a:r>
              <a:rPr lang="en-US" sz="1400" b="1" dirty="0"/>
              <a:t>ax1.scatter(</a:t>
            </a:r>
            <a:r>
              <a:rPr lang="en-US" sz="1400" b="1" dirty="0" err="1"/>
              <a:t>df</a:t>
            </a:r>
            <a:r>
              <a:rPr lang="en-US" sz="1400" b="1" dirty="0"/>
              <a:t>['x'],</a:t>
            </a:r>
            <a:r>
              <a:rPr lang="en-US" sz="1400" b="1" dirty="0" err="1"/>
              <a:t>df</a:t>
            </a:r>
            <a:r>
              <a:rPr lang="en-US" sz="1400" b="1" dirty="0"/>
              <a:t>['</a:t>
            </a:r>
            <a:r>
              <a:rPr lang="en-US" sz="1400" b="1" dirty="0" err="1"/>
              <a:t>ranked_residuals</a:t>
            </a:r>
            <a:r>
              <a:rPr lang="en-US" sz="1400" b="1" dirty="0"/>
              <a:t>'], marker='_', color="purple", label="</a:t>
            </a:r>
            <a:r>
              <a:rPr lang="en-US" sz="1400" b="1" dirty="0" err="1"/>
              <a:t>ranked_resids</a:t>
            </a:r>
            <a:r>
              <a:rPr lang="en-US" sz="1400" b="1" dirty="0"/>
              <a:t>")</a:t>
            </a:r>
          </a:p>
          <a:p>
            <a:r>
              <a:rPr lang="en-US" sz="1400" b="1" dirty="0" err="1"/>
              <a:t>plt.legend</a:t>
            </a:r>
            <a:r>
              <a:rPr lang="en-US" sz="1400" b="1" dirty="0"/>
              <a:t>()</a:t>
            </a:r>
          </a:p>
          <a:p>
            <a:r>
              <a:rPr lang="en-US" sz="1400" b="1" dirty="0"/>
              <a:t>ax2 = ax1.twinx()</a:t>
            </a:r>
          </a:p>
          <a:p>
            <a:r>
              <a:rPr lang="en-US" sz="1400" b="1" dirty="0"/>
              <a:t>ax2.scatter(</a:t>
            </a:r>
            <a:r>
              <a:rPr lang="en-US" sz="1400" b="1" dirty="0" err="1"/>
              <a:t>df</a:t>
            </a:r>
            <a:r>
              <a:rPr lang="en-US" sz="1400" b="1" dirty="0"/>
              <a:t>['x'],np.log(</a:t>
            </a:r>
            <a:r>
              <a:rPr lang="en-US" sz="1400" b="1" dirty="0" err="1"/>
              <a:t>df</a:t>
            </a:r>
            <a:r>
              <a:rPr lang="en-US" sz="1400" b="1" dirty="0"/>
              <a:t>['%jump']), marker='.', color="black", label="%delta")</a:t>
            </a:r>
          </a:p>
          <a:p>
            <a:r>
              <a:rPr lang="en-US" sz="1400" b="1" dirty="0"/>
              <a:t>ax2.legend(</a:t>
            </a:r>
            <a:r>
              <a:rPr lang="en-US" sz="1400" b="1" dirty="0" err="1"/>
              <a:t>loc</a:t>
            </a:r>
            <a:r>
              <a:rPr lang="en-US" sz="1400" b="1" dirty="0"/>
              <a:t>=0)</a:t>
            </a:r>
          </a:p>
          <a:p>
            <a:r>
              <a:rPr lang="en-US" sz="1400" b="1" dirty="0" err="1"/>
              <a:t>plt.show</a:t>
            </a:r>
            <a:r>
              <a:rPr lang="en-US" sz="1400" b="1" dirty="0"/>
              <a:t>()</a:t>
            </a:r>
          </a:p>
        </p:txBody>
      </p:sp>
      <p:sp>
        <p:nvSpPr>
          <p:cNvPr id="4" name="Title 3">
            <a:extLst>
              <a:ext uri="{FF2B5EF4-FFF2-40B4-BE49-F238E27FC236}">
                <a16:creationId xmlns:a16="http://schemas.microsoft.com/office/drawing/2014/main" id="{D0A4E789-FBA6-45B0-BE47-1D63C248A94A}"/>
              </a:ext>
            </a:extLst>
          </p:cNvPr>
          <p:cNvSpPr>
            <a:spLocks noGrp="1"/>
          </p:cNvSpPr>
          <p:nvPr>
            <p:ph type="title"/>
          </p:nvPr>
        </p:nvSpPr>
        <p:spPr>
          <a:xfrm>
            <a:off x="838200" y="340633"/>
            <a:ext cx="10515600" cy="1325563"/>
          </a:xfrm>
        </p:spPr>
        <p:txBody>
          <a:bodyPr/>
          <a:lstStyle/>
          <a:p>
            <a:r>
              <a:rPr lang="en-US" dirty="0"/>
              <a:t>Exercises– Week </a:t>
            </a:r>
            <a:r>
              <a:rPr lang="en-US" strike="sngStrike" dirty="0"/>
              <a:t>2</a:t>
            </a:r>
            <a:r>
              <a:rPr lang="en-US" dirty="0"/>
              <a:t>3</a:t>
            </a:r>
            <a:endParaRPr lang="en-IN" dirty="0"/>
          </a:p>
        </p:txBody>
      </p:sp>
    </p:spTree>
    <p:extLst>
      <p:ext uri="{BB962C8B-B14F-4D97-AF65-F5344CB8AC3E}">
        <p14:creationId xmlns:p14="http://schemas.microsoft.com/office/powerpoint/2010/main" val="44810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4E789-FBA6-45B0-BE47-1D63C248A94A}"/>
              </a:ext>
            </a:extLst>
          </p:cNvPr>
          <p:cNvSpPr>
            <a:spLocks noGrp="1"/>
          </p:cNvSpPr>
          <p:nvPr>
            <p:ph type="title"/>
          </p:nvPr>
        </p:nvSpPr>
        <p:spPr/>
        <p:txBody>
          <a:bodyPr/>
          <a:lstStyle/>
          <a:p>
            <a:r>
              <a:rPr lang="en-US" dirty="0"/>
              <a:t>Assignment#0– Week 3</a:t>
            </a:r>
            <a:r>
              <a:rPr lang="en-US" dirty="0">
                <a:solidFill>
                  <a:srgbClr val="FF0000"/>
                </a:solidFill>
              </a:rPr>
              <a:t>?!</a:t>
            </a:r>
            <a:endParaRPr lang="en-IN" dirty="0">
              <a:solidFill>
                <a:srgbClr val="FF0000"/>
              </a:solidFill>
            </a:endParaRPr>
          </a:p>
        </p:txBody>
      </p:sp>
      <p:sp>
        <p:nvSpPr>
          <p:cNvPr id="2" name="Rectangle 1"/>
          <p:cNvSpPr/>
          <p:nvPr/>
        </p:nvSpPr>
        <p:spPr>
          <a:xfrm>
            <a:off x="838200" y="1690688"/>
            <a:ext cx="10395346" cy="5632311"/>
          </a:xfrm>
          <a:prstGeom prst="rect">
            <a:avLst/>
          </a:prstGeom>
        </p:spPr>
        <p:txBody>
          <a:bodyPr wrap="none">
            <a:spAutoFit/>
          </a:bodyPr>
          <a:lstStyle/>
          <a:p>
            <a:r>
              <a:rPr lang="en-US" dirty="0">
                <a:solidFill>
                  <a:srgbClr val="FF0000"/>
                </a:solidFill>
              </a:rPr>
              <a:t>1. AI </a:t>
            </a:r>
            <a:r>
              <a:rPr lang="en-US" dirty="0"/>
              <a:t>stands for Artificial Intelligence</a:t>
            </a:r>
          </a:p>
          <a:p>
            <a:endParaRPr lang="en-US" dirty="0"/>
          </a:p>
          <a:p>
            <a:r>
              <a:rPr lang="en-US" dirty="0">
                <a:solidFill>
                  <a:srgbClr val="FF0000"/>
                </a:solidFill>
              </a:rPr>
              <a:t>2. Examples of AI that are </a:t>
            </a:r>
            <a:r>
              <a:rPr lang="en-US" b="1" u="sng" dirty="0">
                <a:solidFill>
                  <a:srgbClr val="FF0000"/>
                </a:solidFill>
              </a:rPr>
              <a:t>NOT</a:t>
            </a:r>
            <a:r>
              <a:rPr lang="en-US" dirty="0">
                <a:solidFill>
                  <a:srgbClr val="FF0000"/>
                </a:solidFill>
              </a:rPr>
              <a:t> ML: </a:t>
            </a:r>
            <a:r>
              <a:rPr lang="en-US" dirty="0"/>
              <a:t>rustic </a:t>
            </a:r>
            <a:r>
              <a:rPr lang="en-US" dirty="0" err="1"/>
              <a:t>chatbots</a:t>
            </a:r>
            <a:r>
              <a:rPr lang="en-US" dirty="0"/>
              <a:t>, old computer chess, rule-based Siri, </a:t>
            </a:r>
            <a:r>
              <a:rPr lang="en-US" dirty="0" err="1"/>
              <a:t>IoT</a:t>
            </a:r>
            <a:r>
              <a:rPr lang="en-US" dirty="0"/>
              <a:t>, solar lights, </a:t>
            </a:r>
          </a:p>
          <a:p>
            <a:r>
              <a:rPr lang="en-US" dirty="0"/>
              <a:t>	</a:t>
            </a:r>
            <a:r>
              <a:rPr lang="en-US" b="1" dirty="0"/>
              <a:t>Anti-lock braking system</a:t>
            </a:r>
            <a:r>
              <a:rPr lang="en-US" dirty="0"/>
              <a:t>, some Google navigations,…</a:t>
            </a:r>
          </a:p>
          <a:p>
            <a:endParaRPr lang="en-US" dirty="0"/>
          </a:p>
          <a:p>
            <a:r>
              <a:rPr lang="en-US" dirty="0">
                <a:solidFill>
                  <a:srgbClr val="FF0000"/>
                </a:solidFill>
              </a:rPr>
              <a:t>3. Typically, what is the underlying function we are trying to optimize in ML? </a:t>
            </a:r>
            <a:r>
              <a:rPr lang="en-US" dirty="0"/>
              <a:t>Cost, price, objective.</a:t>
            </a:r>
          </a:p>
          <a:p>
            <a:endParaRPr lang="en-US" dirty="0">
              <a:solidFill>
                <a:srgbClr val="FF0000"/>
              </a:solidFill>
            </a:endParaRPr>
          </a:p>
          <a:p>
            <a:r>
              <a:rPr lang="en-US" dirty="0">
                <a:solidFill>
                  <a:srgbClr val="FF0000"/>
                </a:solidFill>
              </a:rPr>
              <a:t>4. What is the purpose of λ (lambda) in ML? </a:t>
            </a:r>
            <a:r>
              <a:rPr lang="en-US" dirty="0"/>
              <a:t>To create a parameter with which we can easily find the optimal </a:t>
            </a:r>
          </a:p>
          <a:p>
            <a:r>
              <a:rPr lang="en-US" dirty="0"/>
              <a:t>	balance between over and under fitting in a model.  Balance bias vs. variance in fitting.</a:t>
            </a:r>
          </a:p>
          <a:p>
            <a:endParaRPr lang="en-US" dirty="0">
              <a:solidFill>
                <a:srgbClr val="FF0000"/>
              </a:solidFill>
            </a:endParaRPr>
          </a:p>
          <a:p>
            <a:r>
              <a:rPr lang="en-US" dirty="0">
                <a:solidFill>
                  <a:srgbClr val="FF0000"/>
                </a:solidFill>
              </a:rPr>
              <a:t>5. What is meant by deterministic in ML? </a:t>
            </a:r>
            <a:r>
              <a:rPr lang="en-US" dirty="0"/>
              <a:t>A given input(s) leads to the same output(s).  No random noise or </a:t>
            </a:r>
          </a:p>
          <a:p>
            <a:r>
              <a:rPr lang="en-US" dirty="0"/>
              <a:t>	influencing factors.</a:t>
            </a:r>
          </a:p>
          <a:p>
            <a:br>
              <a:rPr lang="en-US" dirty="0"/>
            </a:br>
            <a:r>
              <a:rPr lang="en-US" dirty="0">
                <a:solidFill>
                  <a:srgbClr val="FF0000"/>
                </a:solidFill>
              </a:rPr>
              <a:t>6. Match the human-machine analogue (similar traits) pairs.</a:t>
            </a:r>
          </a:p>
          <a:p>
            <a:r>
              <a:rPr lang="en-US" dirty="0">
                <a:solidFill>
                  <a:srgbClr val="FF0000"/>
                </a:solidFill>
              </a:rPr>
              <a:t>     logic = </a:t>
            </a:r>
            <a:r>
              <a:rPr lang="en-US" dirty="0"/>
              <a:t>rules</a:t>
            </a:r>
            <a:endParaRPr lang="en-US" dirty="0">
              <a:solidFill>
                <a:srgbClr val="FF0000"/>
              </a:solidFill>
            </a:endParaRPr>
          </a:p>
          <a:p>
            <a:r>
              <a:rPr lang="en-US" dirty="0"/>
              <a:t>     </a:t>
            </a:r>
            <a:r>
              <a:rPr lang="en-US" dirty="0">
                <a:solidFill>
                  <a:srgbClr val="FF0000"/>
                </a:solidFill>
              </a:rPr>
              <a:t>memory = </a:t>
            </a:r>
            <a:r>
              <a:rPr lang="en-US" dirty="0"/>
              <a:t>databases</a:t>
            </a:r>
            <a:endParaRPr lang="en-US" dirty="0">
              <a:solidFill>
                <a:srgbClr val="FF0000"/>
              </a:solidFill>
            </a:endParaRPr>
          </a:p>
          <a:p>
            <a:r>
              <a:rPr lang="en-US" dirty="0"/>
              <a:t>     </a:t>
            </a:r>
            <a:r>
              <a:rPr lang="en-US" dirty="0">
                <a:solidFill>
                  <a:srgbClr val="FF0000"/>
                </a:solidFill>
              </a:rPr>
              <a:t>goals =</a:t>
            </a:r>
            <a:r>
              <a:rPr lang="en-US" dirty="0"/>
              <a:t> optimization</a:t>
            </a:r>
            <a:br>
              <a:rPr lang="en-US" dirty="0"/>
            </a:br>
            <a:r>
              <a:rPr lang="en-US" dirty="0"/>
              <a:t>	</a:t>
            </a:r>
          </a:p>
          <a:p>
            <a:br>
              <a:rPr lang="en-US" dirty="0"/>
            </a:br>
            <a:endParaRPr lang="en-US" dirty="0"/>
          </a:p>
        </p:txBody>
      </p:sp>
    </p:spTree>
    <p:extLst>
      <p:ext uri="{BB962C8B-B14F-4D97-AF65-F5344CB8AC3E}">
        <p14:creationId xmlns:p14="http://schemas.microsoft.com/office/powerpoint/2010/main" val="49157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4E789-FBA6-45B0-BE47-1D63C248A94A}"/>
              </a:ext>
            </a:extLst>
          </p:cNvPr>
          <p:cNvSpPr>
            <a:spLocks noGrp="1"/>
          </p:cNvSpPr>
          <p:nvPr>
            <p:ph type="title"/>
          </p:nvPr>
        </p:nvSpPr>
        <p:spPr/>
        <p:txBody>
          <a:bodyPr/>
          <a:lstStyle/>
          <a:p>
            <a:r>
              <a:rPr lang="en-US" dirty="0"/>
              <a:t>Assignment#0– Week 3</a:t>
            </a:r>
            <a:r>
              <a:rPr lang="en-US" dirty="0">
                <a:solidFill>
                  <a:srgbClr val="FF0000"/>
                </a:solidFill>
              </a:rPr>
              <a:t>?!</a:t>
            </a:r>
            <a:endParaRPr lang="en-IN" dirty="0">
              <a:solidFill>
                <a:srgbClr val="FF0000"/>
              </a:solidFill>
            </a:endParaRPr>
          </a:p>
        </p:txBody>
      </p:sp>
      <p:sp>
        <p:nvSpPr>
          <p:cNvPr id="2" name="Rectangle 1"/>
          <p:cNvSpPr/>
          <p:nvPr/>
        </p:nvSpPr>
        <p:spPr>
          <a:xfrm>
            <a:off x="838200" y="1690688"/>
            <a:ext cx="11408316" cy="5078313"/>
          </a:xfrm>
          <a:prstGeom prst="rect">
            <a:avLst/>
          </a:prstGeom>
        </p:spPr>
        <p:txBody>
          <a:bodyPr wrap="none">
            <a:spAutoFit/>
          </a:bodyPr>
          <a:lstStyle/>
          <a:p>
            <a:r>
              <a:rPr lang="en-US" dirty="0">
                <a:solidFill>
                  <a:srgbClr val="FF0000"/>
                </a:solidFill>
              </a:rPr>
              <a:t>7. What is the Turing Test used for?  </a:t>
            </a:r>
            <a:r>
              <a:rPr lang="en-US" dirty="0"/>
              <a:t>To test if a machine is Artificially Intelligent; can it be distinguished from a human?</a:t>
            </a:r>
          </a:p>
          <a:p>
            <a:endParaRPr lang="en-US" dirty="0"/>
          </a:p>
          <a:p>
            <a:r>
              <a:rPr lang="en-US" dirty="0">
                <a:solidFill>
                  <a:srgbClr val="FF0000"/>
                </a:solidFill>
              </a:rPr>
              <a:t>8. What is the Turing Test? </a:t>
            </a:r>
            <a:r>
              <a:rPr lang="en-US" dirty="0"/>
              <a:t>If human and computer outputs cannot be distinguished, the system is intelligent.</a:t>
            </a:r>
          </a:p>
          <a:p>
            <a:endParaRPr lang="en-US" dirty="0"/>
          </a:p>
          <a:p>
            <a:r>
              <a:rPr lang="en-US" dirty="0">
                <a:solidFill>
                  <a:srgbClr val="FF0000"/>
                </a:solidFill>
              </a:rPr>
              <a:t>9. What is meant by a </a:t>
            </a:r>
            <a:r>
              <a:rPr lang="en-US" dirty="0" err="1">
                <a:solidFill>
                  <a:srgbClr val="FF0000"/>
                </a:solidFill>
              </a:rPr>
              <a:t>blackbox</a:t>
            </a:r>
            <a:r>
              <a:rPr lang="en-US" dirty="0">
                <a:solidFill>
                  <a:srgbClr val="FF0000"/>
                </a:solidFill>
              </a:rPr>
              <a:t> in ML? </a:t>
            </a:r>
          </a:p>
          <a:p>
            <a:r>
              <a:rPr lang="en-US" dirty="0">
                <a:solidFill>
                  <a:srgbClr val="FF0000"/>
                </a:solidFill>
              </a:rPr>
              <a:t>			</a:t>
            </a:r>
            <a:r>
              <a:rPr lang="en-US" dirty="0"/>
              <a:t>When you are unable to determine why you got a certain result in ML. </a:t>
            </a:r>
            <a:r>
              <a:rPr lang="en-US" dirty="0" err="1"/>
              <a:t>Blackbox</a:t>
            </a:r>
            <a:r>
              <a:rPr lang="en-US" dirty="0"/>
              <a:t> is when </a:t>
            </a:r>
          </a:p>
          <a:p>
            <a:r>
              <a:rPr lang="en-US" dirty="0"/>
              <a:t>			we get a result but we do not know the underlying logic that led to the result.  </a:t>
            </a:r>
            <a:r>
              <a:rPr lang="en-US" dirty="0" err="1"/>
              <a:t>Blackbox</a:t>
            </a:r>
            <a:r>
              <a:rPr lang="en-US" dirty="0"/>
              <a:t> is </a:t>
            </a:r>
          </a:p>
          <a:p>
            <a:r>
              <a:rPr lang="en-US" dirty="0"/>
              <a:t>			a concept in machine learning where the user does not have detailed knowledge of input </a:t>
            </a:r>
          </a:p>
          <a:p>
            <a:r>
              <a:rPr lang="en-US" dirty="0"/>
              <a:t>			</a:t>
            </a:r>
            <a:r>
              <a:rPr lang="en-US" dirty="0" err="1"/>
              <a:t>fuctionality</a:t>
            </a:r>
            <a:r>
              <a:rPr lang="en-US" dirty="0"/>
              <a:t> but the </a:t>
            </a:r>
            <a:r>
              <a:rPr lang="en-US" dirty="0" err="1"/>
              <a:t>ouput</a:t>
            </a:r>
            <a:r>
              <a:rPr lang="en-US" dirty="0"/>
              <a:t> make sense. In a nutshell, why the result has happened by </a:t>
            </a:r>
          </a:p>
          <a:p>
            <a:r>
              <a:rPr lang="en-US" dirty="0"/>
              <a:t>			applying ML model is not known but the model makes sense</a:t>
            </a:r>
          </a:p>
          <a:p>
            <a:endParaRPr lang="en-US" dirty="0">
              <a:solidFill>
                <a:srgbClr val="FF0000"/>
              </a:solidFill>
            </a:endParaRPr>
          </a:p>
          <a:p>
            <a:r>
              <a:rPr lang="en-US" dirty="0">
                <a:solidFill>
                  <a:srgbClr val="FF0000"/>
                </a:solidFill>
              </a:rPr>
              <a:t>10. How can we improve stochastic accuracy in Machine Learning? </a:t>
            </a:r>
            <a:r>
              <a:rPr lang="en-US" dirty="0"/>
              <a:t>More data. </a:t>
            </a:r>
          </a:p>
          <a:p>
            <a:endParaRPr lang="en-US" dirty="0">
              <a:solidFill>
                <a:srgbClr val="FF0000"/>
              </a:solidFill>
            </a:endParaRPr>
          </a:p>
          <a:p>
            <a:r>
              <a:rPr lang="en-US" dirty="0">
                <a:solidFill>
                  <a:srgbClr val="FF0000"/>
                </a:solidFill>
              </a:rPr>
              <a:t>11. Define Machine Learning. </a:t>
            </a:r>
            <a:r>
              <a:rPr lang="en-US" dirty="0"/>
              <a:t>The process by which a </a:t>
            </a:r>
            <a:r>
              <a:rPr lang="en-US" b="1" u="sng" dirty="0"/>
              <a:t>computer</a:t>
            </a:r>
            <a:r>
              <a:rPr lang="en-US" dirty="0"/>
              <a:t> </a:t>
            </a:r>
            <a:r>
              <a:rPr lang="en-US" b="1" u="sng" dirty="0"/>
              <a:t>improves it’s ability to model</a:t>
            </a:r>
            <a:r>
              <a:rPr lang="en-US" dirty="0"/>
              <a:t> </a:t>
            </a:r>
            <a:r>
              <a:rPr lang="en-US" b="1" u="sng" dirty="0"/>
              <a:t>using data</a:t>
            </a:r>
            <a:r>
              <a:rPr lang="en-US" dirty="0"/>
              <a:t>, </a:t>
            </a:r>
          </a:p>
          <a:p>
            <a:r>
              <a:rPr lang="en-US" b="1" dirty="0"/>
              <a:t>			</a:t>
            </a:r>
            <a:r>
              <a:rPr lang="en-US" b="1" u="sng" dirty="0"/>
              <a:t>without explicit secondary instructions</a:t>
            </a:r>
            <a:r>
              <a:rPr lang="en-US" dirty="0"/>
              <a:t>.</a:t>
            </a:r>
          </a:p>
          <a:p>
            <a:br>
              <a:rPr lang="en-US" dirty="0"/>
            </a:br>
            <a:r>
              <a:rPr lang="en-US" dirty="0">
                <a:solidFill>
                  <a:srgbClr val="FF0000"/>
                </a:solidFill>
              </a:rPr>
              <a:t>12. How are DL &amp; ML related? </a:t>
            </a:r>
            <a:r>
              <a:rPr lang="en-US" dirty="0"/>
              <a:t>DL is a subset of ML; in particular it is one specific model in ML (the ANN or perceptron) </a:t>
            </a:r>
          </a:p>
          <a:p>
            <a:r>
              <a:rPr lang="en-US" dirty="0"/>
              <a:t>			in which multiple intermediate layers exist between inputs and outputs.</a:t>
            </a:r>
            <a:endParaRPr lang="en-US" dirty="0">
              <a:solidFill>
                <a:srgbClr val="FF0000"/>
              </a:solidFill>
            </a:endParaRPr>
          </a:p>
        </p:txBody>
      </p:sp>
    </p:spTree>
    <p:extLst>
      <p:ext uri="{BB962C8B-B14F-4D97-AF65-F5344CB8AC3E}">
        <p14:creationId xmlns:p14="http://schemas.microsoft.com/office/powerpoint/2010/main" val="29958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4E789-FBA6-45B0-BE47-1D63C248A94A}"/>
              </a:ext>
            </a:extLst>
          </p:cNvPr>
          <p:cNvSpPr>
            <a:spLocks noGrp="1"/>
          </p:cNvSpPr>
          <p:nvPr>
            <p:ph type="title"/>
          </p:nvPr>
        </p:nvSpPr>
        <p:spPr/>
        <p:txBody>
          <a:bodyPr/>
          <a:lstStyle/>
          <a:p>
            <a:r>
              <a:rPr lang="en-US" dirty="0"/>
              <a:t>Assignment#0– Week 3</a:t>
            </a:r>
            <a:r>
              <a:rPr lang="en-US" dirty="0">
                <a:solidFill>
                  <a:srgbClr val="FF0000"/>
                </a:solidFill>
              </a:rPr>
              <a:t>?!</a:t>
            </a:r>
            <a:endParaRPr lang="en-IN" dirty="0">
              <a:solidFill>
                <a:srgbClr val="FF0000"/>
              </a:solidFill>
            </a:endParaRPr>
          </a:p>
        </p:txBody>
      </p:sp>
      <p:sp>
        <p:nvSpPr>
          <p:cNvPr id="2" name="Rectangle 1"/>
          <p:cNvSpPr/>
          <p:nvPr/>
        </p:nvSpPr>
        <p:spPr>
          <a:xfrm>
            <a:off x="838200" y="1690688"/>
            <a:ext cx="10913052" cy="5078313"/>
          </a:xfrm>
          <a:prstGeom prst="rect">
            <a:avLst/>
          </a:prstGeom>
        </p:spPr>
        <p:txBody>
          <a:bodyPr wrap="none">
            <a:spAutoFit/>
          </a:bodyPr>
          <a:lstStyle/>
          <a:p>
            <a:r>
              <a:rPr lang="en-US" dirty="0">
                <a:solidFill>
                  <a:srgbClr val="FF0000"/>
                </a:solidFill>
              </a:rPr>
              <a:t>13. If we can't tell if an entity (being) is thinking, what are two alternatives we can use as a proxy (representation)?</a:t>
            </a:r>
            <a:br>
              <a:rPr lang="en-US" dirty="0">
                <a:solidFill>
                  <a:srgbClr val="FF0000"/>
                </a:solidFill>
              </a:rPr>
            </a:br>
            <a:r>
              <a:rPr lang="en-US" dirty="0">
                <a:solidFill>
                  <a:srgbClr val="FF0000"/>
                </a:solidFill>
              </a:rPr>
              <a:t>			</a:t>
            </a:r>
            <a:r>
              <a:rPr lang="en-US" dirty="0"/>
              <a:t>Choices, actions/</a:t>
            </a:r>
            <a:r>
              <a:rPr lang="en-US" dirty="0" err="1"/>
              <a:t>behaviours</a:t>
            </a:r>
            <a:r>
              <a:rPr lang="en-US" dirty="0"/>
              <a:t>.</a:t>
            </a:r>
          </a:p>
          <a:p>
            <a:endParaRPr lang="en-US" dirty="0">
              <a:solidFill>
                <a:srgbClr val="FF0000"/>
              </a:solidFill>
            </a:endParaRPr>
          </a:p>
          <a:p>
            <a:r>
              <a:rPr lang="en-US" dirty="0">
                <a:solidFill>
                  <a:srgbClr val="FF0000"/>
                </a:solidFill>
              </a:rPr>
              <a:t>14. I have taken the Academic Integrity Module.</a:t>
            </a:r>
            <a:br>
              <a:rPr lang="en-US" dirty="0">
                <a:solidFill>
                  <a:srgbClr val="FF0000"/>
                </a:solidFill>
              </a:rPr>
            </a:br>
            <a:r>
              <a:rPr lang="en-US" dirty="0"/>
              <a:t>			True. (1 honest answer?)</a:t>
            </a:r>
          </a:p>
          <a:p>
            <a:br>
              <a:rPr lang="en-US" dirty="0"/>
            </a:br>
            <a:r>
              <a:rPr lang="en-US" dirty="0">
                <a:solidFill>
                  <a:srgbClr val="FF0000"/>
                </a:solidFill>
              </a:rPr>
              <a:t>15. Name an additional resource for getting help  if you are struggling in class.</a:t>
            </a:r>
            <a:br>
              <a:rPr lang="en-US" dirty="0"/>
            </a:br>
            <a:r>
              <a:rPr lang="en-US" dirty="0"/>
              <a:t>			Peer support, tutoring, ask professor, Linked in Learning…</a:t>
            </a:r>
          </a:p>
          <a:p>
            <a:endParaRPr lang="en-US" dirty="0"/>
          </a:p>
          <a:p>
            <a:r>
              <a:rPr lang="en-US" dirty="0">
                <a:solidFill>
                  <a:srgbClr val="FF0000"/>
                </a:solidFill>
              </a:rPr>
              <a:t>16. What is the greatest barrier to success in this course?</a:t>
            </a:r>
            <a:r>
              <a:rPr lang="en-US" dirty="0"/>
              <a:t> </a:t>
            </a:r>
          </a:p>
          <a:p>
            <a:r>
              <a:rPr lang="en-US" dirty="0"/>
              <a:t>			Dishonesty, </a:t>
            </a:r>
            <a:r>
              <a:rPr lang="en-US" b="1" dirty="0"/>
              <a:t>Poor time management</a:t>
            </a:r>
            <a:r>
              <a:rPr lang="en-US" dirty="0"/>
              <a:t>, Failing to follow instructions.</a:t>
            </a:r>
          </a:p>
          <a:p>
            <a:endParaRPr lang="en-US" dirty="0">
              <a:solidFill>
                <a:srgbClr val="FF0000"/>
              </a:solidFill>
            </a:endParaRPr>
          </a:p>
          <a:p>
            <a:r>
              <a:rPr lang="en-US" dirty="0">
                <a:solidFill>
                  <a:srgbClr val="FF0000"/>
                </a:solidFill>
              </a:rPr>
              <a:t>17. Being 7 seconds late on an assignment … is okay as a reason for avoiding the late penalty.</a:t>
            </a:r>
          </a:p>
          <a:p>
            <a:r>
              <a:rPr lang="en-US" dirty="0"/>
              <a:t>			False.</a:t>
            </a:r>
            <a:br>
              <a:rPr lang="en-US" dirty="0"/>
            </a:br>
            <a:endParaRPr lang="en-US" dirty="0"/>
          </a:p>
          <a:p>
            <a:r>
              <a:rPr lang="en-US" dirty="0">
                <a:solidFill>
                  <a:srgbClr val="FF0000"/>
                </a:solidFill>
              </a:rPr>
              <a:t>18. It doesn't matter how many times I email the professor, he/she/they must respond!</a:t>
            </a:r>
          </a:p>
          <a:p>
            <a:r>
              <a:rPr lang="en-US" dirty="0"/>
              <a:t>			False.</a:t>
            </a:r>
            <a:br>
              <a:rPr lang="en-US" dirty="0"/>
            </a:br>
            <a:endParaRPr lang="en-US" dirty="0">
              <a:solidFill>
                <a:srgbClr val="FF0000"/>
              </a:solidFill>
            </a:endParaRPr>
          </a:p>
        </p:txBody>
      </p:sp>
    </p:spTree>
    <p:extLst>
      <p:ext uri="{BB962C8B-B14F-4D97-AF65-F5344CB8AC3E}">
        <p14:creationId xmlns:p14="http://schemas.microsoft.com/office/powerpoint/2010/main" val="159552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7|3.1|1.8|2|3.6|2.9|3.4|3.5|1.8|2"/>
</p:tagLst>
</file>

<file path=ppt/tags/tag2.xml><?xml version="1.0" encoding="utf-8"?>
<p:tagLst xmlns:a="http://schemas.openxmlformats.org/drawingml/2006/main" xmlns:r="http://schemas.openxmlformats.org/officeDocument/2006/relationships" xmlns:p="http://schemas.openxmlformats.org/presentationml/2006/main">
  <p:tag name="TIMING" val="|11.7|3.1|1.8|2|3.6|2.9|3.4|3.5|1.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3af4bdee-a1f4-4ee2-bc43-c8d196e8e000" xsi:nil="true"/>
    <lcf76f155ced4ddcb4097134ff3c332f xmlns="3af4bdee-a1f4-4ee2-bc43-c8d196e8e000">
      <Terms xmlns="http://schemas.microsoft.com/office/infopath/2007/PartnerControls"/>
    </lcf76f155ced4ddcb4097134ff3c332f>
    <TaxCatchAll xmlns="c2d2387d-378a-45dc-97af-5953ed575af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7" ma:contentTypeDescription="Create a new document." ma:contentTypeScope="" ma:versionID="a3b9a1881c8609b43daedfea0e2006e3">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55a51ed95a1495b7d0309e951c0bcb02"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7d585fd-1929-495a-a0d7-500caaa34fc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7edbff3-4a68-4072-a136-2744e71cd924}" ma:internalName="TaxCatchAll" ma:showField="CatchAllData" ma:web="c2d2387d-378a-45dc-97af-5953ed575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4FD35-EA01-4CDC-8D4E-6D509250DEE0}">
  <ds:schemaRefs>
    <ds:schemaRef ds:uri="http://schemas.microsoft.com/sharepoint/v3/contenttype/forms"/>
  </ds:schemaRefs>
</ds:datastoreItem>
</file>

<file path=customXml/itemProps2.xml><?xml version="1.0" encoding="utf-8"?>
<ds:datastoreItem xmlns:ds="http://schemas.openxmlformats.org/officeDocument/2006/customXml" ds:itemID="{4C0461D8-BC2F-4769-A6A4-3DFD416FDDFF}">
  <ds:schemaRefs>
    <ds:schemaRef ds:uri="http://schemas.microsoft.com/office/2006/metadata/properties"/>
    <ds:schemaRef ds:uri="http://schemas.microsoft.com/office/infopath/2007/PartnerControls"/>
    <ds:schemaRef ds:uri="3af4bdee-a1f4-4ee2-bc43-c8d196e8e000"/>
  </ds:schemaRefs>
</ds:datastoreItem>
</file>

<file path=customXml/itemProps3.xml><?xml version="1.0" encoding="utf-8"?>
<ds:datastoreItem xmlns:ds="http://schemas.openxmlformats.org/officeDocument/2006/customXml" ds:itemID="{7110FA58-FE95-461D-9A5B-8A9C643A25AC}"/>
</file>

<file path=docProps/app.xml><?xml version="1.0" encoding="utf-8"?>
<Properties xmlns="http://schemas.openxmlformats.org/officeDocument/2006/extended-properties" xmlns:vt="http://schemas.openxmlformats.org/officeDocument/2006/docPropsVTypes">
  <TotalTime>34178</TotalTime>
  <Words>3016</Words>
  <Application>Microsoft Office PowerPoint</Application>
  <PresentationFormat>Widescreen</PresentationFormat>
  <Paragraphs>699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AISC1003 Machine Learning I</vt:lpstr>
      <vt:lpstr>Learning Outcomes – ML I – LR II – Gradient Descent</vt:lpstr>
      <vt:lpstr>Recap –Last Class</vt:lpstr>
      <vt:lpstr>Exercises– Week 23</vt:lpstr>
      <vt:lpstr>Exercises– Week 23</vt:lpstr>
      <vt:lpstr>Exercises– Week 23</vt:lpstr>
      <vt:lpstr>Assignment#0– Week 3?!</vt:lpstr>
      <vt:lpstr>Assignment#0– Week 3?!</vt:lpstr>
      <vt:lpstr>Assignment#0– Week 3?!</vt:lpstr>
      <vt:lpstr>Assignment#0– Week 3?!</vt:lpstr>
      <vt:lpstr>Learning Outcomes – ML I – LR II – Gradient Descent</vt:lpstr>
      <vt:lpstr>ML I –Linear Regression II – Gradient Descent</vt:lpstr>
      <vt:lpstr>ML I –Linear Regression II – Gradient Descent</vt:lpstr>
      <vt:lpstr>ML I –LR II – GD  –Design a cost function</vt:lpstr>
      <vt:lpstr>ML I –LR II – Gradient Descent –Minimize Cost</vt:lpstr>
      <vt:lpstr>ML I –LR II – GD –Local vs Global Extremum</vt:lpstr>
      <vt:lpstr>ML I –Linear Regression II – Gradient Descent</vt:lpstr>
      <vt:lpstr>ML I –Linear Regression II – Gradient Descent</vt:lpstr>
      <vt:lpstr>ML I –Linear Regression II – Gradient Descent</vt:lpstr>
      <vt:lpstr>ML I –Linear Regression II – Gradient Descent</vt:lpstr>
      <vt:lpstr>ML I –Linear Regression II – Gradient Descent</vt:lpstr>
      <vt:lpstr>ML I –Linear Regression II – Gradient Descent</vt:lpstr>
      <vt:lpstr>ML I –Linear Regression II – Gradient Descent</vt:lpstr>
      <vt:lpstr>ML I –Linear Regression II – Gradient Descent</vt:lpstr>
      <vt:lpstr>ML I –Linear Regression II – Gradient Descent</vt:lpstr>
      <vt:lpstr>ML I –Linear Regression II – Gradient Descent</vt:lpstr>
      <vt:lpstr>ML I –Linear Regression II – Gradient Descent</vt:lpstr>
      <vt:lpstr>ML I –Linear Regression II – Gradient Descent</vt:lpstr>
      <vt:lpstr>MLI – Supervised Problems</vt:lpstr>
      <vt:lpstr>ML I – Supervised vs Unsupervised learning</vt:lpstr>
      <vt:lpstr>MLI – Supervised Problems</vt:lpstr>
      <vt:lpstr>MLI – Supervised Problems -Training</vt:lpstr>
      <vt:lpstr>MLI – Supervised Problems -Training</vt:lpstr>
      <vt:lpstr>MLI – Supervised Problems -Training</vt:lpstr>
      <vt:lpstr>MLI – Supervised Problems -Training</vt:lpstr>
      <vt:lpstr>MLI – Supervised Problems -Training</vt:lpstr>
      <vt:lpstr>MLI – Supervised Problems -Training</vt:lpstr>
      <vt:lpstr>Exercises –Week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MATH1044</dc:title>
  <dc:creator>Soumo</dc:creator>
  <cp:lastModifiedBy>soumoTBC</cp:lastModifiedBy>
  <cp:revision>1086</cp:revision>
  <dcterms:created xsi:type="dcterms:W3CDTF">2021-08-31T19:54:19Z</dcterms:created>
  <dcterms:modified xsi:type="dcterms:W3CDTF">2022-03-28T19:20:58Z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0x010100E37C8E1EF2177C4CADCEB4AF5056A74C</vt:lpwstr>
  </property>
</Properties>
</file>