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1.xml" ContentType="application/inkml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7" r:id="rId5"/>
    <p:sldId id="734" r:id="rId6"/>
    <p:sldId id="707" r:id="rId7"/>
    <p:sldId id="801" r:id="rId8"/>
    <p:sldId id="802" r:id="rId9"/>
    <p:sldId id="848" r:id="rId10"/>
    <p:sldId id="847" r:id="rId11"/>
    <p:sldId id="846" r:id="rId12"/>
    <p:sldId id="871" r:id="rId13"/>
    <p:sldId id="864" r:id="rId14"/>
    <p:sldId id="865" r:id="rId15"/>
    <p:sldId id="866" r:id="rId16"/>
    <p:sldId id="842" r:id="rId17"/>
    <p:sldId id="843" r:id="rId18"/>
    <p:sldId id="845" r:id="rId19"/>
    <p:sldId id="844" r:id="rId20"/>
    <p:sldId id="849" r:id="rId21"/>
    <p:sldId id="857" r:id="rId22"/>
    <p:sldId id="851" r:id="rId23"/>
    <p:sldId id="852" r:id="rId24"/>
    <p:sldId id="853" r:id="rId25"/>
    <p:sldId id="854" r:id="rId26"/>
    <p:sldId id="855" r:id="rId27"/>
    <p:sldId id="862" r:id="rId28"/>
    <p:sldId id="84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254F9"/>
    <a:srgbClr val="FDD5F8"/>
    <a:srgbClr val="70AD47"/>
    <a:srgbClr val="0C0CFF"/>
    <a:srgbClr val="E9EBF5"/>
    <a:srgbClr val="CFD5EA"/>
    <a:srgbClr val="5B9BD5"/>
    <a:srgbClr val="2E8A8A"/>
    <a:srgbClr val="F4D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90E60-5A6D-F7BB-49E8-F81ACA1AAC37}" v="12" dt="2022-03-26T22:45:51.300"/>
    <p1510:client id="{3D597427-BF1E-DC6D-736B-093F522368AF}" v="6" dt="2022-03-26T17:12:40.279"/>
    <p1510:client id="{85D60225-40C1-FE86-3A40-BBAD35264EAA}" v="1" dt="2022-03-28T19:21:41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115" y="115"/>
      </p:cViewPr>
      <p:guideLst/>
    </p:cSldViewPr>
  </p:slideViewPr>
  <p:outlineViewPr>
    <p:cViewPr>
      <p:scale>
        <a:sx n="33" d="100"/>
        <a:sy n="33" d="100"/>
      </p:scale>
      <p:origin x="0" y="-1974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2190E60-5A6D-F7BB-49E8-F81ACA1AAC37}"/>
    <pc:docChg chg="modSld">
      <pc:chgData name="" userId="" providerId="" clId="Web-{22190E60-5A6D-F7BB-49E8-F81ACA1AAC37}" dt="2022-03-26T22:45:28.643" v="0"/>
      <pc:docMkLst>
        <pc:docMk/>
      </pc:docMkLst>
      <pc:sldChg chg="delSp">
        <pc:chgData name="" userId="" providerId="" clId="Web-{22190E60-5A6D-F7BB-49E8-F81ACA1AAC37}" dt="2022-03-26T22:45:28.643" v="0"/>
        <pc:sldMkLst>
          <pc:docMk/>
          <pc:sldMk cId="3626376964" sldId="257"/>
        </pc:sldMkLst>
        <pc:picChg chg="del">
          <ac:chgData name="" userId="" providerId="" clId="Web-{22190E60-5A6D-F7BB-49E8-F81ACA1AAC37}" dt="2022-03-26T22:45:28.643" v="0"/>
          <ac:picMkLst>
            <pc:docMk/>
            <pc:sldMk cId="3626376964" sldId="257"/>
            <ac:picMk id="5" creationId="{F8CE7014-E5A7-4D2A-8745-C8672B7F3305}"/>
          </ac:picMkLst>
        </pc:picChg>
      </pc:sldChg>
    </pc:docChg>
  </pc:docChgLst>
  <pc:docChgLst>
    <pc:chgData name="Dashmeet Singh" userId="S::dashmeet.singh@tbcollege.com::652db8fd-0815-4c4b-bcfd-56d7c98a0760" providerId="AD" clId="Web-{22190E60-5A6D-F7BB-49E8-F81ACA1AAC37}"/>
    <pc:docChg chg="addSld delSld modSld">
      <pc:chgData name="Dashmeet Singh" userId="S::dashmeet.singh@tbcollege.com::652db8fd-0815-4c4b-bcfd-56d7c98a0760" providerId="AD" clId="Web-{22190E60-5A6D-F7BB-49E8-F81ACA1AAC37}" dt="2022-03-26T22:45:51.206" v="10"/>
      <pc:docMkLst>
        <pc:docMk/>
      </pc:docMkLst>
      <pc:sldChg chg="addSp delSp modSp">
        <pc:chgData name="Dashmeet Singh" userId="S::dashmeet.singh@tbcollege.com::652db8fd-0815-4c4b-bcfd-56d7c98a0760" providerId="AD" clId="Web-{22190E60-5A6D-F7BB-49E8-F81ACA1AAC37}" dt="2022-03-26T22:45:33.549" v="1"/>
        <pc:sldMkLst>
          <pc:docMk/>
          <pc:sldMk cId="3626376964" sldId="257"/>
        </pc:sldMkLst>
        <pc:spChg chg="del">
          <ac:chgData name="Dashmeet Singh" userId="S::dashmeet.singh@tbcollege.com::652db8fd-0815-4c4b-bcfd-56d7c98a0760" providerId="AD" clId="Web-{22190E60-5A6D-F7BB-49E8-F81ACA1AAC37}" dt="2022-03-26T22:45:30.378" v="0"/>
          <ac:spMkLst>
            <pc:docMk/>
            <pc:sldMk cId="3626376964" sldId="257"/>
            <ac:spMk id="3" creationId="{E0DD698B-F677-4D0C-800E-56EE53426440}"/>
          </ac:spMkLst>
        </pc:spChg>
        <pc:spChg chg="add del mod">
          <ac:chgData name="Dashmeet Singh" userId="S::dashmeet.singh@tbcollege.com::652db8fd-0815-4c4b-bcfd-56d7c98a0760" providerId="AD" clId="Web-{22190E60-5A6D-F7BB-49E8-F81ACA1AAC37}" dt="2022-03-26T22:45:33.549" v="1"/>
          <ac:spMkLst>
            <pc:docMk/>
            <pc:sldMk cId="3626376964" sldId="257"/>
            <ac:spMk id="6" creationId="{9911AE84-EEB3-3085-78A3-63B93FF6DAE4}"/>
          </ac:spMkLst>
        </pc:spChg>
      </pc:sldChg>
      <pc:sldChg chg="del">
        <pc:chgData name="Dashmeet Singh" userId="S::dashmeet.singh@tbcollege.com::652db8fd-0815-4c4b-bcfd-56d7c98a0760" providerId="AD" clId="Web-{22190E60-5A6D-F7BB-49E8-F81ACA1AAC37}" dt="2022-03-26T22:45:35.331" v="2"/>
        <pc:sldMkLst>
          <pc:docMk/>
          <pc:sldMk cId="2172516836" sldId="281"/>
        </pc:sldMkLst>
      </pc:sldChg>
      <pc:sldChg chg="del">
        <pc:chgData name="Dashmeet Singh" userId="S::dashmeet.singh@tbcollege.com::652db8fd-0815-4c4b-bcfd-56d7c98a0760" providerId="AD" clId="Web-{22190E60-5A6D-F7BB-49E8-F81ACA1AAC37}" dt="2022-03-26T22:45:42.362" v="7"/>
        <pc:sldMkLst>
          <pc:docMk/>
          <pc:sldMk cId="1498827055" sldId="622"/>
        </pc:sldMkLst>
      </pc:sldChg>
      <pc:sldChg chg="del">
        <pc:chgData name="Dashmeet Singh" userId="S::dashmeet.singh@tbcollege.com::652db8fd-0815-4c4b-bcfd-56d7c98a0760" providerId="AD" clId="Web-{22190E60-5A6D-F7BB-49E8-F81ACA1AAC37}" dt="2022-03-26T22:45:36.706" v="3"/>
        <pc:sldMkLst>
          <pc:docMk/>
          <pc:sldMk cId="673308840" sldId="705"/>
        </pc:sldMkLst>
      </pc:sldChg>
      <pc:sldChg chg="del">
        <pc:chgData name="Dashmeet Singh" userId="S::dashmeet.singh@tbcollege.com::652db8fd-0815-4c4b-bcfd-56d7c98a0760" providerId="AD" clId="Web-{22190E60-5A6D-F7BB-49E8-F81ACA1AAC37}" dt="2022-03-26T22:45:37.409" v="4"/>
        <pc:sldMkLst>
          <pc:docMk/>
          <pc:sldMk cId="2579922967" sldId="708"/>
        </pc:sldMkLst>
      </pc:sldChg>
      <pc:sldChg chg="add del">
        <pc:chgData name="Dashmeet Singh" userId="S::dashmeet.singh@tbcollege.com::652db8fd-0815-4c4b-bcfd-56d7c98a0760" providerId="AD" clId="Web-{22190E60-5A6D-F7BB-49E8-F81ACA1AAC37}" dt="2022-03-26T22:45:51.206" v="10"/>
        <pc:sldMkLst>
          <pc:docMk/>
          <pc:sldMk cId="2147572173" sldId="841"/>
        </pc:sldMkLst>
      </pc:sldChg>
      <pc:sldChg chg="del">
        <pc:chgData name="Dashmeet Singh" userId="S::dashmeet.singh@tbcollege.com::652db8fd-0815-4c4b-bcfd-56d7c98a0760" providerId="AD" clId="Web-{22190E60-5A6D-F7BB-49E8-F81ACA1AAC37}" dt="2022-03-26T22:45:40.128" v="6"/>
        <pc:sldMkLst>
          <pc:docMk/>
          <pc:sldMk cId="225121022" sldId="867"/>
        </pc:sldMkLst>
      </pc:sldChg>
      <pc:sldChg chg="del">
        <pc:chgData name="Dashmeet Singh" userId="S::dashmeet.singh@tbcollege.com::652db8fd-0815-4c4b-bcfd-56d7c98a0760" providerId="AD" clId="Web-{22190E60-5A6D-F7BB-49E8-F81ACA1AAC37}" dt="2022-03-26T22:45:38.018" v="5"/>
        <pc:sldMkLst>
          <pc:docMk/>
          <pc:sldMk cId="2115811823" sldId="870"/>
        </pc:sldMkLst>
      </pc:sldChg>
      <pc:sldChg chg="del">
        <pc:chgData name="Dashmeet Singh" userId="S::dashmeet.singh@tbcollege.com::652db8fd-0815-4c4b-bcfd-56d7c98a0760" providerId="AD" clId="Web-{22190E60-5A6D-F7BB-49E8-F81ACA1AAC37}" dt="2022-03-26T22:45:45.846" v="8"/>
        <pc:sldMkLst>
          <pc:docMk/>
          <pc:sldMk cId="4087797115" sldId="873"/>
        </pc:sldMkLst>
      </pc:sldChg>
    </pc:docChg>
  </pc:docChgLst>
  <pc:docChgLst>
    <pc:chgData name="Ying Wang" userId="S::ying.wang@tbcollege.com::11bedaea-4bf6-4cc0-a1bc-7f47b5dfb9bd" providerId="AD" clId="Web-{85D60225-40C1-FE86-3A40-BBAD35264EAA}"/>
    <pc:docChg chg="delSld">
      <pc:chgData name="Ying Wang" userId="S::ying.wang@tbcollege.com::11bedaea-4bf6-4cc0-a1bc-7f47b5dfb9bd" providerId="AD" clId="Web-{85D60225-40C1-FE86-3A40-BBAD35264EAA}" dt="2022-03-28T19:21:41.565" v="0"/>
      <pc:docMkLst>
        <pc:docMk/>
      </pc:docMkLst>
      <pc:sldChg chg="del">
        <pc:chgData name="Ying Wang" userId="S::ying.wang@tbcollege.com::11bedaea-4bf6-4cc0-a1bc-7f47b5dfb9bd" providerId="AD" clId="Web-{85D60225-40C1-FE86-3A40-BBAD35264EAA}" dt="2022-03-28T19:21:41.565" v="0"/>
        <pc:sldMkLst>
          <pc:docMk/>
          <pc:sldMk cId="51739177" sldId="87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BA-41E6-AAE6-2DD5107A0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8392016"/>
        <c:axId val="1808398544"/>
      </c:scatterChart>
      <c:valAx>
        <c:axId val="180839201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808398544"/>
        <c:crosses val="autoZero"/>
        <c:crossBetween val="midCat"/>
      </c:valAx>
      <c:valAx>
        <c:axId val="180839854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80839201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CD-42B3-8814-7E32A956C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8389296"/>
        <c:axId val="1472056992"/>
      </c:scatterChart>
      <c:valAx>
        <c:axId val="180838929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472056992"/>
        <c:crosses val="autoZero"/>
        <c:crossBetween val="midCat"/>
      </c:valAx>
      <c:valAx>
        <c:axId val="147205699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80838929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69.23077" units="1/cm"/>
          <inkml:channelProperty channel="T" name="resolution" value="1" units="1/dev"/>
        </inkml:channelProperties>
      </inkml:inkSource>
      <inkml:timestamp xml:id="ts0" timeString="2021-11-09T19:07:27.5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CFD9-781C-4451-AFD8-414EBC43135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5AB-D6C2-49B4-8F3B-AA7FA73F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17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76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96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69DF-E653-4460-BB46-FA34A5DE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F5AB3-9FB3-45BF-9878-9665EA788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C76E-3724-4614-9E34-9C2101A7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045C-20A5-4E6A-80DA-58AD9EB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A77A-C34C-4AF5-8ECC-876322A9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E8D-D633-4C92-AF37-B10F3E5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6A6F-F3FE-4FED-87BF-1CF75A1F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4B3A-15AD-4024-9398-3BA4414F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52A8-86A9-4B77-B6A7-28D8B8EC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8C22-3E81-43BA-8C69-BB714A4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8530B-0C58-4E34-A5EF-905BD76AD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295FF-11F1-4909-AF07-AECB50CA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E98C-6CA4-4E98-B867-F737CD8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7FDB-114C-4087-8F7F-437EC5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9A14-D2AC-40C5-AFDE-04B4E74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4083-F8F9-4AA8-8551-012689A6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3DC1-7EEF-4EA1-98E4-7759B22E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98EF-93FF-43FB-811C-261B2D9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0002-2181-468C-BA36-84F3600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8C93-F850-4D3B-892D-E9F3C16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6A5D-6C21-415F-8375-11A7F188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2075-EDA0-4142-9928-E9E4FD31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9799-91A0-46BE-A861-0622FA7E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9FBB-3F00-4B92-A120-1F00E3D9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C1F4-7931-4994-B78A-F0B29DF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BF83-D945-4BC3-99F4-1629DEA0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B734-84DB-43D7-AFDF-DBCF118B2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039AA-0FA9-4B74-8259-2B143F048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7BB1-27A5-40D8-93AD-4F1F4214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6D83-EBA8-43ED-8BE5-1E9F491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249EE-7FE8-47F0-9E1C-E668E32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D79-E404-4700-B54D-22F01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E36F-1848-4753-B6BE-F114F6B1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EAD6-8095-44D2-8469-19721CB9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6900-C776-423E-9D96-51751AB7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BA555-0BEC-4580-9545-0DE2B56B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EDC30-1C63-438D-897D-1046321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CF67-93A4-41D6-83CC-A8BA17C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8D7AE-2B04-476E-B33A-6C66ED9E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254-1F2E-44A7-BC75-7852D974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DFD46-F267-4D9A-8C8D-32E99899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AF227-2AAB-4F27-AB39-6E7B89D9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2C6BF-459A-43DA-BE9C-E797EB6A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23DE3-6378-4148-A5A4-754A75B9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443C-EEC0-41AC-BA02-0A8B0E1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D9B1-66D0-43B7-9AD0-2CBBFCE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9D-806A-42E5-9CA5-CB4178D2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92E4-9D2A-470B-8870-F1EF6F41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BAD0-610F-4E97-8008-2F0E1465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AEF1-0F40-452D-A62F-6ED16AF5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3A1C-1946-4A31-9D3C-7369C61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D3BEC-45A1-4910-9F4B-D47AE20F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A753-D7D2-485A-90FA-79E3656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666BA-82E1-418A-8C28-70F1EC38B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072F-4AB7-4808-BFAA-DE40A512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FBDC-37BF-4180-BC53-B855C03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4E6A-FB0A-4926-A648-56182A4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CED45-4218-4D8A-9267-DDA7090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5A44B-0299-45CD-BD96-6EE26B3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FB3F-8A16-4B67-BE11-68FF6FCB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5CE0-4932-4733-B641-8F2C54580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8E4-AD83-48D0-9CDC-B2C27DCD3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46FE-A36A-4BEA-B984-B472CE9E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://en.wikipedia.org/wiki/Political_party" TargetMode="External"/><Relationship Id="rId18" Type="http://schemas.openxmlformats.org/officeDocument/2006/relationships/hyperlink" Target="http://en.wikipedia.org/wiki/Integer" TargetMode="External"/><Relationship Id="rId26" Type="http://schemas.openxmlformats.org/officeDocument/2006/relationships/hyperlink" Target="http://en.wikipedia.org/wiki/Binomial_distribution" TargetMode="External"/><Relationship Id="rId39" Type="http://schemas.openxmlformats.org/officeDocument/2006/relationships/hyperlink" Target="http://en.wikipedia.org/wiki/Coefficient_of_variation" TargetMode="External"/><Relationship Id="rId21" Type="http://schemas.openxmlformats.org/officeDocument/2006/relationships/hyperlink" Target="http://en.wikipedia.org/wiki/Ordinal_regression" TargetMode="External"/><Relationship Id="rId34" Type="http://schemas.openxmlformats.org/officeDocument/2006/relationships/hyperlink" Target="http://en.wikipedia.org/wiki/Ratio_scale" TargetMode="External"/><Relationship Id="rId42" Type="http://schemas.openxmlformats.org/officeDocument/2006/relationships/hyperlink" Target="http://en.wikipedia.org/wiki/Location_parameter" TargetMode="External"/><Relationship Id="rId47" Type="http://schemas.openxmlformats.org/officeDocument/2006/relationships/hyperlink" Target="http://en.wikipedia.org/wiki/Gamma_distribution" TargetMode="External"/><Relationship Id="rId50" Type="http://schemas.openxmlformats.org/officeDocument/2006/relationships/hyperlink" Target="http://en.wikipedia.org/wiki/Generalized_linear_model" TargetMode="External"/><Relationship Id="rId7" Type="http://schemas.openxmlformats.org/officeDocument/2006/relationships/hyperlink" Target="http://en.wikipedia.org/wiki/Mode_(statistics)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://en.wikipedia.org/wiki/Multinomial_probit" TargetMode="External"/><Relationship Id="rId29" Type="http://schemas.openxmlformats.org/officeDocument/2006/relationships/hyperlink" Target="http://en.wikipedia.org/wiki/Median" TargetMode="External"/><Relationship Id="rId11" Type="http://schemas.openxmlformats.org/officeDocument/2006/relationships/hyperlink" Target="http://en.wikipedia.org/wiki/Categorical_variable" TargetMode="External"/><Relationship Id="rId24" Type="http://schemas.openxmlformats.org/officeDocument/2006/relationships/hyperlink" Target="http://en.wikipedia.org/wiki/Binomial_variable" TargetMode="External"/><Relationship Id="rId32" Type="http://schemas.openxmlformats.org/officeDocument/2006/relationships/hyperlink" Target="http://en.wikipedia.org/wiki/Binomial_regression" TargetMode="External"/><Relationship Id="rId37" Type="http://schemas.openxmlformats.org/officeDocument/2006/relationships/hyperlink" Target="http://en.wikipedia.org/wiki/Geometric_mean" TargetMode="External"/><Relationship Id="rId40" Type="http://schemas.openxmlformats.org/officeDocument/2006/relationships/hyperlink" Target="http://en.wikipedia.org/wiki/Poisson_regression" TargetMode="External"/><Relationship Id="rId45" Type="http://schemas.openxmlformats.org/officeDocument/2006/relationships/hyperlink" Target="http://en.wikipedia.org/wiki/Scale_parameter" TargetMode="External"/><Relationship Id="rId5" Type="http://schemas.openxmlformats.org/officeDocument/2006/relationships/hyperlink" Target="http://en.wikipedia.org/wiki/Bernoulli_distribution" TargetMode="External"/><Relationship Id="rId15" Type="http://schemas.openxmlformats.org/officeDocument/2006/relationships/hyperlink" Target="http://en.wikipedia.org/wiki/Multinomial_logit" TargetMode="External"/><Relationship Id="rId23" Type="http://schemas.openxmlformats.org/officeDocument/2006/relationships/hyperlink" Target="http://en.wikipedia.org/wiki/Ordered_probit" TargetMode="External"/><Relationship Id="rId28" Type="http://schemas.openxmlformats.org/officeDocument/2006/relationships/hyperlink" Target="http://en.wikipedia.org/wiki/Mean" TargetMode="External"/><Relationship Id="rId36" Type="http://schemas.openxmlformats.org/officeDocument/2006/relationships/hyperlink" Target="http://en.wikipedia.org/wiki/Negative_binomial_distribution" TargetMode="External"/><Relationship Id="rId49" Type="http://schemas.openxmlformats.org/officeDocument/2006/relationships/hyperlink" Target="http://en.wikipedia.org/wiki/Skewed" TargetMode="External"/><Relationship Id="rId10" Type="http://schemas.openxmlformats.org/officeDocument/2006/relationships/hyperlink" Target="http://en.wikipedia.org/wiki/Probit_regression" TargetMode="External"/><Relationship Id="rId19" Type="http://schemas.openxmlformats.org/officeDocument/2006/relationships/hyperlink" Target="http://en.wikipedia.org/wiki/Real_number" TargetMode="External"/><Relationship Id="rId31" Type="http://schemas.openxmlformats.org/officeDocument/2006/relationships/hyperlink" Target="http://en.wikipedia.org/wiki/Correlation" TargetMode="External"/><Relationship Id="rId44" Type="http://schemas.openxmlformats.org/officeDocument/2006/relationships/hyperlink" Target="http://en.wikipedia.org/wiki/Linear_regression" TargetMode="External"/><Relationship Id="rId4" Type="http://schemas.openxmlformats.org/officeDocument/2006/relationships/hyperlink" Target="http://en.wikipedia.org/wiki/Nominal_scale" TargetMode="External"/><Relationship Id="rId9" Type="http://schemas.openxmlformats.org/officeDocument/2006/relationships/hyperlink" Target="http://en.wikipedia.org/wiki/Logistic_regression" TargetMode="External"/><Relationship Id="rId14" Type="http://schemas.openxmlformats.org/officeDocument/2006/relationships/hyperlink" Target="http://en.wikipedia.org/wiki/Categorical_distribution" TargetMode="External"/><Relationship Id="rId22" Type="http://schemas.openxmlformats.org/officeDocument/2006/relationships/hyperlink" Target="http://en.wikipedia.org/wiki/Ordered_logit" TargetMode="External"/><Relationship Id="rId27" Type="http://schemas.openxmlformats.org/officeDocument/2006/relationships/hyperlink" Target="http://en.wikipedia.org/wiki/Beta-binomial_distribution" TargetMode="External"/><Relationship Id="rId30" Type="http://schemas.openxmlformats.org/officeDocument/2006/relationships/hyperlink" Target="http://en.wikipedia.org/wiki/Standard_deviation" TargetMode="External"/><Relationship Id="rId35" Type="http://schemas.openxmlformats.org/officeDocument/2006/relationships/hyperlink" Target="http://en.wikipedia.org/wiki/Poisson_distribution" TargetMode="External"/><Relationship Id="rId43" Type="http://schemas.openxmlformats.org/officeDocument/2006/relationships/hyperlink" Target="http://en.wikipedia.org/wiki/Normal_distribution" TargetMode="External"/><Relationship Id="rId48" Type="http://schemas.openxmlformats.org/officeDocument/2006/relationships/hyperlink" Target="http://en.wikipedia.org/wiki/Exponential_distribution" TargetMode="External"/><Relationship Id="rId8" Type="http://schemas.openxmlformats.org/officeDocument/2006/relationships/hyperlink" Target="http://en.wikipedia.org/wiki/Chi-squared_test" TargetMode="External"/><Relationship Id="rId51" Type="http://schemas.openxmlformats.org/officeDocument/2006/relationships/hyperlink" Target="http://en.wikipedia.org/wiki/Logarithm" TargetMode="External"/><Relationship Id="rId3" Type="http://schemas.openxmlformats.org/officeDocument/2006/relationships/hyperlink" Target="http://en.wikipedia.org/wiki/Binary_variable" TargetMode="External"/><Relationship Id="rId12" Type="http://schemas.openxmlformats.org/officeDocument/2006/relationships/hyperlink" Target="http://en.wikipedia.org/wiki/Blood_type" TargetMode="External"/><Relationship Id="rId17" Type="http://schemas.openxmlformats.org/officeDocument/2006/relationships/hyperlink" Target="http://en.wikipedia.org/wiki/Ordinal_variable" TargetMode="External"/><Relationship Id="rId25" Type="http://schemas.openxmlformats.org/officeDocument/2006/relationships/hyperlink" Target="http://en.wikipedia.org/wiki/Interval_scale" TargetMode="External"/><Relationship Id="rId33" Type="http://schemas.openxmlformats.org/officeDocument/2006/relationships/hyperlink" Target="http://en.wikipedia.org/wiki/Count_variable" TargetMode="External"/><Relationship Id="rId38" Type="http://schemas.openxmlformats.org/officeDocument/2006/relationships/hyperlink" Target="http://en.wikipedia.org/wiki/Harmonic_mean" TargetMode="External"/><Relationship Id="rId46" Type="http://schemas.openxmlformats.org/officeDocument/2006/relationships/hyperlink" Target="http://en.wikipedia.org/wiki/Log-normal_distribution" TargetMode="External"/><Relationship Id="rId20" Type="http://schemas.openxmlformats.org/officeDocument/2006/relationships/hyperlink" Target="http://en.wikipedia.org/wiki/Ordinal_scale" TargetMode="External"/><Relationship Id="rId41" Type="http://schemas.openxmlformats.org/officeDocument/2006/relationships/hyperlink" Target="http://en.wikipedia.org/wiki/Real-valu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mparabilit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3E60-5C90-4D45-B681-BEC2FA43B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AISC1003</a:t>
            </a:r>
            <a:br>
              <a:rPr lang="en-US"/>
            </a:br>
            <a:r>
              <a:rPr lang="en-US"/>
              <a:t>Machine Learning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69"/>
    </mc:Choice>
    <mc:Fallback xmlns="">
      <p:transition spd="slow" advTm="388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3"/>
          <p:cNvGrpSpPr/>
          <p:nvPr/>
        </p:nvGrpSpPr>
        <p:grpSpPr>
          <a:xfrm>
            <a:off x="2667000" y="2038350"/>
            <a:ext cx="6248400" cy="1295400"/>
            <a:chOff x="1143000" y="2438400"/>
            <a:chExt cx="6248400" cy="1295400"/>
          </a:xfrm>
        </p:grpSpPr>
        <p:sp>
          <p:nvSpPr>
            <p:cNvPr id="190" name="Google Shape;190;p13"/>
            <p:cNvSpPr/>
            <p:nvPr/>
          </p:nvSpPr>
          <p:spPr>
            <a:xfrm>
              <a:off x="1143000" y="2438400"/>
              <a:ext cx="6248400" cy="1295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1524000" y="2819400"/>
              <a:ext cx="1676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Ratio</a:t>
              </a:r>
              <a:endParaRPr/>
            </a:p>
          </p:txBody>
        </p:sp>
      </p:grpSp>
      <p:grpSp>
        <p:nvGrpSpPr>
          <p:cNvPr id="192" name="Google Shape;192;p13"/>
          <p:cNvGrpSpPr/>
          <p:nvPr/>
        </p:nvGrpSpPr>
        <p:grpSpPr>
          <a:xfrm>
            <a:off x="3733800" y="2190750"/>
            <a:ext cx="5181600" cy="914400"/>
            <a:chOff x="2209800" y="2667000"/>
            <a:chExt cx="5181600" cy="914400"/>
          </a:xfrm>
        </p:grpSpPr>
        <p:sp>
          <p:nvSpPr>
            <p:cNvPr id="193" name="Google Shape;193;p13"/>
            <p:cNvSpPr/>
            <p:nvPr/>
          </p:nvSpPr>
          <p:spPr>
            <a:xfrm>
              <a:off x="2209800" y="2667000"/>
              <a:ext cx="5181600" cy="914400"/>
            </a:xfrm>
            <a:prstGeom prst="ellipse">
              <a:avLst/>
            </a:prstGeom>
            <a:solidFill>
              <a:schemeClr val="accent5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 txBox="1"/>
            <p:nvPr/>
          </p:nvSpPr>
          <p:spPr>
            <a:xfrm>
              <a:off x="2667000" y="28956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Interval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3"/>
          <p:cNvGrpSpPr/>
          <p:nvPr/>
        </p:nvGrpSpPr>
        <p:grpSpPr>
          <a:xfrm>
            <a:off x="5486400" y="2343150"/>
            <a:ext cx="3429000" cy="609600"/>
            <a:chOff x="3962400" y="2819400"/>
            <a:chExt cx="3429000" cy="609600"/>
          </a:xfrm>
        </p:grpSpPr>
        <p:sp>
          <p:nvSpPr>
            <p:cNvPr id="196" name="Google Shape;196;p13"/>
            <p:cNvSpPr/>
            <p:nvPr/>
          </p:nvSpPr>
          <p:spPr>
            <a:xfrm>
              <a:off x="3962400" y="2819400"/>
              <a:ext cx="3429000" cy="609600"/>
            </a:xfrm>
            <a:prstGeom prst="ellipse">
              <a:avLst/>
            </a:prstGeom>
            <a:solidFill>
              <a:srgbClr val="DAEEF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4419600" y="2907268"/>
              <a:ext cx="990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3"/>
          <p:cNvGrpSpPr/>
          <p:nvPr/>
        </p:nvGrpSpPr>
        <p:grpSpPr>
          <a:xfrm>
            <a:off x="6934200" y="2459038"/>
            <a:ext cx="1981200" cy="646112"/>
            <a:chOff x="5410200" y="2935069"/>
            <a:chExt cx="1981200" cy="646331"/>
          </a:xfrm>
        </p:grpSpPr>
        <p:sp>
          <p:nvSpPr>
            <p:cNvPr id="199" name="Google Shape;199;p13"/>
            <p:cNvSpPr/>
            <p:nvPr/>
          </p:nvSpPr>
          <p:spPr>
            <a:xfrm>
              <a:off x="5410200" y="2971593"/>
              <a:ext cx="1981200" cy="3049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5867400" y="2935069"/>
              <a:ext cx="1143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3"/>
          <p:cNvGrpSpPr/>
          <p:nvPr/>
        </p:nvGrpSpPr>
        <p:grpSpPr>
          <a:xfrm>
            <a:off x="4090987" y="2800348"/>
            <a:ext cx="7972425" cy="1525293"/>
            <a:chOff x="2566987" y="3505056"/>
            <a:chExt cx="7972425" cy="1060576"/>
          </a:xfrm>
        </p:grpSpPr>
        <p:sp>
          <p:nvSpPr>
            <p:cNvPr id="202" name="Google Shape;202;p13"/>
            <p:cNvSpPr txBox="1"/>
            <p:nvPr/>
          </p:nvSpPr>
          <p:spPr>
            <a:xfrm>
              <a:off x="2566987" y="4308854"/>
              <a:ext cx="7972425" cy="2567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qualitative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grouping of similar items in a </a:t>
              </a:r>
              <a:r>
                <a:rPr lang="en-US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CATEGORY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without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 inherent measure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" name="Google Shape;203;p13"/>
            <p:cNvCxnSpPr/>
            <p:nvPr/>
          </p:nvCxnSpPr>
          <p:spPr>
            <a:xfrm>
              <a:off x="6781800" y="3505056"/>
              <a:ext cx="581025" cy="803797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4" name="Google Shape;204;p13"/>
          <p:cNvGrpSpPr/>
          <p:nvPr/>
        </p:nvGrpSpPr>
        <p:grpSpPr>
          <a:xfrm>
            <a:off x="2266950" y="2952749"/>
            <a:ext cx="9791700" cy="2484903"/>
            <a:chOff x="742950" y="3686446"/>
            <a:chExt cx="9791700" cy="1892235"/>
          </a:xfrm>
        </p:grpSpPr>
        <p:sp>
          <p:nvSpPr>
            <p:cNvPr id="205" name="Google Shape;205;p13"/>
            <p:cNvSpPr txBox="1"/>
            <p:nvPr/>
          </p:nvSpPr>
          <p:spPr>
            <a:xfrm>
              <a:off x="742950" y="5086505"/>
              <a:ext cx="9791700" cy="492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-quantitative grouping of similar items in an </a:t>
              </a:r>
              <a:r>
                <a:rPr lang="en-US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ORDERED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category indicative of sequence/position, but </a:t>
              </a:r>
              <a:r>
                <a:rPr lang="en-US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not mathematically operable</a:t>
              </a:r>
              <a:endParaRPr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13"/>
            <p:cNvCxnSpPr>
              <a:endCxn id="205" idx="0"/>
            </p:cNvCxnSpPr>
            <p:nvPr/>
          </p:nvCxnSpPr>
          <p:spPr>
            <a:xfrm>
              <a:off x="5305425" y="3686446"/>
              <a:ext cx="333375" cy="140005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7" name="Google Shape;207;p13"/>
          <p:cNvGrpSpPr/>
          <p:nvPr/>
        </p:nvGrpSpPr>
        <p:grpSpPr>
          <a:xfrm>
            <a:off x="1190625" y="3040618"/>
            <a:ext cx="10848975" cy="3102116"/>
            <a:chOff x="-333375" y="3807500"/>
            <a:chExt cx="10848975" cy="2509986"/>
          </a:xfrm>
        </p:grpSpPr>
        <p:sp>
          <p:nvSpPr>
            <p:cNvPr id="208" name="Google Shape;208;p13"/>
            <p:cNvSpPr txBox="1"/>
            <p:nvPr/>
          </p:nvSpPr>
          <p:spPr>
            <a:xfrm>
              <a:off x="-333375" y="6018685"/>
              <a:ext cx="10848975" cy="29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-quantitative grouping of similar items in an ORDERED category, in which the scale has </a:t>
              </a:r>
              <a:r>
                <a:rPr lang="en-US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equidistant intervals</a:t>
              </a:r>
              <a:endParaRPr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209;p13"/>
            <p:cNvCxnSpPr/>
            <p:nvPr/>
          </p:nvCxnSpPr>
          <p:spPr>
            <a:xfrm flipH="1">
              <a:off x="2419350" y="3807500"/>
              <a:ext cx="1047750" cy="2287207"/>
            </a:xfrm>
            <a:prstGeom prst="straightConnector1">
              <a:avLst/>
            </a:prstGeom>
            <a:noFill/>
            <a:ln w="9525" cap="flat" cmpd="sng">
              <a:solidFill>
                <a:srgbClr val="45A9C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10" name="Google Shape;210;p13"/>
          <p:cNvGrpSpPr/>
          <p:nvPr/>
        </p:nvGrpSpPr>
        <p:grpSpPr>
          <a:xfrm>
            <a:off x="123824" y="2914650"/>
            <a:ext cx="9534525" cy="3822330"/>
            <a:chOff x="-1400176" y="3748088"/>
            <a:chExt cx="9534525" cy="2866749"/>
          </a:xfrm>
        </p:grpSpPr>
        <p:sp>
          <p:nvSpPr>
            <p:cNvPr id="211" name="Google Shape;211;p13"/>
            <p:cNvSpPr txBox="1"/>
            <p:nvPr/>
          </p:nvSpPr>
          <p:spPr>
            <a:xfrm>
              <a:off x="-1400176" y="6337869"/>
              <a:ext cx="9534525" cy="276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quantitative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grouping of similar items in which members are directly comparable using </a:t>
              </a:r>
              <a:r>
                <a:rPr lang="en-US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measures</a:t>
              </a:r>
              <a:endParaRPr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" name="Google Shape;212;p13"/>
            <p:cNvCxnSpPr/>
            <p:nvPr/>
          </p:nvCxnSpPr>
          <p:spPr>
            <a:xfrm flipH="1">
              <a:off x="-1019174" y="3748088"/>
              <a:ext cx="2305049" cy="2728914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14" name="Google Shape;214;p13"/>
          <p:cNvGrpSpPr/>
          <p:nvPr/>
        </p:nvGrpSpPr>
        <p:grpSpPr>
          <a:xfrm>
            <a:off x="2667000" y="1600200"/>
            <a:ext cx="6248400" cy="457200"/>
            <a:chOff x="1143000" y="990600"/>
            <a:chExt cx="6248400" cy="457200"/>
          </a:xfrm>
        </p:grpSpPr>
        <p:sp>
          <p:nvSpPr>
            <p:cNvPr id="215" name="Google Shape;215;p13"/>
            <p:cNvSpPr/>
            <p:nvPr/>
          </p:nvSpPr>
          <p:spPr>
            <a:xfrm>
              <a:off x="1143000" y="990600"/>
              <a:ext cx="6248400" cy="457200"/>
            </a:xfrm>
            <a:prstGeom prst="left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1"/>
                </a:gs>
                <a:gs pos="50000">
                  <a:srgbClr val="BFCFEC"/>
                </a:gs>
                <a:gs pos="100000">
                  <a:schemeClr val="lt1"/>
                </a:gs>
              </a:gsLst>
              <a:lin ang="0" scaled="0"/>
            </a:gra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1143000" y="990600"/>
              <a:ext cx="6248400" cy="369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Quantitative				        Qualitative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0575" y="621209"/>
            <a:ext cx="11182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MLI – Regression IV –Data </a:t>
            </a:r>
          </a:p>
        </p:txBody>
      </p:sp>
    </p:spTree>
    <p:extLst>
      <p:ext uri="{BB962C8B-B14F-4D97-AF65-F5344CB8AC3E}">
        <p14:creationId xmlns:p14="http://schemas.microsoft.com/office/powerpoint/2010/main" val="29972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/>
          <p:nvPr/>
        </p:nvSpPr>
        <p:spPr>
          <a:xfrm>
            <a:off x="2209800" y="1914525"/>
            <a:ext cx="19812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2667000" y="1878013"/>
            <a:ext cx="1143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</a:t>
            </a:r>
            <a:endParaRPr/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2209800" y="3228576"/>
            <a:ext cx="1981200" cy="304800"/>
          </a:xfrm>
          <a:prstGeom prst="ellipse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2778760" y="3190876"/>
            <a:ext cx="1183640" cy="3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123826" y="2219325"/>
            <a:ext cx="54387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-postal codes, provinces, {happy, rude, laughy,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grisâtre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surly, sad}, {tinker, tailor, soldier, spy},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colours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blood type, name, pass/fail, noun/verb,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/Prokaryotes, SIN…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7315200" y="1903412"/>
            <a:ext cx="1981200" cy="285750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794812" y="1838325"/>
            <a:ext cx="1806388" cy="36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138020" y="3724275"/>
            <a:ext cx="538648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Pvt.,Sgt.,Lt.,Cpt; happy, happier,happiest; short,medium,long; *apple juice,banana,cereal; *pass/fail (success);*IQ; Pain/Exertion level; movie rating;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7239001" y="3217269"/>
            <a:ext cx="1981200" cy="28575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7924802" y="3206335"/>
            <a:ext cx="1860395" cy="37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5721350" y="2219325"/>
            <a:ext cx="64706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-*happy:  1/5, 2/5…5/5; *Temperature (</a:t>
            </a:r>
            <a:r>
              <a:rPr lang="en-US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/F); 54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W; *date (23/02/15); </a:t>
            </a:r>
            <a:r>
              <a:rPr lang="en-US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*pH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*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Colour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wavelength;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5753099" y="3724275"/>
            <a:ext cx="60954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-height, number of cars on bridge before collapse, *Temperature (K), *time… , enzyme level, electric conductivity;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4"/>
          <p:cNvCxnSpPr/>
          <p:nvPr/>
        </p:nvCxnSpPr>
        <p:spPr>
          <a:xfrm>
            <a:off x="2209800" y="1809750"/>
            <a:ext cx="7086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4"/>
          <p:cNvCxnSpPr/>
          <p:nvPr/>
        </p:nvCxnSpPr>
        <p:spPr>
          <a:xfrm>
            <a:off x="5638800" y="1362075"/>
            <a:ext cx="0" cy="348615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4"/>
          <p:cNvSpPr txBox="1"/>
          <p:nvPr/>
        </p:nvSpPr>
        <p:spPr>
          <a:xfrm>
            <a:off x="2057400" y="1362075"/>
            <a:ext cx="3581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Non-parametric, histograms, graphs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5753100" y="1362075"/>
            <a:ext cx="41529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Parametric (fit distribution), classical tools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" name="Google Shape;240;p14"/>
          <p:cNvGraphicFramePr/>
          <p:nvPr/>
        </p:nvGraphicFramePr>
        <p:xfrm>
          <a:off x="1838325" y="4686124"/>
          <a:ext cx="8239124" cy="24970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4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Maths</a:t>
                      </a:r>
                      <a:r>
                        <a:rPr lang="en-US" sz="1600" b="0" i="0" u="none" strike="noStrike" cap="none" dirty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</a:t>
                      </a:r>
                      <a:endParaRPr sz="1600" b="0" i="0" dirty="0">
                        <a:solidFill>
                          <a:srgbClr val="49494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Nominal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Ordinal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Interval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Ratio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frequency distribution.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median and percentiles.</a:t>
                      </a:r>
                      <a:endParaRPr sz="4400" dirty="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 or subtract.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mean, standard deviation, standard error of the mean.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ratio, or coefficient of variation.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00B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440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rgbClr val="49494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4400" dirty="0"/>
                    </a:p>
                  </a:txBody>
                  <a:tcPr marL="78025" marR="78025" marT="39025" marB="390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790575" y="621209"/>
            <a:ext cx="11258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MLI – Regression IV ––Data </a:t>
            </a:r>
          </a:p>
        </p:txBody>
      </p:sp>
    </p:spTree>
    <p:extLst>
      <p:ext uri="{BB962C8B-B14F-4D97-AF65-F5344CB8AC3E}">
        <p14:creationId xmlns:p14="http://schemas.microsoft.com/office/powerpoint/2010/main" val="26659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15"/>
          <p:cNvGraphicFramePr/>
          <p:nvPr/>
        </p:nvGraphicFramePr>
        <p:xfrm>
          <a:off x="-1" y="0"/>
          <a:ext cx="12192002" cy="76952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9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9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Data Type</a:t>
                      </a:r>
                      <a:endParaRPr sz="24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 values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Example usage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Level/scale (of measure)</a:t>
                      </a:r>
                      <a:endParaRPr sz="11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Distribution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Scale of relative differences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Permissible statistics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Regression analysis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4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binary</a:t>
                      </a:r>
                      <a:endParaRPr sz="1600" u="none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0, 1 </a:t>
                      </a:r>
                      <a:endParaRPr sz="16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(arbitrary labels)</a:t>
                      </a:r>
                      <a:endParaRPr sz="24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binary outcome ("yes/no", “T/F", “pass/fail”...)</a:t>
                      </a:r>
                      <a:endParaRPr sz="16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dirty="0">
                          <a:solidFill>
                            <a:srgbClr val="0B008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nominal</a:t>
                      </a:r>
                      <a:endParaRPr sz="20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Bernoulli</a:t>
                      </a:r>
                      <a:endParaRPr sz="16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>
                          <a:solidFill>
                            <a:srgbClr val="0B0080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incomparable</a:t>
                      </a:r>
                      <a:endParaRPr sz="20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mode</a:t>
                      </a:r>
                      <a:r>
                        <a:rPr lang="en-US" sz="1800"/>
                        <a:t>, 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Chi-squared</a:t>
                      </a:r>
                      <a:endParaRPr sz="18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dirty="0">
                          <a:solidFill>
                            <a:srgbClr val="0B0080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logistic</a:t>
                      </a:r>
                      <a:r>
                        <a:rPr lang="en-US" sz="1400" dirty="0"/>
                        <a:t>, </a:t>
                      </a:r>
                      <a:r>
                        <a:rPr lang="en-US" sz="1400" u="sng" strike="noStrike" dirty="0" err="1">
                          <a:solidFill>
                            <a:srgbClr val="0B0080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probit</a:t>
                      </a:r>
                      <a:endParaRPr sz="14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4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categorical</a:t>
                      </a:r>
                      <a:endParaRPr sz="1600" u="none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1, 2, ..., K (arbitrary labels)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categorical outcome (specific </a:t>
                      </a: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blood type</a:t>
                      </a:r>
                      <a:r>
                        <a:rPr lang="en-US" sz="1600"/>
                        <a:t>,</a:t>
                      </a: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political party</a:t>
                      </a:r>
                      <a:r>
                        <a:rPr lang="en-US" sz="1600"/>
                        <a:t>, word, etc.)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categorical</a:t>
                      </a:r>
                      <a:endParaRPr sz="16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dirty="0">
                          <a:solidFill>
                            <a:srgbClr val="0B0080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multinomial logit</a:t>
                      </a:r>
                      <a:r>
                        <a:rPr lang="en-US" sz="1400" dirty="0"/>
                        <a:t>/</a:t>
                      </a:r>
                      <a:r>
                        <a:rPr lang="en-US" sz="1400" u="sng" strike="noStrike" dirty="0">
                          <a:solidFill>
                            <a:srgbClr val="0B0080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400" u="sng" strike="noStrike" dirty="0" err="1">
                          <a:solidFill>
                            <a:srgbClr val="0B0080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probit</a:t>
                      </a:r>
                      <a:endParaRPr sz="14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9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ordinal</a:t>
                      </a:r>
                      <a:endParaRPr sz="1600" u="none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integer</a:t>
                      </a:r>
                      <a:r>
                        <a:rPr lang="en-US" sz="1600"/>
                        <a:t> or </a:t>
                      </a: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real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</a:rPr>
                        <a:t> # </a:t>
                      </a:r>
                      <a:r>
                        <a:rPr lang="en-US" sz="1600"/>
                        <a:t>(arbitrary scale)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relative score, sig. only for creating ranking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>
                          <a:solidFill>
                            <a:srgbClr val="0B0080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ordinal</a:t>
                      </a:r>
                      <a:endParaRPr sz="20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categorical</a:t>
                      </a:r>
                      <a:r>
                        <a:rPr lang="en-US" sz="1600"/>
                        <a:t>??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relative </a:t>
                      </a:r>
                      <a:endParaRPr sz="2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comparison</a:t>
                      </a:r>
                      <a:endParaRPr sz="20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Mode, median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</a:rPr>
                        <a:t>,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Chi-squared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>
                          <a:solidFill>
                            <a:srgbClr val="0B0080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ordinal regression</a:t>
                      </a:r>
                      <a:r>
                        <a:rPr lang="en-US" sz="1400"/>
                        <a:t>(</a:t>
                      </a:r>
                      <a:r>
                        <a:rPr lang="en-US" sz="1400" u="sng" strike="noStrike">
                          <a:solidFill>
                            <a:srgbClr val="0B0080"/>
                          </a:solidFill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ordered logit</a:t>
                      </a:r>
                      <a:r>
                        <a:rPr lang="en-US" sz="1400"/>
                        <a:t>/</a:t>
                      </a:r>
                      <a:r>
                        <a:rPr lang="en-US" sz="1400" u="sng" strike="noStrike">
                          <a:solidFill>
                            <a:srgbClr val="0B0080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probit</a:t>
                      </a:r>
                      <a:r>
                        <a:rPr lang="en-US" sz="1400"/>
                        <a:t>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4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binomial</a:t>
                      </a:r>
                      <a:endParaRPr sz="1600" u="none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0, 1, ..., N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# successes (e.g. Y votes) out of </a:t>
                      </a:r>
                      <a:r>
                        <a:rPr lang="en-US" sz="1600" i="1"/>
                        <a:t>N</a:t>
                      </a:r>
                      <a:r>
                        <a:rPr lang="en-US" sz="1600"/>
                        <a:t> possible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dirty="0">
                          <a:solidFill>
                            <a:srgbClr val="0B0080"/>
                          </a:solidFill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interval</a:t>
                      </a:r>
                      <a:endParaRPr sz="20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(?)</a:t>
                      </a:r>
                      <a:endParaRPr sz="20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binomial</a:t>
                      </a:r>
                      <a:r>
                        <a:rPr lang="en-US" sz="1600"/>
                        <a:t>, 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beta-binomial</a:t>
                      </a:r>
                      <a:r>
                        <a:rPr lang="en-US" sz="1600"/>
                        <a:t>,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etc.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additive??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Mode, mean</a:t>
                      </a:r>
                      <a:r>
                        <a:rPr lang="en-US" sz="1800"/>
                        <a:t>, 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median</a:t>
                      </a:r>
                      <a:r>
                        <a:rPr lang="en-US" sz="1800"/>
                        <a:t>,  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std dev</a:t>
                      </a:r>
                      <a:r>
                        <a:rPr lang="en-US" sz="1800"/>
                        <a:t>, </a:t>
                      </a: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correlation</a:t>
                      </a:r>
                      <a:endParaRPr sz="18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>
                          <a:solidFill>
                            <a:srgbClr val="0B0080"/>
                          </a:solidFill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binomial regression</a:t>
                      </a:r>
                      <a:r>
                        <a:rPr lang="en-US" sz="1400"/>
                        <a:t>(</a:t>
                      </a:r>
                      <a:r>
                        <a:rPr lang="en-US" sz="1400" u="sng" strike="noStrike">
                          <a:solidFill>
                            <a:srgbClr val="0B0080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logistic</a:t>
                      </a:r>
                      <a:r>
                        <a:rPr lang="en-US" sz="1400"/>
                        <a:t>,</a:t>
                      </a:r>
                      <a:r>
                        <a:rPr lang="en-US" sz="1400" u="sng" strike="noStrike">
                          <a:solidFill>
                            <a:srgbClr val="0B0080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probit</a:t>
                      </a:r>
                      <a:r>
                        <a:rPr lang="en-US" sz="1400"/>
                        <a:t>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69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</a:t>
                      </a:r>
                      <a:endParaRPr sz="1600" u="none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Natural #s  </a:t>
                      </a:r>
                      <a:endParaRPr sz="2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(0, 1, ...)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# items (calls, people, molecules, births etc.) in given interval/area/volume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>
                          <a:solidFill>
                            <a:srgbClr val="0B0080"/>
                          </a:solidFill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ratio</a:t>
                      </a:r>
                      <a:endParaRPr sz="20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Poisson</a:t>
                      </a:r>
                      <a:r>
                        <a:rPr lang="en-US" sz="1600"/>
                        <a:t>, 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negative binomial</a:t>
                      </a:r>
                      <a:r>
                        <a:rPr lang="en-US" sz="1600"/>
                        <a:t>,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etc.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multiplicative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 stats for interval scales +: </a:t>
                      </a: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geometric</a:t>
                      </a: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harmonic mean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</a:rPr>
                        <a:t>s</a:t>
                      </a:r>
                      <a:r>
                        <a:rPr lang="en-US" sz="1800"/>
                        <a:t>, 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coeff of variation</a:t>
                      </a:r>
                      <a:endParaRPr sz="18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>
                          <a:solidFill>
                            <a:srgbClr val="0B0080"/>
                          </a:solidFill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Poisson</a:t>
                      </a:r>
                      <a:r>
                        <a:rPr lang="en-US" sz="1400"/>
                        <a:t>, negative binomial regression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31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real-valued</a:t>
                      </a:r>
                      <a:endParaRPr sz="1600" u="none" strike="noStrike" dirty="0">
                        <a:solidFill>
                          <a:srgbClr val="0B008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dirty="0"/>
                        <a:t>additive</a:t>
                      </a:r>
                      <a:endParaRPr sz="1600" u="none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real 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</a:rPr>
                        <a:t>#</a:t>
                      </a:r>
                      <a:endParaRPr sz="16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Temp., relative distance, </a:t>
                      </a: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4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location parameter</a:t>
                      </a:r>
                      <a:r>
                        <a:rPr lang="en-US" sz="1600"/>
                        <a:t>, etc. (or approx., anything not varying over large scale)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>
                          <a:solidFill>
                            <a:srgbClr val="0B0080"/>
                          </a:solidFill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interval</a:t>
                      </a:r>
                      <a:endParaRPr sz="20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4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normal</a:t>
                      </a:r>
                      <a:r>
                        <a:rPr lang="en-US" sz="1600"/>
                        <a:t>, etc.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(usually symmetric</a:t>
                      </a:r>
                      <a:endParaRPr sz="2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about </a:t>
                      </a: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mean</a:t>
                      </a:r>
                      <a:r>
                        <a:rPr lang="en-US" sz="1600"/>
                        <a:t>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additive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mean</a:t>
                      </a:r>
                      <a:r>
                        <a:rPr lang="en-US" sz="1800"/>
                        <a:t>, </a:t>
                      </a: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median</a:t>
                      </a:r>
                      <a:r>
                        <a:rPr lang="en-US" sz="1800"/>
                        <a:t>, </a:t>
                      </a: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mode</a:t>
                      </a:r>
                      <a:r>
                        <a:rPr lang="en-US" sz="1800"/>
                        <a:t>, 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std dev</a:t>
                      </a:r>
                      <a:r>
                        <a:rPr lang="en-US" sz="1800"/>
                        <a:t>, </a:t>
                      </a: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correlation</a:t>
                      </a:r>
                      <a:endParaRPr sz="18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Standard </a:t>
                      </a:r>
                      <a:r>
                        <a:rPr lang="en-US" sz="1400" u="sng" strike="noStrike" dirty="0">
                          <a:solidFill>
                            <a:srgbClr val="0B0080"/>
                          </a:solidFill>
                          <a:hlinkClick r:id="rId4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linear regression</a:t>
                      </a:r>
                      <a:endParaRPr sz="14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2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real-valued</a:t>
                      </a:r>
                      <a:endParaRPr sz="1600" u="none" strike="noStrike" dirty="0">
                        <a:solidFill>
                          <a:srgbClr val="0B008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dirty="0"/>
                        <a:t>multiplicative</a:t>
                      </a:r>
                      <a:endParaRPr sz="1600" u="none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positive </a:t>
                      </a:r>
                      <a:r>
                        <a:rPr lang="en-US" sz="1600" u="sng" strike="noStrike" dirty="0">
                          <a:solidFill>
                            <a:srgbClr val="0B0080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real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</a:rPr>
                        <a:t> #</a:t>
                      </a:r>
                      <a:endParaRPr sz="16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cost, income, size, </a:t>
                      </a: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4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scale parameter</a:t>
                      </a:r>
                      <a:r>
                        <a:rPr lang="en-US" sz="1600"/>
                        <a:t>, etc. (esp. when varied over large scale)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>
                          <a:solidFill>
                            <a:srgbClr val="0B0080"/>
                          </a:solidFill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ratio</a:t>
                      </a:r>
                      <a:endParaRPr sz="20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Log-normal</a:t>
                      </a:r>
                      <a:r>
                        <a:rPr lang="en-US" sz="1600"/>
                        <a:t>, 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4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gamma</a:t>
                      </a:r>
                      <a:r>
                        <a:rPr lang="en-US" sz="1600"/>
                        <a:t>,</a:t>
                      </a: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4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exp’l</a:t>
                      </a:r>
                      <a:r>
                        <a:rPr lang="en-US" sz="1600"/>
                        <a:t>, etc.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(usually </a:t>
                      </a:r>
                      <a:r>
                        <a:rPr lang="en-US" sz="1600" u="sng" strike="noStrike">
                          <a:solidFill>
                            <a:srgbClr val="0B0080"/>
                          </a:solidFill>
                          <a:hlinkClick r:id="rId4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skewed</a:t>
                      </a:r>
                      <a:r>
                        <a:rPr lang="en-US" sz="1600"/>
                        <a:t>)</a:t>
                      </a:r>
                      <a:endParaRPr sz="16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multiplicative</a:t>
                      </a:r>
                      <a:endParaRPr sz="24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interval scales +: </a:t>
                      </a: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geometric</a:t>
                      </a:r>
                      <a:r>
                        <a:rPr lang="en-US" sz="1800"/>
                        <a:t> &amp; </a:t>
                      </a: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harmonic mean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</a:rPr>
                        <a:t>s</a:t>
                      </a:r>
                      <a:r>
                        <a:rPr lang="en-US" sz="1800"/>
                        <a:t>, 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>
                          <a:solidFill>
                            <a:srgbClr val="0B0080"/>
                          </a:solidFill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coeff of variation</a:t>
                      </a:r>
                      <a:endParaRPr sz="180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dirty="0">
                          <a:solidFill>
                            <a:srgbClr val="0B0080"/>
                          </a:solidFill>
                          <a:hlinkClick r:id="rId5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Generalized linear model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</a:rPr>
                        <a:t> </a:t>
                      </a:r>
                      <a:r>
                        <a:rPr lang="en-US" sz="1400" dirty="0"/>
                        <a:t>w/</a:t>
                      </a:r>
                      <a:r>
                        <a:rPr lang="en-US" sz="1400" u="sng" strike="noStrike" dirty="0">
                          <a:solidFill>
                            <a:srgbClr val="0B0080"/>
                          </a:solidFill>
                          <a:hlinkClick r:id="rId5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logarithmic</a:t>
                      </a:r>
                      <a:r>
                        <a:rPr lang="en-US" sz="1400" dirty="0"/>
                        <a:t> link</a:t>
                      </a:r>
                      <a:endParaRPr sz="2400" dirty="0"/>
                    </a:p>
                  </a:txBody>
                  <a:tcPr marL="16650" marR="16650" marT="8325" marB="832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23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 –LR III – Sensitivity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7750" y="1590675"/>
            <a:ext cx="1101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Y(x</a:t>
            </a:r>
            <a:r>
              <a:rPr lang="en-US" sz="2400" baseline="-25000" dirty="0"/>
              <a:t>i</a:t>
            </a:r>
            <a:r>
              <a:rPr lang="en-US" sz="2400" dirty="0"/>
              <a:t>) = </a:t>
            </a:r>
            <a:r>
              <a:rPr lang="en-US" sz="2400" dirty="0" err="1"/>
              <a:t>m</a:t>
            </a:r>
            <a:r>
              <a:rPr lang="en-US" sz="2400" b="1" dirty="0" err="1"/>
              <a:t>X</a:t>
            </a:r>
            <a:r>
              <a:rPr lang="en-US" sz="2400" dirty="0"/>
              <a:t> + b</a:t>
            </a:r>
          </a:p>
          <a:p>
            <a:endParaRPr lang="en-US" altLang="en-US" sz="2400" dirty="0"/>
          </a:p>
          <a:p>
            <a:r>
              <a:rPr lang="en-US" altLang="en-US" sz="2400" dirty="0"/>
              <a:t>Choose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b  </a:t>
            </a:r>
            <a:r>
              <a:rPr lang="en-US" altLang="en-US" sz="2400" dirty="0"/>
              <a:t>so that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/>
              <a:t>is close to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/>
              <a:t> for each data point.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4977" y="3152775"/>
            <a:ext cx="5284323" cy="3458368"/>
            <a:chOff x="544977" y="1409700"/>
            <a:chExt cx="8132298" cy="5201443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544977" y="1409700"/>
            <a:ext cx="8132298" cy="5201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/>
            <p:cNvGraphicFramePr>
              <a:graphicFrameLocks/>
            </p:cNvGraphicFramePr>
            <p:nvPr/>
          </p:nvGraphicFramePr>
          <p:xfrm>
            <a:off x="544977" y="1409700"/>
            <a:ext cx="8132298" cy="5201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 flipV="1">
              <a:off x="1971675" y="2552700"/>
              <a:ext cx="6419850" cy="1952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07702" y="3941315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Y(x</a:t>
            </a:r>
            <a:r>
              <a:rPr lang="en-US" b="1" baseline="-25000" dirty="0"/>
              <a:t>i</a:t>
            </a:r>
            <a:r>
              <a:rPr lang="en-US" b="1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79139" y="2937070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26789" y="2781300"/>
            <a:ext cx="5784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}</a:t>
            </a:r>
            <a:r>
              <a:rPr lang="en-US" sz="4800" dirty="0"/>
              <a:t>residual</a:t>
            </a:r>
            <a:endParaRPr lang="en-US" sz="2800" dirty="0"/>
          </a:p>
        </p:txBody>
      </p: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7732296" y="3881616"/>
            <a:ext cx="36215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Cost Function: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J(</a:t>
            </a:r>
            <a:r>
              <a:rPr lang="en-US" altLang="en-US" sz="2400" dirty="0" err="1"/>
              <a:t>m,b</a:t>
            </a:r>
            <a:r>
              <a:rPr lang="en-US" altLang="en-US" sz="2400" dirty="0"/>
              <a:t>) = (1/n) </a:t>
            </a:r>
            <a:r>
              <a:rPr lang="en-US" altLang="en-US" sz="2400" dirty="0">
                <a:sym typeface="Symbol" panose="05050102010706020507" pitchFamily="18" charset="2"/>
              </a:rPr>
              <a:t> (Y(x</a:t>
            </a:r>
            <a:r>
              <a:rPr lang="en-US" altLang="en-US" sz="2400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)-</a:t>
            </a:r>
            <a:r>
              <a:rPr lang="en-US" altLang="en-US" sz="2400" dirty="0" err="1">
                <a:sym typeface="Symbol" panose="05050102010706020507" pitchFamily="18" charset="2"/>
              </a:rPr>
              <a:t>y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endParaRPr lang="en-US" altLang="en-US" sz="2400" baseline="30000" dirty="0"/>
          </a:p>
        </p:txBody>
      </p:sp>
      <p:sp>
        <p:nvSpPr>
          <p:cNvPr id="33" name="TextBox 18"/>
          <p:cNvSpPr txBox="1">
            <a:spLocks noChangeArrowheads="1"/>
          </p:cNvSpPr>
          <p:nvPr/>
        </p:nvSpPr>
        <p:spPr bwMode="auto">
          <a:xfrm>
            <a:off x="7732296" y="5123542"/>
            <a:ext cx="2358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Goal: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Minimize J(</a:t>
            </a:r>
            <a:r>
              <a:rPr lang="en-US" altLang="en-US" sz="2400" dirty="0" err="1"/>
              <a:t>m,b</a:t>
            </a:r>
            <a:r>
              <a:rPr lang="en-US" altLang="en-US" sz="2400" dirty="0"/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 –LR III – Sensitivity Analysis</a:t>
            </a:r>
          </a:p>
        </p:txBody>
      </p: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5867168" y="1485900"/>
            <a:ext cx="5267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Cost Function typically looks like this.</a:t>
            </a:r>
            <a:endParaRPr lang="en-US" altLang="en-US" sz="2400" baseline="30000" dirty="0"/>
          </a:p>
        </p:txBody>
      </p:sp>
      <p:sp>
        <p:nvSpPr>
          <p:cNvPr id="33" name="TextBox 18"/>
          <p:cNvSpPr txBox="1">
            <a:spLocks noChangeArrowheads="1"/>
          </p:cNvSpPr>
          <p:nvPr/>
        </p:nvSpPr>
        <p:spPr bwMode="auto">
          <a:xfrm>
            <a:off x="5867168" y="2237343"/>
            <a:ext cx="2358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Goal: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Minimize J(</a:t>
            </a:r>
            <a:r>
              <a:rPr lang="en-US" altLang="en-US" sz="2400" dirty="0" err="1"/>
              <a:t>m,b</a:t>
            </a:r>
            <a:r>
              <a:rPr lang="en-US" altLang="en-US" sz="2400" dirty="0"/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3" name="Picture 12" descr="C:\Users\Public\Documents\ml-class\lectures-slides\assets\2.bow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 t="9486" r="3963" b="9535"/>
          <a:stretch/>
        </p:blipFill>
        <p:spPr bwMode="auto">
          <a:xfrm>
            <a:off x="171450" y="1485900"/>
            <a:ext cx="547687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309850" y="2006510"/>
            <a:ext cx="401103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2400" dirty="0"/>
              <a:t>J(</a:t>
            </a:r>
            <a:r>
              <a:rPr lang="en-US" altLang="en-US" sz="2400" dirty="0" err="1"/>
              <a:t>m,b</a:t>
            </a:r>
            <a:r>
              <a:rPr lang="en-US" altLang="en-US" sz="2400" dirty="0"/>
              <a:t>) = (1/n) </a:t>
            </a:r>
            <a:r>
              <a:rPr lang="en-US" altLang="en-US" sz="2400" dirty="0">
                <a:sym typeface="Symbol" panose="05050102010706020507" pitchFamily="18" charset="2"/>
              </a:rPr>
              <a:t> (Y(x</a:t>
            </a:r>
            <a:r>
              <a:rPr lang="en-US" altLang="en-US" sz="2400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)-</a:t>
            </a:r>
            <a:r>
              <a:rPr lang="en-US" altLang="en-US" sz="2400" dirty="0" err="1">
                <a:sym typeface="Symbol" panose="05050102010706020507" pitchFamily="18" charset="2"/>
              </a:rPr>
              <a:t>y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endParaRPr lang="en-US" altLang="en-US" sz="2400" baseline="30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m                             b</a:t>
            </a: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5786726" y="3249948"/>
            <a:ext cx="7620000" cy="209419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Method: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Start with some m</a:t>
            </a:r>
            <a:r>
              <a:rPr lang="en-US" altLang="en-US" baseline="-25000" dirty="0">
                <a:latin typeface="Arial" panose="020B0604020202020204" pitchFamily="34" charset="0"/>
              </a:rPr>
              <a:t>0</a:t>
            </a:r>
            <a:r>
              <a:rPr lang="en-US" altLang="en-US" dirty="0">
                <a:latin typeface="Arial" panose="020B0604020202020204" pitchFamily="34" charset="0"/>
              </a:rPr>
              <a:t>, b</a:t>
            </a:r>
            <a:r>
              <a:rPr lang="en-US" altLang="en-US" baseline="-25000" dirty="0">
                <a:latin typeface="Arial" panose="020B0604020202020204" pitchFamily="34" charset="0"/>
              </a:rPr>
              <a:t>0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Keep changing m &amp; b to reduce J until we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hopefully end up at a minimum</a:t>
            </a:r>
          </a:p>
        </p:txBody>
      </p:sp>
    </p:spTree>
    <p:extLst>
      <p:ext uri="{BB962C8B-B14F-4D97-AF65-F5344CB8AC3E}">
        <p14:creationId xmlns:p14="http://schemas.microsoft.com/office/powerpoint/2010/main" val="9771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 –Linear Regression II – Gradient Descent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38199" y="1690688"/>
            <a:ext cx="92868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gradient is simply the SLOPE of the surface.</a:t>
            </a:r>
          </a:p>
          <a:p>
            <a:r>
              <a:rPr lang="en-US" sz="3200" dirty="0"/>
              <a:t>It is the sensitivity to the parameters in question.</a:t>
            </a:r>
          </a:p>
          <a:p>
            <a:r>
              <a:rPr lang="en-US" sz="3200" dirty="0"/>
              <a:t>It is the partial derivative with respect to the inputs.</a:t>
            </a:r>
          </a:p>
          <a:p>
            <a:endParaRPr lang="en-US" sz="3200" dirty="0"/>
          </a:p>
          <a:p>
            <a:r>
              <a:rPr lang="en-US" altLang="en-US" sz="3200" dirty="0"/>
              <a:t>J(</a:t>
            </a:r>
            <a:r>
              <a:rPr lang="en-US" altLang="en-US" sz="3200" dirty="0" err="1"/>
              <a:t>m,b</a:t>
            </a:r>
            <a:r>
              <a:rPr lang="en-US" altLang="en-US" sz="3200" dirty="0"/>
              <a:t>)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= J(</a:t>
            </a:r>
            <a:r>
              <a:rPr lang="en-US" altLang="en-US" sz="3200" dirty="0" err="1"/>
              <a:t>m,b</a:t>
            </a:r>
            <a:r>
              <a:rPr lang="en-US" altLang="en-US" sz="3200" dirty="0"/>
              <a:t>)</a:t>
            </a:r>
            <a:r>
              <a:rPr lang="en-US" altLang="en-US" sz="3200" baseline="-25000" dirty="0"/>
              <a:t>1 </a:t>
            </a:r>
            <a:r>
              <a:rPr lang="en-US" altLang="en-US" sz="3200" dirty="0"/>
              <a:t>-</a:t>
            </a:r>
            <a:r>
              <a:rPr lang="en-US" altLang="en-US" sz="3200" dirty="0">
                <a:sym typeface="Symbol" panose="05050102010706020507" pitchFamily="18" charset="2"/>
              </a:rPr>
              <a:t>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b="1" dirty="0"/>
              <a:t>∇</a:t>
            </a:r>
            <a:r>
              <a:rPr lang="en-US" altLang="en-US" sz="3200" dirty="0"/>
              <a:t> J(</a:t>
            </a:r>
            <a:r>
              <a:rPr lang="en-US" altLang="en-US" sz="3200" dirty="0" err="1"/>
              <a:t>m,b</a:t>
            </a:r>
            <a:r>
              <a:rPr lang="en-US" altLang="en-US" sz="3200" dirty="0"/>
              <a:t>)</a:t>
            </a:r>
            <a:r>
              <a:rPr lang="en-US" altLang="en-US" sz="3200" baseline="-25000" dirty="0"/>
              <a:t>1 , </a:t>
            </a:r>
            <a:r>
              <a:rPr lang="en-US" sz="3200" dirty="0"/>
              <a:t>∇= gradient, 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					    = rate of approach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  <a:p>
            <a:r>
              <a:rPr lang="en-US" altLang="en-US" sz="3200" dirty="0">
                <a:solidFill>
                  <a:schemeClr val="accent6"/>
                </a:solidFill>
                <a:sym typeface="Symbol" panose="05050102010706020507" pitchFamily="18" charset="2"/>
              </a:rPr>
              <a:t>Large gradient → sensitive or not?</a:t>
            </a:r>
          </a:p>
          <a:p>
            <a:endParaRPr lang="en-US" sz="3200" dirty="0">
              <a:sym typeface="Symbol" panose="05050102010706020507" pitchFamily="18" charset="2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73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75" y="1690688"/>
            <a:ext cx="767715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 –LR II – GD –Local vs Global </a:t>
            </a:r>
            <a:r>
              <a:rPr lang="en-US" b="1" dirty="0"/>
              <a:t>Extremum</a:t>
            </a:r>
          </a:p>
        </p:txBody>
      </p: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838200" y="1609725"/>
            <a:ext cx="4924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There may be more than one path:</a:t>
            </a:r>
            <a:endParaRPr lang="en-US" altLang="en-US" sz="2400" baseline="300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38450" y="3822700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876550" y="4113213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857500" y="4408488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628900" y="4713288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705100" y="5018088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3009900" y="5094288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3162300" y="5322888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086100" y="5627688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0" name="AutoShape 15"/>
          <p:cNvCxnSpPr>
            <a:cxnSpLocks noChangeShapeType="1"/>
          </p:cNvCxnSpPr>
          <p:nvPr/>
        </p:nvCxnSpPr>
        <p:spPr bwMode="auto">
          <a:xfrm>
            <a:off x="2740025" y="4827588"/>
            <a:ext cx="762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6"/>
          <p:cNvCxnSpPr>
            <a:cxnSpLocks noChangeShapeType="1"/>
          </p:cNvCxnSpPr>
          <p:nvPr/>
        </p:nvCxnSpPr>
        <p:spPr bwMode="auto">
          <a:xfrm flipH="1">
            <a:off x="2740025" y="4522788"/>
            <a:ext cx="228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2822575" y="5132388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8"/>
          <p:cNvCxnSpPr>
            <a:cxnSpLocks noChangeShapeType="1"/>
          </p:cNvCxnSpPr>
          <p:nvPr/>
        </p:nvCxnSpPr>
        <p:spPr bwMode="auto">
          <a:xfrm>
            <a:off x="3116263" y="5208588"/>
            <a:ext cx="1524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9"/>
          <p:cNvCxnSpPr>
            <a:cxnSpLocks noChangeShapeType="1"/>
          </p:cNvCxnSpPr>
          <p:nvPr/>
        </p:nvCxnSpPr>
        <p:spPr bwMode="auto">
          <a:xfrm flipH="1">
            <a:off x="3192463" y="5437188"/>
            <a:ext cx="762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952751" y="3937000"/>
            <a:ext cx="42863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2971801" y="4237039"/>
            <a:ext cx="23813" cy="280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262313" y="3700463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3519488" y="4010025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3805238" y="4133850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4152900" y="4410075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4533900" y="4638675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4914900" y="4791075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5295900" y="4943475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6" name="AutoShape 14"/>
          <p:cNvCxnSpPr>
            <a:cxnSpLocks noChangeShapeType="1"/>
          </p:cNvCxnSpPr>
          <p:nvPr/>
        </p:nvCxnSpPr>
        <p:spPr bwMode="auto">
          <a:xfrm>
            <a:off x="4252913" y="4524375"/>
            <a:ext cx="381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5"/>
          <p:cNvCxnSpPr>
            <a:cxnSpLocks noChangeShapeType="1"/>
          </p:cNvCxnSpPr>
          <p:nvPr/>
        </p:nvCxnSpPr>
        <p:spPr bwMode="auto">
          <a:xfrm>
            <a:off x="4645025" y="4752975"/>
            <a:ext cx="381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6"/>
          <p:cNvCxnSpPr>
            <a:cxnSpLocks noChangeShapeType="1"/>
          </p:cNvCxnSpPr>
          <p:nvPr/>
        </p:nvCxnSpPr>
        <p:spPr bwMode="auto">
          <a:xfrm>
            <a:off x="5026025" y="4905375"/>
            <a:ext cx="381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3376613" y="3819525"/>
            <a:ext cx="24765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3624263" y="4124325"/>
            <a:ext cx="290512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3067050" y="3824288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3919539" y="4262439"/>
            <a:ext cx="333375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91412" y="3012182"/>
            <a:ext cx="3638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look like mathematically?</a:t>
            </a:r>
          </a:p>
        </p:txBody>
      </p:sp>
    </p:spTree>
    <p:extLst>
      <p:ext uri="{BB962C8B-B14F-4D97-AF65-F5344CB8AC3E}">
        <p14:creationId xmlns:p14="http://schemas.microsoft.com/office/powerpoint/2010/main" val="5317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 Ripple Wave. Stock Footage Video (100% Royalty-free) 467704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ML I –LR III –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Deals with the partitioning of uncertainty in our model output relative to our inputs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What we want to do is see how we perturb (disturb) our inputs and what effect that has on outputs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In other words, how does our output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600" dirty="0"/>
              <a:t>  respond to our input?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6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chemeClr val="accent6"/>
                </a:solidFill>
              </a:rPr>
              <a:t>Barrier?</a:t>
            </a:r>
          </a:p>
        </p:txBody>
      </p:sp>
      <p:pic>
        <p:nvPicPr>
          <p:cNvPr id="1028" name="Picture 4" descr="https://www.researchgate.net/profile/Bastien-Sadoul/publication/281467026/figure/fig8/AS:340576848367652@1458211256912/Sensitivity-analysis-of-the-model-where-the-parameter-Fpert-varies-and-a-continuo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18"/>
          <a:stretch/>
        </p:blipFill>
        <p:spPr bwMode="auto">
          <a:xfrm>
            <a:off x="7991475" y="3897855"/>
            <a:ext cx="42005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ML I –LR III –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Why?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-Model explanation (input-output variables correlate)</a:t>
            </a:r>
          </a:p>
          <a:p>
            <a:pPr marL="0" indent="0">
              <a:buNone/>
            </a:pPr>
            <a:r>
              <a:rPr lang="en-US" sz="3600" dirty="0"/>
              <a:t>-Model refinement (reduce errors, input correlations)</a:t>
            </a:r>
          </a:p>
          <a:p>
            <a:pPr marL="0" indent="0">
              <a:buNone/>
            </a:pPr>
            <a:r>
              <a:rPr lang="en-US" sz="3600" b="1" dirty="0"/>
              <a:t>-Model reduction (what is (not) important)</a:t>
            </a:r>
          </a:p>
          <a:p>
            <a:pPr marL="0" indent="0">
              <a:buNone/>
            </a:pPr>
            <a:r>
              <a:rPr lang="en-US" sz="3600" dirty="0"/>
              <a:t>-Model optimization (probing)</a:t>
            </a:r>
          </a:p>
          <a:p>
            <a:pPr marL="0" indent="0">
              <a:buNone/>
            </a:pPr>
            <a:r>
              <a:rPr lang="en-US" altLang="en-US" sz="3600" b="1" dirty="0"/>
              <a:t>-Model testing (stress testing)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636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ML I –LR III –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3750" cy="491160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How?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-</a:t>
            </a:r>
            <a:r>
              <a:rPr lang="en-US" sz="3600" dirty="0" err="1"/>
              <a:t>Ensembling</a:t>
            </a:r>
            <a:r>
              <a:rPr lang="en-US" sz="3600" dirty="0"/>
              <a:t> methods (e.g. Monte Carlo) subsampling using many runs + ANOVA</a:t>
            </a:r>
          </a:p>
          <a:p>
            <a:pPr marL="0" indent="0">
              <a:buNone/>
            </a:pPr>
            <a:r>
              <a:rPr lang="en-US" sz="3600" dirty="0"/>
              <a:t>-Selective parameter tuning (vary a parameter at a time)</a:t>
            </a:r>
          </a:p>
          <a:p>
            <a:pPr marL="0" indent="0">
              <a:buNone/>
            </a:pPr>
            <a:r>
              <a:rPr lang="en-US" sz="3600" dirty="0"/>
              <a:t>-Graphical techniques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604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4" cy="1325563"/>
          </a:xfrm>
        </p:spPr>
        <p:txBody>
          <a:bodyPr/>
          <a:lstStyle/>
          <a:p>
            <a:r>
              <a:rPr lang="en-US" dirty="0"/>
              <a:t>Learning Outcomes –</a:t>
            </a:r>
            <a:r>
              <a:rPr lang="en-US" sz="3600" dirty="0"/>
              <a:t> ML I – LR III –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098" cy="4911605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You should understand the importance of understanding what data is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You will understand what a </a:t>
            </a:r>
            <a:r>
              <a:rPr lang="en-US" altLang="en-US" sz="4000" b="1" dirty="0"/>
              <a:t>robust</a:t>
            </a:r>
            <a:r>
              <a:rPr lang="en-US" altLang="en-US" sz="4000" dirty="0"/>
              <a:t> model looks like, and 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Understand why it is important, as well as, 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Understand how to verify a model is </a:t>
            </a:r>
            <a:r>
              <a:rPr lang="en-US" altLang="en-US" sz="4000" b="1" dirty="0"/>
              <a:t>robust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You will see a worked example of Sensitivity Analysis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82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ML I –LR III –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3750" cy="491160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Problems: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-Very resource intensive</a:t>
            </a:r>
          </a:p>
          <a:p>
            <a:pPr marL="0" indent="0">
              <a:buNone/>
            </a:pPr>
            <a:r>
              <a:rPr lang="en-US" sz="3600" dirty="0"/>
              <a:t>-Input correlations of many variables</a:t>
            </a:r>
          </a:p>
          <a:p>
            <a:pPr marL="0" indent="0">
              <a:buNone/>
            </a:pPr>
            <a:r>
              <a:rPr lang="en-US" sz="3600" dirty="0"/>
              <a:t>-Poor data samples (sampling) (noise + gaps)</a:t>
            </a:r>
          </a:p>
          <a:p>
            <a:pPr marL="0" indent="0">
              <a:buNone/>
            </a:pPr>
            <a:r>
              <a:rPr lang="en-US" sz="3600" dirty="0"/>
              <a:t>-“             ” sample has to converge to the correct distribution, but so do subsamples (size?)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69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ML I –LR III – 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strike="sngStrike" dirty="0"/>
              <a:t>Recall?</a:t>
            </a:r>
          </a:p>
        </p:txBody>
      </p:sp>
      <p:graphicFrame>
        <p:nvGraphicFramePr>
          <p:cNvPr id="4" name="Content Placeholder 8"/>
          <p:cNvGraphicFramePr>
            <a:graphicFrameLocks/>
          </p:cNvGraphicFramePr>
          <p:nvPr/>
        </p:nvGraphicFramePr>
        <p:xfrm>
          <a:off x="6196843" y="203858"/>
          <a:ext cx="5712488" cy="209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9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y+1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91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97" marR="32997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9598"/>
            <a:ext cx="5058896" cy="304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86" y="3745672"/>
            <a:ext cx="5052170" cy="304072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053087" y="259519"/>
            <a:ext cx="288685" cy="2938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flipH="1">
            <a:off x="7168551" y="553398"/>
            <a:ext cx="2028879" cy="4812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806" y="1019238"/>
            <a:ext cx="5052170" cy="304072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309175" y="235437"/>
            <a:ext cx="288685" cy="2938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666819" y="529316"/>
            <a:ext cx="1786699" cy="2274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ML I –LR III –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The simplest way to run a sensitivity analysis is to partition the data and re-run to gain new parameter estimates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Choose a sample size of ½ of the data (this can also be varied to see how robust the model is)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>
                <a:solidFill>
                  <a:schemeClr val="accent6"/>
                </a:solidFill>
              </a:rPr>
              <a:t>For 21 data points, how many subsets are there?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For 21 data points, there are 2</a:t>
            </a:r>
            <a:r>
              <a:rPr lang="en-US" altLang="en-US" sz="3600" baseline="30000" dirty="0"/>
              <a:t>21</a:t>
            </a:r>
            <a:r>
              <a:rPr lang="en-US" altLang="en-US" sz="3600" dirty="0"/>
              <a:t>-1 ~2.1M subsets 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If we keep only those with 10 or 11 ~705K subsets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48264" y="5436973"/>
            <a:ext cx="10515600" cy="1029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ML I –LR III – Sensitivity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C0274-121D-4C1E-B970-66A1E5428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491160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3600" dirty="0"/>
                  <a:t>The simplest way to run a sensitivity analysis is to partition the data and re-run to gain new parameter estimates: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endParaRPr lang="en-US" altLang="en-US" sz="3600" dirty="0"/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r>
                  <a:rPr lang="en-US" sz="3600" dirty="0"/>
                  <a:t>ŷ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= b</a:t>
                </a:r>
                <a:r>
                  <a:rPr lang="en-US" sz="3600" baseline="-25000" dirty="0"/>
                  <a:t>10</a:t>
                </a:r>
                <a:r>
                  <a:rPr lang="en-US" sz="3600" dirty="0"/>
                  <a:t> + b</a:t>
                </a:r>
                <a:r>
                  <a:rPr lang="en-US" sz="3600" baseline="-25000" dirty="0"/>
                  <a:t>11</a:t>
                </a:r>
                <a:r>
                  <a:rPr lang="en-US" sz="3600" dirty="0"/>
                  <a:t>x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 + b</a:t>
                </a:r>
                <a:r>
                  <a:rPr lang="en-US" sz="3600" baseline="-25000" dirty="0"/>
                  <a:t>12</a:t>
                </a:r>
                <a:r>
                  <a:rPr lang="en-US" sz="3600" dirty="0"/>
                  <a:t>x</a:t>
                </a:r>
                <a:r>
                  <a:rPr lang="en-US" sz="3600" baseline="-25000" dirty="0"/>
                  <a:t>2</a:t>
                </a:r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endParaRPr lang="en-US" altLang="en-US" sz="3600" dirty="0"/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r>
                  <a:rPr lang="en-US" sz="3600" dirty="0"/>
                  <a:t>ŷ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= b</a:t>
                </a:r>
                <a:r>
                  <a:rPr lang="en-US" sz="3600" baseline="-25000" dirty="0"/>
                  <a:t>20</a:t>
                </a:r>
                <a:r>
                  <a:rPr lang="en-US" sz="3600" dirty="0"/>
                  <a:t> + b</a:t>
                </a:r>
                <a:r>
                  <a:rPr lang="en-US" sz="3600" baseline="-25000" dirty="0"/>
                  <a:t>21</a:t>
                </a:r>
                <a:r>
                  <a:rPr lang="en-US" sz="3600" dirty="0"/>
                  <a:t>x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 + b</a:t>
                </a:r>
                <a:r>
                  <a:rPr lang="en-US" sz="3600" baseline="-25000" dirty="0"/>
                  <a:t>22</a:t>
                </a:r>
                <a:r>
                  <a:rPr lang="en-US" sz="3600" dirty="0"/>
                  <a:t>x</a:t>
                </a:r>
                <a:r>
                  <a:rPr lang="en-US" sz="3600" baseline="-25000" dirty="0"/>
                  <a:t>2</a:t>
                </a:r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endParaRPr lang="en-US" altLang="en-US" sz="3600" dirty="0"/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r>
                  <a:rPr lang="en-US" sz="3600" dirty="0"/>
                  <a:t>…</a:t>
                </a:r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endParaRPr lang="en-US" sz="3600" dirty="0"/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r>
                  <a:rPr lang="en-US" sz="3600" dirty="0" err="1"/>
                  <a:t>ŷ</a:t>
                </a:r>
                <a:r>
                  <a:rPr lang="en-US" sz="3600" baseline="-25000" dirty="0" err="1"/>
                  <a:t>N</a:t>
                </a:r>
                <a:r>
                  <a:rPr lang="en-US" sz="3600" dirty="0"/>
                  <a:t> = b</a:t>
                </a:r>
                <a:r>
                  <a:rPr lang="en-US" sz="3600" baseline="-25000" dirty="0"/>
                  <a:t>N0</a:t>
                </a:r>
                <a:r>
                  <a:rPr lang="en-US" sz="3600" dirty="0"/>
                  <a:t>+ b</a:t>
                </a:r>
                <a:r>
                  <a:rPr lang="en-US" sz="3600" baseline="-25000" dirty="0"/>
                  <a:t>N1</a:t>
                </a:r>
                <a:r>
                  <a:rPr lang="en-US" sz="3600" dirty="0"/>
                  <a:t>x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 + b</a:t>
                </a:r>
                <a:r>
                  <a:rPr lang="en-US" sz="3600" baseline="-25000" dirty="0"/>
                  <a:t>N2</a:t>
                </a:r>
                <a:r>
                  <a:rPr lang="en-US" sz="3600" dirty="0"/>
                  <a:t>x</a:t>
                </a:r>
                <a:r>
                  <a:rPr lang="en-US" sz="3600" baseline="-25000" dirty="0"/>
                  <a:t>2</a:t>
                </a:r>
                <a:endParaRPr lang="en-US" altLang="en-US" sz="3600" dirty="0"/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endParaRPr lang="en-US" altLang="en-US" sz="3600" dirty="0"/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endParaRPr lang="en-US" altLang="en-US" sz="3600" dirty="0"/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6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en-US" sz="3600" b="1" i="1" baseline="-2500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3600" dirty="0"/>
                  <a:t> + </a:t>
                </a:r>
                <a14:m>
                  <m:oMath xmlns:m="http://schemas.openxmlformats.org/officeDocument/2006/math">
                    <m:r>
                      <a:rPr lang="en-US" altLang="en-US" sz="3600" b="1" i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en-US" sz="3600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en-US" sz="3600" dirty="0"/>
                  <a:t>X</a:t>
                </a:r>
                <a:r>
                  <a:rPr lang="en-US" altLang="en-US" sz="3600" baseline="-25000" dirty="0"/>
                  <a:t>1</a:t>
                </a:r>
                <a:r>
                  <a:rPr lang="en-US" altLang="en-US" sz="3600" dirty="0"/>
                  <a:t> + </a:t>
                </a:r>
                <a14:m>
                  <m:oMath xmlns:m="http://schemas.openxmlformats.org/officeDocument/2006/math">
                    <m:r>
                      <a:rPr lang="en-US" altLang="en-US" sz="3600" b="1" i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en-US" sz="3600" b="1" i="1" baseline="-25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en-US" sz="3600" dirty="0"/>
                  <a:t>X</a:t>
                </a:r>
                <a:r>
                  <a:rPr lang="en-US" altLang="en-US" sz="3600" baseline="-25000" dirty="0"/>
                  <a:t>2</a:t>
                </a:r>
                <a:r>
                  <a:rPr lang="en-US" altLang="en-US" sz="3600" dirty="0"/>
                  <a:t>, </a:t>
                </a:r>
                <a:r>
                  <a:rPr lang="en-US" altLang="en-US" sz="3600" b="1" dirty="0"/>
                  <a:t>B</a:t>
                </a:r>
                <a:r>
                  <a:rPr lang="en-US" altLang="en-US" sz="3600" b="1" i="1" baseline="-25000" dirty="0"/>
                  <a:t>i</a:t>
                </a:r>
                <a:r>
                  <a:rPr lang="en-US" altLang="en-US" sz="3600" b="1" i="1" dirty="0"/>
                  <a:t> </a:t>
                </a:r>
                <a:r>
                  <a:rPr lang="en-US" altLang="en-US" sz="3600" dirty="0"/>
                  <a:t>are vectors </a:t>
                </a:r>
              </a:p>
              <a:p>
                <a:pPr marL="0" indent="0">
                  <a:lnSpc>
                    <a:spcPct val="75000"/>
                  </a:lnSpc>
                  <a:spcBef>
                    <a:spcPct val="0"/>
                  </a:spcBef>
                  <a:buNone/>
                </a:pPr>
                <a:r>
                  <a:rPr lang="en-US" altLang="en-US" sz="3600" dirty="0"/>
                  <a:t>						→ means, SSR, MSR, plots,…</a:t>
                </a:r>
                <a:endParaRPr lang="en-US" altLang="en-US" sz="36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92C0274-121D-4C1E-B970-66A1E5428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4911605"/>
              </a:xfrm>
              <a:blipFill rotWithShape="0">
                <a:blip r:embed="rId2"/>
                <a:stretch>
                  <a:fillRect l="-1450" t="-4591" b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ML I –LR III –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160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strike="sngStrike" dirty="0"/>
              <a:t>Let’s follow along an example*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3600" baseline="-25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600" baseline="-25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6600" baseline="-25000" dirty="0"/>
              <a:t>			y’ = </a:t>
            </a:r>
            <a:r>
              <a:rPr lang="en-US" altLang="en-US" sz="6600" baseline="-25000" dirty="0" err="1"/>
              <a:t>a+bx</a:t>
            </a:r>
            <a:endParaRPr lang="en-US" altLang="en-US" sz="6600" baseline="-25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6600" baseline="-25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4800" strike="sngStrike" baseline="-25000" dirty="0"/>
              <a:t>*see companion excel file</a:t>
            </a:r>
          </a:p>
        </p:txBody>
      </p:sp>
      <p:pic>
        <p:nvPicPr>
          <p:cNvPr id="1026" name="Picture 2" descr="the linear regression equ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r="2457"/>
          <a:stretch/>
        </p:blipFill>
        <p:spPr bwMode="auto">
          <a:xfrm>
            <a:off x="3558745" y="2907101"/>
            <a:ext cx="3880023" cy="18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/>
              <p14:cNvContentPartPr/>
              <p14:nvPr/>
            </p14:nvContentPartPr>
            <p14:xfrm>
              <a:off x="6909718" y="3735217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598" y="3720097"/>
                <a:ext cx="306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6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 –LR III –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953"/>
            <a:ext cx="10515600" cy="48772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Using the same dataset from Week 2/3/4, perform Linear Regression using Excel/</a:t>
            </a:r>
            <a:r>
              <a:rPr lang="en-US" b="1" u="sng" dirty="0"/>
              <a:t>Python</a:t>
            </a:r>
            <a:r>
              <a:rPr lang="en-US" b="1" dirty="0"/>
              <a:t>.  </a:t>
            </a:r>
          </a:p>
          <a:p>
            <a:pPr marL="0" indent="0">
              <a:buNone/>
            </a:pPr>
            <a:r>
              <a:rPr lang="en-US" b="1" dirty="0"/>
              <a:t>Undertake a Sensitivity Analysis by choosing subsets.  </a:t>
            </a:r>
          </a:p>
          <a:p>
            <a:pPr marL="0" indent="0">
              <a:buNone/>
            </a:pPr>
            <a:r>
              <a:rPr lang="en-US" b="1" dirty="0"/>
              <a:t>Comment on the robustness of the model.</a:t>
            </a:r>
          </a:p>
          <a:p>
            <a:pPr marL="0" indent="0">
              <a:buNone/>
            </a:pPr>
            <a:r>
              <a:rPr lang="en-US" b="1" dirty="0"/>
              <a:t>Redo the same with the extra dataset: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71726"/>
              </p:ext>
            </p:extLst>
          </p:nvPr>
        </p:nvGraphicFramePr>
        <p:xfrm>
          <a:off x="1726152" y="4280580"/>
          <a:ext cx="8128002" cy="238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16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-36.9077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694.4206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-136.052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141.3608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-518.993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-964.232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53.47424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-506.088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-1477.86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-605.227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719.6593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611.4941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247.4342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-1399.1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-164.476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563.4319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668.8244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-1357.19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86.55053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1376.837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1870.767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488.5885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-630.126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-1044.84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207.068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492.692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2173.314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502.3497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-1041.72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1980.507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3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320.7731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75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15"/>
    </mc:Choice>
    <mc:Fallback xmlns="">
      <p:transition spd="slow" advTm="449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003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Same dataset</a:t>
            </a:r>
            <a:r>
              <a:rPr lang="en-US" b="1" dirty="0"/>
              <a:t>, perform LR by </a:t>
            </a:r>
            <a:r>
              <a:rPr lang="en-US" b="1" u="sng" dirty="0"/>
              <a:t>Gradient Descent</a:t>
            </a:r>
            <a:r>
              <a:rPr lang="en-US" b="1" dirty="0"/>
              <a:t> using Excel &amp; Python.  Compare to OLS.  </a:t>
            </a:r>
          </a:p>
          <a:p>
            <a:pPr marL="0" indent="0">
              <a:buNone/>
            </a:pPr>
            <a:r>
              <a:rPr lang="en-US" b="1" dirty="0"/>
              <a:t>Excel vs. Python?  Pros/cons?  </a:t>
            </a:r>
          </a:p>
          <a:p>
            <a:pPr marL="0" indent="0">
              <a:buNone/>
            </a:pPr>
            <a:r>
              <a:rPr lang="en-US" b="1" dirty="0"/>
              <a:t>Tuning parameters vs. metrics/efficiency?  </a:t>
            </a:r>
          </a:p>
          <a:p>
            <a:pPr marL="0" indent="0">
              <a:buNone/>
            </a:pPr>
            <a:r>
              <a:rPr lang="en-US" b="1" dirty="0"/>
              <a:t>Optimal alpha?  </a:t>
            </a:r>
          </a:p>
          <a:p>
            <a:pPr marL="0" indent="0">
              <a:buNone/>
            </a:pPr>
            <a:r>
              <a:rPr lang="en-US" b="1" dirty="0"/>
              <a:t>What method is better?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6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4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459"/>
              </p:ext>
            </p:extLst>
          </p:nvPr>
        </p:nvGraphicFramePr>
        <p:xfrm>
          <a:off x="838200" y="1341607"/>
          <a:ext cx="10969626" cy="5182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Worksheet" r:id="rId3" imgW="11856985" imgH="6316746" progId="Excel.Sheet.12">
                  <p:embed/>
                </p:oleObj>
              </mc:Choice>
              <mc:Fallback>
                <p:oleObj name="Worksheet" r:id="rId3" imgW="11856985" imgH="6316746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41607"/>
                        <a:ext cx="10969626" cy="5182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5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4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374006"/>
            <a:ext cx="99177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import pandas as </a:t>
            </a:r>
            <a:r>
              <a:rPr lang="en-US" sz="900" dirty="0" err="1"/>
              <a:t>pd</a:t>
            </a:r>
            <a:endParaRPr lang="en-US" sz="900" dirty="0"/>
          </a:p>
          <a:p>
            <a:r>
              <a:rPr lang="en-US" sz="900" dirty="0"/>
              <a:t>import </a:t>
            </a:r>
            <a:r>
              <a:rPr lang="en-US" sz="900" dirty="0" err="1"/>
              <a:t>numpy</a:t>
            </a:r>
            <a:r>
              <a:rPr lang="en-US" sz="900" dirty="0"/>
              <a:t> as np</a:t>
            </a:r>
          </a:p>
          <a:p>
            <a:r>
              <a:rPr lang="en-US" sz="900" dirty="0"/>
              <a:t>import </a:t>
            </a:r>
            <a:r>
              <a:rPr lang="en-US" sz="900" dirty="0" err="1"/>
              <a:t>matplotlib.pyplot</a:t>
            </a:r>
            <a:r>
              <a:rPr lang="en-US" sz="900" dirty="0"/>
              <a:t> as </a:t>
            </a:r>
            <a:r>
              <a:rPr lang="en-US" sz="900" dirty="0" err="1"/>
              <a:t>plt</a:t>
            </a:r>
            <a:endParaRPr lang="en-US" sz="900" dirty="0"/>
          </a:p>
          <a:p>
            <a:r>
              <a:rPr lang="en-US" sz="900" dirty="0"/>
              <a:t>#Read excel file</a:t>
            </a:r>
          </a:p>
          <a:p>
            <a:r>
              <a:rPr lang="en-US" sz="900" dirty="0" err="1"/>
              <a:t>df</a:t>
            </a:r>
            <a:r>
              <a:rPr lang="en-US" sz="900" dirty="0"/>
              <a:t>=</a:t>
            </a:r>
            <a:r>
              <a:rPr lang="en-US" sz="900" dirty="0" err="1"/>
              <a:t>pd.read_excel</a:t>
            </a:r>
            <a:r>
              <a:rPr lang="en-US" sz="900" dirty="0"/>
              <a:t>('exercises-wk2.xlsx')</a:t>
            </a:r>
          </a:p>
          <a:p>
            <a:r>
              <a:rPr lang="en-US" sz="900" dirty="0"/>
              <a:t>#keep cols 2 and 3, rename columns per row 1, keep needed rows</a:t>
            </a:r>
          </a:p>
          <a:p>
            <a:r>
              <a:rPr lang="en-US" sz="900" dirty="0" err="1"/>
              <a:t>df</a:t>
            </a:r>
            <a:r>
              <a:rPr lang="en-US" sz="900" dirty="0"/>
              <a:t>=</a:t>
            </a:r>
            <a:r>
              <a:rPr lang="en-US" sz="900" dirty="0" err="1"/>
              <a:t>df.iloc</a:t>
            </a:r>
            <a:r>
              <a:rPr lang="en-US" sz="900" dirty="0"/>
              <a:t>[:, 1:3]</a:t>
            </a:r>
          </a:p>
          <a:p>
            <a:r>
              <a:rPr lang="en-US" sz="900" dirty="0" err="1"/>
              <a:t>df.columns</a:t>
            </a:r>
            <a:r>
              <a:rPr lang="en-US" sz="900" dirty="0"/>
              <a:t> = </a:t>
            </a:r>
            <a:r>
              <a:rPr lang="en-US" sz="900" dirty="0" err="1"/>
              <a:t>df.iloc</a:t>
            </a:r>
            <a:r>
              <a:rPr lang="en-US" sz="900" dirty="0"/>
              <a:t>[0]</a:t>
            </a:r>
          </a:p>
          <a:p>
            <a:r>
              <a:rPr lang="en-US" sz="900" dirty="0" err="1"/>
              <a:t>df</a:t>
            </a:r>
            <a:r>
              <a:rPr lang="en-US" sz="900" dirty="0"/>
              <a:t> = </a:t>
            </a:r>
            <a:r>
              <a:rPr lang="en-US" sz="900" dirty="0" err="1"/>
              <a:t>df</a:t>
            </a:r>
            <a:r>
              <a:rPr lang="en-US" sz="900" dirty="0"/>
              <a:t>[1:32]</a:t>
            </a:r>
          </a:p>
          <a:p>
            <a:r>
              <a:rPr lang="en-US" sz="900" dirty="0"/>
              <a:t>#slope, m=(</a:t>
            </a:r>
            <a:r>
              <a:rPr lang="el-GR" sz="900" dirty="0"/>
              <a:t>Σ</a:t>
            </a:r>
            <a:r>
              <a:rPr lang="en-US" sz="900" dirty="0" err="1"/>
              <a:t>y</a:t>
            </a:r>
            <a:r>
              <a:rPr lang="en-US" sz="900" baseline="-25000" dirty="0" err="1"/>
              <a:t>i</a:t>
            </a:r>
            <a:r>
              <a:rPr lang="en-US" sz="900" dirty="0" err="1"/>
              <a:t>x</a:t>
            </a:r>
            <a:r>
              <a:rPr lang="en-US" sz="900" baseline="-25000" dirty="0" err="1"/>
              <a:t>i</a:t>
            </a:r>
            <a:r>
              <a:rPr lang="en-US" sz="900" dirty="0" err="1"/>
              <a:t>-y̅</a:t>
            </a:r>
            <a:r>
              <a:rPr lang="en-US" sz="900" baseline="-25000" dirty="0" err="1"/>
              <a:t>i</a:t>
            </a:r>
            <a:r>
              <a:rPr lang="el-GR" sz="900" dirty="0"/>
              <a:t>Σ</a:t>
            </a:r>
            <a:r>
              <a:rPr lang="en-US" sz="900" dirty="0"/>
              <a:t>x</a:t>
            </a:r>
            <a:r>
              <a:rPr lang="en-US" sz="900" baseline="-25000" dirty="0"/>
              <a:t>i</a:t>
            </a:r>
            <a:r>
              <a:rPr lang="en-US" sz="900" dirty="0"/>
              <a:t>)/(</a:t>
            </a:r>
            <a:r>
              <a:rPr lang="el-GR" sz="900" dirty="0"/>
              <a:t>Σ</a:t>
            </a:r>
            <a:r>
              <a:rPr lang="en-US" sz="900" dirty="0"/>
              <a:t>x</a:t>
            </a:r>
            <a:r>
              <a:rPr lang="en-US" sz="900" baseline="-25000" dirty="0"/>
              <a:t>i</a:t>
            </a:r>
            <a:r>
              <a:rPr lang="en-US" sz="900" baseline="30000" dirty="0"/>
              <a:t>2</a:t>
            </a:r>
            <a:r>
              <a:rPr lang="en-US" sz="900" dirty="0"/>
              <a:t>-x̅</a:t>
            </a:r>
            <a:r>
              <a:rPr lang="en-US" sz="900" baseline="-25000" dirty="0"/>
              <a:t>i</a:t>
            </a:r>
            <a:r>
              <a:rPr lang="el-GR" sz="900" dirty="0"/>
              <a:t>Σ</a:t>
            </a:r>
            <a:r>
              <a:rPr lang="en-US" sz="900" dirty="0"/>
              <a:t>x</a:t>
            </a:r>
            <a:r>
              <a:rPr lang="en-US" sz="900" baseline="-25000" dirty="0"/>
              <a:t>i</a:t>
            </a:r>
            <a:r>
              <a:rPr lang="en-US" sz="900" dirty="0"/>
              <a:t>)</a:t>
            </a:r>
          </a:p>
          <a:p>
            <a:r>
              <a:rPr lang="en-US" sz="900" dirty="0"/>
              <a:t>m=(sum(</a:t>
            </a:r>
            <a:r>
              <a:rPr lang="en-US" sz="900" dirty="0" err="1"/>
              <a:t>df</a:t>
            </a:r>
            <a:r>
              <a:rPr lang="en-US" sz="900" dirty="0"/>
              <a:t>["x"]*</a:t>
            </a:r>
            <a:r>
              <a:rPr lang="en-US" sz="900" dirty="0" err="1"/>
              <a:t>df</a:t>
            </a:r>
            <a:r>
              <a:rPr lang="en-US" sz="900" dirty="0"/>
              <a:t>["y"])-</a:t>
            </a:r>
            <a:r>
              <a:rPr lang="en-US" sz="900" dirty="0" err="1"/>
              <a:t>df</a:t>
            </a:r>
            <a:r>
              <a:rPr lang="en-US" sz="900" dirty="0"/>
              <a:t>["y"].mean()*sum(</a:t>
            </a:r>
            <a:r>
              <a:rPr lang="en-US" sz="900" dirty="0" err="1"/>
              <a:t>df</a:t>
            </a:r>
            <a:r>
              <a:rPr lang="en-US" sz="900" dirty="0"/>
              <a:t>["x"]))/(sum(</a:t>
            </a:r>
            <a:r>
              <a:rPr lang="en-US" sz="900" dirty="0" err="1"/>
              <a:t>df</a:t>
            </a:r>
            <a:r>
              <a:rPr lang="en-US" sz="900" dirty="0"/>
              <a:t>["x"] * </a:t>
            </a:r>
            <a:r>
              <a:rPr lang="en-US" sz="900" dirty="0" err="1"/>
              <a:t>df</a:t>
            </a:r>
            <a:r>
              <a:rPr lang="en-US" sz="900" dirty="0"/>
              <a:t>["x"])-</a:t>
            </a:r>
            <a:r>
              <a:rPr lang="en-US" sz="900" dirty="0" err="1"/>
              <a:t>df</a:t>
            </a:r>
            <a:r>
              <a:rPr lang="en-US" sz="900" dirty="0"/>
              <a:t>["x"].mean()*sum(</a:t>
            </a:r>
            <a:r>
              <a:rPr lang="en-US" sz="900" dirty="0" err="1"/>
              <a:t>df</a:t>
            </a:r>
            <a:r>
              <a:rPr lang="en-US" sz="900" dirty="0"/>
              <a:t>["x"]))</a:t>
            </a:r>
          </a:p>
          <a:p>
            <a:r>
              <a:rPr lang="en-US" sz="900" dirty="0"/>
              <a:t>#b=</a:t>
            </a:r>
            <a:r>
              <a:rPr lang="en-US" sz="900" dirty="0" err="1"/>
              <a:t>y̅i-mx̅i</a:t>
            </a:r>
            <a:endParaRPr lang="en-US" sz="900" dirty="0"/>
          </a:p>
          <a:p>
            <a:r>
              <a:rPr lang="en-US" sz="900" dirty="0"/>
              <a:t>b=</a:t>
            </a:r>
            <a:r>
              <a:rPr lang="en-US" sz="900" dirty="0" err="1"/>
              <a:t>df</a:t>
            </a:r>
            <a:r>
              <a:rPr lang="en-US" sz="900" dirty="0"/>
              <a:t>["y"].mean()-m*</a:t>
            </a:r>
            <a:r>
              <a:rPr lang="en-US" sz="900" dirty="0" err="1"/>
              <a:t>df</a:t>
            </a:r>
            <a:r>
              <a:rPr lang="en-US" sz="900" dirty="0"/>
              <a:t>["x"].mean()</a:t>
            </a:r>
          </a:p>
          <a:p>
            <a:r>
              <a:rPr lang="en-US" sz="900" dirty="0"/>
              <a:t>#Predictions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y_hat</a:t>
            </a:r>
            <a:r>
              <a:rPr lang="en-US" sz="900" dirty="0"/>
              <a:t>"]=</a:t>
            </a:r>
            <a:r>
              <a:rPr lang="en-US" sz="900" dirty="0" err="1"/>
              <a:t>df</a:t>
            </a:r>
            <a:r>
              <a:rPr lang="en-US" sz="900" dirty="0"/>
              <a:t>['x']*</a:t>
            </a:r>
            <a:r>
              <a:rPr lang="en-US" sz="900" dirty="0" err="1"/>
              <a:t>m+b</a:t>
            </a:r>
            <a:endParaRPr lang="en-US" sz="900" dirty="0"/>
          </a:p>
          <a:p>
            <a:r>
              <a:rPr lang="en-US" sz="900" dirty="0"/>
              <a:t>#residual analysis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["residuals"]=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y_hat</a:t>
            </a:r>
            <a:r>
              <a:rPr lang="en-US" sz="900" dirty="0"/>
              <a:t>"]-</a:t>
            </a:r>
            <a:r>
              <a:rPr lang="en-US" sz="900" dirty="0" err="1"/>
              <a:t>df</a:t>
            </a:r>
            <a:r>
              <a:rPr lang="en-US" sz="900" dirty="0"/>
              <a:t>["y"]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"]=</a:t>
            </a:r>
            <a:r>
              <a:rPr lang="en-US" sz="900" dirty="0" err="1"/>
              <a:t>df</a:t>
            </a:r>
            <a:r>
              <a:rPr lang="en-US" sz="900" dirty="0"/>
              <a:t>["residuals"].</a:t>
            </a:r>
            <a:r>
              <a:rPr lang="en-US" sz="900" dirty="0" err="1"/>
              <a:t>sort_values</a:t>
            </a:r>
            <a:r>
              <a:rPr lang="en-US" sz="900" dirty="0"/>
              <a:t>(ascending=True).values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["temp"]=(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"]+abs(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"].head(1).item()))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["%jump"]=(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"]+abs(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"].head(1).item())).</a:t>
            </a:r>
            <a:r>
              <a:rPr lang="en-US" sz="900" dirty="0" err="1"/>
              <a:t>pct_change</a:t>
            </a:r>
            <a:r>
              <a:rPr lang="en-US" sz="900" dirty="0"/>
              <a:t>()*100</a:t>
            </a:r>
          </a:p>
          <a:p>
            <a:r>
              <a:rPr lang="en-US" sz="900" dirty="0"/>
              <a:t>#r^2</a:t>
            </a:r>
          </a:p>
          <a:p>
            <a:r>
              <a:rPr lang="en-US" sz="900" dirty="0" err="1"/>
              <a:t>rsqr</a:t>
            </a:r>
            <a:r>
              <a:rPr lang="en-US" sz="900" dirty="0"/>
              <a:t>=sum((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y_hat</a:t>
            </a:r>
            <a:r>
              <a:rPr lang="en-US" sz="900" dirty="0"/>
              <a:t>"]-</a:t>
            </a:r>
            <a:r>
              <a:rPr lang="en-US" sz="900" dirty="0" err="1"/>
              <a:t>df</a:t>
            </a:r>
            <a:r>
              <a:rPr lang="en-US" sz="900" dirty="0"/>
              <a:t>["y"].mean())*(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y_hat</a:t>
            </a:r>
            <a:r>
              <a:rPr lang="en-US" sz="900" dirty="0"/>
              <a:t>"]-</a:t>
            </a:r>
            <a:r>
              <a:rPr lang="en-US" sz="900" dirty="0" err="1"/>
              <a:t>df</a:t>
            </a:r>
            <a:r>
              <a:rPr lang="en-US" sz="900" dirty="0"/>
              <a:t>["y"].mean()))/sum((</a:t>
            </a:r>
            <a:r>
              <a:rPr lang="en-US" sz="900" dirty="0" err="1"/>
              <a:t>df</a:t>
            </a:r>
            <a:r>
              <a:rPr lang="en-US" sz="900" dirty="0"/>
              <a:t>["y"]-</a:t>
            </a:r>
            <a:r>
              <a:rPr lang="en-US" sz="900" dirty="0" err="1"/>
              <a:t>df</a:t>
            </a:r>
            <a:r>
              <a:rPr lang="en-US" sz="900" dirty="0"/>
              <a:t>["y"].mean())*(</a:t>
            </a:r>
            <a:r>
              <a:rPr lang="en-US" sz="900" dirty="0" err="1"/>
              <a:t>df</a:t>
            </a:r>
            <a:r>
              <a:rPr lang="en-US" sz="900" dirty="0"/>
              <a:t>["y"]-</a:t>
            </a:r>
            <a:r>
              <a:rPr lang="en-US" sz="900" dirty="0" err="1"/>
              <a:t>df</a:t>
            </a:r>
            <a:r>
              <a:rPr lang="en-US" sz="900" dirty="0"/>
              <a:t>["y"].mean()))</a:t>
            </a:r>
          </a:p>
          <a:p>
            <a:r>
              <a:rPr lang="en-US" sz="900" dirty="0"/>
              <a:t>print('</a:t>
            </a:r>
            <a:r>
              <a:rPr lang="en-US" sz="900" dirty="0" err="1"/>
              <a:t>m:',m</a:t>
            </a:r>
            <a:r>
              <a:rPr lang="en-US" sz="900" dirty="0"/>
              <a:t>,' b:',b," </a:t>
            </a:r>
            <a:r>
              <a:rPr lang="en-US" sz="900" dirty="0" err="1"/>
              <a:t>rsqr</a:t>
            </a:r>
            <a:r>
              <a:rPr lang="en-US" sz="900" dirty="0"/>
              <a:t>:",</a:t>
            </a:r>
            <a:r>
              <a:rPr lang="en-US" sz="900" dirty="0" err="1"/>
              <a:t>rsqr</a:t>
            </a:r>
            <a:r>
              <a:rPr lang="en-US" sz="900" dirty="0"/>
              <a:t>)</a:t>
            </a:r>
          </a:p>
          <a:p>
            <a:r>
              <a:rPr lang="en-US" sz="900" dirty="0"/>
              <a:t>print(</a:t>
            </a:r>
            <a:r>
              <a:rPr lang="en-US" sz="900" dirty="0" err="1"/>
              <a:t>df</a:t>
            </a:r>
            <a:r>
              <a:rPr lang="en-US" sz="900" dirty="0"/>
              <a:t>)</a:t>
            </a:r>
          </a:p>
          <a:p>
            <a:r>
              <a:rPr lang="en-US" sz="900" dirty="0"/>
              <a:t>#graph</a:t>
            </a:r>
          </a:p>
          <a:p>
            <a:r>
              <a:rPr lang="en-US" sz="900" dirty="0"/>
              <a:t>fig=</a:t>
            </a:r>
            <a:r>
              <a:rPr lang="en-US" sz="900" dirty="0" err="1"/>
              <a:t>plt.figure</a:t>
            </a:r>
            <a:r>
              <a:rPr lang="en-US" sz="900" dirty="0"/>
              <a:t>()</a:t>
            </a:r>
          </a:p>
          <a:p>
            <a:r>
              <a:rPr lang="en-US" sz="900" dirty="0"/>
              <a:t>ax1 = </a:t>
            </a:r>
            <a:r>
              <a:rPr lang="en-US" sz="900" dirty="0" err="1"/>
              <a:t>fig.add_subplot</a:t>
            </a:r>
            <a:r>
              <a:rPr lang="en-US" sz="900" dirty="0"/>
              <a:t>(111)</a:t>
            </a:r>
          </a:p>
          <a:p>
            <a:r>
              <a:rPr lang="en-US" sz="900" dirty="0"/>
              <a:t>ax1.scatter(</a:t>
            </a:r>
            <a:r>
              <a:rPr lang="en-US" sz="900" dirty="0" err="1"/>
              <a:t>df</a:t>
            </a:r>
            <a:r>
              <a:rPr lang="en-US" sz="900" dirty="0"/>
              <a:t>['x'],</a:t>
            </a:r>
            <a:r>
              <a:rPr lang="en-US" sz="900" dirty="0" err="1"/>
              <a:t>df</a:t>
            </a:r>
            <a:r>
              <a:rPr lang="en-US" sz="900" dirty="0"/>
              <a:t>['y'], marker='o', label='y')</a:t>
            </a:r>
          </a:p>
          <a:p>
            <a:r>
              <a:rPr lang="en-US" sz="900" dirty="0"/>
              <a:t>ax1.scatter(</a:t>
            </a:r>
            <a:r>
              <a:rPr lang="en-US" sz="900" dirty="0" err="1"/>
              <a:t>df</a:t>
            </a:r>
            <a:r>
              <a:rPr lang="en-US" sz="900" dirty="0"/>
              <a:t>['x'],</a:t>
            </a:r>
            <a:r>
              <a:rPr lang="en-US" sz="900" dirty="0" err="1"/>
              <a:t>df</a:t>
            </a:r>
            <a:r>
              <a:rPr lang="en-US" sz="900" dirty="0"/>
              <a:t>['</a:t>
            </a:r>
            <a:r>
              <a:rPr lang="en-US" sz="900" dirty="0" err="1"/>
              <a:t>y_hat</a:t>
            </a:r>
            <a:r>
              <a:rPr lang="en-US" sz="900" dirty="0"/>
              <a:t>'], marker='+', color="red", label="y'")</a:t>
            </a:r>
          </a:p>
          <a:p>
            <a:r>
              <a:rPr lang="en-US" sz="900" dirty="0"/>
              <a:t>ax1.bar(</a:t>
            </a:r>
            <a:r>
              <a:rPr lang="en-US" sz="900" dirty="0" err="1"/>
              <a:t>df</a:t>
            </a:r>
            <a:r>
              <a:rPr lang="en-US" sz="900" dirty="0"/>
              <a:t>['x'],</a:t>
            </a:r>
            <a:r>
              <a:rPr lang="en-US" sz="900" dirty="0" err="1"/>
              <a:t>df</a:t>
            </a:r>
            <a:r>
              <a:rPr lang="en-US" sz="900" dirty="0"/>
              <a:t>['residuals'], width=0.8, color="green", label="residuals")</a:t>
            </a:r>
          </a:p>
          <a:p>
            <a:r>
              <a:rPr lang="en-US" sz="900" dirty="0"/>
              <a:t>ax1.scatter(</a:t>
            </a:r>
            <a:r>
              <a:rPr lang="en-US" sz="900" dirty="0" err="1"/>
              <a:t>df</a:t>
            </a:r>
            <a:r>
              <a:rPr lang="en-US" sz="900" dirty="0"/>
              <a:t>['x'],</a:t>
            </a:r>
            <a:r>
              <a:rPr lang="en-US" sz="900" dirty="0" err="1"/>
              <a:t>df</a:t>
            </a:r>
            <a:r>
              <a:rPr lang="en-US" sz="900" dirty="0"/>
              <a:t>['</a:t>
            </a:r>
            <a:r>
              <a:rPr lang="en-US" sz="900" dirty="0" err="1"/>
              <a:t>ranked_residuals</a:t>
            </a:r>
            <a:r>
              <a:rPr lang="en-US" sz="900" dirty="0"/>
              <a:t>'], marker='_', color="purple", label="</a:t>
            </a:r>
            <a:r>
              <a:rPr lang="en-US" sz="900" dirty="0" err="1"/>
              <a:t>ranked_resids</a:t>
            </a:r>
            <a:r>
              <a:rPr lang="en-US" sz="900" dirty="0"/>
              <a:t>")</a:t>
            </a:r>
          </a:p>
          <a:p>
            <a:r>
              <a:rPr lang="en-US" sz="900" dirty="0" err="1"/>
              <a:t>plt.legend</a:t>
            </a:r>
            <a:r>
              <a:rPr lang="en-US" sz="900" dirty="0"/>
              <a:t>()</a:t>
            </a:r>
          </a:p>
          <a:p>
            <a:r>
              <a:rPr lang="en-US" sz="900" dirty="0"/>
              <a:t>ax2 = ax1.twinx()</a:t>
            </a:r>
          </a:p>
          <a:p>
            <a:r>
              <a:rPr lang="en-US" sz="900" dirty="0"/>
              <a:t>ax2.scatter(</a:t>
            </a:r>
            <a:r>
              <a:rPr lang="en-US" sz="900" dirty="0" err="1"/>
              <a:t>df</a:t>
            </a:r>
            <a:r>
              <a:rPr lang="en-US" sz="900" dirty="0"/>
              <a:t>['x'],np.log(</a:t>
            </a:r>
            <a:r>
              <a:rPr lang="en-US" sz="900" dirty="0" err="1"/>
              <a:t>df</a:t>
            </a:r>
            <a:r>
              <a:rPr lang="en-US" sz="900" dirty="0"/>
              <a:t>['%jump']), marker='.', color="black", label="%delta")</a:t>
            </a:r>
          </a:p>
          <a:p>
            <a:r>
              <a:rPr lang="en-US" sz="900" dirty="0"/>
              <a:t>ax2.legend(</a:t>
            </a:r>
            <a:r>
              <a:rPr lang="en-US" sz="900" dirty="0" err="1"/>
              <a:t>loc</a:t>
            </a:r>
            <a:r>
              <a:rPr lang="en-US" sz="900" dirty="0"/>
              <a:t>=0)</a:t>
            </a:r>
          </a:p>
          <a:p>
            <a:r>
              <a:rPr lang="en-US" sz="900" dirty="0" err="1"/>
              <a:t>plt.show</a:t>
            </a:r>
            <a:r>
              <a:rPr lang="en-US" sz="900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81" y="1374006"/>
            <a:ext cx="7046051" cy="52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4</a:t>
            </a:r>
            <a:endParaRPr lang="en-IN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35019"/>
              </p:ext>
            </p:extLst>
          </p:nvPr>
        </p:nvGraphicFramePr>
        <p:xfrm>
          <a:off x="0" y="1389063"/>
          <a:ext cx="1219200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Worksheet" r:id="rId3" imgW="11849034" imgH="10797657" progId="Excel.Sheet.12">
                  <p:embed/>
                </p:oleObj>
              </mc:Choice>
              <mc:Fallback>
                <p:oleObj name="Worksheet" r:id="rId3" imgW="11849034" imgH="10797657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89063"/>
                        <a:ext cx="12192000" cy="536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4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4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374006"/>
            <a:ext cx="991772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" dirty="0"/>
              <a:t>import pandas as </a:t>
            </a:r>
            <a:r>
              <a:rPr lang="en-US" sz="450" dirty="0" err="1"/>
              <a:t>pd</a:t>
            </a:r>
            <a:endParaRPr lang="en-US" sz="450" dirty="0"/>
          </a:p>
          <a:p>
            <a:r>
              <a:rPr lang="en-US" sz="450" dirty="0"/>
              <a:t>import </a:t>
            </a:r>
            <a:r>
              <a:rPr lang="en-US" sz="450" dirty="0" err="1"/>
              <a:t>numpy</a:t>
            </a:r>
            <a:r>
              <a:rPr lang="en-US" sz="450" dirty="0"/>
              <a:t> as np</a:t>
            </a:r>
          </a:p>
          <a:p>
            <a:r>
              <a:rPr lang="en-US" sz="450" dirty="0"/>
              <a:t>import </a:t>
            </a:r>
            <a:r>
              <a:rPr lang="en-US" sz="450" dirty="0" err="1"/>
              <a:t>matplotlib.pyplot</a:t>
            </a:r>
            <a:r>
              <a:rPr lang="en-US" sz="450" dirty="0"/>
              <a:t> as </a:t>
            </a:r>
            <a:r>
              <a:rPr lang="en-US" sz="450" dirty="0" err="1"/>
              <a:t>plt</a:t>
            </a:r>
            <a:endParaRPr lang="en-US" sz="450" dirty="0"/>
          </a:p>
          <a:p>
            <a:r>
              <a:rPr lang="en-US" sz="450" dirty="0"/>
              <a:t>#Read excel file</a:t>
            </a:r>
          </a:p>
          <a:p>
            <a:r>
              <a:rPr lang="en-US" sz="450" dirty="0" err="1"/>
              <a:t>df</a:t>
            </a:r>
            <a:r>
              <a:rPr lang="en-US" sz="450" dirty="0"/>
              <a:t>=</a:t>
            </a:r>
            <a:r>
              <a:rPr lang="en-US" sz="450" dirty="0" err="1"/>
              <a:t>pd.read_excel</a:t>
            </a:r>
            <a:r>
              <a:rPr lang="en-US" sz="450" dirty="0"/>
              <a:t>('exercises-wk2.xlsx')</a:t>
            </a:r>
          </a:p>
          <a:p>
            <a:r>
              <a:rPr lang="en-US" sz="450" dirty="0"/>
              <a:t>#keep cols 2 and 3, rename columns per row 1, keep needed rows</a:t>
            </a:r>
          </a:p>
          <a:p>
            <a:r>
              <a:rPr lang="en-US" sz="450" dirty="0" err="1"/>
              <a:t>df</a:t>
            </a:r>
            <a:r>
              <a:rPr lang="en-US" sz="450" dirty="0"/>
              <a:t>=</a:t>
            </a:r>
            <a:r>
              <a:rPr lang="en-US" sz="450" dirty="0" err="1"/>
              <a:t>df.iloc</a:t>
            </a:r>
            <a:r>
              <a:rPr lang="en-US" sz="450" dirty="0"/>
              <a:t>[:, 1:3]</a:t>
            </a:r>
          </a:p>
          <a:p>
            <a:r>
              <a:rPr lang="en-US" sz="450" dirty="0" err="1"/>
              <a:t>df.columns</a:t>
            </a:r>
            <a:r>
              <a:rPr lang="en-US" sz="450" dirty="0"/>
              <a:t> = </a:t>
            </a:r>
            <a:r>
              <a:rPr lang="en-US" sz="450" dirty="0" err="1"/>
              <a:t>df.iloc</a:t>
            </a:r>
            <a:r>
              <a:rPr lang="en-US" sz="450" dirty="0"/>
              <a:t>[0]</a:t>
            </a:r>
          </a:p>
          <a:p>
            <a:r>
              <a:rPr lang="en-US" sz="450" dirty="0" err="1"/>
              <a:t>df</a:t>
            </a:r>
            <a:r>
              <a:rPr lang="en-US" sz="450" dirty="0"/>
              <a:t> = </a:t>
            </a:r>
            <a:r>
              <a:rPr lang="en-US" sz="450" dirty="0" err="1"/>
              <a:t>df</a:t>
            </a:r>
            <a:r>
              <a:rPr lang="en-US" sz="450" dirty="0"/>
              <a:t>[1:32]</a:t>
            </a:r>
          </a:p>
          <a:p>
            <a:r>
              <a:rPr lang="en-US" sz="450" dirty="0"/>
              <a:t>X=</a:t>
            </a:r>
            <a:r>
              <a:rPr lang="en-US" sz="450" dirty="0" err="1"/>
              <a:t>df</a:t>
            </a:r>
            <a:r>
              <a:rPr lang="en-US" sz="450" dirty="0"/>
              <a:t>['x']</a:t>
            </a:r>
          </a:p>
          <a:p>
            <a:r>
              <a:rPr lang="en-US" sz="450" dirty="0"/>
              <a:t>Y=</a:t>
            </a:r>
            <a:r>
              <a:rPr lang="en-US" sz="450" dirty="0" err="1"/>
              <a:t>df</a:t>
            </a:r>
            <a:r>
              <a:rPr lang="en-US" sz="450" dirty="0"/>
              <a:t>['y']</a:t>
            </a:r>
          </a:p>
          <a:p>
            <a:r>
              <a:rPr lang="en-US" sz="450" dirty="0"/>
              <a:t>#print(</a:t>
            </a:r>
            <a:r>
              <a:rPr lang="en-US" sz="450" dirty="0" err="1"/>
              <a:t>df</a:t>
            </a:r>
            <a:r>
              <a:rPr lang="en-US" sz="450" dirty="0"/>
              <a:t>)</a:t>
            </a:r>
          </a:p>
          <a:p>
            <a:endParaRPr lang="en-US" sz="450" dirty="0"/>
          </a:p>
          <a:p>
            <a:r>
              <a:rPr lang="en-US" sz="450" dirty="0"/>
              <a:t>#initialize parameters</a:t>
            </a:r>
          </a:p>
          <a:p>
            <a:r>
              <a:rPr lang="en-US" sz="450" dirty="0"/>
              <a:t>m = b = Loss = 0</a:t>
            </a:r>
          </a:p>
          <a:p>
            <a:r>
              <a:rPr lang="en-US" sz="450" dirty="0" err="1"/>
              <a:t>delL</a:t>
            </a:r>
            <a:r>
              <a:rPr lang="en-US" sz="450" dirty="0"/>
              <a:t> = 0.1</a:t>
            </a:r>
          </a:p>
          <a:p>
            <a:r>
              <a:rPr lang="en-US" sz="450" dirty="0"/>
              <a:t>alpha = 0.0025</a:t>
            </a:r>
          </a:p>
          <a:p>
            <a:r>
              <a:rPr lang="en-US" sz="450" dirty="0"/>
              <a:t>threshold = 0.001#precision needed in Loss</a:t>
            </a:r>
          </a:p>
          <a:p>
            <a:r>
              <a:rPr lang="en-US" sz="450" dirty="0"/>
              <a:t>#loops = 10000  #iterations to perform gradient descent</a:t>
            </a:r>
          </a:p>
          <a:p>
            <a:r>
              <a:rPr lang="en-US" sz="450" dirty="0" err="1"/>
              <a:t>dfresults</a:t>
            </a:r>
            <a:r>
              <a:rPr lang="en-US" sz="450" dirty="0"/>
              <a:t>=</a:t>
            </a:r>
            <a:r>
              <a:rPr lang="en-US" sz="450" dirty="0" err="1"/>
              <a:t>pd.DataFrame</a:t>
            </a:r>
            <a:r>
              <a:rPr lang="en-US" sz="450" dirty="0"/>
              <a:t>()</a:t>
            </a:r>
          </a:p>
          <a:p>
            <a:r>
              <a:rPr lang="en-US" sz="450" dirty="0" err="1"/>
              <a:t>dfm</a:t>
            </a:r>
            <a:r>
              <a:rPr lang="en-US" sz="450" dirty="0"/>
              <a:t>=[]</a:t>
            </a:r>
          </a:p>
          <a:p>
            <a:r>
              <a:rPr lang="en-US" sz="450" dirty="0" err="1"/>
              <a:t>dfb</a:t>
            </a:r>
            <a:r>
              <a:rPr lang="en-US" sz="450" dirty="0"/>
              <a:t>=[]</a:t>
            </a:r>
          </a:p>
          <a:p>
            <a:r>
              <a:rPr lang="en-US" sz="450" dirty="0" err="1"/>
              <a:t>dfL</a:t>
            </a:r>
            <a:r>
              <a:rPr lang="en-US" sz="450" dirty="0"/>
              <a:t>=[]</a:t>
            </a:r>
          </a:p>
          <a:p>
            <a:r>
              <a:rPr lang="en-US" sz="450" dirty="0"/>
              <a:t>N = </a:t>
            </a:r>
            <a:r>
              <a:rPr lang="en-US" sz="450" dirty="0" err="1"/>
              <a:t>len</a:t>
            </a:r>
            <a:r>
              <a:rPr lang="en-US" sz="450" dirty="0"/>
              <a:t>(X)</a:t>
            </a:r>
          </a:p>
          <a:p>
            <a:endParaRPr lang="en-US" sz="450" dirty="0"/>
          </a:p>
          <a:p>
            <a:r>
              <a:rPr lang="en-US" sz="450" dirty="0"/>
              <a:t>#Gradient Descent </a:t>
            </a:r>
          </a:p>
          <a:p>
            <a:r>
              <a:rPr lang="en-US" sz="450" dirty="0"/>
              <a:t>#for </a:t>
            </a:r>
            <a:r>
              <a:rPr lang="en-US" sz="450" dirty="0" err="1"/>
              <a:t>i</a:t>
            </a:r>
            <a:r>
              <a:rPr lang="en-US" sz="450" dirty="0"/>
              <a:t> in range(loops):</a:t>
            </a:r>
          </a:p>
          <a:p>
            <a:r>
              <a:rPr lang="en-US" sz="450" dirty="0"/>
              <a:t>while abs(</a:t>
            </a:r>
            <a:r>
              <a:rPr lang="en-US" sz="450" dirty="0" err="1"/>
              <a:t>delL</a:t>
            </a:r>
            <a:r>
              <a:rPr lang="en-US" sz="450" dirty="0"/>
              <a:t>) &gt;= threshold:</a:t>
            </a:r>
          </a:p>
          <a:p>
            <a:r>
              <a:rPr lang="en-US" sz="450" dirty="0"/>
              <a:t>    </a:t>
            </a:r>
            <a:r>
              <a:rPr lang="en-US" sz="450" dirty="0" err="1"/>
              <a:t>Yhat</a:t>
            </a:r>
            <a:r>
              <a:rPr lang="en-US" sz="450" dirty="0"/>
              <a:t> = m*X + b</a:t>
            </a:r>
          </a:p>
          <a:p>
            <a:r>
              <a:rPr lang="en-US" sz="450" dirty="0"/>
              <a:t>    #partial </a:t>
            </a:r>
            <a:r>
              <a:rPr lang="en-US" sz="450" dirty="0" err="1"/>
              <a:t>derivs</a:t>
            </a:r>
            <a:endParaRPr lang="en-US" sz="450" dirty="0"/>
          </a:p>
          <a:p>
            <a:r>
              <a:rPr lang="en-US" sz="450" dirty="0"/>
              <a:t>    </a:t>
            </a:r>
            <a:r>
              <a:rPr lang="en-US" sz="450" dirty="0" err="1"/>
              <a:t>delJ_m</a:t>
            </a:r>
            <a:r>
              <a:rPr lang="en-US" sz="450" dirty="0"/>
              <a:t> = (2/N)*sum(X*(</a:t>
            </a:r>
            <a:r>
              <a:rPr lang="en-US" sz="450" dirty="0" err="1"/>
              <a:t>Yhat</a:t>
            </a:r>
            <a:r>
              <a:rPr lang="en-US" sz="450" dirty="0"/>
              <a:t>-Y))</a:t>
            </a:r>
          </a:p>
          <a:p>
            <a:r>
              <a:rPr lang="en-US" sz="450" dirty="0"/>
              <a:t>    </a:t>
            </a:r>
            <a:r>
              <a:rPr lang="en-US" sz="450" dirty="0" err="1"/>
              <a:t>delJ_b</a:t>
            </a:r>
            <a:r>
              <a:rPr lang="en-US" sz="450" dirty="0"/>
              <a:t> = (2/N)*sum(</a:t>
            </a:r>
            <a:r>
              <a:rPr lang="en-US" sz="450" dirty="0" err="1"/>
              <a:t>Yhat</a:t>
            </a:r>
            <a:r>
              <a:rPr lang="en-US" sz="450" dirty="0"/>
              <a:t>-Y)</a:t>
            </a:r>
          </a:p>
          <a:p>
            <a:r>
              <a:rPr lang="en-US" sz="450" dirty="0"/>
              <a:t>    </a:t>
            </a:r>
            <a:r>
              <a:rPr lang="en-US" sz="450" dirty="0" err="1"/>
              <a:t>delM</a:t>
            </a:r>
            <a:r>
              <a:rPr lang="en-US" sz="450" dirty="0"/>
              <a:t>=m</a:t>
            </a:r>
          </a:p>
          <a:p>
            <a:r>
              <a:rPr lang="en-US" sz="450" dirty="0"/>
              <a:t>    </a:t>
            </a:r>
            <a:r>
              <a:rPr lang="en-US" sz="450" dirty="0" err="1"/>
              <a:t>delB</a:t>
            </a:r>
            <a:r>
              <a:rPr lang="en-US" sz="450" dirty="0"/>
              <a:t>=b</a:t>
            </a:r>
          </a:p>
          <a:p>
            <a:r>
              <a:rPr lang="en-US" sz="450" dirty="0"/>
              <a:t>    </a:t>
            </a:r>
            <a:r>
              <a:rPr lang="en-US" sz="450" dirty="0" err="1"/>
              <a:t>delL</a:t>
            </a:r>
            <a:r>
              <a:rPr lang="en-US" sz="450" dirty="0"/>
              <a:t>=Loss</a:t>
            </a:r>
          </a:p>
          <a:p>
            <a:r>
              <a:rPr lang="en-US" sz="450" dirty="0"/>
              <a:t>    </a:t>
            </a:r>
          </a:p>
          <a:p>
            <a:r>
              <a:rPr lang="en-US" sz="450" dirty="0"/>
              <a:t>    m = m-alpha*</a:t>
            </a:r>
            <a:r>
              <a:rPr lang="en-US" sz="450" dirty="0" err="1"/>
              <a:t>delJ_m</a:t>
            </a:r>
            <a:r>
              <a:rPr lang="en-US" sz="450" dirty="0"/>
              <a:t>  </a:t>
            </a:r>
          </a:p>
          <a:p>
            <a:r>
              <a:rPr lang="en-US" sz="450" dirty="0"/>
              <a:t>    b = b-alpha*</a:t>
            </a:r>
            <a:r>
              <a:rPr lang="en-US" sz="450" dirty="0" err="1"/>
              <a:t>delJ_b</a:t>
            </a:r>
            <a:r>
              <a:rPr lang="en-US" sz="450" dirty="0"/>
              <a:t>  </a:t>
            </a:r>
          </a:p>
          <a:p>
            <a:r>
              <a:rPr lang="en-US" sz="450" dirty="0"/>
              <a:t>    Loss = (1/N)*sum((</a:t>
            </a:r>
            <a:r>
              <a:rPr lang="en-US" sz="450" dirty="0" err="1"/>
              <a:t>Yhat</a:t>
            </a:r>
            <a:r>
              <a:rPr lang="en-US" sz="450" dirty="0"/>
              <a:t>-Y)*(</a:t>
            </a:r>
            <a:r>
              <a:rPr lang="en-US" sz="450" dirty="0" err="1"/>
              <a:t>Yhat</a:t>
            </a:r>
            <a:r>
              <a:rPr lang="en-US" sz="450" dirty="0"/>
              <a:t>-Y))</a:t>
            </a:r>
          </a:p>
          <a:p>
            <a:endParaRPr lang="en-US" sz="450" dirty="0"/>
          </a:p>
          <a:p>
            <a:r>
              <a:rPr lang="en-US" sz="450" dirty="0"/>
              <a:t>    </a:t>
            </a:r>
            <a:r>
              <a:rPr lang="en-US" sz="450" dirty="0" err="1"/>
              <a:t>delM</a:t>
            </a:r>
            <a:r>
              <a:rPr lang="en-US" sz="450" dirty="0"/>
              <a:t>=m-</a:t>
            </a:r>
            <a:r>
              <a:rPr lang="en-US" sz="450" dirty="0" err="1"/>
              <a:t>delM</a:t>
            </a:r>
            <a:endParaRPr lang="en-US" sz="450" dirty="0"/>
          </a:p>
          <a:p>
            <a:r>
              <a:rPr lang="en-US" sz="450" dirty="0"/>
              <a:t>    </a:t>
            </a:r>
            <a:r>
              <a:rPr lang="en-US" sz="450" dirty="0" err="1"/>
              <a:t>delB</a:t>
            </a:r>
            <a:r>
              <a:rPr lang="en-US" sz="450" dirty="0"/>
              <a:t>=b-</a:t>
            </a:r>
            <a:r>
              <a:rPr lang="en-US" sz="450" dirty="0" err="1"/>
              <a:t>delB</a:t>
            </a:r>
            <a:endParaRPr lang="en-US" sz="450" dirty="0"/>
          </a:p>
          <a:p>
            <a:r>
              <a:rPr lang="en-US" sz="450" dirty="0"/>
              <a:t>    </a:t>
            </a:r>
            <a:r>
              <a:rPr lang="en-US" sz="450" dirty="0" err="1"/>
              <a:t>delL</a:t>
            </a:r>
            <a:r>
              <a:rPr lang="en-US" sz="450" dirty="0"/>
              <a:t>=Loss-</a:t>
            </a:r>
            <a:r>
              <a:rPr lang="en-US" sz="450" dirty="0" err="1"/>
              <a:t>delL</a:t>
            </a:r>
            <a:endParaRPr lang="en-US" sz="450" dirty="0"/>
          </a:p>
          <a:p>
            <a:r>
              <a:rPr lang="en-US" sz="450" dirty="0"/>
              <a:t>    </a:t>
            </a:r>
            <a:r>
              <a:rPr lang="en-US" sz="450" dirty="0" err="1"/>
              <a:t>dfm.append</a:t>
            </a:r>
            <a:r>
              <a:rPr lang="en-US" sz="450" dirty="0"/>
              <a:t>(m)</a:t>
            </a:r>
          </a:p>
          <a:p>
            <a:r>
              <a:rPr lang="en-US" sz="450" dirty="0"/>
              <a:t>    </a:t>
            </a:r>
            <a:r>
              <a:rPr lang="en-US" sz="450" dirty="0" err="1"/>
              <a:t>dfb.append</a:t>
            </a:r>
            <a:r>
              <a:rPr lang="en-US" sz="450" dirty="0"/>
              <a:t>(b)</a:t>
            </a:r>
          </a:p>
          <a:p>
            <a:r>
              <a:rPr lang="en-US" sz="450" dirty="0"/>
              <a:t>    </a:t>
            </a:r>
            <a:r>
              <a:rPr lang="en-US" sz="450" dirty="0" err="1"/>
              <a:t>dfL.append</a:t>
            </a:r>
            <a:r>
              <a:rPr lang="en-US" sz="450" dirty="0"/>
              <a:t>(Loss)</a:t>
            </a:r>
          </a:p>
          <a:p>
            <a:endParaRPr lang="en-US" sz="450" dirty="0"/>
          </a:p>
          <a:p>
            <a:r>
              <a:rPr lang="en-US" sz="450" dirty="0"/>
              <a:t>#    print ("</a:t>
            </a:r>
            <a:r>
              <a:rPr lang="en-US" sz="450" dirty="0" err="1"/>
              <a:t>m,b</a:t>
            </a:r>
            <a:r>
              <a:rPr lang="en-US" sz="450" dirty="0"/>
              <a:t>, </a:t>
            </a:r>
            <a:r>
              <a:rPr lang="en-US" sz="450" dirty="0" err="1"/>
              <a:t>delM</a:t>
            </a:r>
            <a:r>
              <a:rPr lang="en-US" sz="450" dirty="0"/>
              <a:t>, </a:t>
            </a:r>
            <a:r>
              <a:rPr lang="en-US" sz="450" dirty="0" err="1"/>
              <a:t>delB</a:t>
            </a:r>
            <a:r>
              <a:rPr lang="en-US" sz="450" dirty="0"/>
              <a:t>, </a:t>
            </a:r>
            <a:r>
              <a:rPr lang="en-US" sz="450" dirty="0" err="1"/>
              <a:t>delL</a:t>
            </a:r>
            <a:r>
              <a:rPr lang="en-US" sz="450" dirty="0"/>
              <a:t>:",m, b, </a:t>
            </a:r>
            <a:r>
              <a:rPr lang="en-US" sz="450" dirty="0" err="1"/>
              <a:t>delM</a:t>
            </a:r>
            <a:r>
              <a:rPr lang="en-US" sz="450" dirty="0"/>
              <a:t>, </a:t>
            </a:r>
            <a:r>
              <a:rPr lang="en-US" sz="450" dirty="0" err="1"/>
              <a:t>delB</a:t>
            </a:r>
            <a:r>
              <a:rPr lang="en-US" sz="450" dirty="0"/>
              <a:t>, </a:t>
            </a:r>
            <a:r>
              <a:rPr lang="en-US" sz="450" dirty="0" err="1"/>
              <a:t>delL</a:t>
            </a:r>
            <a:r>
              <a:rPr lang="en-US" sz="450" dirty="0"/>
              <a:t>)</a:t>
            </a:r>
          </a:p>
          <a:p>
            <a:r>
              <a:rPr lang="en-US" sz="450" dirty="0" err="1"/>
              <a:t>dfresults</a:t>
            </a:r>
            <a:r>
              <a:rPr lang="en-US" sz="450" dirty="0"/>
              <a:t> = </a:t>
            </a:r>
            <a:r>
              <a:rPr lang="en-US" sz="450" dirty="0" err="1"/>
              <a:t>pd.DataFrame</a:t>
            </a:r>
            <a:r>
              <a:rPr lang="en-US" sz="450" dirty="0"/>
              <a:t>(list(zip(</a:t>
            </a:r>
            <a:r>
              <a:rPr lang="en-US" sz="450" dirty="0" err="1"/>
              <a:t>dfm</a:t>
            </a:r>
            <a:r>
              <a:rPr lang="en-US" sz="450" dirty="0"/>
              <a:t>, </a:t>
            </a:r>
            <a:r>
              <a:rPr lang="en-US" sz="450" dirty="0" err="1"/>
              <a:t>dfb,dfL</a:t>
            </a:r>
            <a:r>
              <a:rPr lang="en-US" sz="450" dirty="0"/>
              <a:t>)), columns =['m', 'b', 'L'])</a:t>
            </a:r>
          </a:p>
          <a:p>
            <a:r>
              <a:rPr lang="en-US" sz="450" dirty="0"/>
              <a:t>print(</a:t>
            </a:r>
            <a:r>
              <a:rPr lang="en-US" sz="450" dirty="0" err="1"/>
              <a:t>dfresults</a:t>
            </a:r>
            <a:r>
              <a:rPr lang="en-US" sz="450" dirty="0"/>
              <a:t>)</a:t>
            </a:r>
          </a:p>
          <a:p>
            <a:endParaRPr lang="en-US" sz="450" dirty="0"/>
          </a:p>
          <a:p>
            <a:r>
              <a:rPr lang="en-US" sz="450" dirty="0" err="1"/>
              <a:t>df</a:t>
            </a:r>
            <a:r>
              <a:rPr lang="en-US" sz="450" dirty="0"/>
              <a:t>['</a:t>
            </a:r>
            <a:r>
              <a:rPr lang="en-US" sz="450" dirty="0" err="1"/>
              <a:t>y_hat</a:t>
            </a:r>
            <a:r>
              <a:rPr lang="en-US" sz="450" dirty="0"/>
              <a:t>']=m*</a:t>
            </a:r>
            <a:r>
              <a:rPr lang="en-US" sz="450" dirty="0" err="1"/>
              <a:t>X+b</a:t>
            </a:r>
            <a:endParaRPr lang="en-US" sz="450" dirty="0"/>
          </a:p>
          <a:p>
            <a:r>
              <a:rPr lang="en-US" sz="450" dirty="0" err="1"/>
              <a:t>df</a:t>
            </a:r>
            <a:r>
              <a:rPr lang="en-US" sz="450" dirty="0"/>
              <a:t>['residuals']=</a:t>
            </a:r>
            <a:r>
              <a:rPr lang="en-US" sz="450" dirty="0" err="1"/>
              <a:t>df</a:t>
            </a:r>
            <a:r>
              <a:rPr lang="en-US" sz="450" dirty="0"/>
              <a:t>['</a:t>
            </a:r>
            <a:r>
              <a:rPr lang="en-US" sz="450" dirty="0" err="1"/>
              <a:t>y_hat</a:t>
            </a:r>
            <a:r>
              <a:rPr lang="en-US" sz="450" dirty="0"/>
              <a:t>']-Y</a:t>
            </a:r>
          </a:p>
          <a:p>
            <a:r>
              <a:rPr lang="en-US" sz="450" dirty="0" err="1"/>
              <a:t>df</a:t>
            </a:r>
            <a:r>
              <a:rPr lang="en-US" sz="450" dirty="0"/>
              <a:t>['</a:t>
            </a:r>
            <a:r>
              <a:rPr lang="en-US" sz="450" dirty="0" err="1"/>
              <a:t>ranked_residuals</a:t>
            </a:r>
            <a:r>
              <a:rPr lang="en-US" sz="450" dirty="0"/>
              <a:t>']=</a:t>
            </a:r>
            <a:r>
              <a:rPr lang="en-US" sz="450" dirty="0" err="1"/>
              <a:t>df</a:t>
            </a:r>
            <a:r>
              <a:rPr lang="en-US" sz="450" dirty="0"/>
              <a:t>['residuals'].</a:t>
            </a:r>
            <a:r>
              <a:rPr lang="en-US" sz="450" dirty="0" err="1"/>
              <a:t>sort_values</a:t>
            </a:r>
            <a:r>
              <a:rPr lang="en-US" sz="450" dirty="0"/>
              <a:t>(ascending=True).values</a:t>
            </a:r>
          </a:p>
          <a:p>
            <a:r>
              <a:rPr lang="en-US" sz="450" dirty="0" err="1"/>
              <a:t>df</a:t>
            </a:r>
            <a:r>
              <a:rPr lang="en-US" sz="450" dirty="0"/>
              <a:t>["%jump"]=(</a:t>
            </a:r>
            <a:r>
              <a:rPr lang="en-US" sz="450" dirty="0" err="1"/>
              <a:t>df</a:t>
            </a:r>
            <a:r>
              <a:rPr lang="en-US" sz="450" dirty="0"/>
              <a:t>["</a:t>
            </a:r>
            <a:r>
              <a:rPr lang="en-US" sz="450" dirty="0" err="1"/>
              <a:t>ranked_residuals</a:t>
            </a:r>
            <a:r>
              <a:rPr lang="en-US" sz="450" dirty="0"/>
              <a:t>"]+abs(</a:t>
            </a:r>
            <a:r>
              <a:rPr lang="en-US" sz="450" dirty="0" err="1"/>
              <a:t>df</a:t>
            </a:r>
            <a:r>
              <a:rPr lang="en-US" sz="450" dirty="0"/>
              <a:t>["</a:t>
            </a:r>
            <a:r>
              <a:rPr lang="en-US" sz="450" dirty="0" err="1"/>
              <a:t>ranked_residuals</a:t>
            </a:r>
            <a:r>
              <a:rPr lang="en-US" sz="450" dirty="0"/>
              <a:t>"].head(1).item())).</a:t>
            </a:r>
            <a:r>
              <a:rPr lang="en-US" sz="450" dirty="0" err="1"/>
              <a:t>pct_change</a:t>
            </a:r>
            <a:r>
              <a:rPr lang="en-US" sz="450" dirty="0"/>
              <a:t>()*100</a:t>
            </a:r>
          </a:p>
          <a:p>
            <a:endParaRPr lang="en-US" sz="450" dirty="0"/>
          </a:p>
          <a:p>
            <a:endParaRPr lang="en-US" sz="450" dirty="0"/>
          </a:p>
          <a:p>
            <a:r>
              <a:rPr lang="en-US" sz="450" dirty="0"/>
              <a:t>#graph</a:t>
            </a:r>
          </a:p>
          <a:p>
            <a:r>
              <a:rPr lang="en-US" sz="450" dirty="0"/>
              <a:t>fig=</a:t>
            </a:r>
            <a:r>
              <a:rPr lang="en-US" sz="450" dirty="0" err="1"/>
              <a:t>plt.figure</a:t>
            </a:r>
            <a:r>
              <a:rPr lang="en-US" sz="450" dirty="0"/>
              <a:t>()</a:t>
            </a:r>
          </a:p>
          <a:p>
            <a:r>
              <a:rPr lang="en-US" sz="450" dirty="0"/>
              <a:t>ax1 = </a:t>
            </a:r>
            <a:r>
              <a:rPr lang="en-US" sz="450" dirty="0" err="1"/>
              <a:t>fig.add_subplot</a:t>
            </a:r>
            <a:r>
              <a:rPr lang="en-US" sz="450" dirty="0"/>
              <a:t>(111)</a:t>
            </a:r>
          </a:p>
          <a:p>
            <a:r>
              <a:rPr lang="en-US" sz="450" dirty="0"/>
              <a:t>ax1.scatter(</a:t>
            </a:r>
            <a:r>
              <a:rPr lang="en-US" sz="450" dirty="0" err="1"/>
              <a:t>df</a:t>
            </a:r>
            <a:r>
              <a:rPr lang="en-US" sz="450" dirty="0"/>
              <a:t>['x'],</a:t>
            </a:r>
            <a:r>
              <a:rPr lang="en-US" sz="450" dirty="0" err="1"/>
              <a:t>df</a:t>
            </a:r>
            <a:r>
              <a:rPr lang="en-US" sz="450" dirty="0"/>
              <a:t>['y'], marker='o', label='y')</a:t>
            </a:r>
          </a:p>
          <a:p>
            <a:r>
              <a:rPr lang="en-US" sz="450" dirty="0"/>
              <a:t>ax1.scatter(</a:t>
            </a:r>
            <a:r>
              <a:rPr lang="en-US" sz="450" dirty="0" err="1"/>
              <a:t>df</a:t>
            </a:r>
            <a:r>
              <a:rPr lang="en-US" sz="450" dirty="0"/>
              <a:t>['x'],</a:t>
            </a:r>
            <a:r>
              <a:rPr lang="en-US" sz="450" dirty="0" err="1"/>
              <a:t>df</a:t>
            </a:r>
            <a:r>
              <a:rPr lang="en-US" sz="450" dirty="0"/>
              <a:t>['</a:t>
            </a:r>
            <a:r>
              <a:rPr lang="en-US" sz="450" dirty="0" err="1"/>
              <a:t>y_hat</a:t>
            </a:r>
            <a:r>
              <a:rPr lang="en-US" sz="450" dirty="0"/>
              <a:t>'], marker='+', color="red", label="y'")</a:t>
            </a:r>
          </a:p>
          <a:p>
            <a:r>
              <a:rPr lang="en-US" sz="450" dirty="0"/>
              <a:t>ax1.bar(</a:t>
            </a:r>
            <a:r>
              <a:rPr lang="en-US" sz="450" dirty="0" err="1"/>
              <a:t>df</a:t>
            </a:r>
            <a:r>
              <a:rPr lang="en-US" sz="450" dirty="0"/>
              <a:t>['x'],</a:t>
            </a:r>
            <a:r>
              <a:rPr lang="en-US" sz="450" dirty="0" err="1"/>
              <a:t>df</a:t>
            </a:r>
            <a:r>
              <a:rPr lang="en-US" sz="450" dirty="0"/>
              <a:t>['residuals'], width=0.8, color="green", label="residuals")</a:t>
            </a:r>
          </a:p>
          <a:p>
            <a:r>
              <a:rPr lang="en-US" sz="450" dirty="0"/>
              <a:t>ax1.scatter(</a:t>
            </a:r>
            <a:r>
              <a:rPr lang="en-US" sz="450" dirty="0" err="1"/>
              <a:t>df</a:t>
            </a:r>
            <a:r>
              <a:rPr lang="en-US" sz="450" dirty="0"/>
              <a:t>['x'],</a:t>
            </a:r>
            <a:r>
              <a:rPr lang="en-US" sz="450" dirty="0" err="1"/>
              <a:t>df</a:t>
            </a:r>
            <a:r>
              <a:rPr lang="en-US" sz="450" dirty="0"/>
              <a:t>['</a:t>
            </a:r>
            <a:r>
              <a:rPr lang="en-US" sz="450" dirty="0" err="1"/>
              <a:t>ranked_residuals</a:t>
            </a:r>
            <a:r>
              <a:rPr lang="en-US" sz="450" dirty="0"/>
              <a:t>'], marker='_', color="purple", label="</a:t>
            </a:r>
            <a:r>
              <a:rPr lang="en-US" sz="450" dirty="0" err="1"/>
              <a:t>ranked_resids</a:t>
            </a:r>
            <a:r>
              <a:rPr lang="en-US" sz="450" dirty="0"/>
              <a:t>")</a:t>
            </a:r>
          </a:p>
          <a:p>
            <a:r>
              <a:rPr lang="en-US" sz="450" dirty="0" err="1"/>
              <a:t>plt.legend</a:t>
            </a:r>
            <a:r>
              <a:rPr lang="en-US" sz="450" dirty="0"/>
              <a:t>()</a:t>
            </a:r>
          </a:p>
          <a:p>
            <a:r>
              <a:rPr lang="en-US" sz="450" dirty="0"/>
              <a:t>ax2 = ax1.twinx()</a:t>
            </a:r>
          </a:p>
          <a:p>
            <a:r>
              <a:rPr lang="en-US" sz="450" dirty="0"/>
              <a:t>ax2.scatter(</a:t>
            </a:r>
            <a:r>
              <a:rPr lang="en-US" sz="450" dirty="0" err="1"/>
              <a:t>df</a:t>
            </a:r>
            <a:r>
              <a:rPr lang="en-US" sz="450" dirty="0"/>
              <a:t>['x'],np.log(</a:t>
            </a:r>
            <a:r>
              <a:rPr lang="en-US" sz="450" dirty="0" err="1"/>
              <a:t>df</a:t>
            </a:r>
            <a:r>
              <a:rPr lang="en-US" sz="450" dirty="0"/>
              <a:t>['%jump']), marker='.', color="black", label="%delta")</a:t>
            </a:r>
          </a:p>
          <a:p>
            <a:r>
              <a:rPr lang="en-US" sz="450" dirty="0"/>
              <a:t>ax2.legend(</a:t>
            </a:r>
            <a:r>
              <a:rPr lang="en-US" sz="450" dirty="0" err="1"/>
              <a:t>loc</a:t>
            </a:r>
            <a:r>
              <a:rPr lang="en-US" sz="450" dirty="0"/>
              <a:t>=0)</a:t>
            </a:r>
          </a:p>
          <a:p>
            <a:r>
              <a:rPr lang="en-US" sz="450" dirty="0"/>
              <a:t>#</a:t>
            </a:r>
            <a:r>
              <a:rPr lang="en-US" sz="450" dirty="0" err="1"/>
              <a:t>plt.show</a:t>
            </a:r>
            <a:r>
              <a:rPr lang="en-US" sz="450" dirty="0"/>
              <a:t>()</a:t>
            </a:r>
          </a:p>
          <a:p>
            <a:endParaRPr lang="en-US" sz="450" dirty="0"/>
          </a:p>
          <a:p>
            <a:r>
              <a:rPr lang="en-US" sz="450" dirty="0"/>
              <a:t>fig2=</a:t>
            </a:r>
            <a:r>
              <a:rPr lang="en-US" sz="450" dirty="0" err="1"/>
              <a:t>plt.figure</a:t>
            </a:r>
            <a:r>
              <a:rPr lang="en-US" sz="450" dirty="0"/>
              <a:t>()</a:t>
            </a:r>
          </a:p>
          <a:p>
            <a:r>
              <a:rPr lang="en-US" sz="450" dirty="0" err="1"/>
              <a:t>dfresults.plot</a:t>
            </a:r>
            <a:r>
              <a:rPr lang="en-US" sz="450" dirty="0"/>
              <a:t>(logy=True)</a:t>
            </a:r>
          </a:p>
          <a:p>
            <a:r>
              <a:rPr lang="en-US" sz="450" dirty="0" err="1"/>
              <a:t>plt.legend</a:t>
            </a:r>
            <a:r>
              <a:rPr lang="en-US" sz="450" dirty="0"/>
              <a:t>(</a:t>
            </a:r>
            <a:r>
              <a:rPr lang="en-US" sz="450" dirty="0" err="1"/>
              <a:t>loc</a:t>
            </a:r>
            <a:r>
              <a:rPr lang="en-US" sz="450" dirty="0"/>
              <a:t>='best')</a:t>
            </a:r>
          </a:p>
          <a:p>
            <a:r>
              <a:rPr lang="en-US" sz="450" dirty="0" err="1"/>
              <a:t>plt.show</a:t>
            </a:r>
            <a:r>
              <a:rPr lang="en-US" sz="450" dirty="0"/>
              <a:t>()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33777"/>
              </p:ext>
            </p:extLst>
          </p:nvPr>
        </p:nvGraphicFramePr>
        <p:xfrm>
          <a:off x="10796005" y="613397"/>
          <a:ext cx="981497" cy="131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Packager Shell Object" showAsIcon="1" r:id="rId3" imgW="263880" imgH="353520" progId="Package">
                  <p:embed/>
                </p:oleObj>
              </mc:Choice>
              <mc:Fallback>
                <p:oleObj name="Packager Shell Object" showAsIcon="1" r:id="rId3" imgW="263880" imgH="353520" progId="Packag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6005" y="613397"/>
                        <a:ext cx="981497" cy="1318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51" y="2195087"/>
            <a:ext cx="2772343" cy="2079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51" y="4778743"/>
            <a:ext cx="2772343" cy="20792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0" y="2173145"/>
            <a:ext cx="2808349" cy="21062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52" y="4761864"/>
            <a:ext cx="2794848" cy="20961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3" y="4778741"/>
            <a:ext cx="2800655" cy="21004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3" y="2184115"/>
            <a:ext cx="2801599" cy="21011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07" y="2173145"/>
            <a:ext cx="2791217" cy="20934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03" y="4806216"/>
            <a:ext cx="2764021" cy="2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4" cy="1325563"/>
          </a:xfrm>
        </p:spPr>
        <p:txBody>
          <a:bodyPr/>
          <a:lstStyle/>
          <a:p>
            <a:r>
              <a:rPr lang="en-US" dirty="0"/>
              <a:t>Learning Outcomes –</a:t>
            </a:r>
            <a:r>
              <a:rPr lang="en-US" sz="3600" dirty="0"/>
              <a:t> ML I – LR III – 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098" cy="4911605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You should understand the importance of understanding what data is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You will understand what a robust model looks like, and 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Understand why it is important, as well as, 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Understand how to verify a model is robust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You will see a worked example of Sensitivity Analysis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50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4" cy="1325563"/>
          </a:xfrm>
        </p:spPr>
        <p:txBody>
          <a:bodyPr/>
          <a:lstStyle/>
          <a:p>
            <a:r>
              <a:rPr lang="en-US" dirty="0"/>
              <a:t>MLI – Regression IV –Data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44943" cy="4911605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4000" dirty="0"/>
              <a:t>Numerical Scales of measurement: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>
              <a:buSzPts val="2100"/>
            </a:pPr>
            <a:r>
              <a:rPr lang="en-US" sz="4000" dirty="0">
                <a:ea typeface="Calibri"/>
                <a:cs typeface="Calibri"/>
                <a:sym typeface="Calibri"/>
              </a:rPr>
              <a:t>characterized by a number, </a:t>
            </a:r>
            <a:r>
              <a:rPr lang="en-US" sz="4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quantitative</a:t>
            </a:r>
            <a:endParaRPr lang="en-US" sz="4000" dirty="0"/>
          </a:p>
          <a:p>
            <a:pPr>
              <a:buClr>
                <a:schemeClr val="tx1"/>
              </a:buClr>
              <a:buSzPct val="40000"/>
              <a:buFont typeface="Calibri" panose="020F050202020403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interval </a:t>
            </a:r>
            <a:r>
              <a:rPr lang="en-US" sz="4000" dirty="0">
                <a:ea typeface="Calibri"/>
                <a:cs typeface="Calibri"/>
                <a:sym typeface="Calibri"/>
              </a:rPr>
              <a:t>(can’t × or ÷, but can look at differences and their × or ÷) or </a:t>
            </a:r>
          </a:p>
          <a:p>
            <a:pPr>
              <a:buClr>
                <a:schemeClr val="tx1"/>
              </a:buClr>
              <a:buSzPct val="40000"/>
              <a:buFont typeface="Calibri" panose="020F050202020403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continuous ratio </a:t>
            </a:r>
            <a:r>
              <a:rPr lang="en-US" sz="4000" dirty="0">
                <a:ea typeface="Calibri"/>
                <a:cs typeface="Calibri"/>
                <a:sym typeface="Calibri"/>
              </a:rPr>
              <a:t>characterized by a number that varies in some continuous way </a:t>
            </a:r>
            <a:endParaRPr lang="en-US" sz="4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1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1|1.8|2|3.6|2.9|3.4|3.5|1.8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C8E1EF2177C4CADCEB4AF5056A74C" ma:contentTypeVersion="14" ma:contentTypeDescription="Create a new document." ma:contentTypeScope="" ma:versionID="475814a31090602d65bad3c9cf117412">
  <xsd:schema xmlns:xsd="http://www.w3.org/2001/XMLSchema" xmlns:xs="http://www.w3.org/2001/XMLSchema" xmlns:p="http://schemas.microsoft.com/office/2006/metadata/properties" xmlns:ns2="3af4bdee-a1f4-4ee2-bc43-c8d196e8e000" xmlns:ns3="c2d2387d-378a-45dc-97af-5953ed575aff" targetNamespace="http://schemas.microsoft.com/office/2006/metadata/properties" ma:root="true" ma:fieldsID="7156c97c03a7f7e443ad356f6232e15b" ns2:_="" ns3:_="">
    <xsd:import namespace="3af4bdee-a1f4-4ee2-bc43-c8d196e8e000"/>
    <xsd:import namespace="c2d2387d-378a-45dc-97af-5953ed575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4bdee-a1f4-4ee2-bc43-c8d196e8e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2387d-378a-45dc-97af-5953ed575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af4bdee-a1f4-4ee2-bc43-c8d196e8e000" xsi:nil="true"/>
  </documentManagement>
</p:properties>
</file>

<file path=customXml/itemProps1.xml><?xml version="1.0" encoding="utf-8"?>
<ds:datastoreItem xmlns:ds="http://schemas.openxmlformats.org/officeDocument/2006/customXml" ds:itemID="{ED4CACB2-ABBC-4749-A9D8-ACEC17C05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4bdee-a1f4-4ee2-bc43-c8d196e8e000"/>
    <ds:schemaRef ds:uri="c2d2387d-378a-45dc-97af-5953ed575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79B9F1-1E6D-4506-A120-6865CAEDA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89C285-03FD-4051-9D82-DB10BC1292C4}">
  <ds:schemaRefs>
    <ds:schemaRef ds:uri="http://schemas.microsoft.com/office/2006/metadata/properties"/>
    <ds:schemaRef ds:uri="http://schemas.microsoft.com/office/infopath/2007/PartnerControls"/>
    <ds:schemaRef ds:uri="3af4bdee-a1f4-4ee2-bc43-c8d196e8e0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32231</TotalTime>
  <Words>2878</Words>
  <Application>Microsoft Office PowerPoint</Application>
  <PresentationFormat>Widescreen</PresentationFormat>
  <Paragraphs>664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AISC1003 Machine Learning I</vt:lpstr>
      <vt:lpstr>Learning Outcomes – ML I – LR III – Sensitivity Analysis</vt:lpstr>
      <vt:lpstr>Exercises– Week 4</vt:lpstr>
      <vt:lpstr>Exercises– Week 4</vt:lpstr>
      <vt:lpstr>Exercises– Week 4</vt:lpstr>
      <vt:lpstr>Exercises– Week 4</vt:lpstr>
      <vt:lpstr>Exercises– Week 4</vt:lpstr>
      <vt:lpstr>Learning Outcomes – ML I – LR III – Sensitivity Analysis</vt:lpstr>
      <vt:lpstr>MLI – Regression IV –Data </vt:lpstr>
      <vt:lpstr>PowerPoint Presentation</vt:lpstr>
      <vt:lpstr>PowerPoint Presentation</vt:lpstr>
      <vt:lpstr>PowerPoint Presentation</vt:lpstr>
      <vt:lpstr>ML I –LR III – Sensitivity Analysis</vt:lpstr>
      <vt:lpstr>ML I –LR III – Sensitivity Analysis</vt:lpstr>
      <vt:lpstr>ML I –Linear Regression II – Gradient Descent</vt:lpstr>
      <vt:lpstr>ML I –LR II – GD –Local vs Global Extremum</vt:lpstr>
      <vt:lpstr>ML I –LR III – Sensitivity Analysis</vt:lpstr>
      <vt:lpstr>ML I –LR III – Sensitivity Analysis</vt:lpstr>
      <vt:lpstr>ML I –LR III – Sensitivity Analysis</vt:lpstr>
      <vt:lpstr>ML I –LR III – Sensitivity Analysis</vt:lpstr>
      <vt:lpstr>ML I –LR III – SA</vt:lpstr>
      <vt:lpstr>ML I –LR III – Sensitivity Analysis</vt:lpstr>
      <vt:lpstr>ML I –LR III – Sensitivity Analysis</vt:lpstr>
      <vt:lpstr>ML I –LR III – Sensitivity Analysis</vt:lpstr>
      <vt:lpstr>ML I –LR III – Sensitivity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MATH1044</dc:title>
  <dc:creator>Soumo</dc:creator>
  <cp:lastModifiedBy>soumoTBC</cp:lastModifiedBy>
  <cp:revision>1007</cp:revision>
  <dcterms:created xsi:type="dcterms:W3CDTF">2021-08-31T19:54:19Z</dcterms:created>
  <dcterms:modified xsi:type="dcterms:W3CDTF">2022-03-28T19:21:42Z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0x010100E37C8E1EF2177C4CADCEB4AF5056A74C</vt:lpwstr>
  </property>
</Properties>
</file>