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 id="2147483662" r:id="rId5"/>
  </p:sldMasterIdLst>
  <p:notesMasterIdLst>
    <p:notesMasterId r:id="rId39"/>
  </p:notesMasterIdLst>
  <p:handoutMasterIdLst>
    <p:handoutMasterId r:id="rId40"/>
  </p:handoutMasterIdLst>
  <p:sldIdLst>
    <p:sldId id="332" r:id="rId6"/>
    <p:sldId id="300" r:id="rId7"/>
    <p:sldId id="331"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4" r:id="rId21"/>
    <p:sldId id="313"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298"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6512" autoAdjust="0"/>
  </p:normalViewPr>
  <p:slideViewPr>
    <p:cSldViewPr snapToGrid="0" snapToObjects="1">
      <p:cViewPr varScale="1">
        <p:scale>
          <a:sx n="100" d="100"/>
          <a:sy n="100" d="100"/>
        </p:scale>
        <p:origin x="16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422864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9674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406735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300030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45232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35651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182618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953696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066511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23247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55244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382303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846273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052888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912054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237983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794726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075290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531139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952409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061905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97170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423830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946543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388063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If this slide</a:t>
            </a:r>
            <a:r>
              <a:rPr lang="en-US" baseline="0" dirty="0" smtClean="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73860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93957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521634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01888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00546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39079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45" name="Shape 45" descr="Pearson Logo"/>
          <p:cNvPicPr preferRelativeResize="0"/>
          <p:nvPr/>
        </p:nvPicPr>
        <p:blipFill rotWithShape="1">
          <a:blip r:embed="rId2">
            <a:alphaModFix/>
          </a:blip>
          <a:srcRect/>
          <a:stretch/>
        </p:blipFill>
        <p:spPr>
          <a:xfrm>
            <a:off x="457200" y="6376789"/>
            <a:ext cx="917999" cy="279914"/>
          </a:xfrm>
          <a:prstGeom prst="rect">
            <a:avLst/>
          </a:prstGeom>
          <a:noFill/>
          <a:ln>
            <a:noFill/>
          </a:ln>
        </p:spPr>
      </p:pic>
      <p:sp>
        <p:nvSpPr>
          <p:cNvPr id="46" name="Shape 4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Arial"/>
              <a:buNone/>
            </a:pPr>
            <a:r>
              <a:rPr lang="en-US" sz="700" b="1" i="0" u="none" strike="noStrike" cap="none">
                <a:solidFill>
                  <a:schemeClr val="dk1"/>
                </a:solidFill>
                <a:latin typeface="Arial"/>
                <a:ea typeface="Arial"/>
                <a:cs typeface="Arial"/>
                <a:sym typeface="Arial"/>
              </a:rPr>
              <a:t>Copyright © 2015, 2012, 2009 Pearson Education, Inc.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4600" y="2857500"/>
            <a:ext cx="4114800" cy="685800"/>
          </a:xfrm>
          <a:noFill/>
          <a:ln>
            <a:noFill/>
          </a:ln>
        </p:spPr>
        <p:txBody>
          <a:bodyPr/>
          <a:lstStyle>
            <a:lvl1pPr algn="ctr">
              <a:defRPr sz="1100">
                <a:solidFill>
                  <a:srgbClr val="000000"/>
                </a:solidFill>
                <a:effectLst/>
              </a:defRPr>
            </a:lvl1pPr>
          </a:lstStyle>
          <a:p>
            <a:r>
              <a:rPr lang="en-US" smtClean="0"/>
              <a:t>Click to edit Master title style</a:t>
            </a:r>
            <a:endParaRPr lang="en-US"/>
          </a:p>
        </p:txBody>
      </p:sp>
    </p:spTree>
    <p:extLst>
      <p:ext uri="{BB962C8B-B14F-4D97-AF65-F5344CB8AC3E}">
        <p14:creationId xmlns:p14="http://schemas.microsoft.com/office/powerpoint/2010/main" val="3819474357"/>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7343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Times New Roman" panose="02020603050405020304" pitchFamily="18" charset="0"/>
                <a:cs typeface="Times New Roman" panose="02020603050405020304" pitchFamily="18" charset="0"/>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Content Placeholder 2"/>
          <p:cNvSpPr>
            <a:spLocks noGrp="1"/>
          </p:cNvSpPr>
          <p:nvPr>
            <p:ph sz="quarter" idx="13"/>
          </p:nvPr>
        </p:nvSpPr>
        <p:spPr>
          <a:xfrm>
            <a:off x="1600200" y="6477000"/>
            <a:ext cx="6781800" cy="304800"/>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63867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0">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smtClean="0">
                <a:latin typeface="Verdana"/>
              </a:rPr>
              <a:t>Copyright © 2017, 1998 Pearson Education, Inc. All Rights Reserved</a:t>
            </a:r>
            <a:endParaRPr lang="en-US" altLang="en-US" sz="1200" dirty="0">
              <a:latin typeface="Verdana"/>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Text Placeholder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Text Placeholder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5" name="Text Placeholder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
        <p:nvSpPr>
          <p:cNvPr id="8" name="Text Placeholder 2"/>
          <p:cNvSpPr txBox="1">
            <a:spLocks/>
          </p:cNvSpPr>
          <p:nvPr userDrawn="1"/>
        </p:nvSpPr>
        <p:spPr>
          <a:xfrm>
            <a:off x="1320049" y="6400799"/>
            <a:ext cx="6851650" cy="278241"/>
          </a:xfrm>
          <a:prstGeom prst="rect">
            <a:avLst/>
          </a:prstGeom>
        </p:spPr>
        <p:txBody>
          <a:bodyPr/>
          <a:lstStyle>
            <a:defPPr marR="0" lvl="0" algn="l" rtl="0">
              <a:lnSpc>
                <a:spcPct val="100000"/>
              </a:lnSpc>
              <a:spcBef>
                <a:spcPts val="0"/>
              </a:spcBef>
              <a:spcAft>
                <a:spcPts val="0"/>
              </a:spcAft>
            </a:defPPr>
            <a:lvl1pPr marL="0" marR="0" lvl="0" indent="0" algn="r" defTabSz="914400" rtl="0" eaLnBrk="1" fontAlgn="auto" latinLnBrk="0" hangingPunct="1">
              <a:lnSpc>
                <a:spcPct val="100000"/>
              </a:lnSpc>
              <a:spcBef>
                <a:spcPts val="0"/>
              </a:spcBef>
              <a:spcAft>
                <a:spcPts val="0"/>
              </a:spcAft>
              <a:buClrTx/>
              <a:buSzTx/>
              <a:buFontTx/>
              <a:buNone/>
              <a:tabLst/>
              <a:defRPr sz="1200" b="0" i="0" u="none" strike="noStrike" cap="none">
                <a:solidFill>
                  <a:srgbClr val="000000"/>
                </a:solidFill>
                <a:latin typeface="Verdana" panose="020B0604030504040204" pitchFamily="34" charset="0"/>
                <a:ea typeface="Verdana" panose="020B0604030504040204" pitchFamily="34" charset="0"/>
                <a:cs typeface="Verdana" panose="020B0604030504040204" pitchFamily="34" charset="0"/>
                <a:sym typeface="Arial"/>
              </a:defRPr>
            </a:lvl1pPr>
            <a:lvl2pPr marR="0" lvl="1" algn="r" rtl="0">
              <a:lnSpc>
                <a:spcPct val="100000"/>
              </a:lnSpc>
              <a:spcBef>
                <a:spcPts val="0"/>
              </a:spcBef>
              <a:spcAft>
                <a:spcPts val="0"/>
              </a:spcAft>
              <a:buNone/>
              <a:defRPr sz="1200" b="0" i="0" u="none" strike="noStrike" cap="none">
                <a:solidFill>
                  <a:srgbClr val="000000"/>
                </a:solidFill>
                <a:latin typeface="Verdana" panose="020B0604030504040204" pitchFamily="34" charset="0"/>
                <a:ea typeface="Verdana" panose="020B0604030504040204" pitchFamily="34" charset="0"/>
                <a:cs typeface="Verdana" panose="020B0604030504040204" pitchFamily="34" charset="0"/>
                <a:sym typeface="Arial"/>
              </a:defRPr>
            </a:lvl2pPr>
            <a:lvl3pPr marR="0" lvl="2" algn="r" rtl="0">
              <a:lnSpc>
                <a:spcPct val="100000"/>
              </a:lnSpc>
              <a:spcBef>
                <a:spcPts val="0"/>
              </a:spcBef>
              <a:spcAft>
                <a:spcPts val="0"/>
              </a:spcAft>
              <a:buNone/>
              <a:defRPr sz="1200" b="0" i="0" u="none" strike="noStrike" cap="none">
                <a:solidFill>
                  <a:srgbClr val="000000"/>
                </a:solidFill>
                <a:latin typeface="Verdana" panose="020B0604030504040204" pitchFamily="34" charset="0"/>
                <a:ea typeface="Verdana" panose="020B0604030504040204" pitchFamily="34" charset="0"/>
                <a:cs typeface="Verdana" panose="020B0604030504040204" pitchFamily="34" charset="0"/>
                <a:sym typeface="Arial"/>
              </a:defRPr>
            </a:lvl3pPr>
            <a:lvl4pPr marR="0" lvl="3" algn="r" rtl="0">
              <a:lnSpc>
                <a:spcPct val="100000"/>
              </a:lnSpc>
              <a:spcBef>
                <a:spcPts val="0"/>
              </a:spcBef>
              <a:spcAft>
                <a:spcPts val="0"/>
              </a:spcAft>
              <a:buNone/>
              <a:defRPr sz="1200" b="0" i="0" u="none" strike="noStrike" cap="none">
                <a:solidFill>
                  <a:srgbClr val="000000"/>
                </a:solidFill>
                <a:latin typeface="Verdana" panose="020B0604030504040204" pitchFamily="34" charset="0"/>
                <a:ea typeface="Verdana" panose="020B0604030504040204" pitchFamily="34" charset="0"/>
                <a:cs typeface="Verdana" panose="020B0604030504040204" pitchFamily="34" charset="0"/>
                <a:sym typeface="Arial"/>
              </a:defRPr>
            </a:lvl4pPr>
            <a:lvl5pPr marR="0" lvl="4" algn="r" rtl="0">
              <a:lnSpc>
                <a:spcPct val="100000"/>
              </a:lnSpc>
              <a:spcBef>
                <a:spcPts val="0"/>
              </a:spcBef>
              <a:spcAft>
                <a:spcPts val="0"/>
              </a:spcAft>
              <a:buNone/>
              <a:defRPr sz="1200" b="0" i="0" u="none" strike="noStrike" cap="none">
                <a:solidFill>
                  <a:srgbClr val="000000"/>
                </a:solidFill>
                <a:latin typeface="Verdana" panose="020B0604030504040204" pitchFamily="34" charset="0"/>
                <a:ea typeface="Verdana" panose="020B0604030504040204" pitchFamily="34" charset="0"/>
                <a:cs typeface="Verdana" panose="020B0604030504040204" pitchFamily="34" charset="0"/>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defRPr/>
            </a:pPr>
            <a:endParaRPr lang="en-US" altLang="en-US" kern="0" dirty="0">
              <a:latin typeface="Verdana"/>
            </a:endParaRPr>
          </a:p>
        </p:txBody>
      </p:sp>
    </p:spTree>
    <p:extLst>
      <p:ext uri="{BB962C8B-B14F-4D97-AF65-F5344CB8AC3E}">
        <p14:creationId xmlns:p14="http://schemas.microsoft.com/office/powerpoint/2010/main" val="4121558242"/>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Operations Research</a:t>
            </a:r>
          </a:p>
        </p:txBody>
      </p:sp>
      <p:sp>
        <p:nvSpPr>
          <p:cNvPr id="6" name="Content Placeholder 2"/>
          <p:cNvSpPr>
            <a:spLocks noGrp="1"/>
          </p:cNvSpPr>
          <p:nvPr>
            <p:ph type="body" idx="1"/>
          </p:nvPr>
        </p:nvSpPr>
        <p:spPr/>
        <p:txBody>
          <a:bodyPr/>
          <a:lstStyle/>
          <a:p>
            <a:r>
              <a:rPr lang="en-US" dirty="0" smtClean="0"/>
              <a:t>Second Edition</a:t>
            </a:r>
            <a:endParaRPr lang="en-US" dirty="0"/>
          </a:p>
        </p:txBody>
      </p:sp>
      <p:sp>
        <p:nvSpPr>
          <p:cNvPr id="4" name="Content Placeholder 3"/>
          <p:cNvSpPr>
            <a:spLocks noGrp="1"/>
          </p:cNvSpPr>
          <p:nvPr>
            <p:ph type="body" idx="2"/>
          </p:nvPr>
        </p:nvSpPr>
        <p:spPr/>
        <p:txBody>
          <a:bodyPr/>
          <a:lstStyle/>
          <a:p>
            <a:r>
              <a:rPr lang="en-US" dirty="0" smtClean="0"/>
              <a:t>Chapter 5</a:t>
            </a:r>
            <a:endParaRPr lang="en-US" dirty="0"/>
          </a:p>
        </p:txBody>
      </p:sp>
      <p:sp>
        <p:nvSpPr>
          <p:cNvPr id="5" name="Content Placeholder 4"/>
          <p:cNvSpPr>
            <a:spLocks noGrp="1"/>
          </p:cNvSpPr>
          <p:nvPr>
            <p:ph type="body" idx="3"/>
          </p:nvPr>
        </p:nvSpPr>
        <p:spPr/>
        <p:txBody>
          <a:bodyPr/>
          <a:lstStyle/>
          <a:p>
            <a:r>
              <a:rPr lang="en-US" dirty="0"/>
              <a:t>Simplex Search </a:t>
            </a:r>
            <a:r>
              <a:rPr lang="en-US" dirty="0" smtClean="0"/>
              <a:t>for</a:t>
            </a:r>
            <a:r>
              <a:rPr lang="en-US" baseline="0" dirty="0" smtClean="0"/>
              <a:t> </a:t>
            </a:r>
            <a:r>
              <a:rPr lang="en-US" dirty="0" smtClean="0"/>
              <a:t>Linear </a:t>
            </a:r>
            <a:r>
              <a:rPr lang="en-US" dirty="0"/>
              <a:t>Programming</a:t>
            </a:r>
          </a:p>
        </p:txBody>
      </p:sp>
      <p:pic>
        <p:nvPicPr>
          <p:cNvPr id="8" name="Picture 7" descr="Front Cover: Optimization in Operations Research, Second Edition by Ronald L. Rardi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339" y="1851228"/>
            <a:ext cx="2945189" cy="3871161"/>
          </a:xfrm>
          <a:prstGeom prst="rect">
            <a:avLst/>
          </a:prstGeom>
        </p:spPr>
      </p:pic>
      <p:sp>
        <p:nvSpPr>
          <p:cNvPr id="7" name="Content Placeholder 6"/>
          <p:cNvSpPr>
            <a:spLocks noGrp="1"/>
          </p:cNvSpPr>
          <p:nvPr>
            <p:ph sz="quarter" idx="13"/>
          </p:nvPr>
        </p:nvSpPr>
        <p:spPr>
          <a:xfrm>
            <a:off x="1974573" y="6374295"/>
            <a:ext cx="6781800" cy="304800"/>
          </a:xfrm>
        </p:spPr>
        <p:txBody>
          <a:bodyPr/>
          <a:lstStyle/>
          <a:p>
            <a:pPr algn="r"/>
            <a:r>
              <a:rPr lang="en-US" altLang="en-US" sz="1200" dirty="0" smtClean="0">
                <a:latin typeface="Verdana"/>
              </a:rPr>
              <a:t>Copyright © 2017, 1998 Pearson Education, Inc. All Rights Reserved</a:t>
            </a:r>
            <a:endParaRPr lang="en-US" altLang="en-US" sz="1200" dirty="0">
              <a:latin typeface="Verdana"/>
            </a:endParaRPr>
          </a:p>
        </p:txBody>
      </p:sp>
    </p:spTree>
    <p:extLst>
      <p:ext uri="{BB962C8B-B14F-4D97-AF65-F5344CB8AC3E}">
        <p14:creationId xmlns:p14="http://schemas.microsoft.com/office/powerpoint/2010/main" val="190566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tLang="en-US" b="1" dirty="0" smtClean="0">
                <a:latin typeface="Times New Roman" panose="02020603050405020304" pitchFamily="18" charset="0"/>
              </a:rPr>
              <a:t>Table 5.3 </a:t>
            </a:r>
            <a:r>
              <a:rPr lang="en-US" altLang="en-US" dirty="0" smtClean="0">
                <a:latin typeface="Times New Roman" panose="02020603050405020304" pitchFamily="18" charset="0"/>
              </a:rPr>
              <a:t>Simplex Computation for Clever Clyde Infeasible Case </a:t>
            </a:r>
            <a:r>
              <a:rPr lang="en-US" altLang="en-US" sz="2000" b="0" dirty="0">
                <a:latin typeface="Times New Roman" panose="02020603050405020304" pitchFamily="18" charset="0"/>
              </a:rPr>
              <a:t>(1 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3" name="Picture 2" descr="A series of tableaus for time steps, t = 0 through t = 4, with variables X sub 1 through X sub 8. The tableau gives the following seven parameters in terms of their X sub n coefficients. 1, Objective function 1, C. 2, Objective function 2, D. 3, constraint matrix. 4, variable type, whether Basic, B, or Non-Basic, N. 5, X left parenthesis t right parenthesis. 6, d bar for the non-basic variables. 7, Delta x for the four non-basic variables. 8, lambda.&#10;Objective function, C. maximize (1, 1, 1, 0, 0, 0, 0, 0). Objective function, D. minimize (0, 0, 0, 0, 0, 1, 1, 1). Constraint Matrix, A. A 1 1 = 1. A 1 2 = 1. A 1 3 = negative 1. A 1 4 = negative 1. A 1 5 = 0. A 1 6 = 1. A 1 7 = 0.  A 1 8 = 0. B = 100. A 2 1 = 0. A 2 2 = 0. A 2 3 = 1. A 2 4 = 0. A 2 5 = 1. A 2 6 = 0. A 2 7 = 0.  A 2 8 = 0. B = 5. A 3 1 = negative 0.5. A 3 2 = 0.5. A 3 3 = 0.5. A 3 4 = 0. A 3 5 = 0. A 3 6 = 0. A 3 7 = 1.  A 3 8 = 0. B = 0. A 4 1 = 0.4. A 4 2 = negative 0.6. A 4 3 = 0.4. A 4 4 = 0. A 4 5 = 0. A 4 6 = 0. A 4 7 = 0.  A 4 8 = 1. B = 0. At t = 0. Variable type = (N, N, N, N, B, B, B, B). X left parenthesis 0 right parenthesis = (0, 0, 0, 0, 5, 100, 0, 0). D dot X left parenthesis 0 right parenthesis = 100. Delta X sub 1 = (1, 0, 0, 0, 0, negative 1, 0.5, negative 0.4). D 1 bar = negative 0.9. Delta X sub 2 = (0, 1, 0, 0, 0, negative 1, negative 0.5, 0.6). D 2 bar = negative 0.9. Delta X sub 3 = (0, 0, 1, 0, negative 1, negative 1, negative 0.5, negative 0.4). D 3 bar = negative 1.9, highlighted. Delta X sub 4 = (0, 0, 0, 1, 0, 1, 0, 0). D 4 bar = 1.0. Lambda X sub 5 = start fraction 5 over 1 end fraction. Lambda X sub 6 = start fraction 100 over 1 end fraction. Lambda X sub 7 = start fraction 0 over 0.5 end fraction. Lambda X sub 8 = start fraction 0 over 0.4 end fraction. Lambda = 100. Continued on the next slide."/>
          <p:cNvPicPr>
            <a:picLocks noChangeAspect="1"/>
          </p:cNvPicPr>
          <p:nvPr/>
        </p:nvPicPr>
        <p:blipFill>
          <a:blip r:embed="rId3"/>
          <a:stretch>
            <a:fillRect/>
          </a:stretch>
        </p:blipFill>
        <p:spPr>
          <a:xfrm>
            <a:off x="238125" y="1795462"/>
            <a:ext cx="8448675" cy="4010025"/>
          </a:xfrm>
          <a:prstGeom prst="rect">
            <a:avLst/>
          </a:prstGeom>
        </p:spPr>
      </p:pic>
    </p:spTree>
    <p:extLst>
      <p:ext uri="{BB962C8B-B14F-4D97-AF65-F5344CB8AC3E}">
        <p14:creationId xmlns:p14="http://schemas.microsoft.com/office/powerpoint/2010/main" val="3772098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b="1" dirty="0" smtClean="0">
                <a:latin typeface="Times New Roman" panose="02020603050405020304" pitchFamily="18" charset="0"/>
              </a:rPr>
              <a:t>Table 5.3 </a:t>
            </a:r>
            <a:r>
              <a:rPr lang="en-US" altLang="en-US" dirty="0" smtClean="0">
                <a:latin typeface="Times New Roman" panose="02020603050405020304" pitchFamily="18" charset="0"/>
              </a:rPr>
              <a:t>Simplex Computation for Clever Clyde Infeasible Case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3)</a:t>
            </a:r>
            <a:r>
              <a:rPr lang="en-US" altLang="en-US" dirty="0" smtClean="0">
                <a:latin typeface="Times New Roman" panose="02020603050405020304" pitchFamily="18" charset="0"/>
              </a:rPr>
              <a:t> </a:t>
            </a:r>
          </a:p>
        </p:txBody>
      </p:sp>
      <p:pic>
        <p:nvPicPr>
          <p:cNvPr id="3" name="Picture 2" descr="Continued from the previous slide. At t = 1. Variable type = (N, N, B, N, B, B, B, N). X left parenthesis 1 right parenthesis = (0, 0, 0, 0, 5, 100, 0, 0). D dot X left parenthesis 1 right parenthesis = 100. Delta X sub 1 = (1, 0, negative 1, 0, 1, 0, 1, 0). D 1 bar = negative 1.0. Delta X sub 2 = (0, 1, 1.5, 0, negative 1.5, negative 2.5, negative 1.25, 0). D 2 bar = negative 3.75, highlighted. Delta X sub 4 = (0, 0, 0, 1, 0, 1, 0, 0). D 4 bar = negative 1.0. Delta X sub 8 = (0, 0, negative 2.5, 0, 2.5, 2.5, 1.25, 1). D 8 bar = 4.75. Lambda X sub 5 = start fraction 5 over 1.5 end fraction. Lambda X sub 6 = start fraction 100 over 2.5 end fraction. Lambda X sub 7 = start fraction 0 over 1.25 end fraction. Lambda = 0. At t = 2. Variable type = (N, B, B, N, B, B, N, N). X left parenthesis 2 right parenthesis = (0, 0, 0, 0, 5, 100, 0, 0). D dot X left parenthesis 2 right parenthesis = 100. Delta X sub 1 = (1, 0.8, 0.2, 0, negative 0.2, negative 2, 0, 0). D 1 bar = negative 2.0, highlighted. Delta X sub 4 = (0, 0, 0, 1, 0, 1, 0, 0). D 4 bar = negative 3.75. Delta X sub 7 = (0, negative 0.8, negative 1.2, 0, 1.2, 2, 1, 0). D 7 bar = 3.0. Delta X sub 8 = (0, 1, negative 1, 0, 1, 0, 0, 1). D 8 bar = 1.0. Lambda X sub 5 = start fraction 5 over 0.2 end fraction. Lambda X sub 6 = start fraction 100 over 2.0 end fraction. Lambda = 25. Continued on the next slide."/>
          <p:cNvPicPr>
            <a:picLocks noChangeAspect="1"/>
          </p:cNvPicPr>
          <p:nvPr/>
        </p:nvPicPr>
        <p:blipFill>
          <a:blip r:embed="rId3"/>
          <a:stretch>
            <a:fillRect/>
          </a:stretch>
        </p:blipFill>
        <p:spPr>
          <a:xfrm>
            <a:off x="666750" y="1743075"/>
            <a:ext cx="7810500" cy="4191000"/>
          </a:xfrm>
          <a:prstGeom prst="rect">
            <a:avLst/>
          </a:prstGeom>
        </p:spPr>
      </p:pic>
    </p:spTree>
    <p:extLst>
      <p:ext uri="{BB962C8B-B14F-4D97-AF65-F5344CB8AC3E}">
        <p14:creationId xmlns:p14="http://schemas.microsoft.com/office/powerpoint/2010/main" val="335082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b="1" dirty="0" smtClean="0">
                <a:latin typeface="Times New Roman" panose="02020603050405020304" pitchFamily="18" charset="0"/>
              </a:rPr>
              <a:t>Table 5.3 </a:t>
            </a:r>
            <a:r>
              <a:rPr lang="en-US" altLang="en-US" dirty="0" smtClean="0">
                <a:latin typeface="Times New Roman" panose="02020603050405020304" pitchFamily="18" charset="0"/>
              </a:rPr>
              <a:t>Simplex Computation for Clever Clyde Infeasible Case </a:t>
            </a:r>
            <a:r>
              <a:rPr lang="en-US" altLang="en-US" sz="2000" b="0" dirty="0" smtClean="0">
                <a:latin typeface="Times New Roman" panose="02020603050405020304" pitchFamily="18" charset="0"/>
              </a:rPr>
              <a:t>(3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3" name="Picture 2" descr="Continued from the previous slide. At t = 3. Variable type = (B, B, B, N, N, B, N, N). X left parenthesis 3 right parenthesis = (25, 20, 5, 0, 0, 50, 0, 0). D dot X left parenthesis 3 right parenthesis = 50. Delta X sub 4 = (0, 0, 0, 1, 0, 1, 0, 0). D 4 bar = 1.0. Delta X sub 5 = (negative 5, negative 4, negative 1, 0, 1, 10, 0, 0). D 5 bar = 10.0. Delta X sub 7 = (6, 4, 0, 0, 0, negative 10, 1, 0). D 7 bar = negative 9.0, highlighted. Delta X sub 8 = (5, 5, 0, 0, 0, negative 10, 0, 1). D 8 bar = negative 9.0. Lambda X sub 6 = start fraction 50 over 10 end fraction. Lambda = 5. At t = 4. Variable type = (B, B, B, N, N, N, B, N). X left parenthesis 4 right parenthesis = (55, 40, 5, 0, 0, 0, 5, 0). D dot X left parenthesis 4 right parenthesis = 5. Delta X sub 4 = (0.6, 0.4, 0, 1, 0, 0, 0.1, 0). D 4 bar = 0.1. Delta X sub 5 = (1, 0, negative 1, 0, 1, 0, 1, 0). D 5 bar = 1.0. Delta X sub 6 = (negative 0.6, negative 0.4, 0, 0, 0, 1, negative 0.1, 0). D 6 bar = 0.9. Delta X sub 8 = (negative 1, 1, 0, 0, 0, 0, negative 1, 1). D 8 bar = 0.0. Infeasible."/>
          <p:cNvPicPr>
            <a:picLocks noChangeAspect="1"/>
          </p:cNvPicPr>
          <p:nvPr/>
        </p:nvPicPr>
        <p:blipFill>
          <a:blip r:embed="rId3"/>
          <a:stretch>
            <a:fillRect/>
          </a:stretch>
        </p:blipFill>
        <p:spPr>
          <a:xfrm>
            <a:off x="581025" y="1728787"/>
            <a:ext cx="7981950" cy="4124325"/>
          </a:xfrm>
          <a:prstGeom prst="rect">
            <a:avLst/>
          </a:prstGeom>
        </p:spPr>
      </p:pic>
    </p:spTree>
    <p:extLst>
      <p:ext uri="{BB962C8B-B14F-4D97-AF65-F5344CB8AC3E}">
        <p14:creationId xmlns:p14="http://schemas.microsoft.com/office/powerpoint/2010/main" val="112067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b="1" dirty="0" smtClean="0">
                <a:latin typeface="Times New Roman" panose="02020603050405020304" pitchFamily="18" charset="0"/>
              </a:rPr>
              <a:t>Table 5.4 </a:t>
            </a:r>
            <a:r>
              <a:rPr lang="en-US" altLang="en-US" dirty="0" smtClean="0">
                <a:latin typeface="Times New Roman" panose="02020603050405020304" pitchFamily="18" charset="0"/>
              </a:rPr>
              <a:t>Phase I Simplex Computation for Clever Clyde Optimal Case </a:t>
            </a:r>
            <a:r>
              <a:rPr lang="en-US" altLang="en-US" sz="2000" b="0" dirty="0">
                <a:latin typeface="Times New Roman" panose="02020603050405020304" pitchFamily="18" charset="0"/>
              </a:rPr>
              <a:t>(1 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3" name="Picture 2" descr="A series of tableaus for time steps, t = 0 through t = 3, with variables X sub 1 through X sub 8. The tableau gives the following seven parameters in terms of their X sub n coefficients. 1, Objective function, D. 2, constraint matrix. 3, variable type, whether Basic, B, or Non-Basic, N. 4, X left parenthesis t right parenthesis. 5, d bar for the non-basic variables. 6, Delta x for the four non-basic variables. 7, lambda. Objective function, D. minimize (0, 0, 0, 0, 0, 1, 1, 1). Constraint Matrix, A. A 1 1 = 1. A 1 2 = 1. A 1 3 = 1. A 1 4 = negative 1. A 1 5 = 0. A 1 6 = 1. A 1 7 = 0. A 1 8 = 0. B = 100. A 2 1 = 0. A 2 2 = 1. A 2 3 = 0. A 2 4 = 0. A 2 5 = 1. A 2 6 = 0. A 2 7 = 0. A 2 8 = 0. B = 5.&#10;A 3 1 = negative 0.5. A 3 2 = 0.5. A 3 3 = 0.5. A 3 4 = 0. A 3 5 = 0. A 3 6 = 0. A 3 7 = 1. A 3 8 = 0. B = 0. A 4 1 = 0.49. A 4 2 = negative 0.51. A 4 3 = 0.49. A 4 4 = 0. A 4 5 = 0. A 4 6 = 0. A 4 7 = 0. A 4 8 = 1. B = 0. At t = 0. Variable type = (N, N, N, N, B, B, B, B). X left parenthesis 0 right parenthesis = (0, 0, 0, 0, 5, 100, 0, 0). D dot X left parenthesis 0 right parenthesis = 100. Delta X sub 1 = (1, 0, 0, 0, 0, negative 1, 0.5, negative 0.49). D 1 bar = negative 0.99. Delta X sub 2 = (0, 1, 0, 0, 0, negative 1, negative 0.5, 0.51). D 2 bar = negative 0.99. Delta X sub 3 = (0, 0, 1, 0, negative 1, negative 1, negative 0.5, negative 0.49). D 3 bar = negative 1.99, highlighted. Delta X sub 4 = (0, 0, 0, 1, 0, 1, 0, 0). D 4 bar = 1.0. Lambda X sub 5 = start fraction 5 over 1 end fraction. Lambda X sub 6 = start fraction 100 over 1 end fraction. Lambda X sub 7 = start fraction 0 over 0.5 end fraction. Lambda X sub 8 = start fraction 0 over 0.4 end fraction. Lambda = 0.0. Continued on the next slide."/>
          <p:cNvPicPr>
            <a:picLocks noChangeAspect="1"/>
          </p:cNvPicPr>
          <p:nvPr/>
        </p:nvPicPr>
        <p:blipFill>
          <a:blip r:embed="rId3"/>
          <a:stretch>
            <a:fillRect/>
          </a:stretch>
        </p:blipFill>
        <p:spPr>
          <a:xfrm>
            <a:off x="528637" y="1500187"/>
            <a:ext cx="8086725" cy="3857625"/>
          </a:xfrm>
          <a:prstGeom prst="rect">
            <a:avLst/>
          </a:prstGeom>
        </p:spPr>
      </p:pic>
    </p:spTree>
    <p:extLst>
      <p:ext uri="{BB962C8B-B14F-4D97-AF65-F5344CB8AC3E}">
        <p14:creationId xmlns:p14="http://schemas.microsoft.com/office/powerpoint/2010/main" val="3085966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b="1" dirty="0" smtClean="0">
                <a:latin typeface="Times New Roman" panose="02020603050405020304" pitchFamily="18" charset="0"/>
              </a:rPr>
              <a:t>Table 5.4 </a:t>
            </a:r>
            <a:r>
              <a:rPr lang="en-US" altLang="en-US" dirty="0" smtClean="0">
                <a:latin typeface="Times New Roman" panose="02020603050405020304" pitchFamily="18" charset="0"/>
              </a:rPr>
              <a:t>Phase I Simplex Computation for Clever Clyde Optimal Case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4" name="Picture 3" descr="Continued from the previous slide. At t = 1. Variable type = (N, N, B, N, B, B, B, N). X left parenthesis 1 right parenthesis = (0, 0, 0, 0, 5, 100, 0, 0). D dot X left parenthesis 1 right parenthesis = 100. Delta X sub 1 = (1, 0, negative 1, 0, 1, 0, 1, 0). D 1 bar = 1.0. Delta X sub 2 = (0, 1, 1.04, 0, negative 1.04, negative 2.04, negative 1.02, 0). D 2 bar = negative 3.06, highlighted. Delta X sub 4 = (0, 0, 0, 1, 0, 1, 0, 0). D 4 bar = negative 1.0. Delta X sub 8 = (0, 0, negative 2.04, 0, 2.04, 2.04, 1.02, 1). D 8 bar = 4.06. Lambda X sub 5 = start fraction 5 over 1.04 end fraction. Lambda X sub 6 = start fraction 100 over 2.04 end fraction. Lambda X sub 7 = start fraction 0 over 1.02 end fraction. Lambda = 0. Continued on next slide."/>
          <p:cNvPicPr>
            <a:picLocks noChangeAspect="1"/>
          </p:cNvPicPr>
          <p:nvPr/>
        </p:nvPicPr>
        <p:blipFill>
          <a:blip r:embed="rId3"/>
          <a:stretch>
            <a:fillRect/>
          </a:stretch>
        </p:blipFill>
        <p:spPr>
          <a:xfrm>
            <a:off x="442912" y="1662112"/>
            <a:ext cx="8258175" cy="3533775"/>
          </a:xfrm>
          <a:prstGeom prst="rect">
            <a:avLst/>
          </a:prstGeom>
        </p:spPr>
      </p:pic>
    </p:spTree>
    <p:extLst>
      <p:ext uri="{BB962C8B-B14F-4D97-AF65-F5344CB8AC3E}">
        <p14:creationId xmlns:p14="http://schemas.microsoft.com/office/powerpoint/2010/main" val="2072358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b="1" dirty="0" smtClean="0">
                <a:latin typeface="Times New Roman" panose="02020603050405020304" pitchFamily="18" charset="0"/>
              </a:rPr>
              <a:t>Table 5.4 </a:t>
            </a:r>
            <a:r>
              <a:rPr lang="en-US" altLang="en-US" dirty="0" smtClean="0">
                <a:latin typeface="Times New Roman" panose="02020603050405020304" pitchFamily="18" charset="0"/>
              </a:rPr>
              <a:t>Phase I Simplex Computation for Clever Clyde Optimal Case </a:t>
            </a:r>
            <a:r>
              <a:rPr lang="en-US" altLang="en-US" sz="2000" b="0" dirty="0" smtClean="0">
                <a:latin typeface="Times New Roman" panose="02020603050405020304" pitchFamily="18" charset="0"/>
              </a:rPr>
              <a:t>(3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3" name="Picture 2" descr="Continued from the previous slide. At t = 2. Variable type = (N, B, B, N, B, B, N, N). X left parenthesis 2 right parenthesis = (0, 0, 0, 0, 5, 100, 0, 0). D dot X left parenthesis 2 right parenthesis = 100. Delta X sub 1 = (1, 0.98, 0.02, 0, negative 0.02, negative 2, 0, 0). D 1 bar = negative 2.0, highlighted. Delta X sub 4 = (0, 0, 0, 1, 0, 1, 0, 0). D 4 bar = negative 1.0. Delta X sub 7 = (0, negative 0.98, negative 1.02, 0, 1.02, 2, 1, 0). D 7 bar = 3.0. Delta X sub 8 = (0, 1, negative 1, 0, 1, 0, 0, 1). D 8 bar = 1.0. Lambda X sub 5 = start fraction 5 over 0.02 end fraction. Lambda X sub 6 = start fraction 100 over 2 end fraction. Lambda = 50. At t = 3. Variable type = (B, B, B, N, B, N, N, N). X left parenthesis 3 right parenthesis = (50, 49, 1, 0, 4, 0, 0, 0). D dot X left parenthesis 3 right parenthesis = 0. Delta X sub 4 = (0.50, 0.49, 0.01, 1, negative 0.01, 0, 0, 0). D 4 bar = 0.0. Delta X sub 6 = (negative 0.50, negative 0.49, negative 0.01, 0, 0.01, 0, 0, 0). D 6 bar = 1.0. Delta X sub 7 = (1, 0, negative 1, 0, 1, 0, 1, 0). D 7 bar = 1.0. Delta X sub 8 = (0, 1, negative 1, 0, 1, 0, 0, 1). D 8 bar = 1.0. Feasible."/>
          <p:cNvPicPr>
            <a:picLocks noChangeAspect="1"/>
          </p:cNvPicPr>
          <p:nvPr/>
        </p:nvPicPr>
        <p:blipFill>
          <a:blip r:embed="rId3"/>
          <a:stretch>
            <a:fillRect/>
          </a:stretch>
        </p:blipFill>
        <p:spPr>
          <a:xfrm>
            <a:off x="523875" y="1500187"/>
            <a:ext cx="8096250" cy="4543425"/>
          </a:xfrm>
          <a:prstGeom prst="rect">
            <a:avLst/>
          </a:prstGeom>
        </p:spPr>
      </p:pic>
    </p:spTree>
    <p:extLst>
      <p:ext uri="{BB962C8B-B14F-4D97-AF65-F5344CB8AC3E}">
        <p14:creationId xmlns:p14="http://schemas.microsoft.com/office/powerpoint/2010/main" val="217736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b="1" dirty="0" smtClean="0">
                <a:latin typeface="Times New Roman" panose="02020603050405020304" pitchFamily="18" charset="0"/>
              </a:rPr>
              <a:t>Table 5.5 </a:t>
            </a:r>
            <a:r>
              <a:rPr lang="en-US" altLang="en-US" dirty="0" smtClean="0">
                <a:latin typeface="Times New Roman" panose="02020603050405020304" pitchFamily="18" charset="0"/>
              </a:rPr>
              <a:t>Phase II Simplex Computation for Clever Clyde Optimal Case </a:t>
            </a:r>
            <a:r>
              <a:rPr lang="en-US" altLang="en-US" sz="2000" b="0" dirty="0">
                <a:latin typeface="Times New Roman" panose="02020603050405020304" pitchFamily="18" charset="0"/>
              </a:rPr>
              <a:t>(1 of 2)</a:t>
            </a:r>
            <a:endParaRPr lang="en-US" altLang="en-US" dirty="0" smtClean="0">
              <a:latin typeface="Times New Roman" panose="02020603050405020304" pitchFamily="18" charset="0"/>
            </a:endParaRPr>
          </a:p>
        </p:txBody>
      </p:sp>
      <p:pic>
        <p:nvPicPr>
          <p:cNvPr id="3" name="Picture 2" descr="A table titled, Phase 2 Simplex Computation for Clever Clyde Optimal Case. The Table has 12 rows and 7 columns. The columns have the following headings from left to right. blank, x sub 1, x sub 2, x sub 3, x sub 4, x sub 5, blank. The row entries are as follows. Row 1. blank, max c. x sub 1, 1. x sub 2, 1. x sub 3, 1. x sub 4, 0. x sub 5, 0. blank, b. Row 2. blank, A. x sub 1, 1. x sub 2, 1. x sub 3, 1. x sub 4, negative 1. x sub 5, 0. blank, 100. Row 3. blank, A. x sub 1, 0. x sub 2, 1. x sub 3, 0. x sub 4, 0. x sub 5, 1. blank, 5. Row 4. blank, A. x sub 1, negative 0.50. x sub 2, 0.50. x sub 3, 0.50. x sub 4, 0. x sub 5, 0. blank, 0. Row 5. blank, A. x sub 1, 0.49. x sub 2, negative 0.51. x sub 3, 0.49. x sub 4, 0. x sub 5, 0. blank, 0. Row 6. blank, t = 0. x sub 1, B. x sub 2, B. x sub 3, B. x sub 4, N. x sub 5, B. blank, Phase 2. Row 7. blank, x power (0). x sub 1, 50. x sub 2, 49. x sub 3, 1. x sub 4, 0. x sub 5, 4. blank, C times x power (0) = 100. Row 8. blank, delta x for x sub 4. x sub 1, 0.50. x sub 2, 0.49. x sub 3, 0.01. x sub 4, 1. x sub 5, negative 0.01. blank, c bar sub 4 = 1.0 in box. Row 9. blank, blank. x sub 1, nil. x sub 2, nil. x sub 3, nil. x sub 4, nil. x sub 5, 4 over 0.001. blank, lambda = 100. Row 10. blank, t = 1. x sub 1, B. x sub 2, B. x sub 3, B. x sub 4, B. x sub 5, N. blank, Phase 2. Row 11. blank, x power (1). x sub 1, 250. x sub 2, 245. x sub 3, 5. x sub 4, 400. x sub 5, 0. blank, C times x power (1) = 500. Row 12. blank, delta x for x sub 5. x sub 1, negative 50. x sub 2, negative 49. x sub 3, negative 1. x sub 4, negative 100. x sub 5, 1. blank, c bar sub 5 = negative 100. “optimal”."/>
          <p:cNvPicPr>
            <a:picLocks noChangeAspect="1"/>
          </p:cNvPicPr>
          <p:nvPr/>
        </p:nvPicPr>
        <p:blipFill>
          <a:blip r:embed="rId3"/>
          <a:stretch>
            <a:fillRect/>
          </a:stretch>
        </p:blipFill>
        <p:spPr>
          <a:xfrm>
            <a:off x="619125" y="1581150"/>
            <a:ext cx="7905750" cy="4457700"/>
          </a:xfrm>
          <a:prstGeom prst="rect">
            <a:avLst/>
          </a:prstGeom>
        </p:spPr>
      </p:pic>
    </p:spTree>
    <p:extLst>
      <p:ext uri="{BB962C8B-B14F-4D97-AF65-F5344CB8AC3E}">
        <p14:creationId xmlns:p14="http://schemas.microsoft.com/office/powerpoint/2010/main" val="205197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b="1" dirty="0" smtClean="0">
                <a:latin typeface="Times New Roman" panose="02020603050405020304" pitchFamily="18" charset="0"/>
              </a:rPr>
              <a:t>Table 5.6 </a:t>
            </a:r>
            <a:r>
              <a:rPr lang="en-US" altLang="en-US" dirty="0" smtClean="0">
                <a:latin typeface="Times New Roman" panose="02020603050405020304" pitchFamily="18" charset="0"/>
              </a:rPr>
              <a:t>Phase II Simplex Computation for Clever Clyde Optimal Case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2)</a:t>
            </a:r>
            <a:endParaRPr lang="en-US" altLang="en-US" dirty="0" smtClean="0">
              <a:latin typeface="Times New Roman" panose="02020603050405020304" pitchFamily="18" charset="0"/>
            </a:endParaRPr>
          </a:p>
        </p:txBody>
      </p:sp>
      <p:pic>
        <p:nvPicPr>
          <p:cNvPr id="3" name="Picture 2" descr="A table titled, Phase 2 Simplex Computation for Clever Clyde Optimal Case. The Table has 9 rows and 7 columns. The columns have the following headings from left to right. blank, x sub 1, x sub 2, x sub 3, x sub 4, x sub 5, blank. The row entries are as follows. Row 1. blank, max c. x sub 1, 1. x sub 2, 1. x sub 3, 1. x sub 4, 0. x sub 5, 0. blank, b. Row 2. blank, A. x sub 1, 1. x sub 2, 1. x sub 3, 1. x sub 4, negative 1. x sub 5, 0. blank, 100. Row 3. blank, A. x sub 1, 0. x sub 2, 1. x sub 3, 0. x sub 4, 0. x sub 5, 1. blank, 5. Row 4. blank, A. x sub 1, negative 0.50. x sub 2, 0.50. x sub 3, 0.50. x sub 4, 0. x sub 5, 0. blank, 0. Row 5. blank, A. x sub 1, 0.50. x sub 2, negative 0.51. x sub 3, 0.50. x sub 4, 0. x sub 5, 0. blank, 0. Row 6. blank, t = 0. x sub 1, B. x sub 2, B. x sub 3, B. x sub 4, N. x sub 5, B. blank, Phase 2. Row 7. blank, x power (0). x sub 1, 50. x sub 2, 50. x sub 3, 1. x sub 4, 0. x sub 5, 5. blank, C times x power (0) = 100. Row 8. blank, delta x for x sub 4. x sub 1, 0.50. x sub 2, 0.50. x sub 3, 0.1. x sub 4, 1. x sub 5, 0.0. blank, c bar sub 4 = 1.0 in box. Row 9. blank, blank. x sub 1, nil. x sub 2, nil. x sub 3, nil. x sub 4, nil. x sub 5, 4 over 0.001. blank, lambda = Infinity."/>
          <p:cNvPicPr>
            <a:picLocks noChangeAspect="1"/>
          </p:cNvPicPr>
          <p:nvPr/>
        </p:nvPicPr>
        <p:blipFill>
          <a:blip r:embed="rId3"/>
          <a:stretch>
            <a:fillRect/>
          </a:stretch>
        </p:blipFill>
        <p:spPr>
          <a:xfrm>
            <a:off x="500062" y="1633537"/>
            <a:ext cx="8143875" cy="3590925"/>
          </a:xfrm>
          <a:prstGeom prst="rect">
            <a:avLst/>
          </a:prstGeom>
        </p:spPr>
      </p:pic>
    </p:spTree>
    <p:extLst>
      <p:ext uri="{BB962C8B-B14F-4D97-AF65-F5344CB8AC3E}">
        <p14:creationId xmlns:p14="http://schemas.microsoft.com/office/powerpoint/2010/main" val="24356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b="1" dirty="0" smtClean="0">
                <a:latin typeface="Times New Roman" panose="02020603050405020304" pitchFamily="18" charset="0"/>
              </a:rPr>
              <a:t>Figure 5.6 </a:t>
            </a:r>
            <a:r>
              <a:rPr lang="en-US" altLang="en-US" dirty="0" smtClean="0">
                <a:latin typeface="Times New Roman" panose="02020603050405020304" pitchFamily="18" charset="0"/>
              </a:rPr>
              <a:t>Typical Objective Function Progress of Simplex Search </a:t>
            </a:r>
          </a:p>
        </p:txBody>
      </p:sp>
      <p:pic>
        <p:nvPicPr>
          <p:cNvPr id="3" name="Picture 2" descr="A line graph of max solution value versus iterations. The graph is a series of end to end line segments with the following estimated endpoints, (0, 0), (1, 5), (2, 5), (3, 15), (6, 15), (7, 22), (8, 22), (9, 25), (10, 25), (11, 27), (12, 27), (13, 30), (15, 30), (16, 32)."/>
          <p:cNvPicPr>
            <a:picLocks noChangeAspect="1"/>
          </p:cNvPicPr>
          <p:nvPr/>
        </p:nvPicPr>
        <p:blipFill>
          <a:blip r:embed="rId3"/>
          <a:stretch>
            <a:fillRect/>
          </a:stretch>
        </p:blipFill>
        <p:spPr>
          <a:xfrm>
            <a:off x="1295400" y="1638300"/>
            <a:ext cx="6553200" cy="4610100"/>
          </a:xfrm>
          <a:prstGeom prst="rect">
            <a:avLst/>
          </a:prstGeom>
        </p:spPr>
      </p:pic>
    </p:spTree>
    <p:extLst>
      <p:ext uri="{BB962C8B-B14F-4D97-AF65-F5344CB8AC3E}">
        <p14:creationId xmlns:p14="http://schemas.microsoft.com/office/powerpoint/2010/main" val="3359408024"/>
      </p:ext>
    </p:extLst>
  </p:cSld>
  <p:clrMapOvr>
    <a:masterClrMapping/>
  </p:clrMapOvr>
  <p:transition spd="slow"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b="1" dirty="0" smtClean="0">
                <a:latin typeface="Times New Roman" panose="02020603050405020304" pitchFamily="18" charset="0"/>
              </a:rPr>
              <a:t>Figure 5.7 </a:t>
            </a:r>
            <a:r>
              <a:rPr lang="en-US" altLang="en-US" dirty="0" smtClean="0">
                <a:latin typeface="Times New Roman" panose="02020603050405020304" pitchFamily="18" charset="0"/>
              </a:rPr>
              <a:t>Degenerate Extreme Point </a:t>
            </a:r>
            <a:r>
              <a:rPr lang="en-US" altLang="en-US" sz="100" dirty="0">
                <a:solidFill>
                  <a:schemeClr val="bg1"/>
                </a:solidFill>
                <a:latin typeface="Times New Roman" panose="02020603050405020304" pitchFamily="18" charset="0"/>
              </a:rPr>
              <a:t>x super left parenthesis 1 right </a:t>
            </a:r>
            <a:r>
              <a:rPr lang="en-US" altLang="en-US" sz="100" dirty="0" smtClean="0">
                <a:solidFill>
                  <a:schemeClr val="bg1"/>
                </a:solidFill>
                <a:latin typeface="Times New Roman" panose="02020603050405020304" pitchFamily="18" charset="0"/>
              </a:rPr>
              <a:t>parenthesis</a:t>
            </a:r>
            <a:r>
              <a:rPr lang="en-US" altLang="en-US" b="1" dirty="0" smtClean="0">
                <a:solidFill>
                  <a:schemeClr val="bg1"/>
                </a:solidFill>
                <a:latin typeface="Times New Roman" panose="02020603050405020304" pitchFamily="18" charset="0"/>
              </a:rPr>
              <a:t>x</a:t>
            </a:r>
            <a:endParaRPr lang="en-US" altLang="en-US" baseline="30000" dirty="0" smtClean="0">
              <a:solidFill>
                <a:schemeClr val="bg1"/>
              </a:solidFill>
              <a:latin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9368143"/>
              </p:ext>
            </p:extLst>
          </p:nvPr>
        </p:nvGraphicFramePr>
        <p:xfrm>
          <a:off x="7563195" y="348267"/>
          <a:ext cx="497439" cy="391922"/>
        </p:xfrm>
        <a:graphic>
          <a:graphicData uri="http://schemas.openxmlformats.org/presentationml/2006/ole">
            <mc:AlternateContent xmlns:mc="http://schemas.openxmlformats.org/markup-compatibility/2006">
              <mc:Choice xmlns:v="urn:schemas-microsoft-com:vml" Requires="v">
                <p:oleObj spid="_x0000_s2065" name="Equation" r:id="rId4" imgW="419040" imgH="330120" progId="Equation.DSMT4">
                  <p:embed/>
                </p:oleObj>
              </mc:Choice>
              <mc:Fallback>
                <p:oleObj name="Equation" r:id="rId4" imgW="419040" imgH="330120" progId="Equation.DSMT4">
                  <p:embed/>
                  <p:pic>
                    <p:nvPicPr>
                      <p:cNvPr id="0" name=""/>
                      <p:cNvPicPr/>
                      <p:nvPr/>
                    </p:nvPicPr>
                    <p:blipFill>
                      <a:blip r:embed="rId5"/>
                      <a:stretch>
                        <a:fillRect/>
                      </a:stretch>
                    </p:blipFill>
                    <p:spPr>
                      <a:xfrm>
                        <a:off x="7563195" y="348267"/>
                        <a:ext cx="497439" cy="391922"/>
                      </a:xfrm>
                      <a:prstGeom prst="rect">
                        <a:avLst/>
                      </a:prstGeom>
                    </p:spPr>
                  </p:pic>
                </p:oleObj>
              </mc:Fallback>
            </mc:AlternateContent>
          </a:graphicData>
        </a:graphic>
      </p:graphicFrame>
      <p:pic>
        <p:nvPicPr>
          <p:cNvPr id="3" name="Picture 2" descr="A graph in the x sub1 x sub 2 x sub 3 space. On the feasible space, the edge shared by G and C, above G, goes in the negative x sub 1, negative x sub 3, and positive x sub 2 directions to x super (1). The edge shared by C and B goes in the positive x sub 1, negative x sub 3, and positive x sub 2 directions to x super (2)."/>
          <p:cNvPicPr>
            <a:picLocks noChangeAspect="1"/>
          </p:cNvPicPr>
          <p:nvPr/>
        </p:nvPicPr>
        <p:blipFill>
          <a:blip r:embed="rId6"/>
          <a:stretch>
            <a:fillRect/>
          </a:stretch>
        </p:blipFill>
        <p:spPr>
          <a:xfrm>
            <a:off x="1589225" y="1224376"/>
            <a:ext cx="5724525" cy="5019675"/>
          </a:xfrm>
          <a:prstGeom prst="rect">
            <a:avLst/>
          </a:prstGeom>
        </p:spPr>
      </p:pic>
    </p:spTree>
    <p:extLst>
      <p:ext uri="{BB962C8B-B14F-4D97-AF65-F5344CB8AC3E}">
        <p14:creationId xmlns:p14="http://schemas.microsoft.com/office/powerpoint/2010/main" val="993580153"/>
      </p:ext>
    </p:extLst>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tLang="en-US" b="1" dirty="0" smtClean="0">
                <a:latin typeface="Times New Roman" panose="02020603050405020304" pitchFamily="18" charset="0"/>
              </a:rPr>
              <a:t>Figure 5.1 </a:t>
            </a:r>
            <a:r>
              <a:rPr lang="en-US" altLang="en-US" dirty="0" smtClean="0">
                <a:latin typeface="Times New Roman" panose="02020603050405020304" pitchFamily="18" charset="0"/>
              </a:rPr>
              <a:t>Graphical Solution of the Top Brass Trophy Example</a:t>
            </a:r>
          </a:p>
        </p:txBody>
      </p:sp>
      <p:pic>
        <p:nvPicPr>
          <p:cNvPr id="2" name="Picture 1" descr="The feasible region has vertices (0, 0), (1000, 0), (1000, 400), optimal star = (650, 1100), (250, 1500), and (0, 1500). The contours have slope negative five fourths, with one contour through vertices (250, 1500) and (1000, 400). All values estimated."/>
          <p:cNvPicPr>
            <a:picLocks noChangeAspect="1"/>
          </p:cNvPicPr>
          <p:nvPr/>
        </p:nvPicPr>
        <p:blipFill>
          <a:blip r:embed="rId3"/>
          <a:stretch>
            <a:fillRect/>
          </a:stretch>
        </p:blipFill>
        <p:spPr>
          <a:xfrm>
            <a:off x="1957387" y="1514475"/>
            <a:ext cx="5229225" cy="4800600"/>
          </a:xfrm>
          <a:prstGeom prst="rect">
            <a:avLst/>
          </a:prstGeom>
        </p:spPr>
      </p:pic>
    </p:spTree>
    <p:extLst>
      <p:ext uri="{BB962C8B-B14F-4D97-AF65-F5344CB8AC3E}">
        <p14:creationId xmlns:p14="http://schemas.microsoft.com/office/powerpoint/2010/main" val="510148801"/>
      </p:ext>
    </p:extLst>
  </p:cSld>
  <p:clrMapOvr>
    <a:masterClrMapping/>
  </p:clrMapOvr>
  <p:transition spd="slow" advTm="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b="1" dirty="0" smtClean="0">
                <a:latin typeface="Times New Roman" panose="02020603050405020304" pitchFamily="18" charset="0"/>
              </a:rPr>
              <a:t>Table 5.7 </a:t>
            </a:r>
            <a:r>
              <a:rPr lang="en-US" altLang="en-US" dirty="0" smtClean="0">
                <a:latin typeface="Times New Roman" panose="02020603050405020304" pitchFamily="18" charset="0"/>
              </a:rPr>
              <a:t>Degenerate Iterations in Clever Clyde Application </a:t>
            </a:r>
            <a:r>
              <a:rPr lang="en-US" altLang="en-US" sz="2000" b="0" dirty="0">
                <a:latin typeface="Times New Roman" panose="02020603050405020304" pitchFamily="18" charset="0"/>
              </a:rPr>
              <a:t>(1 of 2)</a:t>
            </a:r>
            <a:endParaRPr lang="en-US" altLang="en-US" dirty="0" smtClean="0">
              <a:latin typeface="Times New Roman" panose="02020603050405020304" pitchFamily="18" charset="0"/>
            </a:endParaRPr>
          </a:p>
        </p:txBody>
      </p:sp>
      <p:pic>
        <p:nvPicPr>
          <p:cNvPr id="3" name="Picture 2" descr="At t = 0. Variable type = (N, N, N, N, B, B, B, B). X left parenthesis 0 right parenthesis = (0, 0, 0, 0, 5, 100, 0, 0). D dot X left parenthesis 0 right parenthesis = 100. Delta X sub 1 = (1, 0, 0, 0, 0, negative 1, 0.5, negative 0.4). D 1 bar = negative 0.9. Delta X sub 2 = (0, 1, 0, 0, 0, negative 1, negative 0.5, 0.6). D 2 bar = negative 0.9. Delta X sub 3 = (0, 0, 1, 0, negative 1, negative 1, negative 0.5, negative 0.4). D 3 bar = negative 1.9, highlighted. Delta X sub 4 = (0, 0, 0, 1, 0, 1, 0, 0). D 4 bar = 1.0. Lambda X sub 5 = start fraction 5 over 1 end fraction. Lambda X sub 6 = start fraction 100 over 1 end fraction. Lambda X sub 7 = start fraction 0 over 0.5 end fraction. Lambda X sub 8 = start fraction 0 over 0.4 end fraction. Lambda = 0.0. At t = 1. Variable type = (N, N, B, N, B, B, B, N). X left parenthesis 1 right parenthesis = (0, 0, 0, 0, 5, 100, 0, 0). D dot X left parenthesis 1 right parenthesis = 100. Delta X sub 1 = (1, 0, negative 1, 0, 1, 0, 1, 0). D 1 bar = 1.0. Delta X sub 2 = (0, 1, 1.5, 0, negative 1.5, negative 2.5, negative 1.25, 0). D 2 bar = negative 3.75, highlighted. Delta X sub 4 = (0, 0, 1, 1, 0, 1, 0, 0). D 4 bar = 1.0. Delta X sub 8 = (0, 0, negative 2.5, 0, 2.5, 2.5, 1.25, 1). D 8 bar = 4.75. Lambda X sub 5 = start fraction 5 over 1.5 end fraction. Lambda X sub 6 = start fraction 100 over 2.5 end fraction. Lambda X sub 7 = start fraction 0 over 1.25 end fraction. Lambda = 0. Continued on next slide."/>
          <p:cNvPicPr>
            <a:picLocks noChangeAspect="1"/>
          </p:cNvPicPr>
          <p:nvPr/>
        </p:nvPicPr>
        <p:blipFill>
          <a:blip r:embed="rId3"/>
          <a:stretch>
            <a:fillRect/>
          </a:stretch>
        </p:blipFill>
        <p:spPr>
          <a:xfrm>
            <a:off x="828675" y="1504950"/>
            <a:ext cx="7486650" cy="4400550"/>
          </a:xfrm>
          <a:prstGeom prst="rect">
            <a:avLst/>
          </a:prstGeom>
        </p:spPr>
      </p:pic>
    </p:spTree>
    <p:extLst>
      <p:ext uri="{BB962C8B-B14F-4D97-AF65-F5344CB8AC3E}">
        <p14:creationId xmlns:p14="http://schemas.microsoft.com/office/powerpoint/2010/main" val="410217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b="1" dirty="0" smtClean="0">
                <a:latin typeface="Times New Roman" panose="02020603050405020304" pitchFamily="18" charset="0"/>
              </a:rPr>
              <a:t>Table 5.7 </a:t>
            </a:r>
            <a:r>
              <a:rPr lang="en-US" altLang="en-US" dirty="0" smtClean="0">
                <a:latin typeface="Times New Roman" panose="02020603050405020304" pitchFamily="18" charset="0"/>
              </a:rPr>
              <a:t>Degenerate Iterations in Clever Clyde Application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2)</a:t>
            </a:r>
            <a:endParaRPr lang="en-US" altLang="en-US" dirty="0" smtClean="0">
              <a:latin typeface="Times New Roman" panose="02020603050405020304" pitchFamily="18" charset="0"/>
            </a:endParaRPr>
          </a:p>
        </p:txBody>
      </p:sp>
      <p:pic>
        <p:nvPicPr>
          <p:cNvPr id="3" name="Picture 2" descr="Continued from the previous slide. At t = 2. Variable type = (N, B, B, N, B, B, N, N). X left parenthesis 2 right parenthesis = (0, 0, 0, 0, 5, 100, 0, 0). D dot X left parenthesis 2 right parenthesis = 100. Delta X sub 1 = (1, 0.8, 0.2, 0, negative 0.2, negative 2, 0, 0). D 1 bar = negative 2.0, highlighted. Delta X sub 4 = (0, 0, 0, 1, 0, 1, 0, 0). D 4 bar = negative 1.0. Delta X sub 7 = (0, negative 0.8, negative 1.2, 0, 1.2, 2, 1, 0). D 7 bar = 3.0. Delta X sub 8 = (0, 1, negative 1, 0, 1, 0, 0, 1). D 8 bar = 1.0. Lambda X sub 5 = start fraction 5 over 0.2 end fraction. Lambda X sub 6 = start fraction 100 over 2 end fraction. Lambda = 25. At t = 3. Variable type = (B, B, B, N, N, B, N, N). X left parenthesis 3 right parenthesis = (25, 20, 5, 0, 0, 50, 0, 0). D dot X left parenthesis 3 right parenthesis = 50."/>
          <p:cNvPicPr>
            <a:picLocks noChangeAspect="1"/>
          </p:cNvPicPr>
          <p:nvPr/>
        </p:nvPicPr>
        <p:blipFill>
          <a:blip r:embed="rId3"/>
          <a:stretch>
            <a:fillRect/>
          </a:stretch>
        </p:blipFill>
        <p:spPr>
          <a:xfrm>
            <a:off x="381000" y="1676400"/>
            <a:ext cx="8382000" cy="3505200"/>
          </a:xfrm>
          <a:prstGeom prst="rect">
            <a:avLst/>
          </a:prstGeom>
        </p:spPr>
      </p:pic>
    </p:spTree>
    <p:extLst>
      <p:ext uri="{BB962C8B-B14F-4D97-AF65-F5344CB8AC3E}">
        <p14:creationId xmlns:p14="http://schemas.microsoft.com/office/powerpoint/2010/main" val="35895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b="1" dirty="0" smtClean="0">
                <a:latin typeface="Times New Roman" panose="02020603050405020304" pitchFamily="18" charset="0"/>
              </a:rPr>
              <a:t>Table 5.8 </a:t>
            </a:r>
            <a:r>
              <a:rPr lang="en-US" altLang="en-US" dirty="0" smtClean="0">
                <a:latin typeface="Times New Roman" panose="02020603050405020304" pitchFamily="18" charset="0"/>
              </a:rPr>
              <a:t>Example of Cycling with Simplex </a:t>
            </a:r>
            <a:r>
              <a:rPr lang="en-US" altLang="en-US" sz="2000" b="0" dirty="0">
                <a:latin typeface="Times New Roman" panose="02020603050405020304" pitchFamily="18" charset="0"/>
              </a:rPr>
              <a:t>(1 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3" name="Picture 2" descr="A series of tableaus for time steps, t = 0 through t = 6, with variables X sub 1 through X sub 7. The tableau gives the following seven parameters in terms of their X sub n coefficients. 1, Objective function, C. 2, constraint matrix. 3, variable type, whether Basic, B, or Non-Basic, N. 4, X left parenthesis t right parenthesis. 5, C bar for the non-basic variables. 6, Delta x, 7, lambda. Objective function, C. minimize (0, 0, 0, negative 0.75, 20, negative 0.5, 6). Constraint Matrix, A. A 1 1 = 1. A 1 2 = 0. A 1 3 = 0. A 1 4 = 0.25. A 1 5 = negative 8. A 1 6 = negative 1.00. A 1 7 = 3. B = 0. A 2 1 = 0. A 2 2 = 1. A 2 3 = 0. A 2 4 = 0.50. A 2 5 = negative 12. A 2 6 = negative 0.50. A 2 7 = 3. B = 0. A 3 1 = negative 0. A 3 2 = 0. A 3 3 = 1. A 3 4 = 0. A 3 5 = 0. A 3 6 = 1. A 3 7 = 0. B = 1. At t = 0. Variable type = (B, B, B, B, N, N, N). X left parenthesis 0 right parenthesis = (0, 0, 1, 0, 0, 0, 0). C dot X left parenthesis 0 right parenthesis = 0. Delta X sub 4 = (negative 0.25, negative 0.50, 0, 1, 0, 0, 0). C 4 bar = negative 0.75, highlighted. Lambda X sub 2 = start fraction 0 over 4 end fraction. Lambda = 0.0. At t = 1. Variable type = (N, B, B, B, N, N, N). X left parenthesis 1 right parenthesis = (0, 0, 1, 0, 0, 0, 0). C dot X left parenthesis 1 right parenthesis = 0. Delta X sub 5 = (0, negative 4, 0, 32, 1, 0, 0). C 5 bar = negative 4.0, highlighted. Lambda X sub 2 = start fraction 0 over 4 end fraction. Lambda = 0.0. Continued on the next slide."/>
          <p:cNvPicPr>
            <a:picLocks noChangeAspect="1"/>
          </p:cNvPicPr>
          <p:nvPr/>
        </p:nvPicPr>
        <p:blipFill>
          <a:blip r:embed="rId3"/>
          <a:stretch>
            <a:fillRect/>
          </a:stretch>
        </p:blipFill>
        <p:spPr>
          <a:xfrm>
            <a:off x="323850" y="1666875"/>
            <a:ext cx="8496300" cy="4305300"/>
          </a:xfrm>
          <a:prstGeom prst="rect">
            <a:avLst/>
          </a:prstGeom>
        </p:spPr>
      </p:pic>
    </p:spTree>
    <p:extLst>
      <p:ext uri="{BB962C8B-B14F-4D97-AF65-F5344CB8AC3E}">
        <p14:creationId xmlns:p14="http://schemas.microsoft.com/office/powerpoint/2010/main" val="3589837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b="1" dirty="0" smtClean="0">
                <a:latin typeface="Times New Roman" panose="02020603050405020304" pitchFamily="18" charset="0"/>
              </a:rPr>
              <a:t>Table 5.8 </a:t>
            </a:r>
            <a:r>
              <a:rPr lang="en-US" altLang="en-US" dirty="0" smtClean="0">
                <a:latin typeface="Times New Roman" panose="02020603050405020304" pitchFamily="18" charset="0"/>
              </a:rPr>
              <a:t>Example of Cycling with Simplex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3)</a:t>
            </a:r>
            <a:r>
              <a:rPr lang="en-US" altLang="en-US" dirty="0" smtClean="0">
                <a:latin typeface="Times New Roman" panose="02020603050405020304" pitchFamily="18" charset="0"/>
              </a:rPr>
              <a:t>  </a:t>
            </a:r>
          </a:p>
        </p:txBody>
      </p:sp>
      <p:pic>
        <p:nvPicPr>
          <p:cNvPr id="3" name="Picture 2" descr="Continued from previous slide. At t = 2. Variable type = (N, N, B, B, B, N, N). X left parenthesis 2 right parenthesis = (0, 0, 1, 0, 0, 0, 0). C dot X left parenthesis 2 right parenthesis = 0. Delta X sub 6 = (0, 0, negative 1, negative 8, negative 0.38, 1, 0). C 6 bar = negative 2.0, highlighted. Lambda X sub 3 = start fraction 1 over 1 end fraction. Lambda X sub 4 = start fraction 0 over 8 end fraction. Lambda X sub 5 = start fraction 0 over 0.38 end fraction. Lambda = 0.0. At t = 3. Variable type = (N, N, B, N, B, B, N). X left parenthesis 3 right parenthesis = (0, 0, 1, 0, 0, 0, 0). C dot X left parenthesis 3 right parenthesis = 0. Delta X sub 7 = (0, 0, negative 10.5, 0, negative 0.19, 10.5, 1). C 7 bar = negative 2.0, highlighted. Lambda X sub 3 = start fraction 1 over 10.5 end fraction. Lambda X sub 5 = start fraction 0 over 0.19 end fraction. Lambda = 0.0. Continued on the next slide."/>
          <p:cNvPicPr>
            <a:picLocks noChangeAspect="1"/>
          </p:cNvPicPr>
          <p:nvPr/>
        </p:nvPicPr>
        <p:blipFill>
          <a:blip r:embed="rId3"/>
          <a:stretch>
            <a:fillRect/>
          </a:stretch>
        </p:blipFill>
        <p:spPr>
          <a:xfrm>
            <a:off x="319087" y="1804987"/>
            <a:ext cx="8505825" cy="3248025"/>
          </a:xfrm>
          <a:prstGeom prst="rect">
            <a:avLst/>
          </a:prstGeom>
        </p:spPr>
      </p:pic>
    </p:spTree>
    <p:extLst>
      <p:ext uri="{BB962C8B-B14F-4D97-AF65-F5344CB8AC3E}">
        <p14:creationId xmlns:p14="http://schemas.microsoft.com/office/powerpoint/2010/main" val="3565905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b="1" dirty="0" smtClean="0">
                <a:latin typeface="Times New Roman" panose="02020603050405020304" pitchFamily="18" charset="0"/>
              </a:rPr>
              <a:t>Table 5.8 </a:t>
            </a:r>
            <a:r>
              <a:rPr lang="en-US" altLang="en-US" dirty="0" smtClean="0">
                <a:latin typeface="Times New Roman" panose="02020603050405020304" pitchFamily="18" charset="0"/>
              </a:rPr>
              <a:t>Example of Cycling with Simplex </a:t>
            </a:r>
            <a:r>
              <a:rPr lang="en-US" altLang="en-US" sz="2000" b="0" dirty="0" smtClean="0">
                <a:latin typeface="Times New Roman" panose="02020603050405020304" pitchFamily="18" charset="0"/>
              </a:rPr>
              <a:t>(3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3)</a:t>
            </a:r>
            <a:endParaRPr lang="en-US" altLang="en-US" dirty="0" smtClean="0">
              <a:latin typeface="Times New Roman" panose="02020603050405020304" pitchFamily="18" charset="0"/>
            </a:endParaRPr>
          </a:p>
        </p:txBody>
      </p:sp>
      <p:pic>
        <p:nvPicPr>
          <p:cNvPr id="3" name="Picture 2" descr="Continued from previous slide. At t = 4. Variable type = (N, N, B, N, N, B, B). X left parenthesis 4 right parenthesis = (0, 0, 1, 0, 0, 0, 0). C dot X left parenthesis 4 right parenthesis = 0. Delta X sub 1 = (1, 0, 2, 0, 0, negative 2, negative 0.33). C 1 bar = negative 1.0, highlighted. Lambda X sub 6 = start fraction 0 over 2 end fraction. Lambda X sub 7 = start fraction 0 over 0.33 end fraction. Lambda = 0.0. At t = 5. Variable type = (B, N, B, N, N, N, B). X left parenthesis 5 right parenthesis = (0, 0, 1, 0, 0, 0, 0). C dot X left parenthesis 5 right parenthesis = 0. Delta X sub 2 = (3, 1, 0, 0, 0, 0, negative 0.33). C 2 bar = negative 2.0, highlighted. Lambda X sub 7 = start fraction 0 over 0.33 end fraction. Lambda = 0.0. At t = 6. Variable type = (B, B, B, N, N, N, N). X left parenthesis 6 right parenthesis = (0, 0, 1, 0, 0, 0, 0). C dot X left parenthesis 6 right parenthesis = 0."/>
          <p:cNvPicPr>
            <a:picLocks noChangeAspect="1"/>
          </p:cNvPicPr>
          <p:nvPr/>
        </p:nvPicPr>
        <p:blipFill>
          <a:blip r:embed="rId3"/>
          <a:stretch>
            <a:fillRect/>
          </a:stretch>
        </p:blipFill>
        <p:spPr>
          <a:xfrm>
            <a:off x="342900" y="1528762"/>
            <a:ext cx="8458200" cy="3800475"/>
          </a:xfrm>
          <a:prstGeom prst="rect">
            <a:avLst/>
          </a:prstGeom>
        </p:spPr>
      </p:pic>
    </p:spTree>
    <p:extLst>
      <p:ext uri="{BB962C8B-B14F-4D97-AF65-F5344CB8AC3E}">
        <p14:creationId xmlns:p14="http://schemas.microsoft.com/office/powerpoint/2010/main" val="3586063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b="1" dirty="0" smtClean="0">
                <a:latin typeface="Times New Roman" panose="02020603050405020304" pitchFamily="18" charset="0"/>
              </a:rPr>
              <a:t>Table 5.9 </a:t>
            </a:r>
            <a:r>
              <a:rPr lang="en-US" altLang="en-US" dirty="0" smtClean="0">
                <a:latin typeface="Times New Roman" panose="02020603050405020304" pitchFamily="18" charset="0"/>
              </a:rPr>
              <a:t>Revised Simplex Search of Top Brass Trophy Application </a:t>
            </a:r>
            <a:r>
              <a:rPr lang="en-US" altLang="en-US" sz="2000" b="0" dirty="0">
                <a:latin typeface="Times New Roman" panose="02020603050405020304" pitchFamily="18" charset="0"/>
              </a:rPr>
              <a:t>(1 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4" name="Picture 3" descr="A series of tableaus for time steps, t = 0 through t = 3, with variables X sub 1 through X sub 6. The tableau gives the following nine parameters in terms of their X sub j coefficients. 1, Objective function, C. 2, constraint matrix. 3, variable type. 4, X left parenthesis t right parenthesis. 5, Matrix B inverse, a 4 by 4 matrix. 6, Matrix V, a 4 by 1 column matrix. 7, C bar sub j for the non-basic variables. 8, Delta x, 9, lambda. Objective function, C. maximize (12, 9, 0, 0, 0, 0). Constraint Matrix, A. A 1 1 = 1. A 1 2 = 0. A 1 3 = 1. A 1 4 = 0. A 1 5 = 0. A 1 6 = 0. B = 1000. A 2 1 = 0. A 2 2 = 1. A 2 3 = 0. A 2 4 = 1. A 2 5 = 0. A 2 6 = 0. B = 1500. A 3 1 = 1. A 3 2 = 1. A 3 3 = 0. A 3 4 = 0. A 3 5 = 1. A 3 6 = 0. B = 1750. A 4 1 = 4. A 4 2 = 2. A 4 3 = 0. A 4 4 = 0. A 4 5 = 0. A 4 6 = 1. B = 4800. At t = 0. Variable type = (N, N, first, second, third, fourth). X left parenthesis 0 right parenthesis = (0, 0, 1000, 1500, 1750, 4800). C dot X left parenthesis 0 right parenthesis = 0. Matrix B inverse. B inv 1 1 = 1. B inv 1 2 = 0. B inv 1 3 = 0. B inv 1 4 = 0. B inv 2 1 = 0. B inv 2 2 = 1. B inv 2 3 = 0. B inv 2 4 = 0. B inv 3 1 = 0. B inv 3 2 = 0. B inv 3 3 = 1. B inv 3 4 = 0. B inv 4 1 = 0. B inv 4 2 = 0. B inv 4 3 = 0. B inv 4 4 = 1. Matrix V. V 1 1 = 0. V 2 1 = 0. V 3 1 = 0. V 4 1 = 0. C bar 1 = 12, highlighted. C bar 2 = 9. C bar 3 = 0. C bar 4 = 0. C bar 5 = 0. C bar 6 = 0. Delta X sub 1 = (1, 0, negative 1, 0, negative 1, negative 4). Lambda 3 = start fraction 1000 over negative left parenthesis negative 1 right parenthesis end fraction. Lambda 5 = start fraction 1750 over negative left parenthesis negative 1 right parenthesis end fraction. Lambda 6 = start fraction 4800 over negative left parenthesis negative 1 right parenthesis end fraction. Lambda = 1000. Continued on the next slide."/>
          <p:cNvPicPr>
            <a:picLocks noChangeAspect="1"/>
          </p:cNvPicPr>
          <p:nvPr/>
        </p:nvPicPr>
        <p:blipFill>
          <a:blip r:embed="rId3"/>
          <a:stretch>
            <a:fillRect/>
          </a:stretch>
        </p:blipFill>
        <p:spPr>
          <a:xfrm>
            <a:off x="457200" y="1624012"/>
            <a:ext cx="8201025" cy="4333875"/>
          </a:xfrm>
          <a:prstGeom prst="rect">
            <a:avLst/>
          </a:prstGeom>
        </p:spPr>
      </p:pic>
    </p:spTree>
    <p:extLst>
      <p:ext uri="{BB962C8B-B14F-4D97-AF65-F5344CB8AC3E}">
        <p14:creationId xmlns:p14="http://schemas.microsoft.com/office/powerpoint/2010/main" val="253735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b="1" dirty="0" smtClean="0">
                <a:latin typeface="Times New Roman" panose="02020603050405020304" pitchFamily="18" charset="0"/>
              </a:rPr>
              <a:t>Table 5.9 </a:t>
            </a:r>
            <a:r>
              <a:rPr lang="en-US" altLang="en-US" dirty="0" smtClean="0">
                <a:latin typeface="Times New Roman" panose="02020603050405020304" pitchFamily="18" charset="0"/>
              </a:rPr>
              <a:t>Revised Simplex Search of Top Brass Trophy Application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3" name="Picture 2" descr="Continued from the previous slide. At t = 1. Variable type = (first, N, N, second, third, fourth). X left parenthesis 1 right parenthesis = (1000, 0, 0, 1500, 750, 800). C dot X left parenthesis 1 right parenthesis = 12000. Matrix B inverse. B inv 1 1 = 1. B inv 1 2 = 0. B inv 1 3 = 0. B inv 1 4 = 0. B inv 2 1 = 0. B inv 2 2 = 1. B inv 2 3 = 0. B inv 2 4 = 0. B inv 3 1 = negative 1. B inv 3 2 = 0. B inv 3 3 = 1. B inv 3 4 = 0. B inv 4 1 = negative 4. B inv 4 2 = 0. B inv 4 3 = 0. B inv 4 4 = 1. Matrix V. V 1 1 = 12. V 2 1 = 0. V 3 1 = 0. V 4 1 = 0. C bar 1 = 0. C bar 2 = 9, highlighted. C bar 3 = negative 12. C bar 4 = 0. C bar 5 = 0. C bar 6 = 0. Delta X sub 2 = (0, 1, 0, negative 1, negative 1, negative 2). Lambda 4 = start fraction 1500 over negative left parenthesis negative 1 right parenthesis end fraction. Lambda 5 = start fraction 750 over negative left parenthesis negative 1 right parenthesis end fraction. Lambda 6 = start fraction 800 over negative left parenthesis negative 2 right parenthesis end fraction. Lambda = 400. Continued on the next slide."/>
          <p:cNvPicPr>
            <a:picLocks noChangeAspect="1"/>
          </p:cNvPicPr>
          <p:nvPr/>
        </p:nvPicPr>
        <p:blipFill>
          <a:blip r:embed="rId3"/>
          <a:stretch>
            <a:fillRect/>
          </a:stretch>
        </p:blipFill>
        <p:spPr>
          <a:xfrm>
            <a:off x="290512" y="1762125"/>
            <a:ext cx="8562975" cy="3333750"/>
          </a:xfrm>
          <a:prstGeom prst="rect">
            <a:avLst/>
          </a:prstGeom>
        </p:spPr>
      </p:pic>
    </p:spTree>
    <p:extLst>
      <p:ext uri="{BB962C8B-B14F-4D97-AF65-F5344CB8AC3E}">
        <p14:creationId xmlns:p14="http://schemas.microsoft.com/office/powerpoint/2010/main" val="3872008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b="1" dirty="0" smtClean="0">
                <a:latin typeface="Times New Roman" panose="02020603050405020304" pitchFamily="18" charset="0"/>
              </a:rPr>
              <a:t>Table 5.9 </a:t>
            </a:r>
            <a:r>
              <a:rPr lang="en-US" altLang="en-US" dirty="0" smtClean="0">
                <a:latin typeface="Times New Roman" panose="02020603050405020304" pitchFamily="18" charset="0"/>
              </a:rPr>
              <a:t>Revised Simplex Search of Top Brass Trophy Application </a:t>
            </a:r>
            <a:r>
              <a:rPr lang="en-US" altLang="en-US" sz="2000" b="0" dirty="0" smtClean="0">
                <a:latin typeface="Times New Roman" panose="02020603050405020304" pitchFamily="18" charset="0"/>
              </a:rPr>
              <a:t>(3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4)</a:t>
            </a:r>
            <a:r>
              <a:rPr lang="en-US" altLang="en-US" dirty="0" smtClean="0">
                <a:latin typeface="Times New Roman" panose="02020603050405020304" pitchFamily="18" charset="0"/>
              </a:rPr>
              <a:t> </a:t>
            </a:r>
          </a:p>
        </p:txBody>
      </p:sp>
      <p:pic>
        <p:nvPicPr>
          <p:cNvPr id="3" name="Picture 2" descr="Continued from the previous slide. At t = 2. Variable type = (first, fourth, N, second, third, N). X left parenthesis 2 right parenthesis = (1000, 400, 0, 1100, 350, 0). C dot X left parenthesis 2 right parenthesis = 15600. Matrix B inverse. B inv 1 1 = 1. B inv 1 2 = 0. B inv 1 3 = 0. B inv 1 4 = 0. B inv 2 1 = 2. B inv 2 2 = 1. B inv 2 3 = 0. B inv 2 4 = negative 0.5. B inv 3 1 = 1. B inv 3 2 = 0. B inv 3 3 = 1. B inv 3 4 = negative 0.5. B inv 4 1 = negative 2. B inv 4 2 = 0. B inv 4 3 = 0. B inv 4 4 = 0.5. Matrix V. V 1 1 = negative 6. V 2 1 = 0. V 3 1 = 0. V 4 1 = 4.5. C bar 1 = 0. C bar 2 = 0. C bar 3 = 6, highlighted. C bar 4 = 0. C bar 5 = 0. C bar 6 = negative 4.5. Delta X sub 2 = (negative 1, 2, 1, negative 2, negative 1, 0). Lambda 1 = start fraction 1000 over negative left parenthesis negative 1 right parenthesis end fraction. Lambda 4 = start fraction 1100 over negative left parenthesis negative 2 right parenthesis end fraction. Lambda 5 = start fraction 350 over negative left parenthesis negative 1 right parenthesis end fraction. Lambda = 350. Continued on the next slide."/>
          <p:cNvPicPr>
            <a:picLocks noChangeAspect="1"/>
          </p:cNvPicPr>
          <p:nvPr/>
        </p:nvPicPr>
        <p:blipFill>
          <a:blip r:embed="rId3"/>
          <a:stretch>
            <a:fillRect/>
          </a:stretch>
        </p:blipFill>
        <p:spPr>
          <a:xfrm>
            <a:off x="328612" y="1738312"/>
            <a:ext cx="8486775" cy="3381375"/>
          </a:xfrm>
          <a:prstGeom prst="rect">
            <a:avLst/>
          </a:prstGeom>
        </p:spPr>
      </p:pic>
    </p:spTree>
    <p:extLst>
      <p:ext uri="{BB962C8B-B14F-4D97-AF65-F5344CB8AC3E}">
        <p14:creationId xmlns:p14="http://schemas.microsoft.com/office/powerpoint/2010/main" val="253415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tLang="en-US" b="1" dirty="0" smtClean="0">
                <a:latin typeface="Times New Roman" panose="02020603050405020304" pitchFamily="18" charset="0"/>
              </a:rPr>
              <a:t>Table 5.9 </a:t>
            </a:r>
            <a:r>
              <a:rPr lang="en-US" altLang="en-US" dirty="0" smtClean="0">
                <a:latin typeface="Times New Roman" panose="02020603050405020304" pitchFamily="18" charset="0"/>
              </a:rPr>
              <a:t>Revised Simplex Search of Top Brass Trophy Application </a:t>
            </a:r>
            <a:r>
              <a:rPr lang="en-US" altLang="en-US" sz="2000" b="0" dirty="0" smtClean="0">
                <a:latin typeface="Times New Roman" panose="02020603050405020304" pitchFamily="18" charset="0"/>
              </a:rPr>
              <a:t>(4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3" name="Picture 2" descr="Continued from the previous slide. At t = 3. Variable type = (first, fourth, third, second, N, N). X left parenthesis 3 right parenthesis = (1000, 400, 0, 1100, 350, 0). C dot X left parenthesis 3 right parenthesis = 15600. Matrix B inverse. B inv 1 1 = 0. B inv 1 2 = 0. B inv 1 3 = negative 1. B inv 1 4 = 0.5. B inv 2 1 = 0. B inv 2 2 = 1. B inv 2 3 = negative 2. B inv 2 4 = 0.5. B inv 3 1 = 1. B inv 3 2 = 0. B inv 3 3 = 1. B inv 3 4 = negative 0.5. B inv 4 1 = 0. B inv 4 2 = 0. B inv 4 3 = 2. B inv 4 4 = negative 0.5. Matrix V. V 1 1 = 0. V 2 1 = 0. V 3 1 = 6. V 4 1 = 1.5. C bar 1 = 0. C bar 2 = 0. C bar 3 = 0. C bar 4 = 0. C bar 5 = negative 6. C bar 6 = negative 1.5. Optimal."/>
          <p:cNvPicPr>
            <a:picLocks noChangeAspect="1"/>
          </p:cNvPicPr>
          <p:nvPr/>
        </p:nvPicPr>
        <p:blipFill>
          <a:blip r:embed="rId3"/>
          <a:stretch>
            <a:fillRect/>
          </a:stretch>
        </p:blipFill>
        <p:spPr>
          <a:xfrm>
            <a:off x="361950" y="2171700"/>
            <a:ext cx="8420100" cy="2514600"/>
          </a:xfrm>
          <a:prstGeom prst="rect">
            <a:avLst/>
          </a:prstGeom>
        </p:spPr>
      </p:pic>
    </p:spTree>
    <p:extLst>
      <p:ext uri="{BB962C8B-B14F-4D97-AF65-F5344CB8AC3E}">
        <p14:creationId xmlns:p14="http://schemas.microsoft.com/office/powerpoint/2010/main" val="2242590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457200" y="228600"/>
            <a:ext cx="8229600" cy="1828800"/>
          </a:xfrm>
        </p:spPr>
        <p:txBody>
          <a:bodyPr/>
          <a:lstStyle/>
          <a:p>
            <a:r>
              <a:rPr lang="en-US" altLang="en-US" b="1" dirty="0" smtClean="0">
                <a:latin typeface="Times New Roman" panose="02020603050405020304" pitchFamily="18" charset="0"/>
              </a:rPr>
              <a:t>Table 5.10 </a:t>
            </a:r>
            <a:r>
              <a:rPr lang="en-US" altLang="en-US" dirty="0" smtClean="0">
                <a:latin typeface="Times New Roman" panose="02020603050405020304" pitchFamily="18" charset="0"/>
              </a:rPr>
              <a:t>Upper- and Lower-Bounded Simplex Search of Top Brass Trophy Application </a:t>
            </a:r>
            <a:r>
              <a:rPr lang="en-US" altLang="en-US" sz="2000" b="0" dirty="0">
                <a:latin typeface="Times New Roman" panose="02020603050405020304" pitchFamily="18" charset="0"/>
              </a:rPr>
              <a:t>(1 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3" name="Picture 2" descr="A series of tableaus for time steps, t = 0 through t = 3, with variables X sub 1, X sub 2, X sub 5, X sub 6. The tableau gives the following ten parameters in terms of their X sub j coefficients. 1, Objective function, C. 2, constraint matrix. 3, lower bound. 4, upper bound. 5, variable type. 6, X left parenthesis t right parenthesis. 7, Matrix B inverse, a 2 by 2matrix. 8, Matrix V, a 2 by 1 column matrix. 9, C bar sub j for the non-basic variables. 10, Delta x, 8, lambda. Objective function, C. maximize (12, 9, 0, 0). Constraint Matrix, A. A 1 1 = 1. A 1 2 = 1. A 1 3 = 1. A 1 4 = 0. B = 1750. A 2 1 = 4. A 2 2 = 2. A 2 3 = 0. A 2 4 = 0. B = 4800. L 1 = 0. L 2 = 0. L 5 = 0. L 6 = 0. U 1 = 1000. U 2 = 1500. U 5 = 0. U 6 = 0. At t = 0. Variable type = (L, L, first, second). X left parenthesis 0 right parenthesis = (0, 0, 1750, 4800). C dot X left parenthesis 0 right parenthesis = 0. Matrix B inverse. B inv 1 1 = 1. B inv 1 2 = 1. B inv 2 1 = 0. B inv 2 2 = 1. Matrix V. V 1 1 = 0, V 2 1 = 0. C bar 1 = 12. C bar 2 = 9, highlighted. C bar 5 = 0. C bar 6 = 0. Delta X sub 1 = (1, 0, negative 1, negative 4). Lambda 1 = start fraction 1000 over 1 end fraction. Lambda 5 = start fraction 1750 over 1 end fraction. Lambda 6 = start fraction 4800 over 4 end fraction. Lambda = 1000. Continued on the next slide."/>
          <p:cNvPicPr>
            <a:picLocks noChangeAspect="1"/>
          </p:cNvPicPr>
          <p:nvPr/>
        </p:nvPicPr>
        <p:blipFill>
          <a:blip r:embed="rId3"/>
          <a:stretch>
            <a:fillRect/>
          </a:stretch>
        </p:blipFill>
        <p:spPr>
          <a:xfrm>
            <a:off x="1104900" y="2171700"/>
            <a:ext cx="6934200" cy="3695700"/>
          </a:xfrm>
          <a:prstGeom prst="rect">
            <a:avLst/>
          </a:prstGeom>
        </p:spPr>
      </p:pic>
    </p:spTree>
    <p:extLst>
      <p:ext uri="{BB962C8B-B14F-4D97-AF65-F5344CB8AC3E}">
        <p14:creationId xmlns:p14="http://schemas.microsoft.com/office/powerpoint/2010/main" val="370259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Figure 5.2 </a:t>
            </a:r>
            <a:r>
              <a:rPr lang="en-US" altLang="en-US" dirty="0" smtClean="0">
                <a:latin typeface="Times New Roman" panose="02020603050405020304" pitchFamily="18" charset="0"/>
                <a:cs typeface="Times New Roman" panose="02020603050405020304" pitchFamily="18" charset="0"/>
              </a:rPr>
              <a:t>Interior, Boundary and Extreme Points of the Top Brass Example</a:t>
            </a:r>
          </a:p>
        </p:txBody>
      </p:sp>
      <p:pic>
        <p:nvPicPr>
          <p:cNvPr id="2" name="Picture 1" descr="The feasible region has the following vertices (0) at the origin, (1) at (1000, 0), (2) at (1000, 400), (3) at (600, 1100), (4) at (250, 1500), and (5) at (0, 1500). (6) is on the regions left edge at (0, 500). (7) is inside the region at (500, 500). (8) is outside the region at (1800, 800), and (9) is outside the region at (0, 1750)."/>
          <p:cNvPicPr>
            <a:picLocks noChangeAspect="1"/>
          </p:cNvPicPr>
          <p:nvPr/>
        </p:nvPicPr>
        <p:blipFill>
          <a:blip r:embed="rId3"/>
          <a:stretch>
            <a:fillRect/>
          </a:stretch>
        </p:blipFill>
        <p:spPr>
          <a:xfrm>
            <a:off x="1962150" y="1576387"/>
            <a:ext cx="5219700" cy="4657725"/>
          </a:xfrm>
          <a:prstGeom prst="rect">
            <a:avLst/>
          </a:prstGeom>
        </p:spPr>
      </p:pic>
    </p:spTree>
    <p:extLst>
      <p:ext uri="{BB962C8B-B14F-4D97-AF65-F5344CB8AC3E}">
        <p14:creationId xmlns:p14="http://schemas.microsoft.com/office/powerpoint/2010/main" val="2007168087"/>
      </p:ext>
    </p:extLst>
  </p:cSld>
  <p:clrMapOvr>
    <a:masterClrMapping/>
  </p:clrMapOvr>
  <p:transition spd="slow" advTm="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457200" y="228600"/>
            <a:ext cx="8229600" cy="1762125"/>
          </a:xfrm>
        </p:spPr>
        <p:txBody>
          <a:bodyPr/>
          <a:lstStyle/>
          <a:p>
            <a:r>
              <a:rPr lang="en-US" altLang="en-US" b="1" dirty="0" smtClean="0">
                <a:latin typeface="Times New Roman" panose="02020603050405020304" pitchFamily="18" charset="0"/>
              </a:rPr>
              <a:t>Table 5.10 </a:t>
            </a:r>
            <a:r>
              <a:rPr lang="en-US" altLang="en-US" dirty="0" smtClean="0">
                <a:latin typeface="Times New Roman" panose="02020603050405020304" pitchFamily="18" charset="0"/>
              </a:rPr>
              <a:t>Upper- and Lower-Bounded Simplex Search of Top Brass Trophy Application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3" name="Picture 2" descr="Continued from the previous slide. At t = 1. Variable type = (U, L, first, second). X left parenthesis 1 right parenthesis = (1000, 0, 750, 800). C dot X left parenthesis 1 right parenthesis = 12000. Matrix B inverse. B inv 1 1 = 1. B inv 1 2 = 0. B inv 2 1 = 0. B inv 2 2 = 0. Matrix V. V 1 1 = 0, V 2 1 = 0. C bar 1 = 12. C bar 2 = 9, highlighted. C bar 5 = 0. C bar 6 = 0. Delta X sub 2 = (0, 1, negative 1, negative 4). Lambda 2 = start fraction 1500 over 1 end fraction. Lambda 5 = start fraction 750 over 1 end fraction. Lambda 6 = start fraction 800 over 2 end fraction. Lambda = 400. Continued on the next slide."/>
          <p:cNvPicPr>
            <a:picLocks noChangeAspect="1"/>
          </p:cNvPicPr>
          <p:nvPr/>
        </p:nvPicPr>
        <p:blipFill>
          <a:blip r:embed="rId3"/>
          <a:stretch>
            <a:fillRect/>
          </a:stretch>
        </p:blipFill>
        <p:spPr>
          <a:xfrm>
            <a:off x="447675" y="2209800"/>
            <a:ext cx="8239125" cy="3086100"/>
          </a:xfrm>
          <a:prstGeom prst="rect">
            <a:avLst/>
          </a:prstGeom>
        </p:spPr>
      </p:pic>
    </p:spTree>
    <p:extLst>
      <p:ext uri="{BB962C8B-B14F-4D97-AF65-F5344CB8AC3E}">
        <p14:creationId xmlns:p14="http://schemas.microsoft.com/office/powerpoint/2010/main" val="259912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457200" y="228600"/>
            <a:ext cx="8229600" cy="1733550"/>
          </a:xfrm>
        </p:spPr>
        <p:txBody>
          <a:bodyPr/>
          <a:lstStyle/>
          <a:p>
            <a:r>
              <a:rPr lang="en-US" altLang="en-US" b="1" dirty="0" smtClean="0">
                <a:latin typeface="Times New Roman" panose="02020603050405020304" pitchFamily="18" charset="0"/>
              </a:rPr>
              <a:t>Table 5.10 </a:t>
            </a:r>
            <a:r>
              <a:rPr lang="en-US" altLang="en-US" dirty="0" smtClean="0">
                <a:latin typeface="Times New Roman" panose="02020603050405020304" pitchFamily="18" charset="0"/>
              </a:rPr>
              <a:t>Upper- and Lower-Bounded Simplex Search of Top Brass Trophy Application </a:t>
            </a:r>
            <a:r>
              <a:rPr lang="en-US" altLang="en-US" sz="2000" b="0" dirty="0" smtClean="0">
                <a:latin typeface="Times New Roman" panose="02020603050405020304" pitchFamily="18" charset="0"/>
              </a:rPr>
              <a:t>(3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3" name="Picture 2" descr="Continued from the previous slide. At t = 2. Variable type = (U, second, first, L). X left parenthesis 2 right parenthesis = (1000, 400, 350, 0). C dot X left parenthesis 2 right parenthesis = 15600. Matrix B inverse. B inv 1 1 = 1. B inv 1 2 = negative 0.5. B inv 2 1 = 0. B inv 2 2 = 0.5. Matrix V. V 1 1 = 0, V 2 1 = 4.5. C bar 1 = negative 6, highlighted. C bar 2 = 0. C bar 5 = 0. C bar 6 = negative 4.5. Delta X sub 1 = (negative 1, 2, negative 1, 0). Lambda 1 = start fraction 1000 over 1 end fraction. Lambda 2 = start fraction 1100 over 2 end fraction. Lambda 5 = start fraction 350 over 1 end fraction. Lambda = 350. Continued on the next slide."/>
          <p:cNvPicPr>
            <a:picLocks noChangeAspect="1"/>
          </p:cNvPicPr>
          <p:nvPr/>
        </p:nvPicPr>
        <p:blipFill>
          <a:blip r:embed="rId3"/>
          <a:stretch>
            <a:fillRect/>
          </a:stretch>
        </p:blipFill>
        <p:spPr>
          <a:xfrm>
            <a:off x="447675" y="2200275"/>
            <a:ext cx="8239125" cy="3181350"/>
          </a:xfrm>
          <a:prstGeom prst="rect">
            <a:avLst/>
          </a:prstGeom>
        </p:spPr>
      </p:pic>
    </p:spTree>
    <p:extLst>
      <p:ext uri="{BB962C8B-B14F-4D97-AF65-F5344CB8AC3E}">
        <p14:creationId xmlns:p14="http://schemas.microsoft.com/office/powerpoint/2010/main" val="3025534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228600"/>
            <a:ext cx="8229600" cy="1800225"/>
          </a:xfrm>
        </p:spPr>
        <p:txBody>
          <a:bodyPr/>
          <a:lstStyle/>
          <a:p>
            <a:r>
              <a:rPr lang="en-US" altLang="en-US" b="1" dirty="0" smtClean="0">
                <a:latin typeface="Times New Roman" panose="02020603050405020304" pitchFamily="18" charset="0"/>
              </a:rPr>
              <a:t>Table 5.10 </a:t>
            </a:r>
            <a:r>
              <a:rPr lang="en-US" altLang="en-US" dirty="0" smtClean="0">
                <a:latin typeface="Times New Roman" panose="02020603050405020304" pitchFamily="18" charset="0"/>
              </a:rPr>
              <a:t>Upper- and Lower-Bounded Simplex Search of Top Brass Trophy Application </a:t>
            </a:r>
            <a:r>
              <a:rPr lang="en-US" altLang="en-US" sz="2000" b="0" dirty="0" smtClean="0">
                <a:latin typeface="Times New Roman" panose="02020603050405020304" pitchFamily="18" charset="0"/>
              </a:rPr>
              <a:t>(4 </a:t>
            </a:r>
            <a:r>
              <a:rPr lang="en-US" altLang="en-US" sz="2000" b="0" dirty="0">
                <a:latin typeface="Times New Roman" panose="02020603050405020304" pitchFamily="18" charset="0"/>
              </a:rPr>
              <a:t>of </a:t>
            </a:r>
            <a:r>
              <a:rPr lang="en-US" altLang="en-US" sz="2000" b="0" dirty="0" smtClean="0">
                <a:latin typeface="Times New Roman" panose="02020603050405020304" pitchFamily="18" charset="0"/>
              </a:rPr>
              <a:t>4)</a:t>
            </a:r>
            <a:endParaRPr lang="en-US" altLang="en-US" dirty="0" smtClean="0">
              <a:latin typeface="Times New Roman" panose="02020603050405020304" pitchFamily="18" charset="0"/>
            </a:endParaRPr>
          </a:p>
        </p:txBody>
      </p:sp>
      <p:pic>
        <p:nvPicPr>
          <p:cNvPr id="3" name="Picture 2" descr="Continued from the previous slide.&#10;At t = 3. Variable type = (first, second, L, L). X left parenthesis 3 right parenthesis = (650, 1100, 0, 0). C dot X left parenthesis 3 right parenthesis = 17700. Matrix B inverse. B inv 1 1 = negative 1. B inv 1 2 = 0.5. B inv 2 1 = 2. B inv 2 2 = negative 0.5. Matrix V. V 1 1 = 6, V 2 1 = 1.5. C bar 1 = 0. C bar 2 = 0. C bar 5 = negative 6. C bar 6 = negative 1.5. Optimal."/>
          <p:cNvPicPr>
            <a:picLocks noChangeAspect="1"/>
          </p:cNvPicPr>
          <p:nvPr/>
        </p:nvPicPr>
        <p:blipFill>
          <a:blip r:embed="rId3"/>
          <a:stretch>
            <a:fillRect/>
          </a:stretch>
        </p:blipFill>
        <p:spPr>
          <a:xfrm>
            <a:off x="495300" y="2290762"/>
            <a:ext cx="8153400" cy="2276475"/>
          </a:xfrm>
          <a:prstGeom prst="rect">
            <a:avLst/>
          </a:prstGeom>
        </p:spPr>
      </p:pic>
    </p:spTree>
    <p:extLst>
      <p:ext uri="{BB962C8B-B14F-4D97-AF65-F5344CB8AC3E}">
        <p14:creationId xmlns:p14="http://schemas.microsoft.com/office/powerpoint/2010/main" val="250845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Shape 386"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b="1" dirty="0" smtClean="0">
                <a:latin typeface="Times New Roman" panose="02020603050405020304" pitchFamily="18" charset="0"/>
              </a:rPr>
              <a:t>Figure 5.3 </a:t>
            </a:r>
            <a:r>
              <a:rPr lang="en-US" altLang="en-US" dirty="0" smtClean="0">
                <a:latin typeface="Times New Roman" panose="02020603050405020304" pitchFamily="18" charset="0"/>
              </a:rPr>
              <a:t>Adjacent Extreme Point Search to Max  </a:t>
            </a:r>
            <a:r>
              <a:rPr lang="en-US" altLang="en-US" sz="100" dirty="0" smtClean="0">
                <a:solidFill>
                  <a:schemeClr val="bg1"/>
                </a:solidFill>
                <a:latin typeface="Times New Roman" panose="02020603050405020304" pitchFamily="18" charset="0"/>
              </a:rPr>
              <a:t>x </a:t>
            </a:r>
            <a:r>
              <a:rPr lang="en-US" altLang="en-US" sz="100" dirty="0">
                <a:solidFill>
                  <a:schemeClr val="bg1"/>
                </a:solidFill>
                <a:latin typeface="Times New Roman" panose="02020603050405020304" pitchFamily="18" charset="0"/>
              </a:rPr>
              <a:t>sub </a:t>
            </a:r>
            <a:r>
              <a:rPr lang="en-US" altLang="en-US" sz="100" dirty="0" smtClean="0">
                <a:solidFill>
                  <a:schemeClr val="bg1"/>
                </a:solidFill>
                <a:latin typeface="Times New Roman" panose="02020603050405020304" pitchFamily="18" charset="0"/>
              </a:rPr>
              <a:t>3</a:t>
            </a:r>
            <a:r>
              <a:rPr lang="en-US" altLang="en-US" dirty="0" smtClean="0">
                <a:latin typeface="Times New Roman" panose="02020603050405020304" pitchFamily="18" charset="0"/>
              </a:rPr>
              <a:t>  in Three Dimensions</a:t>
            </a:r>
          </a:p>
        </p:txBody>
      </p:sp>
      <p:graphicFrame>
        <p:nvGraphicFramePr>
          <p:cNvPr id="4" name="Object 3"/>
          <p:cNvGraphicFramePr>
            <a:graphicFrameLocks noChangeAspect="1"/>
          </p:cNvGraphicFramePr>
          <p:nvPr>
            <p:extLst>
              <p:ext uri="{D42A27DB-BD31-4B8C-83A1-F6EECF244321}">
                <p14:modId xmlns:p14="http://schemas.microsoft.com/office/powerpoint/2010/main" val="780244557"/>
              </p:ext>
            </p:extLst>
          </p:nvPr>
        </p:nvGraphicFramePr>
        <p:xfrm>
          <a:off x="1909763" y="917644"/>
          <a:ext cx="371475" cy="446087"/>
        </p:xfrm>
        <a:graphic>
          <a:graphicData uri="http://schemas.openxmlformats.org/presentationml/2006/ole">
            <mc:AlternateContent xmlns:mc="http://schemas.openxmlformats.org/markup-compatibility/2006">
              <mc:Choice xmlns:v="urn:schemas-microsoft-com:vml" Requires="v">
                <p:oleObj spid="_x0000_s1041" name="Equation" r:id="rId4" imgW="317160" imgH="380880" progId="Equation.DSMT4">
                  <p:embed/>
                </p:oleObj>
              </mc:Choice>
              <mc:Fallback>
                <p:oleObj name="Equation" r:id="rId4" imgW="317160" imgH="380880" progId="Equation.DSMT4">
                  <p:embed/>
                  <p:pic>
                    <p:nvPicPr>
                      <p:cNvPr id="0" name=""/>
                      <p:cNvPicPr/>
                      <p:nvPr/>
                    </p:nvPicPr>
                    <p:blipFill>
                      <a:blip r:embed="rId5"/>
                      <a:stretch>
                        <a:fillRect/>
                      </a:stretch>
                    </p:blipFill>
                    <p:spPr>
                      <a:xfrm>
                        <a:off x="1909763" y="917644"/>
                        <a:ext cx="371475" cy="446087"/>
                      </a:xfrm>
                      <a:prstGeom prst="rect">
                        <a:avLst/>
                      </a:prstGeom>
                    </p:spPr>
                  </p:pic>
                </p:oleObj>
              </mc:Fallback>
            </mc:AlternateContent>
          </a:graphicData>
        </a:graphic>
      </p:graphicFrame>
      <p:pic>
        <p:nvPicPr>
          <p:cNvPr id="2" name="Picture 1" descr="x super (0) is at a lower vertex of face J in quadrant 1 of the x sub 1 x sub 2 plane. x super (0) is the initial point of x super (1), which extends in the positive x sub 2 and x sub 3 directions on the edge shared by faces I and J. x super (3) then extends in the positive x sub 1 and x sub 3 directions on the edge shared by J and G. x super (3) extends in the negative x sub1, negative x sub 2, and positive x sub 3 directions along the edge between G and C. x super (4) extends in the positive x sub1, negative x sub 2, and positive x sub 3 directions along the edge between B and C. x super (5) extends in the positive x sub 1, negative x sub2, and positive x sub 3 directions along the edge between A and C, and x super (6) extends in the negative x sub 1, negative x sub 2, and positive x sub 3 directions along the edge of A to the x sub 3 axis."/>
          <p:cNvPicPr>
            <a:picLocks noChangeAspect="1"/>
          </p:cNvPicPr>
          <p:nvPr/>
        </p:nvPicPr>
        <p:blipFill>
          <a:blip r:embed="rId6"/>
          <a:stretch>
            <a:fillRect/>
          </a:stretch>
        </p:blipFill>
        <p:spPr>
          <a:xfrm>
            <a:off x="1700212" y="1685925"/>
            <a:ext cx="5743575" cy="4514850"/>
          </a:xfrm>
          <a:prstGeom prst="rect">
            <a:avLst/>
          </a:prstGeom>
        </p:spPr>
      </p:pic>
    </p:spTree>
    <p:extLst>
      <p:ext uri="{BB962C8B-B14F-4D97-AF65-F5344CB8AC3E}">
        <p14:creationId xmlns:p14="http://schemas.microsoft.com/office/powerpoint/2010/main" val="2241316578"/>
      </p:ext>
    </p:extLst>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b="1" dirty="0" smtClean="0">
                <a:latin typeface="Times New Roman" panose="02020603050405020304" pitchFamily="18" charset="0"/>
              </a:rPr>
              <a:t>Figure 5.4 </a:t>
            </a:r>
            <a:r>
              <a:rPr lang="en-US" altLang="en-US" dirty="0" smtClean="0">
                <a:latin typeface="Times New Roman" panose="02020603050405020304" pitchFamily="18" charset="0"/>
              </a:rPr>
              <a:t>Basic Solutions of the Top Brass Example </a:t>
            </a:r>
            <a:r>
              <a:rPr lang="en-US" altLang="en-US" sz="2000" b="0" dirty="0">
                <a:latin typeface="Times New Roman" panose="02020603050405020304" pitchFamily="18" charset="0"/>
              </a:rPr>
              <a:t>(1 of 2)</a:t>
            </a:r>
            <a:endParaRPr lang="en-US" altLang="en-US" dirty="0" smtClean="0">
              <a:latin typeface="Times New Roman" panose="02020603050405020304" pitchFamily="18" charset="0"/>
            </a:endParaRPr>
          </a:p>
        </p:txBody>
      </p:sp>
      <p:pic>
        <p:nvPicPr>
          <p:cNvPr id="2" name="Picture 1" descr="The feasible region has vertices (0) = (0, 0), (1) = (1000, 0), (2) = (1000, 400), (3) = (600, 1100), (4) = (250, 1500), and (5) = (0, 1500). The following are outside the region, (6) (0, 1750), (7) = (0, 2400), (8) = (500, 1500), (9) = (1000, 1500), (10) = (1000, 750), (11) = (1200, 0), and (12) = (1800, 0). All values estimated."/>
          <p:cNvPicPr>
            <a:picLocks noChangeAspect="1"/>
          </p:cNvPicPr>
          <p:nvPr/>
        </p:nvPicPr>
        <p:blipFill>
          <a:blip r:embed="rId3"/>
          <a:stretch>
            <a:fillRect/>
          </a:stretch>
        </p:blipFill>
        <p:spPr>
          <a:xfrm>
            <a:off x="1985962" y="1433512"/>
            <a:ext cx="5172075" cy="4733925"/>
          </a:xfrm>
          <a:prstGeom prst="rect">
            <a:avLst/>
          </a:prstGeom>
        </p:spPr>
      </p:pic>
    </p:spTree>
    <p:extLst>
      <p:ext uri="{BB962C8B-B14F-4D97-AF65-F5344CB8AC3E}">
        <p14:creationId xmlns:p14="http://schemas.microsoft.com/office/powerpoint/2010/main" val="2565655654"/>
      </p:ext>
    </p:extLst>
  </p:cSld>
  <p:clrMapOvr>
    <a:masterClrMapping/>
  </p:clrMapOvr>
  <p:transition spd="slow"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b="1" dirty="0" smtClean="0">
                <a:latin typeface="Times New Roman" panose="02020603050405020304" pitchFamily="18" charset="0"/>
              </a:rPr>
              <a:t>Table 5.1 </a:t>
            </a:r>
            <a:r>
              <a:rPr lang="en-US" altLang="en-US" dirty="0" smtClean="0">
                <a:latin typeface="Times New Roman" panose="02020603050405020304" pitchFamily="18" charset="0"/>
              </a:rPr>
              <a:t>Basic Solutions of the Top Brass Example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2)</a:t>
            </a:r>
            <a:endParaRPr lang="en-US" altLang="en-US" dirty="0" smtClean="0">
              <a:latin typeface="Times New Roman" panose="02020603050405020304" pitchFamily="18" charset="0"/>
            </a:endParaRPr>
          </a:p>
        </p:txBody>
      </p:sp>
      <p:pic>
        <p:nvPicPr>
          <p:cNvPr id="4" name="Picture 3" descr="A table of basic solutions for the Top Brass example lists combinations of active constraints, basic variables, basic solutions, solution statuses, and the corresponding point in Figure 5.4. The following abbreviations are used. Active constraints, A C, basic variables, B V, basic solution, B S, solution status, status, Point in Figure 5.4, point. A C, X sub 1 greater than equal to 0, X sub 2 greater than or equal to 0. B V, X sub 3, X sub 4, X sub 5, X sub 6. Solution, X = (0, 0, 1000, 1500, 1750, 4800). Status, Feasible. Point, X left parenthesis 0 right parenthesis. A C, X sub 1 greater than equal to 0, X sub 3 greater than or equal to 0. B V, X sub 2, X sub 4, X sub 5, X sub 6. Solution, X = None. Status, Dependent. Point, None. A C, X sub 1 greater than equal to 0, X sub 4 greater than or equal to 0. B V, X sub 2, X sub 3, X sub 5, X sub 6. Solution, X = (0, 1500, 1000, 0, 250, 1800). Status, Feasible. Point, X left parenthesis 5 right parenthesis. A C, X sub 1 greater than equal to 0, X sub 5 greater than or equal to 0. B V, X sub 2, X sub 3, X sub 4, X sub 6. Solution, X = (0, 1750, 1000, negative 250, 0, 1300). Status, Infeasible. Point, X left parenthesis 6 right parenthesis. A C, X sub 1 greater than equal to 0, X sub 6 greater than or equal to 0. B V, X sub 2, X sub 3, X sub 4, X sub 5. Solution, X = (0, 2400, 1000, negative 900, negative 650, 0). Status, Infeasible. Point, X left parenthesis 7 right parenthesis. A C, X sub 2 greater than equal to 0, X sub 3 greater than or equal to 0. B V, X sub 1, X sub 4, X sub 5, X sub 6. Solution, X = (1000, 0, 0, 1500, 750, 800). Status, Feasible. Point, X left parenthesis 1 right parenthesis. A C, X sub 2 greater than equal to 0, X sub 4 greater than or equal to 0. B V, X sub 1, X sub 3, X sub 5, X sub 6. Solution, X = None. Status, Dependent. Point, None. A C, X sub 2 greater than equal to 0, X sub 5 greater than or equal to 0. B V, X sub 1, X sub 3, X sub 4, X sub 6. Solution, X = (1750, 0, negative 750, negative 1500, 0, negative 2200). Status, Infeasible. Point, X left parenthesis 12 right parenthesis. A C, X sub 2 greater than equal to 0, X sub 6 greater than or equal to 0. B V, X sub 1, X sub 3, X sub 4, X sub 5. Solution, X = (1200, 0, negative 200, 1500, 550, 0). Status, Infeasible. Point, X left parenthesis 11 right parenthesis. A C, X sub 3 greater than equal to 0, X sub 4 greater than or equal to 0. B V, X sub 1, X sub 2, X sub 5, X sub 6. Solution, X = (1000, 1500, 0, 0, negative 750, negative 2200). Status, Infeasible. Point, X left parenthesis 9 right parenthesis. A C, X sub 3 greater than equal to 0, X sub 5 greater than or equal to 0. B V, X sub 1, X sub 2, X sub 4, X sub 6. Solution, X = (1000, 750, 0, 750, 0, negative 700). Status, Infeasible. Point, X left parenthesis 10 right parenthesis. A C, X sub 3 greater than equal to 0, X sub 6 greater than or equal to 0. B V, X sub 1, X sub 2, X sub 4, X sub 5. Solution, X = (1000, 400, 0, 1100, 350, 0). Status, Feasible. Point, X left parenthesis 2 right parenthesis. A C, X sub 4 greater than equal to 0, X sub 5 greater than or equal to 0. B V, X sub 1, X sub 2, X sub 3, X sub 6. Solution, X = (250, 1500, 750, 0, 0, 800). Status, Feasible. Point, X left parenthesis 4 right parenthesis. A C, X sub 4 greater than equal to 0, X sub 6 greater than or equal to 0. B V, X sub 1, X sub 2, X sub 3, X sub 5. Solution, X = (450, 1500, 550, 0, negative 200, 0). Status, Infeasible. Point, X left parenthesis 8 right parenthesis. A C, X sub 5 greater than equal to 0, X sub 6 greater than or equal to 0. B V, X sub 1, X sub 2, X sub 3, X sub 4. Solution, X = (650, 1100, 350, 400, 0, 0). Status, Feasible. Point, X left parenthesis 3 right parenthesis."/>
          <p:cNvPicPr>
            <a:picLocks noChangeAspect="1"/>
          </p:cNvPicPr>
          <p:nvPr/>
        </p:nvPicPr>
        <p:blipFill>
          <a:blip r:embed="rId3"/>
          <a:stretch>
            <a:fillRect/>
          </a:stretch>
        </p:blipFill>
        <p:spPr>
          <a:xfrm>
            <a:off x="785812" y="1624012"/>
            <a:ext cx="7572375" cy="4257675"/>
          </a:xfrm>
          <a:prstGeom prst="rect">
            <a:avLst/>
          </a:prstGeom>
        </p:spPr>
      </p:pic>
    </p:spTree>
    <p:extLst>
      <p:ext uri="{BB962C8B-B14F-4D97-AF65-F5344CB8AC3E}">
        <p14:creationId xmlns:p14="http://schemas.microsoft.com/office/powerpoint/2010/main" val="360715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b="1" dirty="0" smtClean="0">
                <a:latin typeface="Times New Roman" panose="02020603050405020304" pitchFamily="18" charset="0"/>
              </a:rPr>
              <a:t>Figure 5.5 </a:t>
            </a:r>
            <a:r>
              <a:rPr lang="en-US" altLang="en-US" dirty="0" smtClean="0">
                <a:latin typeface="Times New Roman" panose="02020603050405020304" pitchFamily="18" charset="0"/>
              </a:rPr>
              <a:t>Simplex Search of the Top Brass Example</a:t>
            </a:r>
          </a:p>
        </p:txBody>
      </p:sp>
      <p:pic>
        <p:nvPicPr>
          <p:cNvPr id="2" name="Picture 1" descr="The feasible region has vertices x super (0) = (0, 0), x super (1) = (1000, 0), x super (2) = (1000, 400), x super (3) = optimal = (650, 1100), (250, 1500), and (0, 1500). The contours have slope negative five fourths, with one contour through vertices (250, 1500) and (1000, 400). All values estimated."/>
          <p:cNvPicPr>
            <a:picLocks noChangeAspect="1"/>
          </p:cNvPicPr>
          <p:nvPr/>
        </p:nvPicPr>
        <p:blipFill>
          <a:blip r:embed="rId3"/>
          <a:stretch>
            <a:fillRect/>
          </a:stretch>
        </p:blipFill>
        <p:spPr>
          <a:xfrm>
            <a:off x="1843087" y="1624012"/>
            <a:ext cx="5457825" cy="4467225"/>
          </a:xfrm>
          <a:prstGeom prst="rect">
            <a:avLst/>
          </a:prstGeom>
        </p:spPr>
      </p:pic>
    </p:spTree>
    <p:extLst>
      <p:ext uri="{BB962C8B-B14F-4D97-AF65-F5344CB8AC3E}">
        <p14:creationId xmlns:p14="http://schemas.microsoft.com/office/powerpoint/2010/main" val="3699125203"/>
      </p:ext>
    </p:extLst>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tLang="en-US" b="1" dirty="0" smtClean="0">
                <a:latin typeface="Times New Roman" panose="02020603050405020304" pitchFamily="18" charset="0"/>
              </a:rPr>
              <a:t>Table 5.2 </a:t>
            </a:r>
            <a:r>
              <a:rPr lang="en-US" altLang="en-US" dirty="0" smtClean="0">
                <a:latin typeface="Times New Roman" panose="02020603050405020304" pitchFamily="18" charset="0"/>
              </a:rPr>
              <a:t>Rudimentary Simplex Search of Top Brass Trophy Example </a:t>
            </a:r>
            <a:r>
              <a:rPr lang="en-US" altLang="en-US" sz="2000" b="0" dirty="0">
                <a:latin typeface="Times New Roman" panose="02020603050405020304" pitchFamily="18" charset="0"/>
              </a:rPr>
              <a:t>(1 of 2)</a:t>
            </a:r>
            <a:endParaRPr lang="en-US" altLang="en-US" dirty="0" smtClean="0">
              <a:latin typeface="Times New Roman" panose="02020603050405020304" pitchFamily="18" charset="0"/>
            </a:endParaRPr>
          </a:p>
        </p:txBody>
      </p:sp>
      <p:pic>
        <p:nvPicPr>
          <p:cNvPr id="3" name="Picture 2" descr="A series of tableaus for time steps, t = 0 through t = 3, with variables X sub 1 through X sub 6. The tableau gives the following seven parameters in terms of their X sub n coefficients. 1, Objective function, C. 2, constraint matrix. 3, variable type, whether Basic, B, or Non-Basic, N. 4, X left parenthesis t right parenthesis. 5, C bar for the non-basic variables. 6, Delta x for the two non-basic variables. 7, lambda. Objective function, C. Maximize (12, 9, 0, 0, 0, 0). Constraint matrix, A. A 1 1 = 1. A 1 2 = 0. A 1 3 = 1. A 1 4 = 0. A 1 5 = 0. A 1 6 = 0. B = 1000. A 2 1 = 0. A 2 2 = 1. A 2 3 = 0. A 2 4 = 1. A 2 5 = 0. A 2 6 = 0. B = 1500. A 3 1 = 1. A 3 2 = 1. A 3 3 = 0. A 3 4 = 0. A 3 5 = 1. A 3 6 = 0. B = 1750. A 4 1 = 4. A 4 2 = 2. A 4 3 = 0. A 4 4 = 0. A 4 5 = 0. A 4 6 = 1. B = 4800. At t = 0. Variable type = (N, N, B, B, B, B). X left parenthesis 0 right parenthesis = (0, 0, 1000, 1500, 1750, 4800). C dot X left parenthesis 0 right parenthesis = 0. Delta X sub 1 = (1, 0, negative 1, 0, negative 1, negative 4). C 1 bar = 12, highlighted. Delta X sub 2 = (0, 1, 0, negative 1, negative 1, negative 2). C 2 bar = 9. Lambda for X sub 3 = start fraction 1000 over negative left parenthesis negative 1 right parenthesis end fraction. Lambda for X sub 5 = start fraction 1750 over negative left parenthesis negative 1 right parenthesis end fraction. Lambda for X sub 6 = start fraction 4800 over negative left parenthesis negative 4 right parenthesis end fraction. Lambda = 1000. At t = 1. Variable type = (B, N, N, B, B, B). X left parenthesis 1 right parenthesis = (1000, 0, 0, 1500, 750, 800). C dot X left parenthesis 1 right parenthesis = 12000. Delta X sub 2 = (0, 1, 0, negative 1, negative 1, negative 2). C 2 bar = 9, highlighted. Delta X sub 3 = (negative 1, 0, 1, 0, 0, 4). C 3 bar = negative 12. Lambda for X sub 4 = start fraction 1500 over negative left parenthesis negative 1 right parenthesis end fraction. Lambda for X sub 5 = start fraction 750 over negative left parenthesis negative 1 right parenthesis end fraction. Lambda for X sub 6 = start fraction 800 over negative left parenthesis negative 2 right parenthesis end fraction. Lambda = 400. Continued on the next slide."/>
          <p:cNvPicPr>
            <a:picLocks noChangeAspect="1"/>
          </p:cNvPicPr>
          <p:nvPr/>
        </p:nvPicPr>
        <p:blipFill>
          <a:blip r:embed="rId3"/>
          <a:stretch>
            <a:fillRect/>
          </a:stretch>
        </p:blipFill>
        <p:spPr>
          <a:xfrm>
            <a:off x="771525" y="1495425"/>
            <a:ext cx="7600950" cy="4019550"/>
          </a:xfrm>
          <a:prstGeom prst="rect">
            <a:avLst/>
          </a:prstGeom>
        </p:spPr>
      </p:pic>
    </p:spTree>
    <p:extLst>
      <p:ext uri="{BB962C8B-B14F-4D97-AF65-F5344CB8AC3E}">
        <p14:creationId xmlns:p14="http://schemas.microsoft.com/office/powerpoint/2010/main" val="267326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en-US" b="1" dirty="0" smtClean="0">
                <a:latin typeface="Times New Roman" panose="02020603050405020304" pitchFamily="18" charset="0"/>
              </a:rPr>
              <a:t>Table 5.2 </a:t>
            </a:r>
            <a:r>
              <a:rPr lang="en-US" altLang="en-US" dirty="0" smtClean="0">
                <a:latin typeface="Times New Roman" panose="02020603050405020304" pitchFamily="18" charset="0"/>
              </a:rPr>
              <a:t>Rudimentary Simplex Search of Top Brass Trophy Example </a:t>
            </a:r>
            <a:r>
              <a:rPr lang="en-US" altLang="en-US" sz="2000" b="0" dirty="0" smtClean="0">
                <a:latin typeface="Times New Roman" panose="02020603050405020304" pitchFamily="18" charset="0"/>
              </a:rPr>
              <a:t>(2 </a:t>
            </a:r>
            <a:r>
              <a:rPr lang="en-US" altLang="en-US" sz="2000" b="0" dirty="0">
                <a:latin typeface="Times New Roman" panose="02020603050405020304" pitchFamily="18" charset="0"/>
              </a:rPr>
              <a:t>of 2)</a:t>
            </a:r>
            <a:endParaRPr lang="en-US" altLang="en-US" dirty="0" smtClean="0">
              <a:latin typeface="Times New Roman" panose="02020603050405020304" pitchFamily="18" charset="0"/>
            </a:endParaRPr>
          </a:p>
        </p:txBody>
      </p:sp>
      <p:pic>
        <p:nvPicPr>
          <p:cNvPr id="3" name="Picture 2" descr="Continued from the previous slide. At t = 2. Variable type = (B, B, N, B, B, N). X left parenthesis 2 right parenthesis = (1000, 400, 0, 1100, 350, 0). C dot X left parenthesis 2 right parenthesis = 15600. Delta X sub 3 = (negative 1, 2, 1, negative 2, negative 1, 0). C 3 bar = 6, highlighted. Delta X sub 6 = (0, negative 0.5, 0, 0.5, 0.5, 1). C 6 bar = negative 4.5. Lambda for X sub 1 = start fraction 1000 over negative left parenthesis negative 1 right parenthesis end fraction. Lambda for X sub 4 = start fraction 1100 over negative left parenthesis negative 2 right parenthesis end fraction. Lambda for X sub 5 = start fraction 350 over negative left parenthesis negative 1 right parenthesis end fraction. Lambda = 350. At t = 3. Variable type = (B, B, B, B, N, N). X left parenthesis 3 right parenthesis = (650, 1100, 350, 400, 0, 0). C dot X left parenthesis 3 right parenthesis = 17700. Delta X sub 5 = (1, negative 2, negative 1, 2, 1, 0). C 5 bar = negative 6. Delta X sub 6 = (negative 0.5, 0.5, 0.5, negative 0.5, 0, 1). C 6 bar = negative 1.5. Optimal."/>
          <p:cNvPicPr>
            <a:picLocks noChangeAspect="1"/>
          </p:cNvPicPr>
          <p:nvPr/>
        </p:nvPicPr>
        <p:blipFill>
          <a:blip r:embed="rId3"/>
          <a:stretch>
            <a:fillRect/>
          </a:stretch>
        </p:blipFill>
        <p:spPr>
          <a:xfrm>
            <a:off x="381000" y="1547812"/>
            <a:ext cx="8553450" cy="4200525"/>
          </a:xfrm>
          <a:prstGeom prst="rect">
            <a:avLst/>
          </a:prstGeom>
        </p:spPr>
      </p:pic>
    </p:spTree>
    <p:extLst>
      <p:ext uri="{BB962C8B-B14F-4D97-AF65-F5344CB8AC3E}">
        <p14:creationId xmlns:p14="http://schemas.microsoft.com/office/powerpoint/2010/main" val="142676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4" ma:contentTypeDescription="Create a new document." ma:contentTypeScope="" ma:versionID="475814a31090602d65bad3c9cf117412">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7156c97c03a7f7e443ad356f6232e15b"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3168B98B-D46B-4E1E-B6F3-9D4AA5F07D63}">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4C6690B-3D43-46C9-BB6A-F77B9E523C9A}"/>
</file>

<file path=docProps/app.xml><?xml version="1.0" encoding="utf-8"?>
<Properties xmlns="http://schemas.openxmlformats.org/officeDocument/2006/extended-properties" xmlns:vt="http://schemas.openxmlformats.org/officeDocument/2006/docPropsVTypes">
  <TotalTime>5109</TotalTime>
  <Words>481</Words>
  <Application>Microsoft Office PowerPoint</Application>
  <PresentationFormat>On-screen Show (4:3)</PresentationFormat>
  <Paragraphs>39</Paragraphs>
  <Slides>33</Slides>
  <Notes>32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0" baseType="lpstr">
      <vt:lpstr>Arial</vt:lpstr>
      <vt:lpstr>Noto Sans Symbols</vt:lpstr>
      <vt:lpstr>Times New Roman</vt:lpstr>
      <vt:lpstr>Verdana</vt:lpstr>
      <vt:lpstr>508 Lecture</vt:lpstr>
      <vt:lpstr>1_508 Lecture</vt:lpstr>
      <vt:lpstr>Equation</vt:lpstr>
      <vt:lpstr>Optimization in Operations Research</vt:lpstr>
      <vt:lpstr>Figure 5.1 Graphical Solution of the Top Brass Trophy Example</vt:lpstr>
      <vt:lpstr>Figure 5.2 Interior, Boundary and Extreme Points of the Top Brass Example</vt:lpstr>
      <vt:lpstr>Figure 5.3 Adjacent Extreme Point Search to Max  x sub 3  in Three Dimensions</vt:lpstr>
      <vt:lpstr>Figure 5.4 Basic Solutions of the Top Brass Example (1 of 2)</vt:lpstr>
      <vt:lpstr>Table 5.1 Basic Solutions of the Top Brass Example (2 of 2)</vt:lpstr>
      <vt:lpstr>Figure 5.5 Simplex Search of the Top Brass Example</vt:lpstr>
      <vt:lpstr>Table 5.2 Rudimentary Simplex Search of Top Brass Trophy Example (1 of 2)</vt:lpstr>
      <vt:lpstr>Table 5.2 Rudimentary Simplex Search of Top Brass Trophy Example (2 of 2)</vt:lpstr>
      <vt:lpstr>Table 5.3 Simplex Computation for Clever Clyde Infeasible Case (1 of 3)</vt:lpstr>
      <vt:lpstr>Table 5.3 Simplex Computation for Clever Clyde Infeasible Case (2 of 3) </vt:lpstr>
      <vt:lpstr>Table 5.3 Simplex Computation for Clever Clyde Infeasible Case (3 of 3)</vt:lpstr>
      <vt:lpstr>Table 5.4 Phase I Simplex Computation for Clever Clyde Optimal Case (1 of 3)</vt:lpstr>
      <vt:lpstr>Table 5.4 Phase I Simplex Computation for Clever Clyde Optimal Case (2 of 3)</vt:lpstr>
      <vt:lpstr>Table 5.4 Phase I Simplex Computation for Clever Clyde Optimal Case (3 of 3)</vt:lpstr>
      <vt:lpstr>Table 5.5 Phase II Simplex Computation for Clever Clyde Optimal Case (1 of 2)</vt:lpstr>
      <vt:lpstr>Table 5.6 Phase II Simplex Computation for Clever Clyde Optimal Case (2 of 2)</vt:lpstr>
      <vt:lpstr>Figure 5.6 Typical Objective Function Progress of Simplex Search </vt:lpstr>
      <vt:lpstr>Figure 5.7 Degenerate Extreme Point x super left parenthesis 1 right parenthesisx</vt:lpstr>
      <vt:lpstr>Table 5.7 Degenerate Iterations in Clever Clyde Application (1 of 2)</vt:lpstr>
      <vt:lpstr>Table 5.7 Degenerate Iterations in Clever Clyde Application (2 of 2)</vt:lpstr>
      <vt:lpstr>Table 5.8 Example of Cycling with Simplex (1 of 3)</vt:lpstr>
      <vt:lpstr>Table 5.8 Example of Cycling with Simplex (2 of 3)  </vt:lpstr>
      <vt:lpstr>Table 5.8 Example of Cycling with Simplex (3 of 3)</vt:lpstr>
      <vt:lpstr>Table 5.9 Revised Simplex Search of Top Brass Trophy Application (1 of 4)</vt:lpstr>
      <vt:lpstr>Table 5.9 Revised Simplex Search of Top Brass Trophy Application (2 of 4)</vt:lpstr>
      <vt:lpstr>Table 5.9 Revised Simplex Search of Top Brass Trophy Application (3 of 4) </vt:lpstr>
      <vt:lpstr>Table 5.9 Revised Simplex Search of Top Brass Trophy Application (4 of 4)</vt:lpstr>
      <vt:lpstr>Table 5.10 Upper- and Lower-Bounded Simplex Search of Top Brass Trophy Application (1 of 4)</vt:lpstr>
      <vt:lpstr>Table 5.10 Upper- and Lower-Bounded Simplex Search of Top Brass Trophy Application (2 of 4)</vt:lpstr>
      <vt:lpstr>Table 5.10 Upper- and Lower-Bounded Simplex Search of Top Brass Trophy Application (3 of 4)</vt:lpstr>
      <vt:lpstr>Table 5.10 Upper- and Lower-Bounded Simplex Search of Top Brass Trophy Application (4 of 4)</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in Operations Research, 2e</dc:title>
  <dc:subject>Engineering Computer Science</dc:subject>
  <dc:creator>Rardin</dc:creator>
  <cp:keywords>Engineering Computer Science</cp:keywords>
  <cp:lastModifiedBy>Gurupandi, Muthusreeprasanth (Cognizant)</cp:lastModifiedBy>
  <cp:revision>59</cp:revision>
  <dcterms:modified xsi:type="dcterms:W3CDTF">2018-04-25T06:12:21Z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0x010100E37C8E1EF2177C4CADCEB4AF5056A74C</vt:lpwstr>
  </property>
</Properties>
</file>