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8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6"/>
  </p:notesMasterIdLst>
  <p:sldIdLst>
    <p:sldId id="1029" r:id="rId2"/>
    <p:sldId id="1117" r:id="rId3"/>
    <p:sldId id="1122" r:id="rId4"/>
    <p:sldId id="1207" r:id="rId5"/>
    <p:sldId id="1133" r:id="rId6"/>
    <p:sldId id="1162" r:id="rId7"/>
    <p:sldId id="1163" r:id="rId8"/>
    <p:sldId id="1164" r:id="rId9"/>
    <p:sldId id="1165" r:id="rId10"/>
    <p:sldId id="1166" r:id="rId11"/>
    <p:sldId id="1167" r:id="rId12"/>
    <p:sldId id="1168" r:id="rId13"/>
    <p:sldId id="1209" r:id="rId14"/>
    <p:sldId id="1211" r:id="rId15"/>
    <p:sldId id="1212" r:id="rId16"/>
    <p:sldId id="1213" r:id="rId17"/>
    <p:sldId id="1214" r:id="rId18"/>
    <p:sldId id="1172" r:id="rId19"/>
    <p:sldId id="1179" r:id="rId20"/>
    <p:sldId id="1175" r:id="rId21"/>
    <p:sldId id="1210" r:id="rId22"/>
    <p:sldId id="1177" r:id="rId23"/>
    <p:sldId id="1178" r:id="rId24"/>
    <p:sldId id="1180" r:id="rId25"/>
    <p:sldId id="1181" r:id="rId26"/>
    <p:sldId id="1182" r:id="rId27"/>
    <p:sldId id="1183" r:id="rId28"/>
    <p:sldId id="1184" r:id="rId29"/>
    <p:sldId id="899" r:id="rId30"/>
    <p:sldId id="1188" r:id="rId31"/>
    <p:sldId id="1189" r:id="rId32"/>
    <p:sldId id="1190" r:id="rId33"/>
    <p:sldId id="1196" r:id="rId34"/>
    <p:sldId id="1176" r:id="rId35"/>
    <p:sldId id="1170" r:id="rId36"/>
    <p:sldId id="1197" r:id="rId37"/>
    <p:sldId id="1198" r:id="rId38"/>
    <p:sldId id="1199" r:id="rId39"/>
    <p:sldId id="1200" r:id="rId40"/>
    <p:sldId id="1201" r:id="rId41"/>
    <p:sldId id="1202" r:id="rId42"/>
    <p:sldId id="1203" r:id="rId43"/>
    <p:sldId id="1204" r:id="rId44"/>
    <p:sldId id="1169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DD5F8"/>
    <a:srgbClr val="FFFF00"/>
    <a:srgbClr val="5B9BD5"/>
    <a:srgbClr val="4F81BD"/>
    <a:srgbClr val="A254F9"/>
    <a:srgbClr val="000000"/>
    <a:srgbClr val="AA5761"/>
    <a:srgbClr val="9BBB59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35" autoAdjust="0"/>
    <p:restoredTop sz="96586" autoAdjust="0"/>
  </p:normalViewPr>
  <p:slideViewPr>
    <p:cSldViewPr snapToGrid="0">
      <p:cViewPr varScale="1">
        <p:scale>
          <a:sx n="115" d="100"/>
          <a:sy n="115" d="100"/>
        </p:scale>
        <p:origin x="198" y="114"/>
      </p:cViewPr>
      <p:guideLst/>
    </p:cSldViewPr>
  </p:slideViewPr>
  <p:outlineViewPr>
    <p:cViewPr>
      <p:scale>
        <a:sx n="33" d="100"/>
        <a:sy n="33" d="100"/>
      </p:scale>
      <p:origin x="0" y="-15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Public\Documents\ml-class\lectures-slides\assets\portland.xlsx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housing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Desktop\housing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BA-41E6-AAE6-2DD5107A0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861256"/>
        <c:axId val="486861648"/>
      </c:scatterChart>
      <c:valAx>
        <c:axId val="486861256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86861648"/>
        <c:crosses val="autoZero"/>
        <c:crossBetween val="midCat"/>
      </c:valAx>
      <c:valAx>
        <c:axId val="486861648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486861256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CD-42B3-8814-7E32A956C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6863608"/>
        <c:axId val="486864000"/>
      </c:scatterChart>
      <c:valAx>
        <c:axId val="486863608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86864000"/>
        <c:crosses val="autoZero"/>
        <c:crossBetween val="midCat"/>
      </c:valAx>
      <c:valAx>
        <c:axId val="48686400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48686360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BA-41E6-AAE6-2DD5107A0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2772888"/>
        <c:axId val="482776416"/>
      </c:scatterChart>
      <c:valAx>
        <c:axId val="482772888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82776416"/>
        <c:crosses val="autoZero"/>
        <c:crossBetween val="midCat"/>
      </c:valAx>
      <c:valAx>
        <c:axId val="482776416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482772888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CD-42B3-8814-7E32A956C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9289720"/>
        <c:axId val="489277960"/>
      </c:scatterChart>
      <c:valAx>
        <c:axId val="48928972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489277960"/>
        <c:crosses val="autoZero"/>
        <c:crossBetween val="midCat"/>
      </c:valAx>
      <c:valAx>
        <c:axId val="489277960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48928972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none"/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6BA-41E6-AAE6-2DD5107A01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72624"/>
        <c:axId val="189472232"/>
      </c:scatterChart>
      <c:valAx>
        <c:axId val="189472624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189472232"/>
        <c:crosses val="autoZero"/>
        <c:crossBetween val="midCat"/>
      </c:valAx>
      <c:valAx>
        <c:axId val="189472232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89472624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>
              <a:noFill/>
            </a:ln>
          </c:spPr>
          <c:marker>
            <c:symbol val="x"/>
            <c:size val="8"/>
            <c:spPr>
              <a:noFill/>
              <a:ln w="12700">
                <a:solidFill>
                  <a:srgbClr val="C00000"/>
                </a:solidFill>
              </a:ln>
            </c:spPr>
          </c:marker>
          <c:xVal>
            <c:numRef>
              <c:f>portland!$A$1:$A$48</c:f>
              <c:numCache>
                <c:formatCode>General</c:formatCode>
                <c:ptCount val="48"/>
                <c:pt idx="0">
                  <c:v>2104</c:v>
                </c:pt>
                <c:pt idx="1">
                  <c:v>1600</c:v>
                </c:pt>
                <c:pt idx="2">
                  <c:v>2400</c:v>
                </c:pt>
                <c:pt idx="3">
                  <c:v>1416</c:v>
                </c:pt>
                <c:pt idx="4">
                  <c:v>3000</c:v>
                </c:pt>
                <c:pt idx="5">
                  <c:v>1985</c:v>
                </c:pt>
                <c:pt idx="6">
                  <c:v>1534</c:v>
                </c:pt>
                <c:pt idx="7">
                  <c:v>1427</c:v>
                </c:pt>
                <c:pt idx="8">
                  <c:v>1380</c:v>
                </c:pt>
                <c:pt idx="9">
                  <c:v>1494</c:v>
                </c:pt>
                <c:pt idx="10">
                  <c:v>1940</c:v>
                </c:pt>
                <c:pt idx="11">
                  <c:v>2000</c:v>
                </c:pt>
                <c:pt idx="12">
                  <c:v>1890</c:v>
                </c:pt>
                <c:pt idx="13">
                  <c:v>4478</c:v>
                </c:pt>
                <c:pt idx="14">
                  <c:v>1268</c:v>
                </c:pt>
                <c:pt idx="15">
                  <c:v>2300</c:v>
                </c:pt>
                <c:pt idx="16">
                  <c:v>1320</c:v>
                </c:pt>
                <c:pt idx="17">
                  <c:v>1236</c:v>
                </c:pt>
                <c:pt idx="18">
                  <c:v>2609</c:v>
                </c:pt>
                <c:pt idx="19">
                  <c:v>3031</c:v>
                </c:pt>
                <c:pt idx="20">
                  <c:v>1767</c:v>
                </c:pt>
                <c:pt idx="21">
                  <c:v>1888</c:v>
                </c:pt>
                <c:pt idx="22">
                  <c:v>1604</c:v>
                </c:pt>
                <c:pt idx="23">
                  <c:v>1962</c:v>
                </c:pt>
                <c:pt idx="24">
                  <c:v>3890</c:v>
                </c:pt>
                <c:pt idx="25">
                  <c:v>1100</c:v>
                </c:pt>
                <c:pt idx="26">
                  <c:v>1458</c:v>
                </c:pt>
                <c:pt idx="27">
                  <c:v>2526</c:v>
                </c:pt>
                <c:pt idx="28">
                  <c:v>2200</c:v>
                </c:pt>
                <c:pt idx="29">
                  <c:v>2637</c:v>
                </c:pt>
                <c:pt idx="30">
                  <c:v>1839</c:v>
                </c:pt>
                <c:pt idx="31">
                  <c:v>1000</c:v>
                </c:pt>
                <c:pt idx="32">
                  <c:v>2040</c:v>
                </c:pt>
                <c:pt idx="33">
                  <c:v>3137</c:v>
                </c:pt>
                <c:pt idx="34">
                  <c:v>1811</c:v>
                </c:pt>
                <c:pt idx="35">
                  <c:v>1437</c:v>
                </c:pt>
                <c:pt idx="36">
                  <c:v>1239</c:v>
                </c:pt>
                <c:pt idx="37">
                  <c:v>2132</c:v>
                </c:pt>
                <c:pt idx="38">
                  <c:v>4215</c:v>
                </c:pt>
                <c:pt idx="39">
                  <c:v>2162</c:v>
                </c:pt>
                <c:pt idx="40">
                  <c:v>1664</c:v>
                </c:pt>
                <c:pt idx="41">
                  <c:v>2238</c:v>
                </c:pt>
                <c:pt idx="42">
                  <c:v>2567</c:v>
                </c:pt>
                <c:pt idx="43">
                  <c:v>1200</c:v>
                </c:pt>
                <c:pt idx="44">
                  <c:v>852</c:v>
                </c:pt>
                <c:pt idx="45">
                  <c:v>1852</c:v>
                </c:pt>
                <c:pt idx="46">
                  <c:v>1203</c:v>
                </c:pt>
              </c:numCache>
            </c:numRef>
          </c:xVal>
          <c:yVal>
            <c:numRef>
              <c:f>portland!$B$1:$B$48</c:f>
              <c:numCache>
                <c:formatCode>General</c:formatCode>
                <c:ptCount val="48"/>
                <c:pt idx="0">
                  <c:v>399900</c:v>
                </c:pt>
                <c:pt idx="1">
                  <c:v>329900</c:v>
                </c:pt>
                <c:pt idx="2">
                  <c:v>369000</c:v>
                </c:pt>
                <c:pt idx="3">
                  <c:v>232000</c:v>
                </c:pt>
                <c:pt idx="4">
                  <c:v>539900</c:v>
                </c:pt>
                <c:pt idx="5">
                  <c:v>299900</c:v>
                </c:pt>
                <c:pt idx="6">
                  <c:v>314900</c:v>
                </c:pt>
                <c:pt idx="7">
                  <c:v>198999</c:v>
                </c:pt>
                <c:pt idx="8">
                  <c:v>212000</c:v>
                </c:pt>
                <c:pt idx="9">
                  <c:v>242500</c:v>
                </c:pt>
                <c:pt idx="10">
                  <c:v>239999</c:v>
                </c:pt>
                <c:pt idx="11">
                  <c:v>347000</c:v>
                </c:pt>
                <c:pt idx="12">
                  <c:v>329999</c:v>
                </c:pt>
                <c:pt idx="13">
                  <c:v>699900</c:v>
                </c:pt>
                <c:pt idx="14">
                  <c:v>259900</c:v>
                </c:pt>
                <c:pt idx="15">
                  <c:v>449900</c:v>
                </c:pt>
                <c:pt idx="16">
                  <c:v>299900</c:v>
                </c:pt>
                <c:pt idx="17">
                  <c:v>199900</c:v>
                </c:pt>
                <c:pt idx="18">
                  <c:v>499998</c:v>
                </c:pt>
                <c:pt idx="19">
                  <c:v>599000</c:v>
                </c:pt>
                <c:pt idx="20">
                  <c:v>252900</c:v>
                </c:pt>
                <c:pt idx="21">
                  <c:v>255000</c:v>
                </c:pt>
                <c:pt idx="22">
                  <c:v>242900</c:v>
                </c:pt>
                <c:pt idx="23">
                  <c:v>259900</c:v>
                </c:pt>
                <c:pt idx="24">
                  <c:v>573900</c:v>
                </c:pt>
                <c:pt idx="25">
                  <c:v>249900</c:v>
                </c:pt>
                <c:pt idx="26">
                  <c:v>464500</c:v>
                </c:pt>
                <c:pt idx="27">
                  <c:v>469000</c:v>
                </c:pt>
                <c:pt idx="28">
                  <c:v>475000</c:v>
                </c:pt>
                <c:pt idx="29">
                  <c:v>299900</c:v>
                </c:pt>
                <c:pt idx="30">
                  <c:v>349900</c:v>
                </c:pt>
                <c:pt idx="31">
                  <c:v>169900</c:v>
                </c:pt>
                <c:pt idx="32">
                  <c:v>314900</c:v>
                </c:pt>
                <c:pt idx="33">
                  <c:v>579900</c:v>
                </c:pt>
                <c:pt idx="34">
                  <c:v>285900</c:v>
                </c:pt>
                <c:pt idx="35">
                  <c:v>249900</c:v>
                </c:pt>
                <c:pt idx="36">
                  <c:v>229900</c:v>
                </c:pt>
                <c:pt idx="37">
                  <c:v>345000</c:v>
                </c:pt>
                <c:pt idx="38">
                  <c:v>549000</c:v>
                </c:pt>
                <c:pt idx="39">
                  <c:v>287000</c:v>
                </c:pt>
                <c:pt idx="40">
                  <c:v>368500</c:v>
                </c:pt>
                <c:pt idx="41">
                  <c:v>329900</c:v>
                </c:pt>
                <c:pt idx="42">
                  <c:v>314000</c:v>
                </c:pt>
                <c:pt idx="43">
                  <c:v>299000</c:v>
                </c:pt>
                <c:pt idx="44">
                  <c:v>179900</c:v>
                </c:pt>
                <c:pt idx="45">
                  <c:v>299900</c:v>
                </c:pt>
                <c:pt idx="46">
                  <c:v>239500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6CD-42B3-8814-7E32A956CB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75760"/>
        <c:axId val="189473408"/>
      </c:scatterChart>
      <c:valAx>
        <c:axId val="189475760"/>
        <c:scaling>
          <c:orientation val="minMax"/>
          <c:max val="3000"/>
        </c:scaling>
        <c:delete val="0"/>
        <c:axPos val="b"/>
        <c:numFmt formatCode="General" sourceLinked="1"/>
        <c:majorTickMark val="out"/>
        <c:minorTickMark val="none"/>
        <c:tickLblPos val="nextTo"/>
        <c:crossAx val="189473408"/>
        <c:crosses val="autoZero"/>
        <c:crossBetween val="midCat"/>
      </c:valAx>
      <c:valAx>
        <c:axId val="189473408"/>
        <c:scaling>
          <c:orientation val="minMax"/>
          <c:max val="500000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crossAx val="189475760"/>
        <c:crosses val="autoZero"/>
        <c:crossBetween val="midCat"/>
        <c:majorUnit val="10000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monthly</a:t>
            </a:r>
            <a:r>
              <a:rPr lang="en-US" baseline="0"/>
              <a:t> rent ($) vs. </a:t>
            </a:r>
            <a:r>
              <a:rPr lang="en-US"/>
              <a:t>area (ft</a:t>
            </a:r>
            <a:r>
              <a:rPr lang="en-US" baseline="30000"/>
              <a:t>2</a:t>
            </a:r>
            <a:r>
              <a:rPr lang="en-US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Multivariate!$C$2</c:f>
              <c:strCache>
                <c:ptCount val="1"/>
                <c:pt idx="0">
                  <c:v>area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Multivariate!$C$3:$C$32</c:f>
              <c:numCache>
                <c:formatCode>General</c:formatCode>
                <c:ptCount val="30"/>
                <c:pt idx="0">
                  <c:v>3750</c:v>
                </c:pt>
                <c:pt idx="1">
                  <c:v>4350</c:v>
                </c:pt>
                <c:pt idx="2">
                  <c:v>4200</c:v>
                </c:pt>
                <c:pt idx="3">
                  <c:v>900</c:v>
                </c:pt>
                <c:pt idx="4">
                  <c:v>3100</c:v>
                </c:pt>
                <c:pt idx="5">
                  <c:v>1150</c:v>
                </c:pt>
                <c:pt idx="6">
                  <c:v>4200</c:v>
                </c:pt>
                <c:pt idx="7">
                  <c:v>2450</c:v>
                </c:pt>
                <c:pt idx="8">
                  <c:v>1200</c:v>
                </c:pt>
                <c:pt idx="9">
                  <c:v>4850</c:v>
                </c:pt>
                <c:pt idx="10">
                  <c:v>1200</c:v>
                </c:pt>
                <c:pt idx="11">
                  <c:v>3800</c:v>
                </c:pt>
                <c:pt idx="12">
                  <c:v>1500</c:v>
                </c:pt>
                <c:pt idx="13">
                  <c:v>3200</c:v>
                </c:pt>
                <c:pt idx="14">
                  <c:v>4050</c:v>
                </c:pt>
                <c:pt idx="15">
                  <c:v>750</c:v>
                </c:pt>
                <c:pt idx="16">
                  <c:v>1900</c:v>
                </c:pt>
                <c:pt idx="17">
                  <c:v>4700</c:v>
                </c:pt>
                <c:pt idx="18">
                  <c:v>1350</c:v>
                </c:pt>
                <c:pt idx="19">
                  <c:v>4600</c:v>
                </c:pt>
                <c:pt idx="20">
                  <c:v>1300</c:v>
                </c:pt>
                <c:pt idx="21">
                  <c:v>4650</c:v>
                </c:pt>
                <c:pt idx="22">
                  <c:v>4050</c:v>
                </c:pt>
                <c:pt idx="23">
                  <c:v>2700</c:v>
                </c:pt>
                <c:pt idx="24">
                  <c:v>3800</c:v>
                </c:pt>
                <c:pt idx="25">
                  <c:v>3050</c:v>
                </c:pt>
                <c:pt idx="26">
                  <c:v>1350</c:v>
                </c:pt>
                <c:pt idx="27">
                  <c:v>3450</c:v>
                </c:pt>
                <c:pt idx="28">
                  <c:v>3900</c:v>
                </c:pt>
                <c:pt idx="29">
                  <c:v>3350</c:v>
                </c:pt>
              </c:numCache>
            </c:numRef>
          </c:xVal>
          <c:yVal>
            <c:numRef>
              <c:f>Multivariate!$B$3:$B$32</c:f>
              <c:numCache>
                <c:formatCode>General</c:formatCode>
                <c:ptCount val="30"/>
                <c:pt idx="0">
                  <c:v>5282</c:v>
                </c:pt>
                <c:pt idx="1">
                  <c:v>5740</c:v>
                </c:pt>
                <c:pt idx="2">
                  <c:v>5694</c:v>
                </c:pt>
                <c:pt idx="3">
                  <c:v>1940</c:v>
                </c:pt>
                <c:pt idx="4">
                  <c:v>4182</c:v>
                </c:pt>
                <c:pt idx="5">
                  <c:v>2534</c:v>
                </c:pt>
                <c:pt idx="6">
                  <c:v>5701</c:v>
                </c:pt>
                <c:pt idx="7">
                  <c:v>3780</c:v>
                </c:pt>
                <c:pt idx="8">
                  <c:v>2233</c:v>
                </c:pt>
                <c:pt idx="9">
                  <c:v>6190</c:v>
                </c:pt>
                <c:pt idx="10">
                  <c:v>2279</c:v>
                </c:pt>
                <c:pt idx="11">
                  <c:v>5214</c:v>
                </c:pt>
                <c:pt idx="12">
                  <c:v>3138</c:v>
                </c:pt>
                <c:pt idx="13">
                  <c:v>4815</c:v>
                </c:pt>
                <c:pt idx="14">
                  <c:v>5600</c:v>
                </c:pt>
                <c:pt idx="15">
                  <c:v>2145</c:v>
                </c:pt>
                <c:pt idx="16">
                  <c:v>3071</c:v>
                </c:pt>
                <c:pt idx="17">
                  <c:v>6002</c:v>
                </c:pt>
                <c:pt idx="18">
                  <c:v>2580</c:v>
                </c:pt>
                <c:pt idx="19">
                  <c:v>5665</c:v>
                </c:pt>
                <c:pt idx="20">
                  <c:v>2388</c:v>
                </c:pt>
                <c:pt idx="21">
                  <c:v>6114</c:v>
                </c:pt>
                <c:pt idx="22">
                  <c:v>5604</c:v>
                </c:pt>
                <c:pt idx="23">
                  <c:v>3737</c:v>
                </c:pt>
                <c:pt idx="24">
                  <c:v>4857</c:v>
                </c:pt>
                <c:pt idx="25">
                  <c:v>4475</c:v>
                </c:pt>
                <c:pt idx="26">
                  <c:v>2372</c:v>
                </c:pt>
                <c:pt idx="27">
                  <c:v>4988</c:v>
                </c:pt>
                <c:pt idx="28">
                  <c:v>5274</c:v>
                </c:pt>
                <c:pt idx="29">
                  <c:v>4518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0E9C-46C9-BB4C-F6895277354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9470664"/>
        <c:axId val="189471056"/>
      </c:scatterChart>
      <c:valAx>
        <c:axId val="18947066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1056"/>
        <c:crosses val="autoZero"/>
        <c:crossBetween val="midCat"/>
      </c:valAx>
      <c:valAx>
        <c:axId val="18947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947066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purchase price</a:t>
            </a:r>
            <a:r>
              <a:rPr lang="en-US" baseline="0"/>
              <a:t> ($) vs. </a:t>
            </a:r>
            <a:r>
              <a:rPr lang="en-US"/>
              <a:t>area (ft</a:t>
            </a:r>
            <a:r>
              <a:rPr lang="en-US" baseline="30000"/>
              <a:t>2</a:t>
            </a:r>
            <a:r>
              <a:rPr lang="en-US"/>
              <a:t>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Multivariate!$C$2</c:f>
              <c:strCache>
                <c:ptCount val="1"/>
                <c:pt idx="0">
                  <c:v>area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1"/>
            <c:dispEq val="1"/>
            <c:trendlineLbl>
              <c:layout>
                <c:manualLayout>
                  <c:x val="-0.1258976377952756"/>
                  <c:y val="-4.1666666666666669E-4"/>
                </c:manualLayout>
              </c:layout>
              <c:numFmt formatCode="General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900" b="0" i="0" u="none" strike="noStrike" kern="1200" baseline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</c:trendlineLbl>
          </c:trendline>
          <c:xVal>
            <c:numRef>
              <c:f>Multivariate!$C$3:$C$32</c:f>
              <c:numCache>
                <c:formatCode>General</c:formatCode>
                <c:ptCount val="30"/>
                <c:pt idx="0">
                  <c:v>3750</c:v>
                </c:pt>
                <c:pt idx="1">
                  <c:v>4350</c:v>
                </c:pt>
                <c:pt idx="2">
                  <c:v>4200</c:v>
                </c:pt>
                <c:pt idx="3">
                  <c:v>900</c:v>
                </c:pt>
                <c:pt idx="4">
                  <c:v>3100</c:v>
                </c:pt>
                <c:pt idx="5">
                  <c:v>1150</c:v>
                </c:pt>
                <c:pt idx="6">
                  <c:v>4200</c:v>
                </c:pt>
                <c:pt idx="7">
                  <c:v>2450</c:v>
                </c:pt>
                <c:pt idx="8">
                  <c:v>1200</c:v>
                </c:pt>
                <c:pt idx="9">
                  <c:v>4850</c:v>
                </c:pt>
                <c:pt idx="10">
                  <c:v>1200</c:v>
                </c:pt>
                <c:pt idx="11">
                  <c:v>3800</c:v>
                </c:pt>
                <c:pt idx="12">
                  <c:v>1500</c:v>
                </c:pt>
                <c:pt idx="13">
                  <c:v>3200</c:v>
                </c:pt>
                <c:pt idx="14">
                  <c:v>4050</c:v>
                </c:pt>
                <c:pt idx="15">
                  <c:v>750</c:v>
                </c:pt>
                <c:pt idx="16">
                  <c:v>1900</c:v>
                </c:pt>
                <c:pt idx="17">
                  <c:v>4700</c:v>
                </c:pt>
                <c:pt idx="18">
                  <c:v>1350</c:v>
                </c:pt>
                <c:pt idx="19">
                  <c:v>4600</c:v>
                </c:pt>
                <c:pt idx="20">
                  <c:v>1300</c:v>
                </c:pt>
                <c:pt idx="21">
                  <c:v>4650</c:v>
                </c:pt>
                <c:pt idx="22">
                  <c:v>4050</c:v>
                </c:pt>
                <c:pt idx="23">
                  <c:v>2700</c:v>
                </c:pt>
                <c:pt idx="24">
                  <c:v>3800</c:v>
                </c:pt>
                <c:pt idx="25">
                  <c:v>3050</c:v>
                </c:pt>
                <c:pt idx="26">
                  <c:v>1350</c:v>
                </c:pt>
                <c:pt idx="27">
                  <c:v>3450</c:v>
                </c:pt>
                <c:pt idx="28">
                  <c:v>3900</c:v>
                </c:pt>
                <c:pt idx="29">
                  <c:v>3350</c:v>
                </c:pt>
              </c:numCache>
            </c:numRef>
          </c:xVal>
          <c:yVal>
            <c:numRef>
              <c:f>Multivariate!$A$3:$A$32</c:f>
              <c:numCache>
                <c:formatCode>General</c:formatCode>
                <c:ptCount val="30"/>
                <c:pt idx="0">
                  <c:v>181184</c:v>
                </c:pt>
                <c:pt idx="1">
                  <c:v>255329</c:v>
                </c:pt>
                <c:pt idx="2">
                  <c:v>261318</c:v>
                </c:pt>
                <c:pt idx="3">
                  <c:v>125462</c:v>
                </c:pt>
                <c:pt idx="4">
                  <c:v>212352</c:v>
                </c:pt>
                <c:pt idx="5">
                  <c:v>83940</c:v>
                </c:pt>
                <c:pt idx="6">
                  <c:v>212978</c:v>
                </c:pt>
                <c:pt idx="7">
                  <c:v>182848</c:v>
                </c:pt>
                <c:pt idx="8">
                  <c:v>74483</c:v>
                </c:pt>
                <c:pt idx="9">
                  <c:v>255628</c:v>
                </c:pt>
                <c:pt idx="10">
                  <c:v>143281</c:v>
                </c:pt>
                <c:pt idx="11">
                  <c:v>189420</c:v>
                </c:pt>
                <c:pt idx="12">
                  <c:v>132661</c:v>
                </c:pt>
                <c:pt idx="13">
                  <c:v>179287</c:v>
                </c:pt>
                <c:pt idx="14">
                  <c:v>199978</c:v>
                </c:pt>
                <c:pt idx="15">
                  <c:v>119721</c:v>
                </c:pt>
                <c:pt idx="16">
                  <c:v>136534</c:v>
                </c:pt>
                <c:pt idx="17">
                  <c:v>220407</c:v>
                </c:pt>
                <c:pt idx="18">
                  <c:v>131890</c:v>
                </c:pt>
                <c:pt idx="19">
                  <c:v>260445</c:v>
                </c:pt>
                <c:pt idx="20">
                  <c:v>86272</c:v>
                </c:pt>
                <c:pt idx="21">
                  <c:v>274520</c:v>
                </c:pt>
                <c:pt idx="22">
                  <c:v>217048</c:v>
                </c:pt>
                <c:pt idx="23">
                  <c:v>184297</c:v>
                </c:pt>
                <c:pt idx="24">
                  <c:v>221163</c:v>
                </c:pt>
                <c:pt idx="25">
                  <c:v>152720</c:v>
                </c:pt>
                <c:pt idx="26">
                  <c:v>146991</c:v>
                </c:pt>
                <c:pt idx="27">
                  <c:v>198204</c:v>
                </c:pt>
                <c:pt idx="28">
                  <c:v>211419</c:v>
                </c:pt>
                <c:pt idx="29">
                  <c:v>178687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9BAD-414A-8C78-5EF427FED1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03537624"/>
        <c:axId val="303534880"/>
      </c:scatterChart>
      <c:valAx>
        <c:axId val="30353762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534880"/>
        <c:crosses val="autoZero"/>
        <c:crossBetween val="midCat"/>
      </c:valAx>
      <c:valAx>
        <c:axId val="30353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0353762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8CFD9-781C-4451-AFD8-414EBC43135F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86C5AB-D6C2-49B4-8F3B-AA7FA73FF3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650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86C5AB-D6C2-49B4-8F3B-AA7FA73FF35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446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946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955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164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055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18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93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506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0090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17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34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69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6E0539-C7FA-4091-ACAE-FF453B1C3113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24C411-5D12-406B-B106-68F883DA83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80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53E60-5C90-4D45-B681-BEC2FA43BF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3638" y="1122363"/>
            <a:ext cx="10667999" cy="2387600"/>
          </a:xfrm>
        </p:spPr>
        <p:txBody>
          <a:bodyPr anchor="ctr">
            <a:normAutofit fontScale="90000"/>
          </a:bodyPr>
          <a:lstStyle/>
          <a:p>
            <a:r>
              <a:rPr lang="en-US" dirty="0"/>
              <a:t>AISC1004</a:t>
            </a:r>
            <a:br>
              <a:rPr lang="en-US" dirty="0"/>
            </a:br>
            <a:r>
              <a:rPr lang="en-US" dirty="0"/>
              <a:t>Deterministic Models &amp; Optimization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DD698B-F677-4D0C-800E-56EE534264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96734"/>
            <a:ext cx="9144000" cy="1655762"/>
          </a:xfrm>
        </p:spPr>
        <p:txBody>
          <a:bodyPr>
            <a:normAutofit/>
          </a:bodyPr>
          <a:lstStyle/>
          <a:p>
            <a:r>
              <a:rPr lang="en-US" smtClean="0"/>
              <a:t>Fall </a:t>
            </a:r>
            <a:r>
              <a:rPr lang="en-US" dirty="0"/>
              <a:t>Semester 2023</a:t>
            </a:r>
          </a:p>
          <a:p>
            <a:r>
              <a:rPr lang="en-US" dirty="0"/>
              <a:t>Saturday 12:15 PM – 3:00 PM</a:t>
            </a:r>
          </a:p>
          <a:p>
            <a:r>
              <a:rPr lang="en-US" dirty="0"/>
              <a:t>Qasim Ali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F8CE7014-E5A7-4D2A-8745-C8672B7F3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217" y="4912217"/>
            <a:ext cx="1945783" cy="194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59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121"/>
    </mc:Choice>
    <mc:Fallback xmlns="">
      <p:transition spd="slow" advTm="26121"/>
    </mc:Fallback>
  </mc:AlternateContent>
  <p:extLst mod="1">
    <p:ext uri="{3A86A75C-4F4B-4683-9AE1-C65F6400EC91}">
      <p14:laserTraceLst xmlns:p14="http://schemas.microsoft.com/office/powerpoint/2010/main">
        <p14:tracePtLst>
          <p14:tracePt t="6703" x="2452688" y="6619875"/>
          <p14:tracePt t="6709" x="2478088" y="6483350"/>
          <p14:tracePt t="6717" x="2503488" y="6345238"/>
          <p14:tracePt t="6724" x="2565400" y="6145213"/>
          <p14:tracePt t="6731" x="2616200" y="5919788"/>
          <p14:tracePt t="6739" x="2654300" y="5719763"/>
          <p14:tracePt t="6748" x="2690813" y="5594350"/>
          <p14:tracePt t="6754" x="2741613" y="5443538"/>
          <p14:tracePt t="6763" x="2803525" y="5218113"/>
          <p14:tracePt t="6770" x="2954338" y="4805363"/>
          <p14:tracePt t="6778" x="3016250" y="4592638"/>
          <p14:tracePt t="6784" x="3067050" y="4392613"/>
          <p14:tracePt t="6794" x="3205163" y="3954463"/>
          <p14:tracePt t="6802" x="3267075" y="3467100"/>
          <p14:tracePt t="6809" x="3292475" y="3267075"/>
          <p14:tracePt t="6817" x="3317875" y="2990850"/>
          <p14:tracePt t="6823" x="3392488" y="2265363"/>
          <p14:tracePt t="6830" x="3405188" y="2114550"/>
          <p14:tracePt t="6839" x="3405188" y="1927225"/>
          <p14:tracePt t="6846" x="3405188" y="1501775"/>
          <p14:tracePt t="6853" x="3405188" y="1263650"/>
          <p14:tracePt t="6861" x="3405188" y="1114425"/>
          <p14:tracePt t="6869" x="3405188" y="1001713"/>
          <p14:tracePt t="6876" x="3392488" y="763588"/>
          <p14:tracePt t="6885" x="3354388" y="576263"/>
          <p14:tracePt t="6891" x="3341688" y="438150"/>
          <p14:tracePt t="6899" x="3328988" y="387350"/>
          <p14:tracePt t="6906" x="3317875" y="312738"/>
          <p14:tracePt t="6914" x="3317875" y="274638"/>
          <p14:tracePt t="6921" x="3305175" y="263525"/>
          <p14:tracePt t="7285" x="3254375" y="212725"/>
          <p14:tracePt t="7290" x="3141663" y="150813"/>
          <p14:tracePt t="7297" x="2992438" y="38100"/>
          <p14:tracePt t="7744" x="74613" y="1689100"/>
          <p14:tracePt t="7752" x="212725" y="1765300"/>
          <p14:tracePt t="7760" x="325438" y="1801813"/>
          <p14:tracePt t="7768" x="463550" y="1839913"/>
          <p14:tracePt t="7774" x="563563" y="1889125"/>
          <p14:tracePt t="7784" x="650875" y="1914525"/>
          <p14:tracePt t="7790" x="788988" y="1939925"/>
          <p14:tracePt t="7802" x="938213" y="1978025"/>
          <p14:tracePt t="7805" x="1101725" y="1978025"/>
          <p14:tracePt t="7813" x="1252538" y="1978025"/>
          <p14:tracePt t="7821" x="1376363" y="1978025"/>
          <p14:tracePt t="7829" x="1427163" y="1978025"/>
          <p14:tracePt t="7836" x="1527175" y="1952625"/>
          <p14:tracePt t="7845" x="1601788" y="1939925"/>
          <p14:tracePt t="7854" x="1701800" y="1914525"/>
          <p14:tracePt t="7859" x="1778000" y="1876425"/>
          <p14:tracePt t="7867" x="1927225" y="1827213"/>
          <p14:tracePt t="7876" x="1978025" y="1814513"/>
          <p14:tracePt t="7881" x="2027238" y="1789113"/>
          <p14:tracePt t="7889" x="2052638" y="1776413"/>
          <p14:tracePt t="7896" x="2078038" y="1776413"/>
          <p14:tracePt t="7904" x="2090738" y="1752600"/>
          <p14:tracePt t="7919" x="2139950" y="1727200"/>
          <p14:tracePt t="7927" x="2165350" y="1701800"/>
          <p14:tracePt t="7934" x="2178050" y="1676400"/>
          <p14:tracePt t="7942" x="2203450" y="1663700"/>
          <p14:tracePt t="7950" x="2228850" y="1627188"/>
          <p14:tracePt t="7957" x="2252663" y="1589088"/>
          <p14:tracePt t="7965" x="2278063" y="1552575"/>
          <p14:tracePt t="7972" x="2290763" y="1489075"/>
          <p14:tracePt t="7980" x="2328863" y="1439863"/>
          <p14:tracePt t="7988" x="2352675" y="1376363"/>
          <p14:tracePt t="7995" x="2378075" y="1339850"/>
          <p14:tracePt t="8004" x="2390775" y="1301750"/>
          <p14:tracePt t="8011" x="2428875" y="1201738"/>
          <p14:tracePt t="8018" x="2478088" y="1163638"/>
          <p14:tracePt t="8025" x="2528888" y="1076325"/>
          <p14:tracePt t="8034" x="2565400" y="1014413"/>
          <p14:tracePt t="8041" x="2616200" y="938213"/>
          <p14:tracePt t="8050" x="2641600" y="889000"/>
          <p14:tracePt t="8057" x="2667000" y="838200"/>
          <p14:tracePt t="8064" x="2690813" y="801688"/>
          <p14:tracePt t="8072" x="2728913" y="750888"/>
          <p14:tracePt t="8080" x="2741613" y="700088"/>
          <p14:tracePt t="8087" x="2767013" y="663575"/>
          <p14:tracePt t="8097" x="2778125" y="625475"/>
          <p14:tracePt t="8102" x="2803525" y="576263"/>
          <p14:tracePt t="8111" x="2828925" y="525463"/>
          <p14:tracePt t="8118" x="2841625" y="476250"/>
          <p14:tracePt t="8126" x="2854325" y="387350"/>
          <p14:tracePt t="8133" x="2854325" y="338138"/>
          <p14:tracePt t="8141" x="2854325" y="287338"/>
          <p14:tracePt t="8150" x="2854325" y="200025"/>
          <p14:tracePt t="8156" x="2854325" y="150813"/>
          <p14:tracePt t="8167" x="2816225" y="87313"/>
          <p14:tracePt t="8172" x="2790825" y="38100"/>
          <p14:tracePt t="8415" x="712788" y="125413"/>
          <p14:tracePt t="8422" x="663575" y="187325"/>
          <p14:tracePt t="8430" x="638175" y="212725"/>
          <p14:tracePt t="8438" x="588963" y="263525"/>
          <p14:tracePt t="8445" x="563563" y="287338"/>
          <p14:tracePt t="8453" x="550863" y="312738"/>
          <p14:tracePt t="8460" x="538163" y="338138"/>
          <p14:tracePt t="8468" x="538163" y="350838"/>
          <p14:tracePt t="8475" x="512763" y="387350"/>
          <p14:tracePt t="8484" x="500063" y="438150"/>
          <p14:tracePt t="8491" x="500063" y="512763"/>
          <p14:tracePt t="8500" x="500063" y="638175"/>
          <p14:tracePt t="8506" x="525463" y="750888"/>
          <p14:tracePt t="8514" x="563563" y="838200"/>
          <p14:tracePt t="8521" x="588963" y="925513"/>
          <p14:tracePt t="8529" x="600075" y="989013"/>
          <p14:tracePt t="8537" x="650875" y="1063625"/>
          <p14:tracePt t="8544" x="688975" y="1125538"/>
          <p14:tracePt t="8553" x="738188" y="1238250"/>
          <p14:tracePt t="8559" x="788988" y="1314450"/>
          <p14:tracePt t="8567" x="825500" y="1376363"/>
          <p14:tracePt t="8574" x="863600" y="1427163"/>
          <p14:tracePt t="8585" x="889000" y="1463675"/>
          <p14:tracePt t="8590" x="963613" y="1527175"/>
          <p14:tracePt t="8599" x="1027113" y="1589088"/>
          <p14:tracePt t="8605" x="1114425" y="1639888"/>
          <p14:tracePt t="8613" x="1214438" y="1689100"/>
          <p14:tracePt t="8620" x="1301750" y="1727200"/>
          <p14:tracePt t="8628" x="1389063" y="1752600"/>
          <p14:tracePt t="8636" x="1452563" y="1765300"/>
          <p14:tracePt t="8644" x="1565275" y="1776413"/>
          <p14:tracePt t="8652" x="1652588" y="1789113"/>
          <p14:tracePt t="8659" x="1778000" y="1801813"/>
          <p14:tracePt t="8667" x="1890713" y="1801813"/>
          <p14:tracePt t="8674" x="1978025" y="1814513"/>
          <p14:tracePt t="8683" x="2027238" y="1814513"/>
          <p14:tracePt t="8689" x="2065338" y="1827213"/>
          <p14:tracePt t="8697" x="2103438" y="1827213"/>
          <p14:tracePt t="8704" x="2165350" y="1839913"/>
          <p14:tracePt t="8711" x="2228850" y="1852613"/>
          <p14:tracePt t="8719" x="2328863" y="1852613"/>
          <p14:tracePt t="8727" x="2403475" y="1852613"/>
          <p14:tracePt t="8734" x="2490788" y="1852613"/>
          <p14:tracePt t="8742" x="2716213" y="1852613"/>
          <p14:tracePt t="8750" x="2754313" y="1852613"/>
          <p14:tracePt t="8758" x="2816225" y="1852613"/>
          <p14:tracePt t="8766" x="2854325" y="1839913"/>
          <p14:tracePt t="8772" x="2928938" y="1827213"/>
          <p14:tracePt t="8780" x="2941638" y="1827213"/>
          <p14:tracePt t="8788" x="2992438" y="1801813"/>
          <p14:tracePt t="8795" x="3003550" y="1789113"/>
          <p14:tracePt t="8805" x="3054350" y="1739900"/>
          <p14:tracePt t="8810" x="3092450" y="1701800"/>
          <p14:tracePt t="8820" x="3116263" y="1639888"/>
          <p14:tracePt t="8826" x="3141663" y="1589088"/>
          <p14:tracePt t="8836" x="3154363" y="1514475"/>
          <p14:tracePt t="8841" x="3154363" y="1439863"/>
          <p14:tracePt t="8850" x="3154363" y="1376363"/>
          <p14:tracePt t="8857" x="3141663" y="1289050"/>
          <p14:tracePt t="8867" x="3116263" y="1201738"/>
          <p14:tracePt t="8872" x="3067050" y="1076325"/>
          <p14:tracePt t="8881" x="3003550" y="925513"/>
          <p14:tracePt t="8887" x="2941638" y="801688"/>
          <p14:tracePt t="8899" x="2903538" y="700088"/>
          <p14:tracePt t="8903" x="2854325" y="625475"/>
          <p14:tracePt t="8911" x="2803525" y="550863"/>
          <p14:tracePt t="8917" x="2767013" y="500063"/>
          <p14:tracePt t="8926" x="2678113" y="425450"/>
          <p14:tracePt t="8934" x="2628900" y="374650"/>
          <p14:tracePt t="8941" x="2554288" y="325438"/>
          <p14:tracePt t="8949" x="2490788" y="287338"/>
          <p14:tracePt t="8956" x="2428875" y="250825"/>
          <p14:tracePt t="8963" x="2390775" y="238125"/>
          <p14:tracePt t="8970" x="2316163" y="187325"/>
          <p14:tracePt t="8978" x="2252663" y="150813"/>
          <p14:tracePt t="8986" x="2152650" y="112713"/>
          <p14:tracePt t="8993" x="2090738" y="87313"/>
          <p14:tracePt t="9001" x="2003425" y="50800"/>
          <p14:tracePt t="9008" x="1939925" y="38100"/>
          <p14:tracePt t="9016" x="1865313" y="25400"/>
          <p14:tracePt t="9023" x="1790700" y="12700"/>
          <p14:tracePt t="9031" x="1739900" y="12700"/>
          <p14:tracePt t="9039" x="1689100" y="12700"/>
          <p14:tracePt t="9048" x="1639888" y="12700"/>
          <p14:tracePt t="9054" x="1577975" y="25400"/>
          <p14:tracePt t="9061" x="1476375" y="61913"/>
          <p14:tracePt t="9069" x="1401763" y="87313"/>
          <p14:tracePt t="9077" x="1339850" y="112713"/>
          <p14:tracePt t="9084" x="1263650" y="150813"/>
          <p14:tracePt t="9092" x="1201738" y="187325"/>
          <p14:tracePt t="9101" x="1127125" y="238125"/>
          <p14:tracePt t="9107" x="1101725" y="250825"/>
          <p14:tracePt t="9118" x="1027113" y="300038"/>
          <p14:tracePt t="9123" x="950913" y="350838"/>
          <p14:tracePt t="9133" x="850900" y="400050"/>
          <p14:tracePt t="9139" x="738188" y="487363"/>
          <p14:tracePt t="9147" x="676275" y="525463"/>
          <p14:tracePt t="9154" x="588963" y="612775"/>
          <p14:tracePt t="9163" x="525463" y="663575"/>
          <p14:tracePt t="9169" x="463550" y="700088"/>
          <p14:tracePt t="9178" x="412750" y="776288"/>
          <p14:tracePt t="9184" x="363538" y="838200"/>
          <p14:tracePt t="9193" x="312738" y="912813"/>
          <p14:tracePt t="9199" x="300038" y="963613"/>
          <p14:tracePt t="9208" x="274638" y="1001713"/>
          <p14:tracePt t="9215" x="250825" y="1076325"/>
          <p14:tracePt t="9222" x="225425" y="1125538"/>
          <p14:tracePt t="9230" x="212725" y="1250950"/>
          <p14:tracePt t="9237" x="212725" y="1314450"/>
          <p14:tracePt t="9245" x="212725" y="1427163"/>
          <p14:tracePt t="9253" x="212725" y="1501775"/>
          <p14:tracePt t="9260" x="212725" y="1589088"/>
          <p14:tracePt t="9268" x="238125" y="1639888"/>
          <p14:tracePt t="9275" x="250825" y="1714500"/>
          <p14:tracePt t="9284" x="263525" y="1765300"/>
          <p14:tracePt t="9291" x="287338" y="1852613"/>
          <p14:tracePt t="9300" x="338138" y="1939925"/>
          <p14:tracePt t="9306" x="412750" y="2065338"/>
          <p14:tracePt t="9315" x="463550" y="2152650"/>
          <p14:tracePt t="9321" x="563563" y="2252663"/>
          <p14:tracePt t="9329" x="638175" y="2339975"/>
          <p14:tracePt t="9336" x="712788" y="2414588"/>
          <p14:tracePt t="9344" x="814388" y="2490788"/>
          <p14:tracePt t="9352" x="914400" y="2527300"/>
          <p14:tracePt t="9359" x="1014413" y="2565400"/>
          <p14:tracePt t="9368" x="1139825" y="2616200"/>
          <p14:tracePt t="9374" x="1289050" y="2627313"/>
          <p14:tracePt t="9385" x="1352550" y="2640013"/>
          <p14:tracePt t="9390" x="1427163" y="2640013"/>
          <p14:tracePt t="9398" x="1501775" y="2640013"/>
          <p14:tracePt t="9405" x="1577975" y="2640013"/>
          <p14:tracePt t="9414" x="1639888" y="2640013"/>
          <p14:tracePt t="9420" x="1701800" y="2627313"/>
          <p14:tracePt t="9429" x="1778000" y="2603500"/>
          <p14:tracePt t="9435" x="1827213" y="2590800"/>
          <p14:tracePt t="9444" x="1903413" y="2578100"/>
          <p14:tracePt t="9451" x="1939925" y="2565400"/>
          <p14:tracePt t="9459" x="1965325" y="2565400"/>
          <p14:tracePt t="9467" x="1990725" y="2552700"/>
          <p14:tracePt t="9474" x="2003425" y="2527300"/>
          <p14:tracePt t="9482" x="2052638" y="2490788"/>
          <p14:tracePt t="9490" x="2090738" y="2452688"/>
          <p14:tracePt t="9496" x="2152650" y="2378075"/>
          <p14:tracePt t="9506" x="2190750" y="2327275"/>
          <p14:tracePt t="9511" x="2216150" y="2278063"/>
          <p14:tracePt t="9519" x="2239963" y="2239963"/>
          <p14:tracePt t="9526" x="2265363" y="2178050"/>
          <p14:tracePt t="9534" x="2290763" y="2152650"/>
          <p14:tracePt t="9541" x="2303463" y="2114550"/>
          <p14:tracePt t="9551" x="2339975" y="2089150"/>
          <p14:tracePt t="9559" x="2339975" y="2078038"/>
          <p14:tracePt t="9565" x="2352675" y="2065338"/>
          <p14:tracePt t="9572" x="2365375" y="2052638"/>
          <p14:tracePt t="9694" x="2365375" y="2039938"/>
          <p14:tracePt t="9701" x="2378075" y="2027238"/>
          <p14:tracePt t="12380" x="2403475" y="1952625"/>
          <p14:tracePt t="12389" x="2428875" y="1852613"/>
          <p14:tracePt t="12395" x="2452688" y="1776413"/>
          <p14:tracePt t="12404" x="2465388" y="1689100"/>
          <p14:tracePt t="12412" x="2465388" y="1639888"/>
          <p14:tracePt t="12419" x="2465388" y="1601788"/>
          <p14:tracePt t="12426" x="2465388" y="1576388"/>
          <p14:tracePt t="12434" x="2465388" y="1552575"/>
          <p14:tracePt t="12441" x="2465388" y="1501775"/>
          <p14:tracePt t="12449" x="2441575" y="1463675"/>
          <p14:tracePt t="12457" x="2403475" y="1427163"/>
          <p14:tracePt t="12464" x="2352675" y="1363663"/>
          <p14:tracePt t="12472" x="2303463" y="1301750"/>
          <p14:tracePt t="12481" x="2216150" y="1214438"/>
          <p14:tracePt t="12487" x="2139950" y="1114425"/>
          <p14:tracePt t="12496" x="2039938" y="1038225"/>
          <p14:tracePt t="12502" x="1965325" y="950913"/>
          <p14:tracePt t="12510" x="1914525" y="901700"/>
          <p14:tracePt t="12518" x="1878013" y="850900"/>
          <p14:tracePt t="12525" x="1765300" y="776288"/>
          <p14:tracePt t="12533" x="1614488" y="650875"/>
          <p14:tracePt t="12540" x="1476375" y="588963"/>
          <p14:tracePt t="12548" x="1363663" y="525463"/>
          <p14:tracePt t="12555" x="1252538" y="463550"/>
          <p14:tracePt t="12563" x="1176338" y="438150"/>
          <p14:tracePt t="12571" x="1114425" y="412750"/>
          <p14:tracePt t="12580" x="1038225" y="374650"/>
          <p14:tracePt t="12586" x="914400" y="338138"/>
          <p14:tracePt t="12595" x="788988" y="325438"/>
          <p14:tracePt t="12601" x="688975" y="325438"/>
          <p14:tracePt t="12609" x="612775" y="325438"/>
          <p14:tracePt t="12617" x="538163" y="325438"/>
          <p14:tracePt t="12624" x="488950" y="325438"/>
          <p14:tracePt t="12632" x="463550" y="338138"/>
          <p14:tracePt t="12639" x="412750" y="350838"/>
          <p14:tracePt t="12647" x="376238" y="363538"/>
          <p14:tracePt t="12656" x="350838" y="374650"/>
          <p14:tracePt t="12662" x="312738" y="387350"/>
          <p14:tracePt t="12671" x="300038" y="387350"/>
          <p14:tracePt t="12679" x="274638" y="400050"/>
          <p14:tracePt t="12686" x="263525" y="412750"/>
          <p14:tracePt t="12693" x="238125" y="425450"/>
          <p14:tracePt t="12701" x="225425" y="438150"/>
          <p14:tracePt t="12708" x="212725" y="463550"/>
          <p14:tracePt t="12716" x="212725" y="476250"/>
          <p14:tracePt t="12723" x="200025" y="487363"/>
          <p14:tracePt t="12731" x="200025" y="500063"/>
          <p14:tracePt t="12738" x="200025" y="512763"/>
          <p14:tracePt t="12747" x="200025" y="525463"/>
          <p14:tracePt t="12762" x="200025" y="550863"/>
          <p14:tracePt t="12769" x="200025" y="576263"/>
          <p14:tracePt t="12784" x="212725" y="588963"/>
          <p14:tracePt t="12792" x="225425" y="612775"/>
          <p14:tracePt t="12799" x="250825" y="638175"/>
          <p14:tracePt t="12807" x="312738" y="688975"/>
          <p14:tracePt t="12815" x="412750" y="738188"/>
          <p14:tracePt t="12822" x="538163" y="788988"/>
          <p14:tracePt t="12832" x="688975" y="838200"/>
          <p14:tracePt t="12837" x="814388" y="863600"/>
          <p14:tracePt t="12845" x="914400" y="889000"/>
          <p14:tracePt t="12852" x="1038225" y="901700"/>
          <p14:tracePt t="12861" x="1139825" y="912813"/>
          <p14:tracePt t="12868" x="1252538" y="912813"/>
          <p14:tracePt t="12876" x="1301750" y="912813"/>
          <p14:tracePt t="12883" x="1352550" y="912813"/>
          <p14:tracePt t="12891" x="1389063" y="912813"/>
          <p14:tracePt t="12898" x="1427163" y="912813"/>
          <p14:tracePt t="12914" x="1465263" y="912813"/>
          <p14:tracePt t="12923" x="1476375" y="901700"/>
          <p14:tracePt t="12929" x="1489075" y="901700"/>
          <p14:tracePt t="12937" x="1501775" y="901700"/>
          <p14:tracePt t="12953" x="1514475" y="901700"/>
          <p14:tracePt t="12967" x="1527175" y="901700"/>
          <p14:tracePt t="12974" x="1539875" y="889000"/>
          <p14:tracePt t="12989" x="1552575" y="876300"/>
          <p14:tracePt t="13012" x="1565275" y="876300"/>
          <p14:tracePt t="13020" x="1565275" y="863600"/>
          <p14:tracePt t="13029" x="1565275" y="850900"/>
          <p14:tracePt t="13045" x="1565275" y="838200"/>
          <p14:tracePt t="13050" x="1552575" y="825500"/>
          <p14:tracePt t="13058" x="1501775" y="801688"/>
          <p14:tracePt t="13066" x="1389063" y="776288"/>
          <p14:tracePt t="13073" x="1289050" y="763588"/>
          <p14:tracePt t="13081" x="1214438" y="750888"/>
          <p14:tracePt t="13089" x="1163638" y="750888"/>
          <p14:tracePt t="13097" x="1063625" y="750888"/>
          <p14:tracePt t="13104" x="938213" y="750888"/>
          <p14:tracePt t="13112" x="838200" y="750888"/>
          <p14:tracePt t="13119" x="725488" y="750888"/>
          <p14:tracePt t="13131" x="663575" y="763588"/>
          <p14:tracePt t="13135" x="588963" y="776288"/>
          <p14:tracePt t="13143" x="550863" y="776288"/>
          <p14:tracePt t="13150" x="525463" y="788988"/>
          <p14:tracePt t="13158" x="512763" y="788988"/>
          <p14:tracePt t="13165" x="488950" y="788988"/>
          <p14:tracePt t="13173" x="463550" y="788988"/>
          <p14:tracePt t="13189" x="450850" y="788988"/>
          <p14:tracePt t="13205" x="438150" y="788988"/>
          <p14:tracePt t="13212" x="438150" y="801688"/>
          <p14:tracePt t="13219" x="425450" y="801688"/>
          <p14:tracePt t="13226" x="425450" y="812800"/>
          <p14:tracePt t="13235" x="425450" y="825500"/>
          <p14:tracePt t="13241" x="425450" y="838200"/>
          <p14:tracePt t="13250" x="425450" y="850900"/>
          <p14:tracePt t="13256" x="488950" y="889000"/>
          <p14:tracePt t="13264" x="612775" y="925513"/>
          <p14:tracePt t="13271" x="738188" y="938213"/>
          <p14:tracePt t="13280" x="863600" y="938213"/>
          <p14:tracePt t="13287" x="976313" y="938213"/>
          <p14:tracePt t="13295" x="1139825" y="925513"/>
          <p14:tracePt t="13302" x="1352550" y="889000"/>
          <p14:tracePt t="13313" x="1552575" y="863600"/>
          <p14:tracePt t="13318" x="1701800" y="850900"/>
          <p14:tracePt t="13325" x="1765300" y="850900"/>
          <p14:tracePt t="13332" x="1878013" y="850900"/>
          <p14:tracePt t="13340" x="1914525" y="850900"/>
          <p14:tracePt t="13348" x="1952625" y="850900"/>
          <p14:tracePt t="13355" x="1990725" y="850900"/>
          <p14:tracePt t="13363" x="2003425" y="850900"/>
          <p14:tracePt t="13382" x="2014538" y="850900"/>
          <p14:tracePt t="13440" x="1990725" y="850900"/>
          <p14:tracePt t="13447" x="1914525" y="850900"/>
          <p14:tracePt t="13456" x="1752600" y="876300"/>
          <p14:tracePt t="13462" x="1614488" y="889000"/>
          <p14:tracePt t="13471" x="1489075" y="889000"/>
          <p14:tracePt t="13479" x="1376363" y="901700"/>
          <p14:tracePt t="13486" x="1339850" y="901700"/>
          <p14:tracePt t="13494" x="1276350" y="912813"/>
          <p14:tracePt t="13502" x="1214438" y="938213"/>
          <p14:tracePt t="13508" x="1127125" y="950913"/>
          <p14:tracePt t="13516" x="1076325" y="950913"/>
          <p14:tracePt t="13523" x="1027113" y="963613"/>
          <p14:tracePt t="13530" x="1001713" y="963613"/>
          <p14:tracePt t="13538" x="976313" y="963613"/>
          <p14:tracePt t="13546" x="950913" y="963613"/>
          <p14:tracePt t="13561" x="925513" y="963613"/>
          <p14:tracePt t="13578" x="914400" y="963613"/>
          <p14:tracePt t="13622" x="914400" y="976313"/>
          <p14:tracePt t="13637" x="950913" y="976313"/>
          <p14:tracePt t="13645" x="989013" y="989013"/>
          <p14:tracePt t="13652" x="1063625" y="989013"/>
          <p14:tracePt t="13662" x="1214438" y="989013"/>
          <p14:tracePt t="13668" x="1363663" y="989013"/>
          <p14:tracePt t="13676" x="1527175" y="1001713"/>
          <p14:tracePt t="13683" x="1627188" y="1001713"/>
          <p14:tracePt t="13690" x="1714500" y="1014413"/>
          <p14:tracePt t="13698" x="1739900" y="1025525"/>
          <p14:tracePt t="13707" x="1778000" y="1025525"/>
          <p14:tracePt t="13713" x="1790700" y="1025525"/>
          <p14:tracePt t="13729" x="1801813" y="1025525"/>
          <p14:tracePt t="14360" x="1865313" y="1025525"/>
          <p14:tracePt t="14368" x="1914525" y="1025525"/>
          <p14:tracePt t="14376" x="1965325" y="1025525"/>
          <p14:tracePt t="14383" x="2003425" y="1014413"/>
          <p14:tracePt t="14391" x="2052638" y="1014413"/>
          <p14:tracePt t="14399" x="2090738" y="1014413"/>
          <p14:tracePt t="14406" x="2152650" y="1001713"/>
          <p14:tracePt t="14414" x="2178050" y="1001713"/>
          <p14:tracePt t="14421" x="2190750" y="1001713"/>
          <p14:tracePt t="14430" x="2216150" y="1001713"/>
          <p14:tracePt t="14436" x="2239963" y="989013"/>
          <p14:tracePt t="14445" x="2265363" y="976313"/>
          <p14:tracePt t="14452" x="2278063" y="976313"/>
          <p14:tracePt t="14461" x="2290763" y="963613"/>
          <p14:tracePt t="14467" x="2303463" y="963613"/>
          <p14:tracePt t="14475" x="2316163" y="963613"/>
          <p14:tracePt t="14482" x="2328863" y="963613"/>
          <p14:tracePt t="14657" x="2378075" y="912813"/>
          <p14:tracePt t="22967" x="2365375" y="938213"/>
          <p14:tracePt t="22982" x="2365375" y="963613"/>
          <p14:tracePt t="22990" x="2365375" y="976313"/>
          <p14:tracePt t="22997" x="2365375" y="1001713"/>
          <p14:tracePt t="23012" x="2365375" y="1025525"/>
          <p14:tracePt t="23020" x="2365375" y="1038225"/>
          <p14:tracePt t="23027" x="2365375" y="1050925"/>
          <p14:tracePt t="23035" x="2365375" y="1076325"/>
          <p14:tracePt t="23042" x="2365375" y="1114425"/>
          <p14:tracePt t="23051" x="2365375" y="1138238"/>
          <p14:tracePt t="23058" x="2378075" y="1163638"/>
          <p14:tracePt t="23065" x="2390775" y="1201738"/>
          <p14:tracePt t="23073" x="2428875" y="1263650"/>
          <p14:tracePt t="23080" x="2478088" y="1339850"/>
          <p14:tracePt t="23089" x="2565400" y="1401763"/>
          <p14:tracePt t="23095" x="2616200" y="1463675"/>
          <p14:tracePt t="23104" x="2678113" y="1527175"/>
          <p14:tracePt t="23111" x="2741613" y="1576388"/>
          <p14:tracePt t="23121" x="2816225" y="1639888"/>
          <p14:tracePt t="23126" x="2879725" y="1689100"/>
          <p14:tracePt t="23135" x="2979738" y="1765300"/>
          <p14:tracePt t="23141" x="3016250" y="1801813"/>
          <p14:tracePt t="23150" x="3079750" y="1839913"/>
          <p14:tracePt t="23157" x="3141663" y="1939925"/>
          <p14:tracePt t="23164" x="3205163" y="2001838"/>
          <p14:tracePt t="23172" x="3267075" y="2089150"/>
          <p14:tracePt t="23180" x="3354388" y="2178050"/>
          <p14:tracePt t="23187" x="3392488" y="2252663"/>
          <p14:tracePt t="23196" x="3429000" y="2303463"/>
          <p14:tracePt t="23203" x="3517900" y="2390775"/>
          <p14:tracePt t="23211" x="3630613" y="2478088"/>
          <p14:tracePt t="23218" x="3843338" y="2590800"/>
          <p14:tracePt t="23226" x="4030663" y="2665413"/>
          <p14:tracePt t="23235" x="4181475" y="2728913"/>
          <p14:tracePt t="23241" x="4305300" y="2765425"/>
          <p14:tracePt t="23248" x="4543425" y="2828925"/>
          <p14:tracePt t="23257" x="4945063" y="2916238"/>
          <p14:tracePt t="23263" x="5194300" y="2928938"/>
          <p14:tracePt t="23271" x="5407025" y="2928938"/>
          <p14:tracePt t="23278" x="5883275" y="2916238"/>
          <p14:tracePt t="23287" x="6359525" y="2916238"/>
          <p14:tracePt t="23293" x="6508750" y="2916238"/>
          <p14:tracePt t="23302" x="7046913" y="2941638"/>
          <p14:tracePt t="23309" x="7472363" y="3016250"/>
          <p14:tracePt t="23318" x="7635875" y="3041650"/>
          <p14:tracePt t="23324" x="7999413" y="3116263"/>
          <p14:tracePt t="23332" x="8399463" y="3178175"/>
          <p14:tracePt t="23339" x="8512175" y="3203575"/>
          <p14:tracePt t="23348" x="8637588" y="3228975"/>
          <p14:tracePt t="23354" x="8763000" y="3267075"/>
          <p14:tracePt t="23362" x="8874125" y="3278188"/>
          <p14:tracePt t="23371" x="8924925" y="3290888"/>
          <p14:tracePt t="23377" x="8986838" y="3303588"/>
          <p14:tracePt t="23385" x="8999538" y="3303588"/>
          <p14:tracePt t="23392" x="9012238" y="3303588"/>
          <p14:tracePt t="23644" x="9250363" y="3303588"/>
          <p14:tracePt t="23652" x="9437688" y="3303588"/>
          <p14:tracePt t="23659" x="9788525" y="3303588"/>
          <p14:tracePt t="23668" x="10477500" y="3341688"/>
          <p14:tracePt t="23674" x="10602913" y="3354388"/>
          <p14:tracePt t="23682" x="11015663" y="3390900"/>
          <p14:tracePt t="23690" x="11377613" y="3454400"/>
          <p14:tracePt t="23698" x="11603038" y="3479800"/>
          <p14:tracePt t="23705" x="11753850" y="3516313"/>
          <p14:tracePt t="23713" x="11917363" y="3554413"/>
          <p14:tracePt t="23721" x="12079288" y="3590925"/>
        </p14:tracePtLst>
      </p14:laserTraceLst>
    </p:ext>
  </p:extLs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–Stochastic GD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73123" y="1301348"/>
            <a:ext cx="10301681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/>
              <a:t>Pick only </a:t>
            </a:r>
            <a:r>
              <a:rPr lang="en-US" altLang="en-US" sz="3600" u="sng" dirty="0"/>
              <a:t>1</a:t>
            </a:r>
            <a:r>
              <a:rPr lang="en-US" altLang="en-US" sz="3600" dirty="0"/>
              <a:t> data point, and find its gradient.</a:t>
            </a:r>
          </a:p>
          <a:p>
            <a:endParaRPr lang="en-US" altLang="en-US" sz="3600" dirty="0"/>
          </a:p>
          <a:p>
            <a:r>
              <a:rPr lang="en-US" sz="3600" dirty="0">
                <a:solidFill>
                  <a:schemeClr val="accent6"/>
                </a:solidFill>
              </a:rPr>
              <a:t>How do we choose?</a:t>
            </a:r>
          </a:p>
          <a:p>
            <a:r>
              <a:rPr lang="en-US" altLang="en-US" sz="3600" dirty="0"/>
              <a:t>At </a:t>
            </a:r>
            <a:r>
              <a:rPr lang="en-US" altLang="en-US" sz="3600" u="sng" dirty="0"/>
              <a:t>random</a:t>
            </a:r>
            <a:r>
              <a:rPr lang="en-US" altLang="en-US" sz="3600" dirty="0"/>
              <a:t>.</a:t>
            </a:r>
          </a:p>
          <a:p>
            <a:endParaRPr lang="en-US" altLang="en-US" sz="3600" dirty="0"/>
          </a:p>
          <a:p>
            <a:r>
              <a:rPr lang="en-US" altLang="en-US" sz="3600" dirty="0"/>
              <a:t>Then update m, b and do it again, and again, </a:t>
            </a:r>
            <a:r>
              <a:rPr lang="en-US" altLang="en-US" sz="3600" dirty="0">
                <a:solidFill>
                  <a:schemeClr val="accent6"/>
                </a:solidFill>
              </a:rPr>
              <a:t>until…</a:t>
            </a:r>
          </a:p>
          <a:p>
            <a:r>
              <a:rPr lang="en-US" sz="3600" dirty="0"/>
              <a:t>Convergence!</a:t>
            </a:r>
          </a:p>
          <a:p>
            <a:endParaRPr lang="en-US" sz="3600" dirty="0"/>
          </a:p>
          <a:p>
            <a:r>
              <a:rPr lang="en-US" sz="3600" dirty="0"/>
              <a:t>Epoch = a pass over the entire set</a:t>
            </a:r>
          </a:p>
          <a:p>
            <a:r>
              <a:rPr lang="en-US" sz="3600" dirty="0"/>
              <a:t>Iterations = pass over one gradient step</a:t>
            </a:r>
          </a:p>
        </p:txBody>
      </p:sp>
    </p:spTree>
    <p:extLst>
      <p:ext uri="{BB962C8B-B14F-4D97-AF65-F5344CB8AC3E}">
        <p14:creationId xmlns:p14="http://schemas.microsoft.com/office/powerpoint/2010/main" val="280922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–Stochastic GD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613" y="1507461"/>
            <a:ext cx="117532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chemeClr val="accent6"/>
                </a:solidFill>
              </a:rPr>
              <a:t>Pros:</a:t>
            </a:r>
            <a:r>
              <a:rPr lang="en-US" sz="3600" dirty="0">
                <a:solidFill>
                  <a:schemeClr val="accent6"/>
                </a:solidFill>
              </a:rPr>
              <a:t>							</a:t>
            </a:r>
            <a:r>
              <a:rPr lang="en-US" sz="3600" u="sng" dirty="0">
                <a:solidFill>
                  <a:schemeClr val="accent6"/>
                </a:solidFill>
              </a:rPr>
              <a:t>Cons:</a:t>
            </a:r>
          </a:p>
          <a:p>
            <a:r>
              <a:rPr lang="en-US" sz="3600" dirty="0"/>
              <a:t>Fast! Low memory (O(1) vs O(N)).		Unstable.</a:t>
            </a:r>
          </a:p>
          <a:p>
            <a:r>
              <a:rPr lang="en-US" sz="3600" dirty="0"/>
              <a:t>Less susceptible to local min. 			Might not converge.</a:t>
            </a:r>
          </a:p>
          <a:p>
            <a:r>
              <a:rPr lang="en-US" sz="3600" dirty="0"/>
              <a:t>								Highly susceptible to 									scaling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604007" y="2938622"/>
            <a:ext cx="8179268" cy="3741491"/>
            <a:chOff x="604007" y="2938622"/>
            <a:chExt cx="8179268" cy="3741491"/>
          </a:xfrm>
        </p:grpSpPr>
        <p:grpSp>
          <p:nvGrpSpPr>
            <p:cNvPr id="4" name="Group 3"/>
            <p:cNvGrpSpPr/>
            <p:nvPr/>
          </p:nvGrpSpPr>
          <p:grpSpPr>
            <a:xfrm>
              <a:off x="604007" y="2938622"/>
              <a:ext cx="8179268" cy="3741491"/>
              <a:chOff x="1501629" y="2709643"/>
              <a:chExt cx="8179268" cy="3741491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501629" y="4035105"/>
                <a:ext cx="4957025" cy="24160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Arc 5"/>
              <p:cNvSpPr/>
              <p:nvPr/>
            </p:nvSpPr>
            <p:spPr>
              <a:xfrm flipH="1" flipV="1">
                <a:off x="1501629" y="2709643"/>
                <a:ext cx="8179268" cy="2919369"/>
              </a:xfrm>
              <a:prstGeom prst="arc">
                <a:avLst>
                  <a:gd name="adj1" fmla="val 15804199"/>
                  <a:gd name="adj2" fmla="val 0"/>
                </a:avLst>
              </a:prstGeom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3003259" y="4144161"/>
                <a:ext cx="2617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Δ</a:t>
                </a:r>
                <a:r>
                  <a:rPr lang="en-US" dirty="0" err="1"/>
                  <a:t>m,b</a:t>
                </a:r>
                <a:r>
                  <a:rPr lang="en-US" dirty="0"/>
                  <a:t> vs n</a:t>
                </a:r>
              </a:p>
            </p:txBody>
          </p:sp>
        </p:grpSp>
        <p:sp>
          <p:nvSpPr>
            <p:cNvPr id="8" name="Freeform 7"/>
            <p:cNvSpPr/>
            <p:nvPr/>
          </p:nvSpPr>
          <p:spPr>
            <a:xfrm>
              <a:off x="604008" y="4479721"/>
              <a:ext cx="1501630" cy="2063692"/>
            </a:xfrm>
            <a:custGeom>
              <a:avLst/>
              <a:gdLst>
                <a:gd name="connsiteX0" fmla="*/ 0 w 2852257"/>
                <a:gd name="connsiteY0" fmla="*/ 0 h 1493394"/>
                <a:gd name="connsiteX1" fmla="*/ 318782 w 2852257"/>
                <a:gd name="connsiteY1" fmla="*/ 889233 h 1493394"/>
                <a:gd name="connsiteX2" fmla="*/ 679508 w 2852257"/>
                <a:gd name="connsiteY2" fmla="*/ 444617 h 1493394"/>
                <a:gd name="connsiteX3" fmla="*/ 696286 w 2852257"/>
                <a:gd name="connsiteY3" fmla="*/ 1199626 h 1493394"/>
                <a:gd name="connsiteX4" fmla="*/ 872455 w 2852257"/>
                <a:gd name="connsiteY4" fmla="*/ 713065 h 1493394"/>
                <a:gd name="connsiteX5" fmla="*/ 1031846 w 2852257"/>
                <a:gd name="connsiteY5" fmla="*/ 1359017 h 1493394"/>
                <a:gd name="connsiteX6" fmla="*/ 1241571 w 2852257"/>
                <a:gd name="connsiteY6" fmla="*/ 939567 h 1493394"/>
                <a:gd name="connsiteX7" fmla="*/ 1476463 w 2852257"/>
                <a:gd name="connsiteY7" fmla="*/ 1409351 h 1493394"/>
                <a:gd name="connsiteX8" fmla="*/ 1694576 w 2852257"/>
                <a:gd name="connsiteY8" fmla="*/ 1149292 h 1493394"/>
                <a:gd name="connsiteX9" fmla="*/ 1879134 w 2852257"/>
                <a:gd name="connsiteY9" fmla="*/ 1434518 h 1493394"/>
                <a:gd name="connsiteX10" fmla="*/ 2214694 w 2852257"/>
                <a:gd name="connsiteY10" fmla="*/ 1350628 h 1493394"/>
                <a:gd name="connsiteX11" fmla="*/ 2273417 w 2852257"/>
                <a:gd name="connsiteY11" fmla="*/ 1451296 h 1493394"/>
                <a:gd name="connsiteX12" fmla="*/ 2348918 w 2852257"/>
                <a:gd name="connsiteY12" fmla="*/ 1434518 h 1493394"/>
                <a:gd name="connsiteX13" fmla="*/ 2441197 w 2852257"/>
                <a:gd name="connsiteY13" fmla="*/ 1468074 h 1493394"/>
                <a:gd name="connsiteX14" fmla="*/ 2533475 w 2852257"/>
                <a:gd name="connsiteY14" fmla="*/ 1442907 h 1493394"/>
                <a:gd name="connsiteX15" fmla="*/ 2776756 w 2852257"/>
                <a:gd name="connsiteY15" fmla="*/ 1493241 h 1493394"/>
                <a:gd name="connsiteX16" fmla="*/ 2701255 w 2852257"/>
                <a:gd name="connsiteY16" fmla="*/ 1459685 h 1493394"/>
                <a:gd name="connsiteX17" fmla="*/ 2852257 w 2852257"/>
                <a:gd name="connsiteY17" fmla="*/ 1493241 h 149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2257" h="1493394">
                  <a:moveTo>
                    <a:pt x="0" y="0"/>
                  </a:moveTo>
                  <a:cubicBezTo>
                    <a:pt x="102765" y="407565"/>
                    <a:pt x="205531" y="815130"/>
                    <a:pt x="318782" y="889233"/>
                  </a:cubicBezTo>
                  <a:cubicBezTo>
                    <a:pt x="432033" y="963336"/>
                    <a:pt x="616591" y="392885"/>
                    <a:pt x="679508" y="444617"/>
                  </a:cubicBezTo>
                  <a:cubicBezTo>
                    <a:pt x="742425" y="496349"/>
                    <a:pt x="664128" y="1154885"/>
                    <a:pt x="696286" y="1199626"/>
                  </a:cubicBezTo>
                  <a:cubicBezTo>
                    <a:pt x="728444" y="1244367"/>
                    <a:pt x="816528" y="686500"/>
                    <a:pt x="872455" y="713065"/>
                  </a:cubicBezTo>
                  <a:cubicBezTo>
                    <a:pt x="928382" y="739630"/>
                    <a:pt x="970327" y="1321267"/>
                    <a:pt x="1031846" y="1359017"/>
                  </a:cubicBezTo>
                  <a:cubicBezTo>
                    <a:pt x="1093365" y="1396767"/>
                    <a:pt x="1167468" y="931178"/>
                    <a:pt x="1241571" y="939567"/>
                  </a:cubicBezTo>
                  <a:cubicBezTo>
                    <a:pt x="1315674" y="947956"/>
                    <a:pt x="1400962" y="1374397"/>
                    <a:pt x="1476463" y="1409351"/>
                  </a:cubicBezTo>
                  <a:cubicBezTo>
                    <a:pt x="1551964" y="1444305"/>
                    <a:pt x="1627464" y="1145098"/>
                    <a:pt x="1694576" y="1149292"/>
                  </a:cubicBezTo>
                  <a:cubicBezTo>
                    <a:pt x="1761688" y="1153486"/>
                    <a:pt x="1792448" y="1400962"/>
                    <a:pt x="1879134" y="1434518"/>
                  </a:cubicBezTo>
                  <a:cubicBezTo>
                    <a:pt x="1965820" y="1468074"/>
                    <a:pt x="2148980" y="1347832"/>
                    <a:pt x="2214694" y="1350628"/>
                  </a:cubicBezTo>
                  <a:cubicBezTo>
                    <a:pt x="2280408" y="1353424"/>
                    <a:pt x="2251046" y="1437314"/>
                    <a:pt x="2273417" y="1451296"/>
                  </a:cubicBezTo>
                  <a:cubicBezTo>
                    <a:pt x="2295788" y="1465278"/>
                    <a:pt x="2320955" y="1431722"/>
                    <a:pt x="2348918" y="1434518"/>
                  </a:cubicBezTo>
                  <a:cubicBezTo>
                    <a:pt x="2376881" y="1437314"/>
                    <a:pt x="2410438" y="1466676"/>
                    <a:pt x="2441197" y="1468074"/>
                  </a:cubicBezTo>
                  <a:cubicBezTo>
                    <a:pt x="2471956" y="1469472"/>
                    <a:pt x="2477549" y="1438713"/>
                    <a:pt x="2533475" y="1442907"/>
                  </a:cubicBezTo>
                  <a:cubicBezTo>
                    <a:pt x="2589402" y="1447102"/>
                    <a:pt x="2748793" y="1490445"/>
                    <a:pt x="2776756" y="1493241"/>
                  </a:cubicBezTo>
                  <a:cubicBezTo>
                    <a:pt x="2804719" y="1496037"/>
                    <a:pt x="2688672" y="1459685"/>
                    <a:pt x="2701255" y="1459685"/>
                  </a:cubicBezTo>
                  <a:cubicBezTo>
                    <a:pt x="2713838" y="1459685"/>
                    <a:pt x="2783047" y="1476463"/>
                    <a:pt x="2852257" y="149324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249917" y="4264084"/>
            <a:ext cx="4957025" cy="2416029"/>
            <a:chOff x="1501629" y="4035105"/>
            <a:chExt cx="4957025" cy="2416029"/>
          </a:xfrm>
        </p:grpSpPr>
        <p:sp>
          <p:nvSpPr>
            <p:cNvPr id="14" name="Rectangle 13"/>
            <p:cNvSpPr/>
            <p:nvPr/>
          </p:nvSpPr>
          <p:spPr>
            <a:xfrm>
              <a:off x="1501629" y="4035105"/>
              <a:ext cx="4957025" cy="2416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3259" y="4144161"/>
              <a:ext cx="2617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J(</a:t>
              </a:r>
              <a:r>
                <a:rPr lang="en-US" dirty="0" err="1"/>
                <a:t>m,b</a:t>
              </a:r>
              <a:r>
                <a:rPr lang="en-US" dirty="0"/>
                <a:t>) vs </a:t>
              </a:r>
              <a:r>
                <a:rPr lang="en-US" dirty="0" err="1"/>
                <a:t>i</a:t>
              </a:r>
              <a:endParaRPr lang="en-US" dirty="0"/>
            </a:p>
          </p:txBody>
        </p:sp>
      </p:grpSp>
      <p:sp>
        <p:nvSpPr>
          <p:cNvPr id="19" name="Freeform 18"/>
          <p:cNvSpPr/>
          <p:nvPr/>
        </p:nvSpPr>
        <p:spPr>
          <a:xfrm>
            <a:off x="6308521" y="4742473"/>
            <a:ext cx="4840448" cy="1819146"/>
          </a:xfrm>
          <a:custGeom>
            <a:avLst/>
            <a:gdLst>
              <a:gd name="connsiteX0" fmla="*/ 0 w 4840448"/>
              <a:gd name="connsiteY0" fmla="*/ 717102 h 1632929"/>
              <a:gd name="connsiteX1" fmla="*/ 402672 w 4840448"/>
              <a:gd name="connsiteY1" fmla="*/ 4038 h 1632929"/>
              <a:gd name="connsiteX2" fmla="*/ 922789 w 4840448"/>
              <a:gd name="connsiteY2" fmla="*/ 1002328 h 1632929"/>
              <a:gd name="connsiteX3" fmla="*/ 1375795 w 4840448"/>
              <a:gd name="connsiteY3" fmla="*/ 490599 h 1632929"/>
              <a:gd name="connsiteX4" fmla="*/ 1988191 w 4840448"/>
              <a:gd name="connsiteY4" fmla="*/ 1514056 h 1632929"/>
              <a:gd name="connsiteX5" fmla="*/ 2273417 w 4840448"/>
              <a:gd name="connsiteY5" fmla="*/ 364764 h 1632929"/>
              <a:gd name="connsiteX6" fmla="*/ 2667699 w 4840448"/>
              <a:gd name="connsiteY6" fmla="*/ 1631502 h 1632929"/>
              <a:gd name="connsiteX7" fmla="*/ 3254929 w 4840448"/>
              <a:gd name="connsiteY7" fmla="*/ 62761 h 1632929"/>
              <a:gd name="connsiteX8" fmla="*/ 3993160 w 4840448"/>
              <a:gd name="connsiteY8" fmla="*/ 1556001 h 1632929"/>
              <a:gd name="connsiteX9" fmla="*/ 4580389 w 4840448"/>
              <a:gd name="connsiteY9" fmla="*/ 306041 h 1632929"/>
              <a:gd name="connsiteX10" fmla="*/ 4840448 w 4840448"/>
              <a:gd name="connsiteY10" fmla="*/ 1455333 h 163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40448" h="1632929">
                <a:moveTo>
                  <a:pt x="0" y="717102"/>
                </a:moveTo>
                <a:cubicBezTo>
                  <a:pt x="124437" y="336801"/>
                  <a:pt x="248874" y="-43500"/>
                  <a:pt x="402672" y="4038"/>
                </a:cubicBezTo>
                <a:cubicBezTo>
                  <a:pt x="556470" y="51576"/>
                  <a:pt x="760602" y="921235"/>
                  <a:pt x="922789" y="1002328"/>
                </a:cubicBezTo>
                <a:cubicBezTo>
                  <a:pt x="1084976" y="1083421"/>
                  <a:pt x="1198228" y="405311"/>
                  <a:pt x="1375795" y="490599"/>
                </a:cubicBezTo>
                <a:cubicBezTo>
                  <a:pt x="1553362" y="575887"/>
                  <a:pt x="1838587" y="1535028"/>
                  <a:pt x="1988191" y="1514056"/>
                </a:cubicBezTo>
                <a:cubicBezTo>
                  <a:pt x="2137795" y="1493084"/>
                  <a:pt x="2160166" y="345190"/>
                  <a:pt x="2273417" y="364764"/>
                </a:cubicBezTo>
                <a:cubicBezTo>
                  <a:pt x="2386668" y="384338"/>
                  <a:pt x="2504114" y="1681836"/>
                  <a:pt x="2667699" y="1631502"/>
                </a:cubicBezTo>
                <a:cubicBezTo>
                  <a:pt x="2831284" y="1581168"/>
                  <a:pt x="3034019" y="75344"/>
                  <a:pt x="3254929" y="62761"/>
                </a:cubicBezTo>
                <a:cubicBezTo>
                  <a:pt x="3475839" y="50177"/>
                  <a:pt x="3772250" y="1515454"/>
                  <a:pt x="3993160" y="1556001"/>
                </a:cubicBezTo>
                <a:cubicBezTo>
                  <a:pt x="4214070" y="1596548"/>
                  <a:pt x="4439174" y="322819"/>
                  <a:pt x="4580389" y="306041"/>
                </a:cubicBezTo>
                <a:cubicBezTo>
                  <a:pt x="4721604" y="289263"/>
                  <a:pt x="4781026" y="872298"/>
                  <a:pt x="4840448" y="1455333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19" idx="0"/>
          </p:cNvCxnSpPr>
          <p:nvPr/>
        </p:nvCxnSpPr>
        <p:spPr>
          <a:xfrm flipV="1">
            <a:off x="6308521" y="5083728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6442626" y="4854916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V="1">
            <a:off x="6614481" y="4603089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6764357" y="4746749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6898461" y="4967172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 flipV="1">
            <a:off x="6994814" y="5275587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 flipV="1">
            <a:off x="7091167" y="5541352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V="1">
            <a:off x="7301505" y="5582616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7473360" y="5243286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V="1">
            <a:off x="7594057" y="5046775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566781" y="5275587"/>
            <a:ext cx="34910" cy="215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7354296" y="5617717"/>
            <a:ext cx="130980" cy="102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rot="9240768" flipV="1">
            <a:off x="7200168" y="5576023"/>
            <a:ext cx="75501" cy="457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7070315" y="5298501"/>
            <a:ext cx="26200" cy="701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6979521" y="5046775"/>
            <a:ext cx="15204" cy="7093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6838024" y="4824556"/>
            <a:ext cx="73585" cy="5934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6681234" y="4655493"/>
            <a:ext cx="96014" cy="557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6516654" y="4923026"/>
            <a:ext cx="105462" cy="1453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>
            <a:off x="6368332" y="5121262"/>
            <a:ext cx="85072" cy="191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7859771" y="5486816"/>
            <a:ext cx="171680" cy="3595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/>
          <p:nvPr/>
        </p:nvCxnSpPr>
        <p:spPr>
          <a:xfrm>
            <a:off x="8029820" y="5873581"/>
            <a:ext cx="106830" cy="2507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8145611" y="6124350"/>
            <a:ext cx="49643" cy="1524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>
            <a:off x="8204215" y="6282497"/>
            <a:ext cx="49643" cy="1227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19" idx="4"/>
          </p:cNvCxnSpPr>
          <p:nvPr/>
        </p:nvCxnSpPr>
        <p:spPr>
          <a:xfrm>
            <a:off x="8296712" y="6429190"/>
            <a:ext cx="38787" cy="2502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flipV="1">
            <a:off x="7706814" y="4694991"/>
            <a:ext cx="2052944" cy="39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530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2000"/>
                            </p:stCondLst>
                            <p:childTnLst>
                              <p:par>
                                <p:cTn id="7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2000"/>
                            </p:stCondLst>
                            <p:childTnLst>
                              <p:par>
                                <p:cTn id="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2000"/>
                            </p:stCondLst>
                            <p:childTnLst>
                              <p:par>
                                <p:cTn id="8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2000"/>
                            </p:stCondLst>
                            <p:childTnLst>
                              <p:par>
                                <p:cTn id="8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2000"/>
                            </p:stCondLst>
                            <p:childTnLst>
                              <p:par>
                                <p:cTn id="9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–Mini batch GD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613" y="1507461"/>
            <a:ext cx="1175321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Is there a way to minimize the cons and get some of the pros?</a:t>
            </a:r>
          </a:p>
          <a:p>
            <a:endParaRPr lang="en-US" sz="3600" dirty="0"/>
          </a:p>
          <a:p>
            <a:r>
              <a:rPr lang="en-US" sz="3600" dirty="0"/>
              <a:t>We can do something in between.  Take </a:t>
            </a:r>
            <a:r>
              <a:rPr lang="en-US" sz="3600" i="1" dirty="0"/>
              <a:t>some</a:t>
            </a:r>
            <a:r>
              <a:rPr lang="en-US" sz="3600" dirty="0"/>
              <a:t> of the data.  Not all, not one.  Start with ½, ¼…?</a:t>
            </a:r>
          </a:p>
          <a:p>
            <a:r>
              <a:rPr lang="en-US" sz="3600" dirty="0"/>
              <a:t>Now we have another </a:t>
            </a:r>
            <a:r>
              <a:rPr lang="en-US" sz="3600" dirty="0" err="1"/>
              <a:t>hyperparameter</a:t>
            </a:r>
            <a:r>
              <a:rPr lang="en-US" sz="3600" dirty="0"/>
              <a:t> to worry about.</a:t>
            </a:r>
          </a:p>
          <a:p>
            <a:r>
              <a:rPr lang="en-US" sz="3600" dirty="0"/>
              <a:t>But it is the preferred method.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71548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–Advanced–Multiple Linear Regression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613" y="1507461"/>
            <a:ext cx="11753213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Recall: Assumptions in LR?</a:t>
            </a:r>
          </a:p>
          <a:p>
            <a:pPr marL="742950" indent="-742950">
              <a:buAutoNum type="arabicParenR"/>
            </a:pPr>
            <a:r>
              <a:rPr lang="en-US" sz="3600" dirty="0"/>
              <a:t>Homoscedasticity</a:t>
            </a:r>
          </a:p>
          <a:p>
            <a:pPr marL="742950" indent="-742950">
              <a:buAutoNum type="arabicParenR"/>
            </a:pPr>
            <a:r>
              <a:rPr lang="en-US" sz="3600" dirty="0"/>
              <a:t>Independence</a:t>
            </a:r>
          </a:p>
          <a:p>
            <a:pPr marL="742950" indent="-742950">
              <a:buAutoNum type="arabicParenR"/>
            </a:pPr>
            <a:r>
              <a:rPr lang="en-US" sz="3600" dirty="0"/>
              <a:t>Normality of residuals</a:t>
            </a:r>
          </a:p>
          <a:p>
            <a:pPr marL="742950" indent="-742950">
              <a:buAutoNum type="arabicParenR"/>
            </a:pPr>
            <a:r>
              <a:rPr lang="en-US" sz="3600" dirty="0"/>
              <a:t>Linearity </a:t>
            </a:r>
          </a:p>
          <a:p>
            <a:endParaRPr lang="en-US" sz="3600" dirty="0"/>
          </a:p>
          <a:p>
            <a:r>
              <a:rPr lang="en-US" sz="3200" dirty="0">
                <a:solidFill>
                  <a:schemeClr val="accent6"/>
                </a:solidFill>
              </a:rPr>
              <a:t>What happens when variables are not independent?</a:t>
            </a:r>
          </a:p>
          <a:p>
            <a:r>
              <a:rPr lang="en-US" sz="3200" dirty="0"/>
              <a:t>E.g. Lifespan vs Obesity &amp; Exercise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716570" y="1490000"/>
            <a:ext cx="6270898" cy="4559237"/>
            <a:chOff x="5785554" y="1106549"/>
            <a:chExt cx="6270898" cy="4559237"/>
          </a:xfrm>
        </p:grpSpPr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9008452" y="3417886"/>
              <a:ext cx="3048000" cy="2247900"/>
            </a:xfrm>
            <a:prstGeom prst="rect">
              <a:avLst/>
            </a:prstGeom>
          </p:spPr>
        </p:pic>
        <p:pic>
          <p:nvPicPr>
            <p:cNvPr id="1028" name="Picture 4" descr="NIH study finds leisure-time physical activity extends life expectancy as  much as 4.5 years | National Institutes of Health (NIH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896378" y="1106549"/>
              <a:ext cx="3048228" cy="228435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85554" y="1106549"/>
              <a:ext cx="2458632" cy="24586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20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110-3DD9-C845-5DB0-FC2F7602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Homoscedasticity</a:t>
            </a:r>
          </a:p>
        </p:txBody>
      </p:sp>
      <p:pic>
        <p:nvPicPr>
          <p:cNvPr id="1026" name="Picture 2" descr="variance - What is an intuitive explanation of why we want homoskedasticity  in a regression? - Cross Validated">
            <a:extLst>
              <a:ext uri="{FF2B5EF4-FFF2-40B4-BE49-F238E27FC236}">
                <a16:creationId xmlns:a16="http://schemas.microsoft.com/office/drawing/2014/main" id="{F80E0247-5BDD-899E-E8EB-1EC84C6740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0150" y="1841500"/>
            <a:ext cx="6896100" cy="3708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14485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110-3DD9-C845-5DB0-FC2F7602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Independence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334F93-BA5B-868B-87F1-0F22E84237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476" y="1828023"/>
            <a:ext cx="7719527" cy="4824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0355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110-3DD9-C845-5DB0-FC2F7602D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7021"/>
            <a:ext cx="10515600" cy="1325563"/>
          </a:xfrm>
        </p:spPr>
        <p:txBody>
          <a:bodyPr/>
          <a:lstStyle/>
          <a:p>
            <a:r>
              <a:rPr lang="en-US" dirty="0"/>
              <a:t>Normality of Residuals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191B7012-433D-6FB4-74ED-084D6CD8F72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8"/>
          <a:stretch/>
        </p:blipFill>
        <p:spPr bwMode="auto">
          <a:xfrm>
            <a:off x="502430" y="1207946"/>
            <a:ext cx="3869349" cy="5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C59A36D2-83B5-FA93-2B1E-EDB5411F87C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318"/>
          <a:stretch/>
        </p:blipFill>
        <p:spPr bwMode="auto">
          <a:xfrm>
            <a:off x="6649230" y="1207946"/>
            <a:ext cx="3869348" cy="5563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E9F313-D1FF-5D0E-4096-63FA4A26A2E3}"/>
              </a:ext>
            </a:extLst>
          </p:cNvPr>
          <p:cNvSpPr txBox="1"/>
          <p:nvPr/>
        </p:nvSpPr>
        <p:spPr>
          <a:xfrm>
            <a:off x="5125542" y="2921168"/>
            <a:ext cx="9704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VS</a:t>
            </a:r>
          </a:p>
        </p:txBody>
      </p:sp>
    </p:spTree>
    <p:extLst>
      <p:ext uri="{BB962C8B-B14F-4D97-AF65-F5344CB8AC3E}">
        <p14:creationId xmlns:p14="http://schemas.microsoft.com/office/powerpoint/2010/main" val="1637554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1C110-3DD9-C845-5DB0-FC2F7602D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Linearity</a:t>
            </a:r>
          </a:p>
        </p:txBody>
      </p:sp>
      <p:pic>
        <p:nvPicPr>
          <p:cNvPr id="7170" name="Picture 2" descr="Linear Regression Analysis in SPSS Statistics - Procedure, assumptions and  reporting the output.">
            <a:extLst>
              <a:ext uri="{FF2B5EF4-FFF2-40B4-BE49-F238E27FC236}">
                <a16:creationId xmlns:a16="http://schemas.microsoft.com/office/drawing/2014/main" id="{698549E9-8C6B-685F-36C6-4943AC81B7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200" y="2471576"/>
            <a:ext cx="8737600" cy="337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52072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–Advanced–Multiple Linear Regression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613" y="1507461"/>
            <a:ext cx="117532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In other words, y = b + m</a:t>
            </a:r>
            <a:r>
              <a:rPr lang="en-US" sz="3600" baseline="-25000" dirty="0"/>
              <a:t>1</a:t>
            </a:r>
            <a:r>
              <a:rPr lang="en-US" sz="3600" dirty="0"/>
              <a:t>x</a:t>
            </a:r>
            <a:r>
              <a:rPr lang="en-US" sz="3600" baseline="-25000" dirty="0"/>
              <a:t>1</a:t>
            </a:r>
            <a:r>
              <a:rPr lang="en-US" sz="3600" dirty="0"/>
              <a:t> + m</a:t>
            </a:r>
            <a:r>
              <a:rPr lang="en-US" sz="3600" baseline="-25000" dirty="0"/>
              <a:t>2</a:t>
            </a:r>
            <a:r>
              <a:rPr lang="en-US" sz="3600" dirty="0"/>
              <a:t>x</a:t>
            </a:r>
            <a:r>
              <a:rPr lang="en-US" sz="3600" baseline="-25000" dirty="0"/>
              <a:t>2</a:t>
            </a:r>
            <a:r>
              <a:rPr lang="en-US" sz="3600" dirty="0"/>
              <a:t> + m</a:t>
            </a:r>
            <a:r>
              <a:rPr lang="en-US" sz="3600" baseline="-25000" dirty="0"/>
              <a:t>3</a:t>
            </a:r>
            <a:r>
              <a:rPr lang="en-US" sz="3600" dirty="0"/>
              <a:t>x</a:t>
            </a:r>
            <a:r>
              <a:rPr lang="en-US" sz="3600" baseline="-25000" dirty="0"/>
              <a:t>3</a:t>
            </a:r>
            <a:r>
              <a:rPr lang="en-US" sz="3600" dirty="0"/>
              <a:t> + …</a:t>
            </a:r>
          </a:p>
          <a:p>
            <a:endParaRPr lang="en-US" sz="3600" baseline="-25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>
                <a:solidFill>
                  <a:schemeClr val="accent6"/>
                </a:solidFill>
              </a:rPr>
              <a:t>Insurance premiums </a:t>
            </a:r>
            <a:r>
              <a:rPr lang="el-GR" altLang="en-US" sz="3600" dirty="0">
                <a:solidFill>
                  <a:schemeClr val="accent6"/>
                </a:solidFill>
              </a:rPr>
              <a:t>α</a:t>
            </a:r>
            <a:r>
              <a:rPr lang="en-US" altLang="en-US" sz="3600" dirty="0">
                <a:solidFill>
                  <a:schemeClr val="accent6"/>
                </a:solidFill>
              </a:rPr>
              <a:t> ?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health, gender, age, job, 	marital status, income, smoker…</a:t>
            </a:r>
          </a:p>
          <a:p>
            <a:endParaRPr lang="en-US" sz="3600" baseline="-25000" dirty="0"/>
          </a:p>
          <a:p>
            <a:endParaRPr lang="en-US" sz="3600" baseline="-25000" dirty="0"/>
          </a:p>
        </p:txBody>
      </p:sp>
      <p:grpSp>
        <p:nvGrpSpPr>
          <p:cNvPr id="8" name="Group 7"/>
          <p:cNvGrpSpPr/>
          <p:nvPr/>
        </p:nvGrpSpPr>
        <p:grpSpPr>
          <a:xfrm>
            <a:off x="751712" y="3419474"/>
            <a:ext cx="6192013" cy="3188208"/>
            <a:chOff x="475487" y="3047999"/>
            <a:chExt cx="6192013" cy="3188208"/>
          </a:xfrm>
        </p:grpSpPr>
        <p:grpSp>
          <p:nvGrpSpPr>
            <p:cNvPr id="9" name="Group 8"/>
            <p:cNvGrpSpPr/>
            <p:nvPr/>
          </p:nvGrpSpPr>
          <p:grpSpPr>
            <a:xfrm>
              <a:off x="475487" y="3047999"/>
              <a:ext cx="6192013" cy="3188208"/>
              <a:chOff x="475487" y="3047999"/>
              <a:chExt cx="6192013" cy="318820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475487" y="3047999"/>
                <a:ext cx="6192013" cy="3188208"/>
                <a:chOff x="1361127" y="3848100"/>
                <a:chExt cx="3147373" cy="1781122"/>
              </a:xfrm>
            </p:grpSpPr>
            <p:pic>
              <p:nvPicPr>
                <p:cNvPr id="13" name="Picture 2" descr="https://ars.els-cdn.com/content/image/1-s2.0-S0003267013011197-fx1.jpg"/>
                <p:cNvPicPr>
                  <a:picLocks noChangeAspect="1" noChangeArrowheads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49" b="6503"/>
                <a:stretch/>
              </p:blipFill>
              <p:spPr bwMode="auto">
                <a:xfrm>
                  <a:off x="1361127" y="3848100"/>
                  <a:ext cx="3147373" cy="17811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4" name="Rectangle 13"/>
                <p:cNvSpPr/>
                <p:nvPr/>
              </p:nvSpPr>
              <p:spPr>
                <a:xfrm>
                  <a:off x="3390900" y="4281426"/>
                  <a:ext cx="1117600" cy="2715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/>
                <p:cNvCxnSpPr/>
                <p:nvPr/>
              </p:nvCxnSpPr>
              <p:spPr>
                <a:xfrm>
                  <a:off x="3476782" y="3952875"/>
                  <a:ext cx="9525" cy="847725"/>
                </a:xfrm>
                <a:prstGeom prst="line">
                  <a:avLst/>
                </a:prstGeom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2954373" y="4422793"/>
                  <a:ext cx="953779" cy="74497"/>
                </a:xfrm>
                <a:prstGeom prst="line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 11"/>
              <p:cNvSpPr/>
              <p:nvPr/>
            </p:nvSpPr>
            <p:spPr>
              <a:xfrm>
                <a:off x="4962525" y="3235546"/>
                <a:ext cx="523875" cy="15650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0" name="Rectangle 9"/>
            <p:cNvSpPr/>
            <p:nvPr/>
          </p:nvSpPr>
          <p:spPr>
            <a:xfrm flipV="1">
              <a:off x="4656479" y="6025894"/>
              <a:ext cx="982321" cy="21031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54317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–Advanced–Multiple Linear Regression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42613" y="3203453"/>
            <a:ext cx="6694297" cy="3835522"/>
            <a:chOff x="786383" y="3022478"/>
            <a:chExt cx="6694297" cy="3835522"/>
          </a:xfrm>
        </p:grpSpPr>
        <p:pic>
          <p:nvPicPr>
            <p:cNvPr id="19" name="Picture 2" descr="Multiple Regression Using Statsmodels - DataRobot | AI Cloud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726"/>
            <a:stretch/>
          </p:blipFill>
          <p:spPr bwMode="auto">
            <a:xfrm>
              <a:off x="786383" y="3022478"/>
              <a:ext cx="6694297" cy="37147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Oval 19"/>
            <p:cNvSpPr/>
            <p:nvPr/>
          </p:nvSpPr>
          <p:spPr>
            <a:xfrm>
              <a:off x="1152144" y="6501384"/>
              <a:ext cx="603504" cy="356616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/>
          <p:cNvSpPr/>
          <p:nvPr/>
        </p:nvSpPr>
        <p:spPr>
          <a:xfrm>
            <a:off x="142613" y="1507461"/>
            <a:ext cx="1175321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In other words, y = b + m</a:t>
            </a:r>
            <a:r>
              <a:rPr lang="en-US" sz="3600" baseline="-25000" dirty="0"/>
              <a:t>1</a:t>
            </a:r>
            <a:r>
              <a:rPr lang="en-US" sz="3600" dirty="0"/>
              <a:t>x</a:t>
            </a:r>
            <a:r>
              <a:rPr lang="en-US" sz="3600" baseline="-25000" dirty="0"/>
              <a:t>1</a:t>
            </a:r>
            <a:r>
              <a:rPr lang="en-US" sz="3600" dirty="0"/>
              <a:t> + m</a:t>
            </a:r>
            <a:r>
              <a:rPr lang="en-US" sz="3600" baseline="-25000" dirty="0"/>
              <a:t>2</a:t>
            </a:r>
            <a:r>
              <a:rPr lang="en-US" sz="3600" dirty="0"/>
              <a:t>x</a:t>
            </a:r>
            <a:r>
              <a:rPr lang="en-US" sz="3600" baseline="-25000" dirty="0"/>
              <a:t>2</a:t>
            </a:r>
            <a:r>
              <a:rPr lang="en-US" sz="3600" dirty="0"/>
              <a:t> + m</a:t>
            </a:r>
            <a:r>
              <a:rPr lang="en-US" sz="3600" baseline="-25000" dirty="0"/>
              <a:t>3</a:t>
            </a:r>
            <a:r>
              <a:rPr lang="en-US" sz="3600" dirty="0"/>
              <a:t>x</a:t>
            </a:r>
            <a:r>
              <a:rPr lang="en-US" sz="3600" baseline="-25000" dirty="0"/>
              <a:t>3</a:t>
            </a:r>
            <a:r>
              <a:rPr lang="en-US" sz="3600" dirty="0"/>
              <a:t> + …</a:t>
            </a:r>
          </a:p>
          <a:p>
            <a:endParaRPr lang="en-US" sz="3600" baseline="-250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>
                <a:solidFill>
                  <a:schemeClr val="accent6"/>
                </a:solidFill>
              </a:rPr>
              <a:t>Gas prices </a:t>
            </a:r>
            <a:r>
              <a:rPr lang="el-GR" altLang="en-US" sz="3600" dirty="0">
                <a:solidFill>
                  <a:schemeClr val="accent6"/>
                </a:solidFill>
              </a:rPr>
              <a:t>α</a:t>
            </a:r>
            <a:r>
              <a:rPr lang="en-US" altLang="en-US" sz="3600" dirty="0">
                <a:solidFill>
                  <a:schemeClr val="accent6"/>
                </a:solidFill>
              </a:rPr>
              <a:t> ?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3600" dirty="0"/>
              <a:t>geography, competition, int’l oil prices…</a:t>
            </a:r>
          </a:p>
          <a:p>
            <a:endParaRPr lang="en-US" sz="3600" baseline="-25000" dirty="0"/>
          </a:p>
          <a:p>
            <a:endParaRPr lang="en-US" sz="3600" baseline="-25000" dirty="0"/>
          </a:p>
        </p:txBody>
      </p:sp>
    </p:spTree>
    <p:extLst>
      <p:ext uri="{BB962C8B-B14F-4D97-AF65-F5344CB8AC3E}">
        <p14:creationId xmlns:p14="http://schemas.microsoft.com/office/powerpoint/2010/main" val="3116184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2860" y="365125"/>
            <a:ext cx="11519140" cy="1325563"/>
          </a:xfrm>
        </p:spPr>
        <p:txBody>
          <a:bodyPr/>
          <a:lstStyle/>
          <a:p>
            <a:r>
              <a:rPr lang="en-US" dirty="0"/>
              <a:t>Agenda - Week 6 –</a:t>
            </a:r>
            <a:r>
              <a:rPr lang="en-US" sz="3600" dirty="0"/>
              <a:t>DMO –LR advanced II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90835"/>
          </a:xfrm>
        </p:spPr>
        <p:txBody>
          <a:bodyPr>
            <a:normAutofit/>
          </a:bodyPr>
          <a:lstStyle/>
          <a:p>
            <a:r>
              <a:rPr lang="en-US" sz="3600" dirty="0"/>
              <a:t>Learning Outcomes</a:t>
            </a:r>
          </a:p>
          <a:p>
            <a:r>
              <a:rPr lang="en-US" sz="3600" dirty="0"/>
              <a:t>Housekeeping</a:t>
            </a:r>
          </a:p>
          <a:p>
            <a:r>
              <a:rPr lang="en-US" sz="3600" dirty="0"/>
              <a:t>Linear Regression – Advanced</a:t>
            </a:r>
          </a:p>
          <a:p>
            <a:endParaRPr lang="en-US" sz="36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79273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254"/>
    </mc:Choice>
    <mc:Fallback xmlns="">
      <p:transition spd="slow" advTm="16254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25" y="2905124"/>
            <a:ext cx="5019437" cy="1876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DMO –LR –Advanced–Multiple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2902" cy="4911605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Do NOT confuse with multi-variate linear regression!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We have only </a:t>
            </a:r>
            <a:r>
              <a:rPr lang="en-US" altLang="en-US" sz="3700" u="sng" dirty="0"/>
              <a:t>one (1)</a:t>
            </a:r>
            <a:r>
              <a:rPr lang="en-US" altLang="en-US" sz="3700" dirty="0"/>
              <a:t> dependent variable!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		</a:t>
            </a:r>
            <a:r>
              <a:rPr lang="en-US" altLang="en-US" dirty="0"/>
              <a:t>#predictors			slope of </a:t>
            </a:r>
            <a:r>
              <a:rPr lang="en-US" altLang="en-US" dirty="0" err="1"/>
              <a:t>j</a:t>
            </a:r>
            <a:r>
              <a:rPr lang="en-US" altLang="en-US" baseline="30000" dirty="0" err="1"/>
              <a:t>th</a:t>
            </a:r>
            <a:r>
              <a:rPr lang="en-US" altLang="en-US" dirty="0"/>
              <a:t> predictor</a:t>
            </a: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dirty="0"/>
              <a:t>Response to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baseline="30000" dirty="0"/>
              <a:t> </a:t>
            </a:r>
            <a:r>
              <a:rPr lang="en-US" altLang="en-US" dirty="0"/>
              <a:t>data			 </a:t>
            </a:r>
            <a:r>
              <a:rPr lang="en-US" altLang="en-US" dirty="0" err="1"/>
              <a:t>j</a:t>
            </a:r>
            <a:r>
              <a:rPr lang="en-US" altLang="en-US" baseline="30000" dirty="0" err="1"/>
              <a:t>th</a:t>
            </a:r>
            <a:r>
              <a:rPr lang="en-US" altLang="en-US" dirty="0"/>
              <a:t> predictor for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data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dirty="0"/>
              <a:t>		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dirty="0"/>
              <a:t>	Regression intercept 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					</a:t>
            </a:r>
            <a:endParaRPr lang="en-US" altLang="en-US" sz="3700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657475" y="4000500"/>
            <a:ext cx="676275" cy="328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3624500" y="4000500"/>
            <a:ext cx="785575" cy="1085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86275" y="3288506"/>
            <a:ext cx="828675" cy="480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5981700" y="3448050"/>
            <a:ext cx="390525" cy="95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H="1" flipV="1">
            <a:off x="6520100" y="4086226"/>
            <a:ext cx="175975" cy="2428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8765645" y="4663440"/>
          <a:ext cx="3426355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8527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8527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852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43271">
                <a:tc>
                  <a:txBody>
                    <a:bodyPr/>
                    <a:lstStyle/>
                    <a:p>
                      <a:r>
                        <a:rPr lang="en-US" sz="1200" dirty="0"/>
                        <a:t>predictor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2928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225" y="2905124"/>
            <a:ext cx="5019437" cy="1876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DMO –LR –Advanced–Multiple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2902" cy="4911605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		</a:t>
            </a:r>
            <a:r>
              <a:rPr lang="en-US" altLang="en-US" dirty="0"/>
              <a:t>			</a:t>
            </a: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					</a:t>
            </a:r>
            <a:endParaRPr lang="en-US" altLang="en-US" sz="3700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>
              <a:solidFill>
                <a:srgbClr val="FF0000"/>
              </a:solidFill>
            </a:endParaRP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>
                <a:solidFill>
                  <a:srgbClr val="FF0000"/>
                </a:solidFill>
              </a:rPr>
              <a:t>				  linear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sz="4000" dirty="0"/>
              <a:t>			     Y = </a:t>
            </a:r>
            <a:r>
              <a:rPr lang="en-US" sz="4000" dirty="0" err="1"/>
              <a:t>Xb</a:t>
            </a:r>
            <a:r>
              <a:rPr lang="en-US" sz="4000" dirty="0"/>
              <a:t> + e, 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sz="4000" dirty="0"/>
              <a:t>these are vectors: 		</a:t>
            </a:r>
            <a:r>
              <a:rPr lang="en-US" altLang="en-US" sz="4000" dirty="0"/>
              <a:t>Y = (y</a:t>
            </a:r>
            <a:r>
              <a:rPr lang="en-US" altLang="en-US" sz="4000" baseline="-25000" dirty="0"/>
              <a:t>1</a:t>
            </a:r>
            <a:r>
              <a:rPr lang="en-US" altLang="en-US" sz="4000" dirty="0"/>
              <a:t>, y</a:t>
            </a:r>
            <a:r>
              <a:rPr lang="en-US" altLang="en-US" sz="4000" baseline="-25000" dirty="0"/>
              <a:t>2</a:t>
            </a:r>
            <a:r>
              <a:rPr lang="en-US" altLang="en-US" sz="4000" dirty="0"/>
              <a:t>,... </a:t>
            </a:r>
            <a:r>
              <a:rPr lang="en-US" altLang="en-US" sz="4000" dirty="0" err="1"/>
              <a:t>y</a:t>
            </a:r>
            <a:r>
              <a:rPr lang="en-US" altLang="en-US" sz="4000" baseline="-25000" dirty="0" err="1"/>
              <a:t>n</a:t>
            </a:r>
            <a:r>
              <a:rPr lang="en-US" altLang="en-US" sz="4000" dirty="0"/>
              <a:t>)</a:t>
            </a:r>
            <a:endParaRPr lang="en-US" altLang="en-US" sz="3700" dirty="0"/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10725624" y="2446020"/>
          <a:ext cx="1370542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4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3271">
                <a:tc>
                  <a:txBody>
                    <a:bodyPr/>
                    <a:lstStyle/>
                    <a:p>
                      <a:r>
                        <a:rPr lang="en-US" sz="1200" dirty="0"/>
                        <a:t>linear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p=1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r>
                        <a:rPr lang="en-US" sz="1200" dirty="0"/>
                        <a:t>Data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271">
                <a:tc>
                  <a:txBody>
                    <a:bodyPr/>
                    <a:lstStyle/>
                    <a:p>
                      <a:r>
                        <a:rPr lang="en-US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V="1">
            <a:off x="5822830" y="4088921"/>
            <a:ext cx="172528" cy="1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3588590" y="4088921"/>
            <a:ext cx="1069674" cy="1276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433978" y="4019909"/>
            <a:ext cx="618225" cy="12163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254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DMO –LR –Advanced–Multiple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2902" cy="1210874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	</a:t>
            </a:r>
            <a:r>
              <a:rPr lang="en-US" altLang="en-US" dirty="0"/>
              <a:t>			</a:t>
            </a:r>
            <a:r>
              <a:rPr lang="en-US" sz="4000" dirty="0"/>
              <a:t>Y = </a:t>
            </a:r>
            <a:r>
              <a:rPr lang="en-US" sz="4000" dirty="0" err="1"/>
              <a:t>Xb</a:t>
            </a:r>
            <a:r>
              <a:rPr lang="en-US" sz="4000" dirty="0"/>
              <a:t> + e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4000" dirty="0"/>
              <a:t>In matrix form: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4000" dirty="0"/>
              <a:t>Now you can see why we would GD &amp; python!</a:t>
            </a:r>
            <a:endParaRPr lang="en-US" altLang="en-US" sz="37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0443" y="3036499"/>
            <a:ext cx="9177046" cy="3286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1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515212" y="4873925"/>
            <a:ext cx="7734300" cy="1811548"/>
            <a:chOff x="1515212" y="4701397"/>
            <a:chExt cx="7734300" cy="1811548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21859" b="18144"/>
            <a:stretch/>
          </p:blipFill>
          <p:spPr>
            <a:xfrm>
              <a:off x="1515212" y="4701397"/>
              <a:ext cx="7734300" cy="1811548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610102" y="5434642"/>
              <a:ext cx="7326864" cy="38818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DMO –LR –Advanced–Multiple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2902" cy="1210874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We can revert back to our optimization problem: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6000" dirty="0"/>
              <a:t>J=           =</a:t>
            </a:r>
            <a:endParaRPr lang="en-US" altLang="en-US" sz="66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4000" dirty="0"/>
              <a:t>		    </a:t>
            </a:r>
            <a:r>
              <a:rPr lang="en-US" altLang="en-US" dirty="0"/>
              <a:t>1-d				n-dim</a:t>
            </a: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dirty="0"/>
              <a:t>fit/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dirty="0"/>
              <a:t>predict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dirty="0"/>
              <a:t>residual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4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47710" r="-1"/>
          <a:stretch/>
        </p:blipFill>
        <p:spPr>
          <a:xfrm>
            <a:off x="4017834" y="2664480"/>
            <a:ext cx="4853634" cy="167999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12486" r="67686"/>
          <a:stretch/>
        </p:blipFill>
        <p:spPr>
          <a:xfrm>
            <a:off x="1610102" y="2664481"/>
            <a:ext cx="1840464" cy="1679995"/>
          </a:xfrm>
          <a:prstGeom prst="rect">
            <a:avLst/>
          </a:prstGeom>
        </p:spPr>
      </p:pic>
      <p:cxnSp>
        <p:nvCxnSpPr>
          <p:cNvPr id="11" name="Straight Connector 10"/>
          <p:cNvCxnSpPr/>
          <p:nvPr/>
        </p:nvCxnSpPr>
        <p:spPr>
          <a:xfrm flipV="1">
            <a:off x="741872" y="5865962"/>
            <a:ext cx="80398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5693434" y="4355977"/>
            <a:ext cx="0" cy="2329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2239992" y="4344475"/>
            <a:ext cx="0" cy="232949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738998" y="4862428"/>
            <a:ext cx="803981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168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DMO –LR –Advanced–Multiple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2902" cy="1210874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So how do we actually solve it?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The same way!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1143000" indent="-1143000">
              <a:lnSpc>
                <a:spcPct val="75000"/>
              </a:lnSpc>
              <a:spcBef>
                <a:spcPct val="0"/>
              </a:spcBef>
              <a:buAutoNum type="arabicPeriod"/>
            </a:pPr>
            <a:r>
              <a:rPr lang="en-US" altLang="en-US" sz="6000" dirty="0"/>
              <a:t>Minimize the Error:</a:t>
            </a:r>
            <a:endParaRPr lang="en-US" altLang="en-US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094" y="3928967"/>
            <a:ext cx="8050653" cy="1947958"/>
          </a:xfrm>
          <a:prstGeom prst="rect">
            <a:avLst/>
          </a:prstGeom>
        </p:spPr>
      </p:pic>
      <p:cxnSp>
        <p:nvCxnSpPr>
          <p:cNvPr id="13" name="Straight Arrow Connector 12"/>
          <p:cNvCxnSpPr/>
          <p:nvPr/>
        </p:nvCxnSpPr>
        <p:spPr>
          <a:xfrm flipH="1" flipV="1">
            <a:off x="3533776" y="5219701"/>
            <a:ext cx="1695449" cy="6572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5648325" y="5095875"/>
            <a:ext cx="800100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6162675" y="5095875"/>
            <a:ext cx="2619375" cy="78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229225" y="5772150"/>
            <a:ext cx="228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Knowns</a:t>
            </a:r>
          </a:p>
        </p:txBody>
      </p:sp>
    </p:spTree>
    <p:extLst>
      <p:ext uri="{BB962C8B-B14F-4D97-AF65-F5344CB8AC3E}">
        <p14:creationId xmlns:p14="http://schemas.microsoft.com/office/powerpoint/2010/main" val="3476806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DMO –LR –Advanced–Multiple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2902" cy="1210874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>
                <a:solidFill>
                  <a:schemeClr val="accent6"/>
                </a:solidFill>
              </a:rPr>
              <a:t>Next step?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6000" dirty="0"/>
              <a:t>2.	Differentiate w.r.t. unknowns: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6000" dirty="0">
                <a:sym typeface="Symbol" panose="05050102010706020507" pitchFamily="18" charset="2"/>
              </a:rPr>
              <a:t>	</a:t>
            </a:r>
            <a:r>
              <a:rPr lang="en-US" altLang="en-US" sz="11500" dirty="0">
                <a:sym typeface="Symbol" panose="05050102010706020507" pitchFamily="18" charset="2"/>
              </a:rPr>
              <a:t></a:t>
            </a:r>
            <a:r>
              <a:rPr lang="el-GR" altLang="en-US" sz="4400" dirty="0">
                <a:sym typeface="Symbol" panose="05050102010706020507" pitchFamily="18" charset="2"/>
              </a:rPr>
              <a:t>β</a:t>
            </a:r>
            <a:r>
              <a:rPr lang="en-US" altLang="en-US" sz="44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4400" i="1" baseline="-25000" dirty="0">
                <a:sym typeface="Symbol" panose="05050102010706020507" pitchFamily="18" charset="2"/>
              </a:rPr>
              <a:t>   </a:t>
            </a:r>
            <a:r>
              <a:rPr lang="en-US" altLang="en-US" sz="4400" dirty="0">
                <a:sym typeface="Symbol" panose="05050102010706020507" pitchFamily="18" charset="2"/>
              </a:rPr>
              <a:t>(use power &amp; chain rules)</a:t>
            </a:r>
            <a:endParaRPr lang="en-US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716270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DMO –LR –Advanced–Multiple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2902" cy="1210874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>
                <a:solidFill>
                  <a:schemeClr val="accent6"/>
                </a:solidFill>
              </a:rPr>
              <a:t>Next step?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1143000" indent="-1143000">
              <a:lnSpc>
                <a:spcPct val="75000"/>
              </a:lnSpc>
              <a:spcBef>
                <a:spcPct val="0"/>
              </a:spcBef>
              <a:buAutoNum type="arabicPeriod" startAt="3"/>
            </a:pPr>
            <a:r>
              <a:rPr lang="en-US" altLang="en-US" sz="6000" dirty="0"/>
              <a:t>Set </a:t>
            </a:r>
            <a:r>
              <a:rPr lang="en-US" altLang="en-US" sz="11500" dirty="0">
                <a:sym typeface="Symbol" panose="05050102010706020507" pitchFamily="18" charset="2"/>
              </a:rPr>
              <a:t></a:t>
            </a:r>
            <a:r>
              <a:rPr lang="el-GR" altLang="en-US" sz="4400" dirty="0">
                <a:sym typeface="Symbol" panose="05050102010706020507" pitchFamily="18" charset="2"/>
              </a:rPr>
              <a:t>β</a:t>
            </a:r>
            <a:r>
              <a:rPr lang="en-US" altLang="en-US" sz="44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4400" i="1" baseline="-25000" dirty="0">
                <a:sym typeface="Symbol" panose="05050102010706020507" pitchFamily="18" charset="2"/>
              </a:rPr>
              <a:t>   </a:t>
            </a:r>
            <a:r>
              <a:rPr lang="en-US" altLang="en-US" sz="9600" dirty="0">
                <a:sym typeface="Symbol" panose="05050102010706020507" pitchFamily="18" charset="2"/>
              </a:rPr>
              <a:t>=0</a:t>
            </a:r>
          </a:p>
          <a:p>
            <a:pPr marL="1143000" indent="-1143000">
              <a:lnSpc>
                <a:spcPct val="75000"/>
              </a:lnSpc>
              <a:spcBef>
                <a:spcPct val="0"/>
              </a:spcBef>
              <a:buAutoNum type="arabicPeriod" startAt="3"/>
            </a:pPr>
            <a:r>
              <a:rPr lang="en-US" altLang="en-US" sz="6000" dirty="0">
                <a:sym typeface="Symbol" panose="05050102010706020507" pitchFamily="18" charset="2"/>
              </a:rPr>
              <a:t>Rearrange (linear algebra)</a:t>
            </a:r>
          </a:p>
          <a:p>
            <a:pPr marL="742950" indent="-742950">
              <a:lnSpc>
                <a:spcPct val="75000"/>
              </a:lnSpc>
              <a:spcBef>
                <a:spcPct val="0"/>
              </a:spcBef>
              <a:buAutoNum type="arabicPeriod" startAt="3"/>
            </a:pPr>
            <a:r>
              <a:rPr lang="en-US" altLang="en-US" sz="6000" dirty="0">
                <a:sym typeface="Symbol" panose="05050102010706020507" pitchFamily="18" charset="2"/>
              </a:rPr>
              <a:t>  You will get a system of                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6000" dirty="0">
                <a:sym typeface="Symbol" panose="05050102010706020507" pitchFamily="18" charset="2"/>
              </a:rPr>
              <a:t>	 N equations, N unknowns so we    	 can solve for </a:t>
            </a:r>
            <a:r>
              <a:rPr lang="el-GR" altLang="en-US" sz="6000" dirty="0">
                <a:sym typeface="Symbol" panose="05050102010706020507" pitchFamily="18" charset="2"/>
              </a:rPr>
              <a:t>β</a:t>
            </a:r>
            <a:r>
              <a:rPr lang="en-US" altLang="en-US" sz="6000" i="1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6000" i="1" baseline="-25000" dirty="0">
                <a:sym typeface="Symbol" panose="05050102010706020507" pitchFamily="18" charset="2"/>
              </a:rPr>
              <a:t> </a:t>
            </a:r>
            <a:r>
              <a:rPr lang="en-US" altLang="en-US" sz="6000" dirty="0">
                <a:sym typeface="Symbol" panose="05050102010706020507" pitchFamily="18" charset="2"/>
              </a:rPr>
              <a:t>directly</a:t>
            </a:r>
            <a:endParaRPr lang="en-US" altLang="en-US" sz="8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231738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DMO –LR –Advanced–Multiple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2902" cy="1210874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>
                <a:solidFill>
                  <a:schemeClr val="accent6"/>
                </a:solidFill>
              </a:rPr>
              <a:t>Next step?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6000" dirty="0"/>
              <a:t>6. 	 Use the property of averages</a:t>
            </a:r>
            <a:endParaRPr lang="en-US" altLang="en-US" sz="9600" dirty="0">
              <a:sym typeface="Symbol" panose="05050102010706020507" pitchFamily="18" charset="2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52" y="3780450"/>
            <a:ext cx="6229974" cy="2630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857" y="3961424"/>
            <a:ext cx="3097943" cy="76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201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DMO –LR –Advanced–Multiple Linear Regression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212902" cy="1210874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>
                <a:solidFill>
                  <a:schemeClr val="accent6"/>
                </a:solidFill>
              </a:rPr>
              <a:t>Next step?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1143000" indent="-1143000">
              <a:lnSpc>
                <a:spcPct val="75000"/>
              </a:lnSpc>
              <a:spcBef>
                <a:spcPct val="0"/>
              </a:spcBef>
              <a:buAutoNum type="arabicPeriod" startAt="7"/>
            </a:pPr>
            <a:r>
              <a:rPr lang="en-US" altLang="en-US" sz="6000" dirty="0"/>
              <a:t>Similarly you can find the 	variances 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6000" dirty="0"/>
              <a:t>		</a:t>
            </a:r>
            <a:r>
              <a:rPr lang="en-US" altLang="en-US" sz="6000" dirty="0">
                <a:solidFill>
                  <a:schemeClr val="accent6"/>
                </a:solidFill>
              </a:rPr>
              <a:t>and co-variances</a:t>
            </a:r>
            <a:endParaRPr lang="en-US" altLang="en-US" sz="9600" dirty="0">
              <a:solidFill>
                <a:schemeClr val="accent6"/>
              </a:solidFill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41199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4944" cy="1325563"/>
          </a:xfrm>
        </p:spPr>
        <p:txBody>
          <a:bodyPr>
            <a:normAutofit/>
          </a:bodyPr>
          <a:lstStyle/>
          <a:p>
            <a:r>
              <a:rPr lang="en-US" dirty="0"/>
              <a:t>DMO –Multiple LR 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160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Y(x</a:t>
            </a:r>
            <a:r>
              <a:rPr lang="en-US" sz="2400" baseline="-25000" dirty="0">
                <a:solidFill>
                  <a:prstClr val="black"/>
                </a:solidFill>
              </a:rPr>
              <a:t>i</a:t>
            </a:r>
            <a:r>
              <a:rPr lang="en-US" sz="2400" dirty="0">
                <a:solidFill>
                  <a:prstClr val="black"/>
                </a:solidFill>
              </a:rPr>
              <a:t>) = </a:t>
            </a:r>
            <a:r>
              <a:rPr lang="en-US" sz="2400" dirty="0" err="1">
                <a:solidFill>
                  <a:prstClr val="black"/>
                </a:solidFill>
              </a:rPr>
              <a:t>mX</a:t>
            </a:r>
            <a:r>
              <a:rPr lang="en-US" sz="2400" dirty="0">
                <a:solidFill>
                  <a:prstClr val="black"/>
                </a:solidFill>
              </a:rPr>
              <a:t> + b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altLang="en-US" sz="2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en-US" sz="2400" dirty="0">
                <a:solidFill>
                  <a:prstClr val="black"/>
                </a:solidFill>
              </a:rPr>
              <a:t>Choose </a:t>
            </a:r>
            <a:r>
              <a:rPr lang="en-US" alt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m, b  </a:t>
            </a:r>
            <a:r>
              <a:rPr lang="en-US" altLang="en-US" sz="2400" dirty="0">
                <a:solidFill>
                  <a:prstClr val="black"/>
                </a:solidFill>
              </a:rPr>
              <a:t>so that </a:t>
            </a:r>
            <a:r>
              <a:rPr lang="en-US" alt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>
                <a:solidFill>
                  <a:prstClr val="black"/>
                </a:solidFill>
              </a:rPr>
              <a:t>is close to </a:t>
            </a:r>
            <a:r>
              <a:rPr lang="en-US" altLang="en-US" sz="2400" i="1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solidFill>
                  <a:prstClr val="black"/>
                </a:solidFill>
              </a:rPr>
              <a:t> for each data point.</a:t>
            </a:r>
            <a:endParaRPr lang="en-US" sz="2400" dirty="0">
              <a:solidFill>
                <a:prstClr val="black"/>
              </a:solidFill>
            </a:endParaRPr>
          </a:p>
          <a:p>
            <a:pPr marL="0" indent="0">
              <a:lnSpc>
                <a:spcPct val="95000"/>
              </a:lnSpc>
              <a:spcBef>
                <a:spcPct val="0"/>
              </a:spcBef>
              <a:buNone/>
            </a:pPr>
            <a:endParaRPr lang="en-US" sz="3200" dirty="0"/>
          </a:p>
        </p:txBody>
      </p:sp>
      <p:grpSp>
        <p:nvGrpSpPr>
          <p:cNvPr id="5" name="Group 4"/>
          <p:cNvGrpSpPr/>
          <p:nvPr/>
        </p:nvGrpSpPr>
        <p:grpSpPr>
          <a:xfrm>
            <a:off x="544977" y="3152775"/>
            <a:ext cx="5284323" cy="3458368"/>
            <a:chOff x="544977" y="1409700"/>
            <a:chExt cx="8132298" cy="5201443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544977" y="1409700"/>
            <a:ext cx="8132298" cy="5201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544977" y="1409700"/>
            <a:ext cx="8132298" cy="5201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flipV="1">
              <a:off x="1971675" y="2552700"/>
              <a:ext cx="6419850" cy="1952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7499758" y="3152775"/>
            <a:ext cx="4068660" cy="3273192"/>
            <a:chOff x="171450" y="1485900"/>
            <a:chExt cx="5476876" cy="5257800"/>
          </a:xfrm>
        </p:grpSpPr>
        <p:pic>
          <p:nvPicPr>
            <p:cNvPr id="15" name="Picture 14" descr="C:\Users\Public\Documents\ml-class\lectures-slides\assets\2.bowl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45" t="9486" r="3963" b="9535"/>
            <a:stretch/>
          </p:blipFill>
          <p:spPr bwMode="auto">
            <a:xfrm>
              <a:off x="171450" y="1485900"/>
              <a:ext cx="5476876" cy="525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Box 18"/>
            <p:cNvSpPr txBox="1">
              <a:spLocks noChangeArrowheads="1"/>
            </p:cNvSpPr>
            <p:nvPr/>
          </p:nvSpPr>
          <p:spPr bwMode="auto">
            <a:xfrm>
              <a:off x="309849" y="2006509"/>
              <a:ext cx="4483100" cy="2569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en-US" sz="1600" dirty="0"/>
                <a:t>J(</a:t>
              </a:r>
              <a:r>
                <a:rPr lang="en-US" altLang="en-US" sz="1600" dirty="0" err="1"/>
                <a:t>m,b</a:t>
              </a:r>
              <a:r>
                <a:rPr lang="en-US" altLang="en-US" sz="1600" dirty="0"/>
                <a:t>) = (1/n) </a:t>
              </a:r>
              <a:r>
                <a:rPr lang="en-US" altLang="en-US" sz="1600" dirty="0">
                  <a:sym typeface="Symbol" panose="05050102010706020507" pitchFamily="18" charset="2"/>
                </a:rPr>
                <a:t> (Y(x</a:t>
              </a:r>
              <a:r>
                <a:rPr lang="en-US" altLang="en-US" sz="1600" baseline="-25000" dirty="0">
                  <a:sym typeface="Symbol" panose="05050102010706020507" pitchFamily="18" charset="2"/>
                </a:rPr>
                <a:t>i</a:t>
              </a:r>
              <a:r>
                <a:rPr lang="en-US" altLang="en-US" sz="1600" dirty="0">
                  <a:sym typeface="Symbol" panose="05050102010706020507" pitchFamily="18" charset="2"/>
                </a:rPr>
                <a:t>)-</a:t>
              </a:r>
              <a:r>
                <a:rPr lang="en-US" altLang="en-US" sz="1600" dirty="0" err="1">
                  <a:sym typeface="Symbol" panose="05050102010706020507" pitchFamily="18" charset="2"/>
                </a:rPr>
                <a:t>y</a:t>
              </a:r>
              <a:r>
                <a:rPr lang="en-US" altLang="en-US" sz="1600" baseline="-25000" dirty="0" err="1">
                  <a:sym typeface="Symbol" panose="05050102010706020507" pitchFamily="18" charset="2"/>
                </a:rPr>
                <a:t>i</a:t>
              </a:r>
              <a:r>
                <a:rPr lang="en-US" altLang="en-US" sz="1600" dirty="0">
                  <a:sym typeface="Symbol" panose="05050102010706020507" pitchFamily="18" charset="2"/>
                </a:rPr>
                <a:t>)</a:t>
              </a:r>
              <a:r>
                <a:rPr lang="en-US" altLang="en-US" sz="1600" baseline="30000" dirty="0">
                  <a:sym typeface="Symbol" panose="05050102010706020507" pitchFamily="18" charset="2"/>
                </a:rPr>
                <a:t>2</a:t>
              </a:r>
              <a:endParaRPr lang="en-US" altLang="en-US" sz="1600" baseline="300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0121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2"/>
    </mc:Choice>
    <mc:Fallback xmlns="">
      <p:transition spd="slow" advTm="51842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 –</a:t>
            </a:r>
            <a:r>
              <a:rPr lang="en-US" dirty="0" err="1"/>
              <a:t>LinearR</a:t>
            </a:r>
            <a:r>
              <a:rPr lang="en-US" dirty="0"/>
              <a:t> Advanced II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7979661-5422-9951-5F76-D49A0111C5B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You will understand various complications related to performing LR using the methods learned so far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You will learn how to get around these issues, and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400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4000"/>
              <a:t>Appreciate the pros and cons of them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13365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4944" cy="1325563"/>
          </a:xfrm>
        </p:spPr>
        <p:txBody>
          <a:bodyPr>
            <a:normAutofit/>
          </a:bodyPr>
          <a:lstStyle/>
          <a:p>
            <a:r>
              <a:rPr lang="en-US" dirty="0"/>
              <a:t>DMO –Multiple LR &amp; SGD-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1605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GD = batch GD					But for large datasets, multiple features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					this will take time &amp; resources.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2400" dirty="0">
              <a:solidFill>
                <a:prstClr val="black"/>
              </a:solidFill>
            </a:endParaRP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					So don’t use all the data (SGD):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					-take random subsets each round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2400" dirty="0">
                <a:solidFill>
                  <a:prstClr val="black"/>
                </a:solidFill>
              </a:rPr>
              <a:t>						-converge faster!	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762698" y="2247978"/>
            <a:ext cx="835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What does the convergence look like?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889231" y="855675"/>
            <a:ext cx="8179269" cy="4370665"/>
            <a:chOff x="1501628" y="2080469"/>
            <a:chExt cx="8179269" cy="4370665"/>
          </a:xfrm>
        </p:grpSpPr>
        <p:grpSp>
          <p:nvGrpSpPr>
            <p:cNvPr id="12" name="Group 11"/>
            <p:cNvGrpSpPr/>
            <p:nvPr/>
          </p:nvGrpSpPr>
          <p:grpSpPr>
            <a:xfrm>
              <a:off x="1501629" y="2709643"/>
              <a:ext cx="8179268" cy="3741491"/>
              <a:chOff x="1501629" y="2709643"/>
              <a:chExt cx="8179268" cy="3741491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1501629" y="4035105"/>
                <a:ext cx="4957025" cy="2416029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Arc 16"/>
              <p:cNvSpPr/>
              <p:nvPr/>
            </p:nvSpPr>
            <p:spPr>
              <a:xfrm flipH="1" flipV="1">
                <a:off x="1501629" y="2709643"/>
                <a:ext cx="8179268" cy="2919369"/>
              </a:xfrm>
              <a:prstGeom prst="arc">
                <a:avLst>
                  <a:gd name="adj1" fmla="val 15804199"/>
                  <a:gd name="adj2" fmla="val 0"/>
                </a:avLst>
              </a:prstGeom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3003259" y="4144161"/>
                <a:ext cx="2617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Δ</a:t>
                </a:r>
                <a:r>
                  <a:rPr lang="en-US" dirty="0" err="1"/>
                  <a:t>m,b</a:t>
                </a:r>
                <a:r>
                  <a:rPr lang="en-US" dirty="0"/>
                  <a:t> vs n</a:t>
                </a:r>
              </a:p>
            </p:txBody>
          </p:sp>
        </p:grpSp>
        <p:sp>
          <p:nvSpPr>
            <p:cNvPr id="19" name="Arc 18"/>
            <p:cNvSpPr/>
            <p:nvPr/>
          </p:nvSpPr>
          <p:spPr>
            <a:xfrm flipH="1" flipV="1">
              <a:off x="1501628" y="2080469"/>
              <a:ext cx="7994709" cy="4269995"/>
            </a:xfrm>
            <a:prstGeom prst="arc">
              <a:avLst>
                <a:gd name="adj1" fmla="val 15804199"/>
                <a:gd name="adj2" fmla="val 0"/>
              </a:avLst>
            </a:prstGeom>
            <a:ln>
              <a:solidFill>
                <a:schemeClr val="accent6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0" name="Straight Connector 9"/>
          <p:cNvCxnSpPr/>
          <p:nvPr/>
        </p:nvCxnSpPr>
        <p:spPr>
          <a:xfrm>
            <a:off x="679508" y="4924338"/>
            <a:ext cx="5478011" cy="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/>
          <p:cNvGrpSpPr/>
          <p:nvPr/>
        </p:nvGrpSpPr>
        <p:grpSpPr>
          <a:xfrm>
            <a:off x="6515100" y="4205632"/>
            <a:ext cx="4135770" cy="2636620"/>
            <a:chOff x="604007" y="2938622"/>
            <a:chExt cx="8179268" cy="3741492"/>
          </a:xfrm>
        </p:grpSpPr>
        <p:grpSp>
          <p:nvGrpSpPr>
            <p:cNvPr id="21" name="Group 20"/>
            <p:cNvGrpSpPr/>
            <p:nvPr/>
          </p:nvGrpSpPr>
          <p:grpSpPr>
            <a:xfrm>
              <a:off x="604007" y="2938622"/>
              <a:ext cx="8179268" cy="3741492"/>
              <a:chOff x="1501629" y="2709643"/>
              <a:chExt cx="8179268" cy="3741492"/>
            </a:xfrm>
          </p:grpSpPr>
          <p:sp>
            <p:nvSpPr>
              <p:cNvPr id="23" name="Rectangle 22"/>
              <p:cNvSpPr/>
              <p:nvPr/>
            </p:nvSpPr>
            <p:spPr>
              <a:xfrm>
                <a:off x="1501629" y="2816225"/>
                <a:ext cx="8120540" cy="363491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Arc 23"/>
              <p:cNvSpPr/>
              <p:nvPr/>
            </p:nvSpPr>
            <p:spPr>
              <a:xfrm flipH="1" flipV="1">
                <a:off x="1501629" y="2709643"/>
                <a:ext cx="8179268" cy="2919369"/>
              </a:xfrm>
              <a:prstGeom prst="arc">
                <a:avLst>
                  <a:gd name="adj1" fmla="val 15804199"/>
                  <a:gd name="adj2" fmla="val 0"/>
                </a:avLst>
              </a:prstGeom>
              <a:ln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3003259" y="4144161"/>
                <a:ext cx="261736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l-GR" dirty="0"/>
                  <a:t>Δ</a:t>
                </a:r>
                <a:r>
                  <a:rPr lang="en-US" dirty="0" err="1"/>
                  <a:t>m,b</a:t>
                </a:r>
                <a:r>
                  <a:rPr lang="en-US" dirty="0"/>
                  <a:t> vs n</a:t>
                </a:r>
              </a:p>
            </p:txBody>
          </p:sp>
        </p:grpSp>
        <p:sp>
          <p:nvSpPr>
            <p:cNvPr id="22" name="Freeform 21"/>
            <p:cNvSpPr/>
            <p:nvPr/>
          </p:nvSpPr>
          <p:spPr>
            <a:xfrm>
              <a:off x="604008" y="4479721"/>
              <a:ext cx="1501630" cy="2063692"/>
            </a:xfrm>
            <a:custGeom>
              <a:avLst/>
              <a:gdLst>
                <a:gd name="connsiteX0" fmla="*/ 0 w 2852257"/>
                <a:gd name="connsiteY0" fmla="*/ 0 h 1493394"/>
                <a:gd name="connsiteX1" fmla="*/ 318782 w 2852257"/>
                <a:gd name="connsiteY1" fmla="*/ 889233 h 1493394"/>
                <a:gd name="connsiteX2" fmla="*/ 679508 w 2852257"/>
                <a:gd name="connsiteY2" fmla="*/ 444617 h 1493394"/>
                <a:gd name="connsiteX3" fmla="*/ 696286 w 2852257"/>
                <a:gd name="connsiteY3" fmla="*/ 1199626 h 1493394"/>
                <a:gd name="connsiteX4" fmla="*/ 872455 w 2852257"/>
                <a:gd name="connsiteY4" fmla="*/ 713065 h 1493394"/>
                <a:gd name="connsiteX5" fmla="*/ 1031846 w 2852257"/>
                <a:gd name="connsiteY5" fmla="*/ 1359017 h 1493394"/>
                <a:gd name="connsiteX6" fmla="*/ 1241571 w 2852257"/>
                <a:gd name="connsiteY6" fmla="*/ 939567 h 1493394"/>
                <a:gd name="connsiteX7" fmla="*/ 1476463 w 2852257"/>
                <a:gd name="connsiteY7" fmla="*/ 1409351 h 1493394"/>
                <a:gd name="connsiteX8" fmla="*/ 1694576 w 2852257"/>
                <a:gd name="connsiteY8" fmla="*/ 1149292 h 1493394"/>
                <a:gd name="connsiteX9" fmla="*/ 1879134 w 2852257"/>
                <a:gd name="connsiteY9" fmla="*/ 1434518 h 1493394"/>
                <a:gd name="connsiteX10" fmla="*/ 2214694 w 2852257"/>
                <a:gd name="connsiteY10" fmla="*/ 1350628 h 1493394"/>
                <a:gd name="connsiteX11" fmla="*/ 2273417 w 2852257"/>
                <a:gd name="connsiteY11" fmla="*/ 1451296 h 1493394"/>
                <a:gd name="connsiteX12" fmla="*/ 2348918 w 2852257"/>
                <a:gd name="connsiteY12" fmla="*/ 1434518 h 1493394"/>
                <a:gd name="connsiteX13" fmla="*/ 2441197 w 2852257"/>
                <a:gd name="connsiteY13" fmla="*/ 1468074 h 1493394"/>
                <a:gd name="connsiteX14" fmla="*/ 2533475 w 2852257"/>
                <a:gd name="connsiteY14" fmla="*/ 1442907 h 1493394"/>
                <a:gd name="connsiteX15" fmla="*/ 2776756 w 2852257"/>
                <a:gd name="connsiteY15" fmla="*/ 1493241 h 1493394"/>
                <a:gd name="connsiteX16" fmla="*/ 2701255 w 2852257"/>
                <a:gd name="connsiteY16" fmla="*/ 1459685 h 1493394"/>
                <a:gd name="connsiteX17" fmla="*/ 2852257 w 2852257"/>
                <a:gd name="connsiteY17" fmla="*/ 1493241 h 1493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852257" h="1493394">
                  <a:moveTo>
                    <a:pt x="0" y="0"/>
                  </a:moveTo>
                  <a:cubicBezTo>
                    <a:pt x="102765" y="407565"/>
                    <a:pt x="205531" y="815130"/>
                    <a:pt x="318782" y="889233"/>
                  </a:cubicBezTo>
                  <a:cubicBezTo>
                    <a:pt x="432033" y="963336"/>
                    <a:pt x="616591" y="392885"/>
                    <a:pt x="679508" y="444617"/>
                  </a:cubicBezTo>
                  <a:cubicBezTo>
                    <a:pt x="742425" y="496349"/>
                    <a:pt x="664128" y="1154885"/>
                    <a:pt x="696286" y="1199626"/>
                  </a:cubicBezTo>
                  <a:cubicBezTo>
                    <a:pt x="728444" y="1244367"/>
                    <a:pt x="816528" y="686500"/>
                    <a:pt x="872455" y="713065"/>
                  </a:cubicBezTo>
                  <a:cubicBezTo>
                    <a:pt x="928382" y="739630"/>
                    <a:pt x="970327" y="1321267"/>
                    <a:pt x="1031846" y="1359017"/>
                  </a:cubicBezTo>
                  <a:cubicBezTo>
                    <a:pt x="1093365" y="1396767"/>
                    <a:pt x="1167468" y="931178"/>
                    <a:pt x="1241571" y="939567"/>
                  </a:cubicBezTo>
                  <a:cubicBezTo>
                    <a:pt x="1315674" y="947956"/>
                    <a:pt x="1400962" y="1374397"/>
                    <a:pt x="1476463" y="1409351"/>
                  </a:cubicBezTo>
                  <a:cubicBezTo>
                    <a:pt x="1551964" y="1444305"/>
                    <a:pt x="1627464" y="1145098"/>
                    <a:pt x="1694576" y="1149292"/>
                  </a:cubicBezTo>
                  <a:cubicBezTo>
                    <a:pt x="1761688" y="1153486"/>
                    <a:pt x="1792448" y="1400962"/>
                    <a:pt x="1879134" y="1434518"/>
                  </a:cubicBezTo>
                  <a:cubicBezTo>
                    <a:pt x="1965820" y="1468074"/>
                    <a:pt x="2148980" y="1347832"/>
                    <a:pt x="2214694" y="1350628"/>
                  </a:cubicBezTo>
                  <a:cubicBezTo>
                    <a:pt x="2280408" y="1353424"/>
                    <a:pt x="2251046" y="1437314"/>
                    <a:pt x="2273417" y="1451296"/>
                  </a:cubicBezTo>
                  <a:cubicBezTo>
                    <a:pt x="2295788" y="1465278"/>
                    <a:pt x="2320955" y="1431722"/>
                    <a:pt x="2348918" y="1434518"/>
                  </a:cubicBezTo>
                  <a:cubicBezTo>
                    <a:pt x="2376881" y="1437314"/>
                    <a:pt x="2410438" y="1466676"/>
                    <a:pt x="2441197" y="1468074"/>
                  </a:cubicBezTo>
                  <a:cubicBezTo>
                    <a:pt x="2471956" y="1469472"/>
                    <a:pt x="2477549" y="1438713"/>
                    <a:pt x="2533475" y="1442907"/>
                  </a:cubicBezTo>
                  <a:cubicBezTo>
                    <a:pt x="2589402" y="1447102"/>
                    <a:pt x="2748793" y="1490445"/>
                    <a:pt x="2776756" y="1493241"/>
                  </a:cubicBezTo>
                  <a:cubicBezTo>
                    <a:pt x="2804719" y="1496037"/>
                    <a:pt x="2688672" y="1459685"/>
                    <a:pt x="2701255" y="1459685"/>
                  </a:cubicBezTo>
                  <a:cubicBezTo>
                    <a:pt x="2713838" y="1459685"/>
                    <a:pt x="2783047" y="1476463"/>
                    <a:pt x="2852257" y="1493241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66667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2"/>
    </mc:Choice>
    <mc:Fallback xmlns="">
      <p:transition spd="slow" advTm="5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4944" cy="1325563"/>
          </a:xfrm>
        </p:spPr>
        <p:txBody>
          <a:bodyPr>
            <a:normAutofit/>
          </a:bodyPr>
          <a:lstStyle/>
          <a:p>
            <a:r>
              <a:rPr lang="en-US" dirty="0"/>
              <a:t>DMO –Multiple LR &amp; SGD-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16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But beware there were multiple pros/cons of either method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So to strike a balance we can use a (MBGD) hybrid approach: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Take some (½, ¼?) of the data... </a:t>
            </a:r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0" lv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009800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2"/>
    </mc:Choice>
    <mc:Fallback xmlns="">
      <p:transition spd="slow" advTm="51842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4944" cy="1325563"/>
          </a:xfrm>
        </p:spPr>
        <p:txBody>
          <a:bodyPr>
            <a:normAutofit/>
          </a:bodyPr>
          <a:lstStyle/>
          <a:p>
            <a:r>
              <a:rPr lang="en-US" dirty="0"/>
              <a:t>DMO –Multiple LR &amp; SGD-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491160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For systems that depend on multiple factors, we typically would have to remodel our linear regression method, using multiple </a:t>
            </a:r>
            <a:r>
              <a:rPr lang="en-US" sz="3200" u="sng" dirty="0"/>
              <a:t>independent</a:t>
            </a:r>
            <a:r>
              <a:rPr lang="en-US" sz="3200" dirty="0"/>
              <a:t> variables.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E.g. gas prices </a:t>
            </a:r>
            <a:r>
              <a:rPr lang="el-GR" sz="3200" dirty="0"/>
              <a:t>α</a:t>
            </a:r>
            <a:r>
              <a:rPr lang="en-US" sz="3200" dirty="0"/>
              <a:t> weather, supply-demand, policy…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		</a:t>
            </a:r>
            <a:r>
              <a:rPr lang="en-US" dirty="0"/>
              <a:t>y = b + m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+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We can solve the model the same way using partial derivatives etc. under several assumptions of LR.</a:t>
            </a:r>
          </a:p>
        </p:txBody>
      </p:sp>
    </p:spTree>
    <p:extLst>
      <p:ext uri="{BB962C8B-B14F-4D97-AF65-F5344CB8AC3E}">
        <p14:creationId xmlns:p14="http://schemas.microsoft.com/office/powerpoint/2010/main" val="3198858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2"/>
    </mc:Choice>
    <mc:Fallback xmlns="">
      <p:transition spd="slow" advTm="5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935182" y="4947092"/>
            <a:ext cx="5213204" cy="1876425"/>
            <a:chOff x="2754458" y="2905124"/>
            <a:chExt cx="5213204" cy="1876425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duotone>
                <a:prstClr val="black"/>
                <a:schemeClr val="tx1">
                  <a:tint val="45000"/>
                  <a:satMod val="400000"/>
                </a:schemeClr>
              </a:duotone>
            </a:blip>
            <a:stretch>
              <a:fillRect/>
            </a:stretch>
          </p:blipFill>
          <p:spPr>
            <a:xfrm>
              <a:off x="2948225" y="2905124"/>
              <a:ext cx="5019437" cy="1876425"/>
            </a:xfrm>
            <a:prstGeom prst="rect">
              <a:avLst/>
            </a:prstGeom>
          </p:spPr>
        </p:pic>
        <p:cxnSp>
          <p:nvCxnSpPr>
            <p:cNvPr id="16" name="Straight Arrow Connector 15"/>
            <p:cNvCxnSpPr/>
            <p:nvPr/>
          </p:nvCxnSpPr>
          <p:spPr>
            <a:xfrm flipV="1">
              <a:off x="2754458" y="4000500"/>
              <a:ext cx="579292" cy="8572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V="1">
              <a:off x="4306269" y="4000500"/>
              <a:ext cx="103806" cy="4622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4486275" y="3288506"/>
              <a:ext cx="828675" cy="480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981700" y="3448050"/>
              <a:ext cx="390525" cy="952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 flipH="1" flipV="1">
              <a:off x="6520102" y="4086226"/>
              <a:ext cx="1336292" cy="2622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Rectangle 22"/>
          <p:cNvSpPr/>
          <p:nvPr/>
        </p:nvSpPr>
        <p:spPr>
          <a:xfrm>
            <a:off x="-331895" y="5162532"/>
            <a:ext cx="8727750" cy="16850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sz="2800" dirty="0"/>
              <a:t>		</a:t>
            </a:r>
            <a:r>
              <a:rPr lang="en-US" altLang="en-US" dirty="0"/>
              <a:t>#predictors	                      slope of </a:t>
            </a:r>
            <a:r>
              <a:rPr lang="en-US" altLang="en-US" dirty="0" err="1"/>
              <a:t>j</a:t>
            </a:r>
            <a:r>
              <a:rPr lang="en-US" altLang="en-US" baseline="30000" dirty="0" err="1"/>
              <a:t>th</a:t>
            </a:r>
            <a:r>
              <a:rPr lang="en-US" altLang="en-US" dirty="0"/>
              <a:t> predictor</a:t>
            </a:r>
            <a:endParaRPr lang="en-US" altLang="en-US" sz="28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endParaRPr lang="en-US" altLang="en-US" sz="2800" dirty="0"/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dirty="0"/>
              <a:t>      Response to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baseline="30000" dirty="0"/>
              <a:t> </a:t>
            </a:r>
            <a:r>
              <a:rPr lang="en-US" altLang="en-US" dirty="0"/>
              <a:t>data			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dirty="0"/>
              <a:t>					 	</a:t>
            </a:r>
            <a:r>
              <a:rPr lang="en-US" altLang="en-US" dirty="0" err="1"/>
              <a:t>j</a:t>
            </a:r>
            <a:r>
              <a:rPr lang="en-US" altLang="en-US" baseline="30000" dirty="0" err="1"/>
              <a:t>th</a:t>
            </a:r>
            <a:r>
              <a:rPr lang="en-US" altLang="en-US" dirty="0"/>
              <a:t> predictor for </a:t>
            </a:r>
            <a:r>
              <a:rPr lang="en-US" altLang="en-US" dirty="0" err="1"/>
              <a:t>i</a:t>
            </a:r>
            <a:r>
              <a:rPr lang="en-US" altLang="en-US" baseline="30000" dirty="0" err="1"/>
              <a:t>th</a:t>
            </a:r>
            <a:r>
              <a:rPr lang="en-US" altLang="en-US" dirty="0"/>
              <a:t> data</a:t>
            </a:r>
          </a:p>
          <a:p>
            <a:pPr>
              <a:lnSpc>
                <a:spcPct val="75000"/>
              </a:lnSpc>
              <a:spcBef>
                <a:spcPct val="0"/>
              </a:spcBef>
            </a:pPr>
            <a:r>
              <a:rPr lang="en-US" altLang="en-US" dirty="0">
                <a:solidFill>
                  <a:schemeClr val="accent6"/>
                </a:solidFill>
              </a:rPr>
              <a:t>	           Regression intercept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353800" cy="5032376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For systems that depend on multiple factors, we typically would have to remodel our linear regression method, using multiple </a:t>
            </a:r>
            <a:r>
              <a:rPr lang="en-US" sz="3200" u="sng" dirty="0"/>
              <a:t>independent</a:t>
            </a:r>
            <a:r>
              <a:rPr lang="en-US" sz="3200" dirty="0"/>
              <a:t> variables.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E.g. gas prices </a:t>
            </a:r>
            <a:r>
              <a:rPr lang="el-GR" sz="3200" dirty="0"/>
              <a:t>α</a:t>
            </a:r>
            <a:r>
              <a:rPr lang="en-US" sz="32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   weather, supply-demand, policy…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	</a:t>
            </a:r>
            <a:r>
              <a:rPr lang="en-US" dirty="0"/>
              <a:t>y = b + m</a:t>
            </a:r>
            <a:r>
              <a:rPr lang="en-US" baseline="-25000" dirty="0"/>
              <a:t>1</a:t>
            </a:r>
            <a:r>
              <a:rPr lang="en-US" dirty="0"/>
              <a:t>x</a:t>
            </a:r>
            <a:r>
              <a:rPr lang="en-US" baseline="-25000" dirty="0"/>
              <a:t>1</a:t>
            </a:r>
            <a:r>
              <a:rPr lang="en-US" dirty="0"/>
              <a:t> + m</a:t>
            </a:r>
            <a:r>
              <a:rPr lang="en-US" baseline="-25000" dirty="0"/>
              <a:t>2</a:t>
            </a:r>
            <a:r>
              <a:rPr lang="en-US" dirty="0"/>
              <a:t>x</a:t>
            </a:r>
            <a:r>
              <a:rPr lang="en-US" baseline="-25000" dirty="0"/>
              <a:t>2</a:t>
            </a:r>
            <a:r>
              <a:rPr lang="en-US" dirty="0"/>
              <a:t> + m</a:t>
            </a:r>
            <a:r>
              <a:rPr lang="en-US" baseline="-25000" dirty="0"/>
              <a:t>3</a:t>
            </a:r>
            <a:r>
              <a:rPr lang="en-US" dirty="0"/>
              <a:t>x</a:t>
            </a:r>
            <a:r>
              <a:rPr lang="en-US" baseline="-25000" dirty="0"/>
              <a:t>3</a:t>
            </a:r>
            <a:r>
              <a:rPr lang="en-US" dirty="0"/>
              <a:t> + …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dirty="0"/>
              <a:t>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4944" cy="1325563"/>
          </a:xfrm>
        </p:spPr>
        <p:txBody>
          <a:bodyPr>
            <a:normAutofit/>
          </a:bodyPr>
          <a:lstStyle/>
          <a:p>
            <a:r>
              <a:rPr lang="en-US" dirty="0"/>
              <a:t>DMO –Multiple LR &amp; SGD- Recap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6986257" y="2972665"/>
            <a:ext cx="5010913" cy="3188208"/>
            <a:chOff x="475487" y="3047999"/>
            <a:chExt cx="5010913" cy="3188208"/>
          </a:xfrm>
        </p:grpSpPr>
        <p:grpSp>
          <p:nvGrpSpPr>
            <p:cNvPr id="5" name="Group 4"/>
            <p:cNvGrpSpPr/>
            <p:nvPr/>
          </p:nvGrpSpPr>
          <p:grpSpPr>
            <a:xfrm>
              <a:off x="475487" y="3047999"/>
              <a:ext cx="5010913" cy="3188208"/>
              <a:chOff x="475487" y="3047999"/>
              <a:chExt cx="5010913" cy="3188208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475487" y="3047999"/>
                <a:ext cx="5010913" cy="3188208"/>
                <a:chOff x="1361127" y="3848100"/>
                <a:chExt cx="2547025" cy="1781122"/>
              </a:xfrm>
            </p:grpSpPr>
            <p:pic>
              <p:nvPicPr>
                <p:cNvPr id="9" name="Picture 2" descr="https://ars.els-cdn.com/content/image/1-s2.0-S0003267013011197-fx1.jpg"/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949" r="21432" b="6503"/>
                <a:stretch/>
              </p:blipFill>
              <p:spPr bwMode="auto">
                <a:xfrm>
                  <a:off x="1361127" y="3848100"/>
                  <a:ext cx="2459438" cy="178112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10" name="Rectangle 9"/>
                <p:cNvSpPr/>
                <p:nvPr/>
              </p:nvSpPr>
              <p:spPr>
                <a:xfrm>
                  <a:off x="3431263" y="4254278"/>
                  <a:ext cx="389302" cy="271524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Connector 10"/>
                <p:cNvCxnSpPr/>
                <p:nvPr/>
              </p:nvCxnSpPr>
              <p:spPr>
                <a:xfrm>
                  <a:off x="3476782" y="3952875"/>
                  <a:ext cx="9525" cy="847725"/>
                </a:xfrm>
                <a:prstGeom prst="line">
                  <a:avLst/>
                </a:prstGeom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/>
                <p:cNvCxnSpPr/>
                <p:nvPr/>
              </p:nvCxnSpPr>
              <p:spPr>
                <a:xfrm>
                  <a:off x="2954373" y="4422793"/>
                  <a:ext cx="953779" cy="74497"/>
                </a:xfrm>
                <a:prstGeom prst="line">
                  <a:avLst/>
                </a:prstGeom>
                <a:ln w="19050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 7"/>
              <p:cNvSpPr/>
              <p:nvPr/>
            </p:nvSpPr>
            <p:spPr>
              <a:xfrm>
                <a:off x="4962526" y="3235546"/>
                <a:ext cx="351560" cy="156505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 5"/>
            <p:cNvSpPr/>
            <p:nvPr/>
          </p:nvSpPr>
          <p:spPr>
            <a:xfrm flipV="1">
              <a:off x="4739608" y="5989872"/>
              <a:ext cx="574478" cy="2463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1500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42"/>
    </mc:Choice>
    <mc:Fallback xmlns="">
      <p:transition spd="slow" advTm="5184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C0274-121D-4C1E-B970-66A1E5428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1212902" cy="4911605"/>
          </a:xfrm>
        </p:spPr>
        <p:txBody>
          <a:bodyPr>
            <a:noAutofit/>
          </a:bodyPr>
          <a:lstStyle/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/>
              <a:t>		</a:t>
            </a:r>
            <a:r>
              <a:rPr lang="en-US" altLang="en-US" dirty="0"/>
              <a:t>			</a:t>
            </a: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endParaRPr lang="en-US" altLang="en-US" sz="3700" dirty="0"/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altLang="en-US" sz="3700" dirty="0">
                <a:solidFill>
                  <a:srgbClr val="FF0000"/>
                </a:solidFill>
              </a:rPr>
              <a:t>		 linear</a:t>
            </a:r>
            <a:r>
              <a:rPr lang="en-US" sz="4000" dirty="0"/>
              <a:t>     </a:t>
            </a:r>
          </a:p>
          <a:p>
            <a:pPr marL="0" indent="0">
              <a:lnSpc>
                <a:spcPct val="75000"/>
              </a:lnSpc>
              <a:spcBef>
                <a:spcPct val="0"/>
              </a:spcBef>
              <a:buNone/>
            </a:pPr>
            <a:r>
              <a:rPr lang="en-US" sz="4000" dirty="0"/>
              <a:t>Y = </a:t>
            </a:r>
            <a:r>
              <a:rPr lang="en-US" sz="4000" dirty="0" err="1"/>
              <a:t>Xb</a:t>
            </a:r>
            <a:r>
              <a:rPr lang="en-US" sz="4000" dirty="0"/>
              <a:t> + e, these are data vectors: 	</a:t>
            </a:r>
            <a:r>
              <a:rPr lang="en-US" altLang="en-US" sz="4000" dirty="0"/>
              <a:t>Y = (y</a:t>
            </a:r>
            <a:r>
              <a:rPr lang="en-US" altLang="en-US" sz="4000" baseline="-25000" dirty="0"/>
              <a:t>1</a:t>
            </a:r>
            <a:r>
              <a:rPr lang="en-US" altLang="en-US" sz="4000" dirty="0"/>
              <a:t>, y</a:t>
            </a:r>
            <a:r>
              <a:rPr lang="en-US" altLang="en-US" sz="4000" baseline="-25000" dirty="0"/>
              <a:t>2</a:t>
            </a:r>
            <a:r>
              <a:rPr lang="en-US" altLang="en-US" sz="4000" dirty="0"/>
              <a:t>,... </a:t>
            </a:r>
            <a:r>
              <a:rPr lang="en-US" altLang="en-US" sz="4000" dirty="0" err="1"/>
              <a:t>y</a:t>
            </a:r>
            <a:r>
              <a:rPr lang="en-US" altLang="en-US" sz="4000" baseline="-25000" dirty="0" err="1"/>
              <a:t>n</a:t>
            </a:r>
            <a:r>
              <a:rPr lang="en-US" altLang="en-US" sz="4000" dirty="0"/>
              <a:t>)</a:t>
            </a:r>
            <a:endParaRPr lang="en-US" altLang="en-US" sz="37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921" y="1438275"/>
            <a:ext cx="5019437" cy="1876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DMO –Multiple LR &amp; SGD- Recap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3658340" y="2763838"/>
            <a:ext cx="425287" cy="789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610592" y="2660073"/>
            <a:ext cx="1049481" cy="89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2587337" y="2525137"/>
            <a:ext cx="602672" cy="102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5332" y="4455574"/>
            <a:ext cx="6708072" cy="240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703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II –Multivariate LR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613" y="1507461"/>
            <a:ext cx="11753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What happens if we want to make a decision such as rent or buy, and all we have is size of the place?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717263"/>
              </p:ext>
            </p:extLst>
          </p:nvPr>
        </p:nvGraphicFramePr>
        <p:xfrm>
          <a:off x="-1" y="2833024"/>
          <a:ext cx="11980719" cy="3775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35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3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935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55119">
                <a:tc>
                  <a:txBody>
                    <a:bodyPr/>
                    <a:lstStyle/>
                    <a:p>
                      <a:r>
                        <a:rPr lang="en-US" sz="3200" dirty="0"/>
                        <a:t>Purchase Price ($K)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Monthly Rent ($/</a:t>
                      </a:r>
                      <a:r>
                        <a:rPr lang="en-US" sz="3200" dirty="0" err="1"/>
                        <a:t>mos</a:t>
                      </a:r>
                      <a:r>
                        <a:rPr lang="en-US" sz="32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Square Footage (ft</a:t>
                      </a:r>
                      <a:r>
                        <a:rPr lang="en-US" sz="3200" baseline="30000" dirty="0"/>
                        <a:t>2</a:t>
                      </a:r>
                      <a:r>
                        <a:rPr lang="en-US" sz="3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119">
                <a:tc>
                  <a:txBody>
                    <a:bodyPr/>
                    <a:lstStyle/>
                    <a:p>
                      <a:r>
                        <a:rPr lang="en-US" sz="3200" dirty="0"/>
                        <a:t>1100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3000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119">
                <a:tc>
                  <a:txBody>
                    <a:bodyPr/>
                    <a:lstStyle/>
                    <a:p>
                      <a:r>
                        <a:rPr lang="en-US" sz="3200" dirty="0"/>
                        <a:t>700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2000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55119">
                <a:tc>
                  <a:txBody>
                    <a:bodyPr/>
                    <a:lstStyle/>
                    <a:p>
                      <a:r>
                        <a:rPr lang="en-US" sz="3200" dirty="0"/>
                        <a:t>400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650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5119">
                <a:tc>
                  <a:txBody>
                    <a:bodyPr/>
                    <a:lstStyle/>
                    <a:p>
                      <a:r>
                        <a:rPr lang="en-US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651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II –Multivariate LR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613" y="1507461"/>
            <a:ext cx="1175321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Now we have 2 response (dependent) variables, and 1 explanatory (independent) variable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850632"/>
              </p:ext>
            </p:extLst>
          </p:nvPr>
        </p:nvGraphicFramePr>
        <p:xfrm>
          <a:off x="432955" y="2735933"/>
          <a:ext cx="1828800" cy="3474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sale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rent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area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240101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5214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111185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148629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228372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6192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4650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158610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4525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201467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5562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246000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5582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286288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6183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213471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4756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3100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120898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1956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191523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3353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2300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180191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3526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2150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188883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4407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94712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3228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1700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203902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5326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4200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252018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6359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4950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139800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2419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…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graphicFrame>
        <p:nvGraphicFramePr>
          <p:cNvPr id="9" name="Chart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6574811"/>
              </p:ext>
            </p:extLst>
          </p:nvPr>
        </p:nvGraphicFramePr>
        <p:xfrm>
          <a:off x="2306201" y="302687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9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39981775"/>
              </p:ext>
            </p:extLst>
          </p:nvPr>
        </p:nvGraphicFramePr>
        <p:xfrm>
          <a:off x="7323826" y="3101693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1972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II –Multivariate LR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613" y="1507461"/>
            <a:ext cx="11753213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In effect we have done nothing new, we only treat each problem separately.  </a:t>
            </a:r>
            <a:r>
              <a:rPr lang="en-US" sz="3600" dirty="0">
                <a:solidFill>
                  <a:schemeClr val="accent6"/>
                </a:solidFill>
              </a:rPr>
              <a:t>Why?</a:t>
            </a:r>
          </a:p>
          <a:p>
            <a:endParaRPr lang="en-US" sz="3600" dirty="0">
              <a:solidFill>
                <a:schemeClr val="accent6"/>
              </a:solidFill>
            </a:endParaRPr>
          </a:p>
          <a:p>
            <a:r>
              <a:rPr lang="en-US" sz="3600" dirty="0">
                <a:solidFill>
                  <a:schemeClr val="accent6"/>
                </a:solidFill>
              </a:rPr>
              <a:t>			</a:t>
            </a:r>
            <a:r>
              <a:rPr lang="en-US" sz="3600" dirty="0" err="1"/>
              <a:t>y</a:t>
            </a:r>
            <a:r>
              <a:rPr lang="en-US" sz="3600" baseline="-25000" dirty="0" err="1"/>
              <a:t>ik</a:t>
            </a:r>
            <a:r>
              <a:rPr lang="en-US" sz="3600" dirty="0"/>
              <a:t> = b</a:t>
            </a:r>
            <a:r>
              <a:rPr lang="en-US" sz="3600" baseline="-25000" dirty="0"/>
              <a:t>0k</a:t>
            </a:r>
            <a:r>
              <a:rPr lang="en-US" sz="3600" dirty="0"/>
              <a:t> + </a:t>
            </a:r>
            <a:r>
              <a:rPr lang="en-US" sz="3600" dirty="0" err="1"/>
              <a:t>b</a:t>
            </a:r>
            <a:r>
              <a:rPr lang="en-US" sz="3600" baseline="-25000" dirty="0" err="1"/>
              <a:t>k</a:t>
            </a:r>
            <a:r>
              <a:rPr lang="en-US" sz="3600" dirty="0" err="1"/>
              <a:t>x</a:t>
            </a:r>
            <a:r>
              <a:rPr lang="en-US" sz="3600" baseline="-25000" dirty="0" err="1"/>
              <a:t>i</a:t>
            </a:r>
            <a:r>
              <a:rPr lang="en-US" sz="3600" dirty="0"/>
              <a:t> + </a:t>
            </a:r>
            <a:r>
              <a:rPr lang="el-GR" sz="3600" dirty="0"/>
              <a:t>ε</a:t>
            </a:r>
            <a:r>
              <a:rPr lang="en-US" sz="3600" baseline="-25000" dirty="0"/>
              <a:t>0k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			</a:t>
            </a:r>
            <a:r>
              <a:rPr lang="en-US" sz="3600" dirty="0"/>
              <a:t>y</a:t>
            </a:r>
            <a:r>
              <a:rPr lang="en-US" sz="3600" baseline="-25000" dirty="0"/>
              <a:t>i1</a:t>
            </a:r>
            <a:r>
              <a:rPr lang="en-US" sz="3600" dirty="0"/>
              <a:t> = b</a:t>
            </a:r>
            <a:r>
              <a:rPr lang="en-US" sz="3600" baseline="-25000" dirty="0"/>
              <a:t>01</a:t>
            </a:r>
            <a:r>
              <a:rPr lang="en-US" sz="3600" dirty="0"/>
              <a:t> + b</a:t>
            </a:r>
            <a:r>
              <a:rPr lang="en-US" sz="3600" baseline="-25000" dirty="0"/>
              <a:t>1</a:t>
            </a:r>
            <a:r>
              <a:rPr lang="en-US" sz="3600" dirty="0"/>
              <a:t>x</a:t>
            </a:r>
            <a:r>
              <a:rPr lang="en-US" sz="3600" baseline="-25000" dirty="0"/>
              <a:t>i</a:t>
            </a:r>
            <a:r>
              <a:rPr lang="en-US" sz="3600" dirty="0"/>
              <a:t> + </a:t>
            </a:r>
            <a:r>
              <a:rPr lang="el-GR" sz="3600" dirty="0"/>
              <a:t>ε</a:t>
            </a:r>
            <a:r>
              <a:rPr lang="en-US" sz="3600" baseline="-25000" dirty="0"/>
              <a:t>01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			</a:t>
            </a:r>
            <a:r>
              <a:rPr lang="en-US" sz="3600" dirty="0"/>
              <a:t>y</a:t>
            </a:r>
            <a:r>
              <a:rPr lang="en-US" sz="3600" baseline="-25000" dirty="0"/>
              <a:t>i2</a:t>
            </a:r>
            <a:r>
              <a:rPr lang="en-US" sz="3600" dirty="0"/>
              <a:t> = b</a:t>
            </a:r>
            <a:r>
              <a:rPr lang="en-US" sz="3600" baseline="-25000" dirty="0"/>
              <a:t>02</a:t>
            </a:r>
            <a:r>
              <a:rPr lang="en-US" sz="3600" dirty="0"/>
              <a:t> + b</a:t>
            </a:r>
            <a:r>
              <a:rPr lang="en-US" sz="3600" baseline="-25000" dirty="0"/>
              <a:t>2</a:t>
            </a:r>
            <a:r>
              <a:rPr lang="en-US" sz="3600" dirty="0"/>
              <a:t>x</a:t>
            </a:r>
            <a:r>
              <a:rPr lang="en-US" sz="3600" baseline="-25000" dirty="0"/>
              <a:t>i</a:t>
            </a:r>
            <a:r>
              <a:rPr lang="en-US" sz="3600" dirty="0"/>
              <a:t> + </a:t>
            </a:r>
            <a:r>
              <a:rPr lang="el-GR" sz="3600" dirty="0"/>
              <a:t>ε</a:t>
            </a:r>
            <a:r>
              <a:rPr lang="en-US" sz="3600" baseline="-25000" dirty="0"/>
              <a:t>02</a:t>
            </a:r>
          </a:p>
          <a:p>
            <a:endParaRPr lang="en-US" sz="3600" baseline="-25000" dirty="0"/>
          </a:p>
          <a:p>
            <a:r>
              <a:rPr lang="en-US" sz="3600" dirty="0"/>
              <a:t>We could rewrite in matrix form however these are a very limited class of problems.  Instead let’s look at something more realistic.</a:t>
            </a:r>
          </a:p>
        </p:txBody>
      </p:sp>
    </p:spTree>
    <p:extLst>
      <p:ext uri="{BB962C8B-B14F-4D97-AF65-F5344CB8AC3E}">
        <p14:creationId xmlns:p14="http://schemas.microsoft.com/office/powerpoint/2010/main" val="370861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II –Multivariate Multiple 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2613" y="1507461"/>
                <a:ext cx="11753213" cy="5912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Instead let’s look at something more realistic.  Suppose now we know more about the locations.  We know number of bathrooms, number of garages/parking spots, distance to schools, last year’s tax evaluations….</a:t>
                </a:r>
              </a:p>
              <a:p>
                <a:endParaRPr lang="en-US" sz="3600" dirty="0"/>
              </a:p>
              <a:p>
                <a:r>
                  <a:rPr lang="en-US" sz="3600" dirty="0"/>
                  <a:t>Then we can now build a very good model:</a:t>
                </a:r>
              </a:p>
              <a:p>
                <a:endParaRPr lang="en-US" sz="3600" dirty="0"/>
              </a:p>
              <a:p>
                <a:r>
                  <a:rPr lang="en-US" sz="3600" dirty="0">
                    <a:solidFill>
                      <a:schemeClr val="accent6"/>
                    </a:solidFill>
                  </a:rPr>
                  <a:t>		</a:t>
                </a:r>
                <a:r>
                  <a:rPr lang="en-US" sz="4400" dirty="0">
                    <a:solidFill>
                      <a:schemeClr val="accent6"/>
                    </a:solidFill>
                  </a:rPr>
                  <a:t>	</a:t>
                </a:r>
                <a:r>
                  <a:rPr lang="en-US" sz="4400" dirty="0" err="1"/>
                  <a:t>y</a:t>
                </a:r>
                <a:r>
                  <a:rPr lang="en-US" sz="4400" baseline="-25000" dirty="0" err="1"/>
                  <a:t>ik</a:t>
                </a:r>
                <a:r>
                  <a:rPr lang="en-US" sz="4400" dirty="0"/>
                  <a:t> = b</a:t>
                </a:r>
                <a:r>
                  <a:rPr lang="en-US" sz="4400" baseline="-25000" dirty="0"/>
                  <a:t>0k</a:t>
                </a:r>
                <a:r>
                  <a:rPr lang="en-US" sz="44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4400" dirty="0"/>
                          <m:t>b</m:t>
                        </m:r>
                        <m:r>
                          <m:rPr>
                            <m:nor/>
                          </m:rPr>
                          <a:rPr lang="en-US" sz="4400" baseline="-25000" dirty="0"/>
                          <m:t>jk</m:t>
                        </m:r>
                        <m:r>
                          <m:rPr>
                            <m:nor/>
                          </m:rPr>
                          <a:rPr lang="en-US" sz="4400" dirty="0"/>
                          <m:t>x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ij</m:t>
                        </m:r>
                      </m:e>
                    </m:nary>
                  </m:oMath>
                </a14:m>
                <a:r>
                  <a:rPr lang="en-US" sz="4400" dirty="0"/>
                  <a:t> + </a:t>
                </a:r>
                <a:r>
                  <a:rPr lang="el-GR" sz="4400" dirty="0"/>
                  <a:t>ε</a:t>
                </a:r>
                <a:r>
                  <a:rPr lang="en-US" sz="4400" baseline="-25000" dirty="0" err="1"/>
                  <a:t>ik</a:t>
                </a:r>
                <a:endParaRPr lang="en-US" sz="4400" baseline="-25000" dirty="0"/>
              </a:p>
              <a:p>
                <a:endParaRPr lang="en-US" sz="3600" dirty="0"/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1507461"/>
                <a:ext cx="11753213" cy="5912196"/>
              </a:xfrm>
              <a:prstGeom prst="rect">
                <a:avLst/>
              </a:prstGeom>
              <a:blipFill rotWithShape="0">
                <a:blip r:embed="rId2"/>
                <a:stretch>
                  <a:fillRect l="-1556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639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II –Multivariate MLR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2613" y="1507461"/>
                <a:ext cx="11753213" cy="53581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We can now predict price, and rent from more than one variable:</a:t>
                </a:r>
              </a:p>
              <a:p>
                <a:endParaRPr lang="en-US" sz="3600" dirty="0"/>
              </a:p>
              <a:p>
                <a:r>
                  <a:rPr lang="en-US" sz="3600" dirty="0">
                    <a:solidFill>
                      <a:schemeClr val="accent6"/>
                    </a:solidFill>
                  </a:rPr>
                  <a:t>	</a:t>
                </a:r>
                <a:r>
                  <a:rPr lang="en-US" sz="4400" dirty="0" err="1"/>
                  <a:t>y</a:t>
                </a:r>
                <a:r>
                  <a:rPr lang="en-US" sz="4400" baseline="-25000" dirty="0" err="1"/>
                  <a:t>ik</a:t>
                </a:r>
                <a:r>
                  <a:rPr lang="en-US" sz="4400" dirty="0"/>
                  <a:t> 	  = b</a:t>
                </a:r>
                <a:r>
                  <a:rPr lang="en-US" sz="4400" baseline="-25000" dirty="0"/>
                  <a:t>0k</a:t>
                </a:r>
                <a:r>
                  <a:rPr lang="en-US" sz="4400" dirty="0"/>
                  <a:t>     +        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4400" dirty="0"/>
                          <m:t>b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kj</m:t>
                        </m:r>
                        <m:r>
                          <m:rPr>
                            <m:nor/>
                          </m:rPr>
                          <a:rPr lang="en-US" sz="4400" dirty="0"/>
                          <m:t>x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ij</m:t>
                        </m:r>
                      </m:e>
                    </m:nary>
                  </m:oMath>
                </a14:m>
                <a:r>
                  <a:rPr lang="en-US" sz="4400" dirty="0"/>
                  <a:t>                  + </a:t>
                </a:r>
                <a:r>
                  <a:rPr lang="el-GR" sz="4400" dirty="0"/>
                  <a:t>ε</a:t>
                </a:r>
                <a:r>
                  <a:rPr lang="en-US" sz="4400" baseline="-25000" dirty="0" err="1"/>
                  <a:t>ik</a:t>
                </a:r>
                <a:endParaRPr lang="en-US" sz="4400" baseline="-25000" dirty="0"/>
              </a:p>
              <a:p>
                <a:r>
                  <a:rPr lang="en-US" sz="3600" i="1" dirty="0"/>
                  <a:t>k</a:t>
                </a:r>
                <a:r>
                  <a:rPr lang="en-US" sz="3600" dirty="0"/>
                  <a:t>=1:	price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= price</a:t>
                </a:r>
                <a:r>
                  <a:rPr lang="en-US" sz="3600" baseline="-25000" dirty="0"/>
                  <a:t>0,1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1,1</a:t>
                </a:r>
                <a:r>
                  <a:rPr lang="en-US" sz="3600" dirty="0"/>
                  <a:t>area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1,2</a:t>
                </a:r>
                <a:r>
                  <a:rPr lang="en-US" sz="3600" dirty="0"/>
                  <a:t>bathrooms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…</a:t>
                </a:r>
              </a:p>
              <a:p>
                <a:r>
                  <a:rPr lang="en-US" sz="3600" dirty="0"/>
                  <a:t>	price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= price</a:t>
                </a:r>
                <a:r>
                  <a:rPr lang="en-US" sz="3600" baseline="-25000" dirty="0"/>
                  <a:t>0,1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1,1</a:t>
                </a:r>
                <a:r>
                  <a:rPr lang="en-US" sz="3600" dirty="0"/>
                  <a:t>area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1,2</a:t>
                </a:r>
                <a:r>
                  <a:rPr lang="en-US" sz="3600" dirty="0"/>
                  <a:t>bathrooms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…</a:t>
                </a:r>
              </a:p>
              <a:p>
                <a:endParaRPr lang="en-US" sz="3600" dirty="0"/>
              </a:p>
              <a:p>
                <a:r>
                  <a:rPr lang="en-US" sz="3600" i="1" dirty="0"/>
                  <a:t>k</a:t>
                </a:r>
                <a:r>
                  <a:rPr lang="en-US" sz="3600" dirty="0"/>
                  <a:t>=2:	rent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= rent</a:t>
                </a:r>
                <a:r>
                  <a:rPr lang="en-US" sz="3600" baseline="-25000" dirty="0"/>
                  <a:t>0,2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2,1</a:t>
                </a:r>
                <a:r>
                  <a:rPr lang="en-US" sz="3600" dirty="0"/>
                  <a:t>area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2,2</a:t>
                </a:r>
                <a:r>
                  <a:rPr lang="en-US" sz="3600" dirty="0"/>
                  <a:t>bathrooms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…</a:t>
                </a:r>
              </a:p>
              <a:p>
                <a:r>
                  <a:rPr lang="en-US" sz="3600" dirty="0"/>
                  <a:t>	rent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= rent</a:t>
                </a:r>
                <a:r>
                  <a:rPr lang="en-US" sz="3600" baseline="-25000" dirty="0"/>
                  <a:t>0,2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2,1</a:t>
                </a:r>
                <a:r>
                  <a:rPr lang="en-US" sz="3600" dirty="0"/>
                  <a:t>area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2,2</a:t>
                </a:r>
                <a:r>
                  <a:rPr lang="en-US" sz="3600" dirty="0"/>
                  <a:t>bathrooms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…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1507461"/>
                <a:ext cx="11753213" cy="5358198"/>
              </a:xfrm>
              <a:prstGeom prst="rect">
                <a:avLst/>
              </a:prstGeom>
              <a:blipFill rotWithShape="0">
                <a:blip r:embed="rId2"/>
                <a:stretch>
                  <a:fillRect l="-1556" t="-1706" b="-34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945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1704C60-912B-45C5-9378-BAEB0265332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90152" y="682584"/>
          <a:ext cx="12111431" cy="585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9590">
                  <a:extLst>
                    <a:ext uri="{9D8B030D-6E8A-4147-A177-3AD203B41FA5}">
                      <a16:colId xmlns:a16="http://schemas.microsoft.com/office/drawing/2014/main" val="3168125958"/>
                    </a:ext>
                  </a:extLst>
                </a:gridCol>
                <a:gridCol w="21342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242439">
                  <a:extLst>
                    <a:ext uri="{9D8B030D-6E8A-4147-A177-3AD203B41FA5}">
                      <a16:colId xmlns:a16="http://schemas.microsoft.com/office/drawing/2014/main" val="878536325"/>
                    </a:ext>
                  </a:extLst>
                </a:gridCol>
              </a:tblGrid>
              <a:tr h="343302">
                <a:tc>
                  <a:txBody>
                    <a:bodyPr/>
                    <a:lstStyle/>
                    <a:p>
                      <a:r>
                        <a:rPr lang="en-US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Evaluation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0731014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0" dirty="0"/>
                        <a:t>Week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Understanding Algorithms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Convexity &amp; Processes</a:t>
                      </a:r>
                      <a:endParaRPr lang="en-US" sz="1400" b="0" u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238038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0" dirty="0"/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Linear Programming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Graphical, </a:t>
                      </a:r>
                      <a:r>
                        <a:rPr lang="en-US" sz="1400" b="0" baseline="0" dirty="0"/>
                        <a:t>Algebraic Solutions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200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8976293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r>
                        <a:rPr lang="en-US" b="0" dirty="0"/>
                        <a:t>Week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Mathematical modeling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Constraint optimization models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In-class Application Exercise#1 –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7510986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LPII - Simplex 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The simplex</a:t>
                      </a:r>
                      <a:r>
                        <a:rPr lang="en-US" sz="1400" b="0" baseline="0" dirty="0"/>
                        <a:t> method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In-class Application Exercise#2 –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0" dirty="0"/>
                        <a:t>Week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LPIII - Simplex II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Duality, Cycling,</a:t>
                      </a:r>
                      <a:r>
                        <a:rPr lang="en-US" sz="1400" b="0" baseline="0" dirty="0"/>
                        <a:t> Degeneracy</a:t>
                      </a:r>
                      <a:endParaRPr lang="en-US" sz="14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In-class Application Exercise#3 – 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0878334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0" dirty="0"/>
                        <a:t>Week 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Linear Regression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b="0" dirty="0"/>
                        <a:t>Multivariate 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b="0" dirty="0"/>
                        <a:t>-</a:t>
                      </a:r>
                      <a:endParaRPr lang="en-US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6412449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0" dirty="0"/>
                        <a:t>Week 7</a:t>
                      </a:r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Mid-term Exam -20%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lvl="0" algn="ctr"/>
                      <a:endParaRPr lang="en-US" sz="12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8216088"/>
                  </a:ext>
                </a:extLst>
              </a:tr>
              <a:tr h="343302">
                <a:tc gridSpan="4"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----------------------------------Week 8 – Study Week----------------------------------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546878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0" dirty="0"/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dirty="0"/>
                        <a:t>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US" sz="1400" b="0" dirty="0"/>
                        <a:t>Kalman Filtering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82910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0" dirty="0"/>
                        <a:t>Week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/>
                        <a:t>Standardizat’</a:t>
                      </a:r>
                      <a:r>
                        <a:rPr lang="en-US" sz="1400" baseline="30000" dirty="0" err="1"/>
                        <a:t>n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normaliza’</a:t>
                      </a:r>
                      <a:r>
                        <a:rPr lang="en-US" sz="1400" baseline="30000" dirty="0" err="1"/>
                        <a:t>n</a:t>
                      </a:r>
                      <a:r>
                        <a:rPr lang="en-US" sz="1400" baseline="0" dirty="0"/>
                        <a:t>, </a:t>
                      </a:r>
                      <a:r>
                        <a:rPr lang="en-US" sz="1400" baseline="0" dirty="0" err="1"/>
                        <a:t>unbiasing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421585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0" dirty="0"/>
                        <a:t>Week 11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PCA II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SVD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In-class Application Exercise#4 – 10%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9724978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0" dirty="0"/>
                        <a:t>Week 12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Graph Theory I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Terms, development, applications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In-class Application Exercise#5 – 10%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44263068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0" dirty="0"/>
                        <a:t>Week 13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GT II &amp; Networking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PCA, routing </a:t>
                      </a:r>
                      <a:r>
                        <a:rPr lang="en-US" sz="1400" dirty="0" err="1"/>
                        <a:t>probs</a:t>
                      </a:r>
                      <a:r>
                        <a:rPr lang="en-US" sz="1400" dirty="0"/>
                        <a:t>, </a:t>
                      </a:r>
                      <a:r>
                        <a:rPr lang="en-US" sz="1400" dirty="0" err="1"/>
                        <a:t>Kruskal</a:t>
                      </a:r>
                      <a:r>
                        <a:rPr lang="en-US" sz="1400" dirty="0"/>
                        <a:t>,</a:t>
                      </a:r>
                      <a:r>
                        <a:rPr lang="en-US" sz="1400" baseline="0" dirty="0"/>
                        <a:t> </a:t>
                      </a:r>
                      <a:r>
                        <a:rPr lang="en-US" sz="1400" baseline="0" dirty="0" err="1"/>
                        <a:t>Djikstra</a:t>
                      </a:r>
                      <a:endParaRPr lang="en-US" sz="14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In-class Application Exercise#6 – 10%</a:t>
                      </a:r>
                    </a:p>
                  </a:txBody>
                  <a:tcPr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143196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0" dirty="0"/>
                        <a:t>Week 14</a:t>
                      </a:r>
                      <a:endParaRPr lang="en-US" b="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rgbClr val="CFD5EA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Final Exam – 20%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/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773565"/>
                  </a:ext>
                </a:extLst>
              </a:tr>
              <a:tr h="343302">
                <a:tc>
                  <a:txBody>
                    <a:bodyPr/>
                    <a:lstStyle/>
                    <a:p>
                      <a:r>
                        <a:rPr lang="en-US" b="0" dirty="0"/>
                        <a:t>Week 15</a:t>
                      </a:r>
                    </a:p>
                  </a:txBody>
                  <a:tcPr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GT III &amp; Networking II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Prim, Bottleneck, MST</a:t>
                      </a: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solidFill>
                      <a:srgbClr val="CFD5E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2E74216-C63C-4ECC-BD59-379AB28B61A8}"/>
              </a:ext>
            </a:extLst>
          </p:cNvPr>
          <p:cNvSpPr txBox="1"/>
          <p:nvPr/>
        </p:nvSpPr>
        <p:spPr>
          <a:xfrm>
            <a:off x="167424" y="6529590"/>
            <a:ext cx="119129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 8: last date to drop w/o academic penalty, see me if you are struggling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41D0D0-B62D-40EF-A545-DFBCEA5147B1}"/>
              </a:ext>
            </a:extLst>
          </p:cNvPr>
          <p:cNvSpPr txBox="1"/>
          <p:nvPr/>
        </p:nvSpPr>
        <p:spPr>
          <a:xfrm>
            <a:off x="22535" y="-23683"/>
            <a:ext cx="73699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dirty="0">
                <a:latin typeface="+mj-lt"/>
              </a:rPr>
              <a:t>Housekeeping - timetable</a:t>
            </a:r>
          </a:p>
        </p:txBody>
      </p:sp>
    </p:spTree>
    <p:extLst>
      <p:ext uri="{BB962C8B-B14F-4D97-AF65-F5344CB8AC3E}">
        <p14:creationId xmlns:p14="http://schemas.microsoft.com/office/powerpoint/2010/main" val="1042929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401"/>
    </mc:Choice>
    <mc:Fallback xmlns="">
      <p:transition spd="slow" advTm="33401"/>
    </mc:Fallback>
  </mc:AlternateContent>
  <p:extLst>
    <p:ext uri="{3A86A75C-4F4B-4683-9AE1-C65F6400EC91}">
      <p14:laserTraceLst xmlns:p14="http://schemas.microsoft.com/office/powerpoint/2010/main">
        <p14:tracePtLst>
          <p14:tracePt t="1561" x="11979275" y="3892550"/>
          <p14:tracePt t="1569" x="11804650" y="3929063"/>
          <p14:tracePt t="1577" x="11666538" y="3967163"/>
          <p14:tracePt t="1583" x="11541125" y="3992563"/>
          <p14:tracePt t="1593" x="11479213" y="4005263"/>
          <p14:tracePt t="1599" x="11377613" y="4029075"/>
          <p14:tracePt t="1607" x="11303000" y="4041775"/>
          <p14:tracePt t="1615" x="11115675" y="4067175"/>
          <p14:tracePt t="1622" x="10952163" y="4067175"/>
          <p14:tracePt t="1630" x="10852150" y="4067175"/>
          <p14:tracePt t="1637" x="10739438" y="4067175"/>
          <p14:tracePt t="1645" x="10690225" y="4067175"/>
          <p14:tracePt t="1652" x="10626725" y="4067175"/>
          <p14:tracePt t="1661" x="10564813" y="4067175"/>
          <p14:tracePt t="1667" x="10514013" y="4067175"/>
          <p14:tracePt t="1678" x="10464800" y="4067175"/>
          <p14:tracePt t="1683" x="10414000" y="4067175"/>
          <p14:tracePt t="1694" x="10390188" y="4067175"/>
          <p14:tracePt t="1698" x="10339388" y="4067175"/>
          <p14:tracePt t="1708" x="10301288" y="4067175"/>
          <p14:tracePt t="1714" x="10277475" y="4067175"/>
          <p14:tracePt t="1724" x="10239375" y="4067175"/>
          <p14:tracePt t="1729" x="10213975" y="4067175"/>
          <p14:tracePt t="1736" x="10188575" y="4067175"/>
          <p14:tracePt t="1745" x="10152063" y="4067175"/>
          <p14:tracePt t="1751" x="10139363" y="4067175"/>
          <p14:tracePt t="1760" x="10113963" y="4067175"/>
          <p14:tracePt t="1777" x="10101263" y="4067175"/>
          <p14:tracePt t="1789" x="10088563" y="4067175"/>
          <p14:tracePt t="1797" x="10075863" y="4067175"/>
          <p14:tracePt t="3481" x="10064750" y="4079875"/>
          <p14:tracePt t="3497" x="10052050" y="4092575"/>
          <p14:tracePt t="3503" x="10039350" y="4092575"/>
          <p14:tracePt t="3512" x="10026650" y="4105275"/>
          <p14:tracePt t="3517" x="10001250" y="4117975"/>
          <p14:tracePt t="3526" x="9975850" y="4129088"/>
          <p14:tracePt t="3532" x="9963150" y="4154488"/>
          <p14:tracePt t="3543" x="9926638" y="4179888"/>
          <p14:tracePt t="3548" x="9901238" y="4205288"/>
          <p14:tracePt t="3559" x="9863138" y="4230688"/>
          <p14:tracePt t="3563" x="9839325" y="4254500"/>
          <p14:tracePt t="3570" x="9801225" y="4292600"/>
          <p14:tracePt t="3579" x="9763125" y="4318000"/>
          <p14:tracePt t="3586" x="9726613" y="4341813"/>
          <p14:tracePt t="3593" x="9688513" y="4367213"/>
          <p14:tracePt t="3601" x="9637713" y="4418013"/>
          <p14:tracePt t="3609" x="9588500" y="4454525"/>
          <p14:tracePt t="3616" x="9475788" y="4505325"/>
          <p14:tracePt t="3625" x="9437688" y="4554538"/>
          <p14:tracePt t="3632" x="9312275" y="4605338"/>
          <p14:tracePt t="3643" x="9237663" y="4643438"/>
          <p14:tracePt t="3647" x="9175750" y="4667250"/>
          <p14:tracePt t="3654" x="9088438" y="4718050"/>
          <p14:tracePt t="3663" x="8999538" y="4756150"/>
          <p14:tracePt t="3669" x="8863013" y="4779963"/>
          <p14:tracePt t="3678" x="8650288" y="4830763"/>
          <p14:tracePt t="3685" x="8374063" y="4830763"/>
          <p14:tracePt t="3692" x="8235950" y="4818063"/>
          <p14:tracePt t="3700" x="8035925" y="4792663"/>
          <p14:tracePt t="3709" x="7748588" y="4779963"/>
          <p14:tracePt t="3715" x="7497763" y="4743450"/>
          <p14:tracePt t="3725" x="7297738" y="4718050"/>
          <p14:tracePt t="3733" x="7159625" y="4692650"/>
          <p14:tracePt t="3739" x="6946900" y="4643438"/>
          <p14:tracePt t="3747" x="6696075" y="4630738"/>
          <p14:tracePt t="3753" x="6572250" y="4618038"/>
          <p14:tracePt t="3763" x="6446838" y="4605338"/>
          <p14:tracePt t="3768" x="6370638" y="4592638"/>
          <p14:tracePt t="3776" x="6296025" y="4579938"/>
          <p14:tracePt t="3784" x="6170613" y="4567238"/>
          <p14:tracePt t="3792" x="6121400" y="4554538"/>
          <p14:tracePt t="3799" x="6057900" y="4543425"/>
          <p14:tracePt t="3809" x="5995988" y="4530725"/>
          <p14:tracePt t="3814" x="5970588" y="4530725"/>
          <p14:tracePt t="3826" x="5932488" y="4505325"/>
          <p14:tracePt t="3830" x="5908675" y="4505325"/>
          <p14:tracePt t="3837" x="5895975" y="4505325"/>
          <p14:tracePt t="3848" x="5870575" y="4467225"/>
          <p14:tracePt t="3853" x="5857875" y="4467225"/>
          <p14:tracePt t="4446" x="5845175" y="4454525"/>
          <p14:tracePt t="4454" x="5845175" y="4430713"/>
          <p14:tracePt t="4462" x="5832475" y="4405313"/>
          <p14:tracePt t="4469" x="5808663" y="4354513"/>
          <p14:tracePt t="4477" x="5770563" y="4279900"/>
          <p14:tracePt t="4485" x="5719763" y="4192588"/>
          <p14:tracePt t="4492" x="5708650" y="4141788"/>
          <p14:tracePt t="4500" x="5670550" y="4054475"/>
          <p14:tracePt t="4508" x="5632450" y="4005263"/>
          <p14:tracePt t="4516" x="5583238" y="3941763"/>
          <p14:tracePt t="4525" x="5545138" y="3892550"/>
          <p14:tracePt t="4532" x="5483225" y="3829050"/>
          <p14:tracePt t="4542" x="5419725" y="3754438"/>
          <p14:tracePt t="4548" x="5357813" y="3692525"/>
          <p14:tracePt t="4553" x="5294313" y="3641725"/>
          <p14:tracePt t="4562" x="5270500" y="3616325"/>
          <p14:tracePt t="4568" x="5219700" y="3579813"/>
          <p14:tracePt t="4577" x="5170488" y="3554413"/>
          <p14:tracePt t="4583" x="5132388" y="3503613"/>
          <p14:tracePt t="4591" x="5068888" y="3467100"/>
          <p14:tracePt t="4598" x="5045075" y="3454400"/>
          <p14:tracePt t="4610" x="5019675" y="3441700"/>
          <p14:tracePt t="4615" x="4981575" y="3403600"/>
          <p14:tracePt t="4622" x="4945063" y="3367088"/>
          <p14:tracePt t="4629" x="4894263" y="3354388"/>
          <p14:tracePt t="4636" x="4856163" y="3328988"/>
          <p14:tracePt t="4644" x="4819650" y="3303588"/>
          <p14:tracePt t="4652" x="4794250" y="3290888"/>
          <p14:tracePt t="4660" x="4756150" y="3278188"/>
          <p14:tracePt t="4667" x="4719638" y="3267075"/>
          <p14:tracePt t="4676" x="4706938" y="3267075"/>
          <p14:tracePt t="4682" x="4694238" y="3267075"/>
          <p14:tracePt t="4698" x="4681538" y="3267075"/>
          <p14:tracePt t="4708" x="4668838" y="3267075"/>
          <p14:tracePt t="4728" x="4656138" y="3267075"/>
          <p14:tracePt t="4736" x="4643438" y="3267075"/>
          <p14:tracePt t="4752" x="4630738" y="3267075"/>
          <p14:tracePt t="4767" x="4619625" y="3267075"/>
          <p14:tracePt t="4782" x="4594225" y="3267075"/>
          <p14:tracePt t="5277" x="4543425" y="3290888"/>
          <p14:tracePt t="5285" x="4481513" y="3341688"/>
          <p14:tracePt t="5293" x="4456113" y="3354388"/>
          <p14:tracePt t="5300" x="4430713" y="3378200"/>
          <p14:tracePt t="5307" x="4406900" y="3378200"/>
          <p14:tracePt t="5314" x="4394200" y="3390900"/>
          <p14:tracePt t="5324" x="4368800" y="3403600"/>
          <p14:tracePt t="5332" x="4356100" y="3403600"/>
          <p14:tracePt t="5341" x="4356100" y="3416300"/>
          <p14:tracePt t="5348" x="4330700" y="3429000"/>
          <p14:tracePt t="5353" x="4318000" y="3441700"/>
          <p14:tracePt t="5363" x="4281488" y="3454400"/>
          <p14:tracePt t="5368" x="4256088" y="3479800"/>
          <p14:tracePt t="5376" x="4205288" y="3503613"/>
          <p14:tracePt t="5383" x="4156075" y="3554413"/>
          <p14:tracePt t="5392" x="4117975" y="3579813"/>
          <p14:tracePt t="5399" x="4092575" y="3590925"/>
          <p14:tracePt t="5407" x="4068763" y="3616325"/>
          <p14:tracePt t="5414" x="4043363" y="3616325"/>
          <p14:tracePt t="5426" x="4005263" y="3641725"/>
          <p14:tracePt t="5429" x="3992563" y="3654425"/>
          <p14:tracePt t="5440" x="3979863" y="3667125"/>
          <p14:tracePt t="5444" x="3956050" y="3679825"/>
          <p14:tracePt t="5460" x="3943350" y="3679825"/>
          <p14:tracePt t="5467" x="3930650" y="3679825"/>
          <p14:tracePt t="5475" x="3930650" y="3692525"/>
          <p14:tracePt t="5483" x="3917950" y="3692525"/>
          <p14:tracePt t="5491" x="3917950" y="3703638"/>
          <p14:tracePt t="5498" x="3905250" y="3716338"/>
          <p14:tracePt t="5507" x="3905250" y="3729038"/>
          <p14:tracePt t="5513" x="3879850" y="3754438"/>
          <p14:tracePt t="5525" x="3879850" y="3767138"/>
          <p14:tracePt t="5528" x="3879850" y="3792538"/>
          <p14:tracePt t="5536" x="3879850" y="3803650"/>
          <p14:tracePt t="5543" x="3879850" y="3841750"/>
          <p14:tracePt t="5551" x="3879850" y="3854450"/>
          <p14:tracePt t="5559" x="3879850" y="3879850"/>
          <p14:tracePt t="5567" x="3892550" y="3892550"/>
          <p14:tracePt t="5574" x="3892550" y="3905250"/>
          <p14:tracePt t="5583" x="3905250" y="3929063"/>
          <p14:tracePt t="5590" x="3930650" y="3967163"/>
          <p14:tracePt t="5598" x="3992563" y="4017963"/>
          <p14:tracePt t="5607" x="4081463" y="4067175"/>
          <p14:tracePt t="5614" x="4217988" y="4129088"/>
          <p14:tracePt t="5620" x="4381500" y="4192588"/>
          <p14:tracePt t="5629" x="4530725" y="4230688"/>
          <p14:tracePt t="5635" x="4606925" y="4254500"/>
          <p14:tracePt t="5644" x="4756150" y="4292600"/>
          <p14:tracePt t="5650" x="4945063" y="4341813"/>
          <p14:tracePt t="5658" x="5181600" y="4405313"/>
          <p14:tracePt t="5665" x="5357813" y="4443413"/>
          <p14:tracePt t="5675" x="5457825" y="4454525"/>
          <p14:tracePt t="5680" x="5607050" y="4479925"/>
          <p14:tracePt t="5691" x="5832475" y="4554538"/>
          <p14:tracePt t="5696" x="6070600" y="4630738"/>
          <p14:tracePt t="5708" x="6208713" y="4679950"/>
          <p14:tracePt t="5712" x="6283325" y="4730750"/>
          <p14:tracePt t="5719" x="6396038" y="4805363"/>
          <p14:tracePt t="5726" x="6434138" y="4830763"/>
          <p14:tracePt t="5734" x="6483350" y="4892675"/>
          <p14:tracePt t="5743" x="6546850" y="4943475"/>
          <p14:tracePt t="5749" x="6608763" y="5018088"/>
          <p14:tracePt t="5758" x="6672263" y="5068888"/>
          <p14:tracePt t="5764" x="6708775" y="5118100"/>
          <p14:tracePt t="5774" x="6746875" y="5194300"/>
          <p14:tracePt t="5779" x="6797675" y="5268913"/>
          <p14:tracePt t="5791" x="6808788" y="5343525"/>
          <p14:tracePt t="5795" x="6808788" y="5381625"/>
          <p14:tracePt t="5803" x="6821488" y="5430838"/>
          <p14:tracePt t="5810" x="6821488" y="5468938"/>
          <p14:tracePt t="5817" x="6821488" y="5494338"/>
          <p14:tracePt t="5825" x="6821488" y="5530850"/>
          <p14:tracePt t="5833" x="6834188" y="5556250"/>
          <p14:tracePt t="5841" x="6834188" y="5568950"/>
          <p14:tracePt t="5850" x="6834188" y="5581650"/>
          <p14:tracePt t="5857" x="6834188" y="5619750"/>
          <p14:tracePt t="5864" x="6834188" y="5656263"/>
          <p14:tracePt t="5874" x="6834188" y="5668963"/>
          <p14:tracePt t="5880" x="6834188" y="5681663"/>
          <p14:tracePt t="5886" x="6834188" y="5707063"/>
          <p14:tracePt t="5896" x="6834188" y="5732463"/>
          <p14:tracePt t="5901" x="6834188" y="5756275"/>
          <p14:tracePt t="5916" x="6834188" y="5781675"/>
          <p14:tracePt t="5932" x="6821488" y="5794375"/>
          <p14:tracePt t="5941" x="6808788" y="5819775"/>
          <p14:tracePt t="5947" x="6784975" y="5819775"/>
          <p14:tracePt t="5961" x="6772275" y="5832475"/>
          <p14:tracePt t="5963" x="6746875" y="5843588"/>
          <p14:tracePt t="5974" x="6734175" y="5843588"/>
          <p14:tracePt t="5978" x="6721475" y="5843588"/>
          <p14:tracePt t="5985" x="6708775" y="5843588"/>
          <p14:tracePt t="5993" x="6672263" y="5843588"/>
          <p14:tracePt t="6000" x="6646863" y="5832475"/>
          <p14:tracePt t="6008" x="6621463" y="5794375"/>
          <p14:tracePt t="6015" x="6559550" y="5768975"/>
          <p14:tracePt t="6024" x="6496050" y="5719763"/>
          <p14:tracePt t="6030" x="6396038" y="5607050"/>
          <p14:tracePt t="6039" x="6259513" y="5481638"/>
          <p14:tracePt t="6046" x="6170613" y="5368925"/>
          <p14:tracePt t="6057" x="6057900" y="5243513"/>
          <p14:tracePt t="6061" x="5995988" y="5168900"/>
          <p14:tracePt t="6069" x="5945188" y="5105400"/>
          <p14:tracePt t="6076" x="5895975" y="5018088"/>
          <p14:tracePt t="6084" x="5832475" y="4943475"/>
          <p14:tracePt t="6092" x="5770563" y="4830763"/>
          <p14:tracePt t="6099" x="5695950" y="4718050"/>
          <p14:tracePt t="6107" x="5657850" y="4656138"/>
          <p14:tracePt t="6115" x="5607050" y="4554538"/>
          <p14:tracePt t="6124" x="5557838" y="4518025"/>
          <p14:tracePt t="6132" x="5519738" y="4454525"/>
          <p14:tracePt t="6141" x="5495925" y="4418013"/>
          <p14:tracePt t="6146" x="5457825" y="4392613"/>
          <p14:tracePt t="6153" x="5432425" y="4367213"/>
          <p14:tracePt t="6162" x="5419725" y="4341813"/>
          <p14:tracePt t="6177" x="5394325" y="4318000"/>
          <p14:tracePt t="6183" x="5383213" y="4318000"/>
          <p14:tracePt t="6191" x="5370513" y="4305300"/>
          <p14:tracePt t="6198" x="5357813" y="4292600"/>
          <p14:tracePt t="6213" x="5345113" y="4292600"/>
          <p14:tracePt t="6229" x="5332413" y="4292600"/>
          <p14:tracePt t="6241" x="5319713" y="4279900"/>
          <p14:tracePt t="6259" x="5307013" y="4279900"/>
          <p14:tracePt t="6275" x="5307013" y="4267200"/>
          <p14:tracePt t="6282" x="5307013" y="4254500"/>
          <p14:tracePt t="6290" x="5294313" y="4241800"/>
          <p14:tracePt t="6297" x="5281613" y="4241800"/>
          <p14:tracePt t="6308" x="5270500" y="4241800"/>
          <p14:tracePt t="6328" x="5270500" y="4230688"/>
          <p14:tracePt t="6343" x="5257800" y="4230688"/>
          <p14:tracePt t="6358" x="5245100" y="4230688"/>
          <p14:tracePt t="6368" x="5232400" y="4230688"/>
          <p14:tracePt t="6375" x="5232400" y="4217988"/>
          <p14:tracePt t="6383" x="5207000" y="4205288"/>
          <p14:tracePt t="6390" x="5170488" y="4205288"/>
          <p14:tracePt t="6397" x="5068888" y="4179888"/>
          <p14:tracePt t="6408" x="4956175" y="4167188"/>
          <p14:tracePt t="6414" x="4843463" y="4154488"/>
          <p14:tracePt t="6424" x="4756150" y="4141788"/>
          <p14:tracePt t="6428" x="4706938" y="4129088"/>
          <p14:tracePt t="6434" x="4619625" y="4117975"/>
          <p14:tracePt t="6443" x="4481513" y="4105275"/>
          <p14:tracePt t="6450" x="4343400" y="4092575"/>
          <p14:tracePt t="6457" x="4217988" y="4092575"/>
          <p14:tracePt t="6465" x="4081463" y="4092575"/>
          <p14:tracePt t="6474" x="4030663" y="4092575"/>
          <p14:tracePt t="6480" x="3956050" y="4092575"/>
          <p14:tracePt t="6492" x="3892550" y="4092575"/>
          <p14:tracePt t="6495" x="3805238" y="4105275"/>
          <p14:tracePt t="6508" x="3717925" y="4129088"/>
          <p14:tracePt t="6511" x="3643313" y="4141788"/>
          <p14:tracePt t="6519" x="3592513" y="4154488"/>
          <p14:tracePt t="6526" x="3541713" y="4167188"/>
          <p14:tracePt t="6534" x="3492500" y="4179888"/>
          <p14:tracePt t="6541" x="3454400" y="4179888"/>
          <p14:tracePt t="6549" x="3429000" y="4192588"/>
          <p14:tracePt t="6558" x="3405188" y="4192588"/>
          <p14:tracePt t="6564" x="3379788" y="4192588"/>
          <p14:tracePt t="6575" x="3354388" y="4192588"/>
          <p14:tracePt t="6579" x="3328988" y="4192588"/>
          <p14:tracePt t="6591" x="3305175" y="4192588"/>
          <p14:tracePt t="6595" x="3267075" y="4192588"/>
          <p14:tracePt t="6607" x="3254375" y="4192588"/>
          <p14:tracePt t="6610" x="3241675" y="4192588"/>
          <p14:tracePt t="6618" x="3228975" y="4192588"/>
          <p14:tracePt t="6626" x="3205163" y="4192588"/>
          <p14:tracePt t="6633" x="3192463" y="4192588"/>
          <p14:tracePt t="6641" x="3179763" y="4192588"/>
          <p14:tracePt t="6648" x="3167063" y="4192588"/>
          <p14:tracePt t="6664" x="3154363" y="4192588"/>
          <p14:tracePt t="6674" x="3141663" y="4192588"/>
          <p14:tracePt t="6680" x="3128963" y="4192588"/>
          <p14:tracePt t="6691" x="3116263" y="4192588"/>
          <p14:tracePt t="6695" x="3103563" y="4192588"/>
          <p14:tracePt t="6701" x="3092450" y="4192588"/>
          <p14:tracePt t="6716" x="3079750" y="4192588"/>
          <p14:tracePt t="6846" x="3092450" y="4192588"/>
          <p14:tracePt t="6855" x="3103563" y="4192588"/>
          <p14:tracePt t="6864" x="3116263" y="4192588"/>
          <p14:tracePt t="6873" x="3128963" y="4192588"/>
          <p14:tracePt t="6884" x="3154363" y="4192588"/>
          <p14:tracePt t="6899" x="3167063" y="4192588"/>
          <p14:tracePt t="6907" x="3192463" y="4192588"/>
          <p14:tracePt t="6925" x="3205163" y="4192588"/>
          <p14:tracePt t="6940" x="3216275" y="4192588"/>
          <p14:tracePt t="6945" x="3228975" y="4192588"/>
          <p14:tracePt t="7158" x="3241675" y="4192588"/>
          <p14:tracePt t="7326" x="3254375" y="4192588"/>
          <p14:tracePt t="7334" x="3267075" y="4192588"/>
          <p14:tracePt t="7342" x="3279775" y="4192588"/>
          <p14:tracePt t="7356" x="3292475" y="4192588"/>
          <p14:tracePt t="7364" x="3305175" y="4192588"/>
          <p14:tracePt t="7374" x="3328988" y="4192588"/>
          <p14:tracePt t="7379" x="3379788" y="4179888"/>
          <p14:tracePt t="7390" x="3417888" y="4179888"/>
          <p14:tracePt t="7395" x="3479800" y="4167188"/>
          <p14:tracePt t="7403" x="3554413" y="4154488"/>
          <p14:tracePt t="7410" x="3605213" y="4154488"/>
          <p14:tracePt t="7417" x="3654425" y="4154488"/>
          <p14:tracePt t="7425" x="3756025" y="4141788"/>
          <p14:tracePt t="7434" x="3879850" y="4117975"/>
          <p14:tracePt t="7440" x="3968750" y="4117975"/>
          <p14:tracePt t="7448" x="4092575" y="4105275"/>
          <p14:tracePt t="7456" x="4192588" y="4105275"/>
          <p14:tracePt t="7464" x="4281488" y="4105275"/>
          <p14:tracePt t="7473" x="4318000" y="4105275"/>
          <p14:tracePt t="7480" x="4356100" y="4105275"/>
          <p14:tracePt t="7490" x="4394200" y="4105275"/>
          <p14:tracePt t="7495" x="4418013" y="4105275"/>
          <p14:tracePt t="7501" x="4468813" y="4105275"/>
          <p14:tracePt t="7509" x="4506913" y="4105275"/>
          <p14:tracePt t="7516" x="4543425" y="4105275"/>
          <p14:tracePt t="7524" x="4606925" y="4105275"/>
          <p14:tracePt t="7532" x="4656138" y="4105275"/>
          <p14:tracePt t="7541" x="4706938" y="4105275"/>
          <p14:tracePt t="7547" x="4743450" y="4105275"/>
          <p14:tracePt t="7557" x="4781550" y="4105275"/>
          <p14:tracePt t="7562" x="4819650" y="4105275"/>
          <p14:tracePt t="7574" x="4832350" y="4105275"/>
          <p14:tracePt t="7577" x="4843463" y="4105275"/>
          <p14:tracePt t="7590" x="4856163" y="4105275"/>
          <p14:tracePt t="7600" x="4868863" y="4105275"/>
          <p14:tracePt t="7661" x="4881563" y="4105275"/>
          <p14:tracePt t="7669" x="4894263" y="4105275"/>
          <p14:tracePt t="7685" x="4906963" y="4105275"/>
          <p14:tracePt t="7693" x="4919663" y="4105275"/>
          <p14:tracePt t="7699" x="4932363" y="4105275"/>
          <p14:tracePt t="7707" x="4981575" y="4105275"/>
          <p14:tracePt t="7714" x="5019675" y="4105275"/>
          <p14:tracePt t="7722" x="5094288" y="4105275"/>
          <p14:tracePt t="7731" x="5194300" y="4105275"/>
          <p14:tracePt t="7739" x="5319713" y="4105275"/>
          <p14:tracePt t="7747" x="5445125" y="4105275"/>
          <p14:tracePt t="7757" x="5507038" y="4105275"/>
          <p14:tracePt t="7761" x="5607050" y="4105275"/>
          <p14:tracePt t="7773" x="5757863" y="4117975"/>
          <p14:tracePt t="7776" x="5883275" y="4129088"/>
          <p14:tracePt t="7783" x="6121400" y="4154488"/>
          <p14:tracePt t="7792" x="6270625" y="4192588"/>
          <p14:tracePt t="7798" x="6346825" y="4192588"/>
          <p14:tracePt t="7806" x="6483350" y="4217988"/>
          <p14:tracePt t="7813" x="6596063" y="4241800"/>
          <p14:tracePt t="7822" x="6746875" y="4254500"/>
          <p14:tracePt t="7828" x="6985000" y="4267200"/>
          <p14:tracePt t="7841" x="7021513" y="4267200"/>
          <p14:tracePt t="7846" x="7059613" y="4267200"/>
          <p14:tracePt t="7856" x="7110413" y="4267200"/>
          <p14:tracePt t="7859" x="7146925" y="4267200"/>
          <p14:tracePt t="7866" x="7172325" y="4267200"/>
          <p14:tracePt t="7875" x="7197725" y="4267200"/>
          <p14:tracePt t="7882" x="7210425" y="4267200"/>
          <p14:tracePt t="7890" x="7235825" y="4267200"/>
          <p14:tracePt t="7905" x="7246938" y="4267200"/>
          <p14:tracePt t="8772" x="7223125" y="4267200"/>
          <p14:tracePt t="8782" x="7197725" y="4254500"/>
          <p14:tracePt t="8788" x="7172325" y="4254500"/>
          <p14:tracePt t="8797" x="7146925" y="4254500"/>
          <p14:tracePt t="8804" x="7134225" y="4254500"/>
          <p14:tracePt t="8810" x="7097713" y="4254500"/>
          <p14:tracePt t="8821" x="7059613" y="4254500"/>
          <p14:tracePt t="8825" x="7010400" y="4241800"/>
          <p14:tracePt t="8833" x="6897688" y="4230688"/>
          <p14:tracePt t="8840" x="6808788" y="4217988"/>
          <p14:tracePt t="8849" x="6759575" y="4217988"/>
          <p14:tracePt t="8856" x="6672263" y="4205288"/>
          <p14:tracePt t="8863" x="6559550" y="4192588"/>
          <p14:tracePt t="8872" x="6346825" y="4141788"/>
          <p14:tracePt t="8879" x="6183313" y="4117975"/>
          <p14:tracePt t="8890" x="6045200" y="4105275"/>
          <p14:tracePt t="8895" x="5945188" y="4092575"/>
          <p14:tracePt t="8907" x="5857875" y="4079875"/>
          <p14:tracePt t="8910" x="5732463" y="4054475"/>
          <p14:tracePt t="8923" x="5632450" y="4029075"/>
          <p14:tracePt t="8927" x="5557838" y="3992563"/>
          <p14:tracePt t="8932" x="5483225" y="3967163"/>
          <p14:tracePt t="8940" x="5419725" y="3941763"/>
          <p14:tracePt t="8947" x="5345113" y="3916363"/>
          <p14:tracePt t="8956" x="5307013" y="3905250"/>
          <p14:tracePt t="8963" x="5232400" y="3879850"/>
          <p14:tracePt t="8972" x="5194300" y="3854450"/>
          <p14:tracePt t="8978" x="5132388" y="3829050"/>
          <p14:tracePt t="8989" x="5094288" y="3803650"/>
          <p14:tracePt t="8993" x="5068888" y="3792538"/>
          <p14:tracePt t="9009" x="4981575" y="3754438"/>
          <p14:tracePt t="9017" x="4968875" y="3741738"/>
          <p14:tracePt t="9024" x="4945063" y="3729038"/>
          <p14:tracePt t="9032" x="4919663" y="3729038"/>
          <p14:tracePt t="9039" x="4919663" y="3716338"/>
          <p14:tracePt t="9048" x="4906963" y="3703638"/>
          <p14:tracePt t="9062" x="4894263" y="3703638"/>
          <p14:tracePt t="9072" x="4881563" y="3703638"/>
          <p14:tracePt t="9078" x="4868863" y="3703638"/>
          <p14:tracePt t="9093" x="4843463" y="3703638"/>
          <p14:tracePt t="9106" x="4819650" y="3703638"/>
          <p14:tracePt t="9109" x="4806950" y="3703638"/>
          <p14:tracePt t="9115" x="4781550" y="3703638"/>
          <p14:tracePt t="9123" x="4743450" y="3703638"/>
          <p14:tracePt t="9130" x="4719638" y="3729038"/>
          <p14:tracePt t="9139" x="4668838" y="3767138"/>
          <p14:tracePt t="9146" x="4630738" y="3792538"/>
          <p14:tracePt t="9155" x="4594225" y="3829050"/>
          <p14:tracePt t="9161" x="4568825" y="3892550"/>
          <p14:tracePt t="9174" x="4518025" y="3929063"/>
          <p14:tracePt t="9177" x="4506913" y="3954463"/>
          <p14:tracePt t="9190" x="4481513" y="3967163"/>
          <p14:tracePt t="9192" x="4468813" y="4017963"/>
          <p14:tracePt t="9199" x="4443413" y="4029075"/>
          <p14:tracePt t="9207" x="4430713" y="4041775"/>
          <p14:tracePt t="9214" x="4394200" y="4079875"/>
          <p14:tracePt t="9222" x="4381500" y="4092575"/>
          <p14:tracePt t="9229" x="4356100" y="4129088"/>
          <p14:tracePt t="9239" x="4343400" y="4154488"/>
          <p14:tracePt t="9245" x="4330700" y="4167188"/>
          <p14:tracePt t="9256" x="4318000" y="4179888"/>
          <p14:tracePt t="9260" x="4305300" y="4205288"/>
          <p14:tracePt t="9273" x="4294188" y="4217988"/>
          <p14:tracePt t="9276" x="4294188" y="4230688"/>
          <p14:tracePt t="9291" x="4281488" y="4254500"/>
          <p14:tracePt t="9299" x="4268788" y="4254500"/>
          <p14:tracePt t="9306" x="4268788" y="4267200"/>
          <p14:tracePt t="9314" x="4256088" y="4267200"/>
          <p14:tracePt t="9321" x="4256088" y="4292600"/>
          <p14:tracePt t="9337" x="4243388" y="4292600"/>
          <p14:tracePt t="9345" x="4243388" y="4305300"/>
          <p14:tracePt t="9356" x="4230688" y="4305300"/>
          <p14:tracePt t="9359" x="4217988" y="4318000"/>
          <p14:tracePt t="9372" x="4205288" y="4318000"/>
          <p14:tracePt t="9376" x="4205288" y="4330700"/>
          <p14:tracePt t="9382" x="4192588" y="4341813"/>
          <p14:tracePt t="9390" x="4192588" y="4354513"/>
          <p14:tracePt t="9397" x="4181475" y="4379913"/>
          <p14:tracePt t="9404" x="4168775" y="4379913"/>
          <p14:tracePt t="9412" x="4168775" y="4405313"/>
          <p14:tracePt t="9422" x="4156075" y="4405313"/>
          <p14:tracePt t="9427" x="4143375" y="4418013"/>
          <p14:tracePt t="9443" x="4130675" y="4430713"/>
          <p14:tracePt t="9455" x="4130675" y="4443413"/>
          <p14:tracePt t="9466" x="4130675" y="4454525"/>
          <p14:tracePt t="9475" x="4130675" y="4467225"/>
          <p14:tracePt t="9490" x="4130675" y="4479925"/>
          <p14:tracePt t="9496" x="4130675" y="4492625"/>
          <p14:tracePt t="9512" x="4130675" y="4505325"/>
          <p14:tracePt t="9527" x="4130675" y="4518025"/>
          <p14:tracePt t="9542" x="4130675" y="4543425"/>
          <p14:tracePt t="9557" x="4130675" y="4554538"/>
          <p14:tracePt t="9573" x="4130675" y="4567238"/>
          <p14:tracePt t="9589" x="4143375" y="4592638"/>
          <p14:tracePt t="9596" x="4168775" y="4605338"/>
          <p14:tracePt t="9606" x="4181475" y="4630738"/>
          <p14:tracePt t="9611" x="4205288" y="4656138"/>
          <p14:tracePt t="9622" x="4217988" y="4667250"/>
          <p14:tracePt t="9626" x="4243388" y="4692650"/>
          <p14:tracePt t="9639" x="4268788" y="4705350"/>
          <p14:tracePt t="9643" x="4281488" y="4730750"/>
          <p14:tracePt t="9649" x="4281488" y="4756150"/>
          <p14:tracePt t="9656" x="4294188" y="4756150"/>
          <p14:tracePt t="9664" x="4294188" y="4768850"/>
          <p14:tracePt t="9671" x="4305300" y="4779963"/>
          <p14:tracePt t="9687" x="4305300" y="4792663"/>
          <p14:tracePt t="9725" x="4318000" y="4805363"/>
          <p14:tracePt t="9923" x="4330700" y="4830763"/>
          <p14:tracePt t="9931" x="4343400" y="4830763"/>
          <p14:tracePt t="9941" x="4343400" y="4843463"/>
          <p14:tracePt t="9958" x="4356100" y="4843463"/>
          <p14:tracePt t="9961" x="4356100" y="4856163"/>
          <p14:tracePt t="9974" x="4356100" y="4868863"/>
          <p14:tracePt t="9976" x="4368800" y="4868863"/>
          <p14:tracePt t="9988" x="4368800" y="4879975"/>
          <p14:tracePt t="9992" x="4381500" y="4879975"/>
          <p14:tracePt t="10007" x="4381500" y="4905375"/>
          <p14:tracePt t="10015" x="4381500" y="4918075"/>
          <p14:tracePt t="10021" x="4394200" y="4918075"/>
          <p14:tracePt t="10029" x="4394200" y="4930775"/>
          <p14:tracePt t="10044" x="4394200" y="4943475"/>
          <p14:tracePt t="12024" x="4619625" y="4905375"/>
          <p14:tracePt t="12033" x="5557838" y="4679950"/>
          <p14:tracePt t="12040" x="5708650" y="4656138"/>
          <p14:tracePt t="12052" x="6596063" y="4567238"/>
          <p14:tracePt t="12055" x="6784975" y="4567238"/>
          <p14:tracePt t="12061" x="7510463" y="4567238"/>
          <p14:tracePt t="12069" x="8123238" y="4605338"/>
          <p14:tracePt t="12076" x="8448675" y="4643438"/>
          <p14:tracePt t="12084" x="9224963" y="4667250"/>
          <p14:tracePt t="12091" x="9324975" y="4679950"/>
          <p14:tracePt t="12103" x="9563100" y="4718050"/>
          <p14:tracePt t="12108" x="9739313" y="4743450"/>
          <p14:tracePt t="12119" x="9988550" y="4756150"/>
          <p14:tracePt t="12123" x="10013950" y="4768850"/>
          <p14:tracePt t="12139" x="10088563" y="4792663"/>
          <p14:tracePt t="12145" x="10101263" y="4792663"/>
          <p14:tracePt t="12154" x="10113963" y="4792663"/>
          <p14:tracePt t="12518" x="10113963" y="4805363"/>
          <p14:tracePt t="12534" x="10113963" y="4818063"/>
          <p14:tracePt t="12542" x="10113963" y="4830763"/>
          <p14:tracePt t="12551" x="10101263" y="4843463"/>
          <p14:tracePt t="12557" x="10088563" y="4843463"/>
          <p14:tracePt t="12567" x="10088563" y="4856163"/>
          <p14:tracePt t="12571" x="10075863" y="4879975"/>
          <p14:tracePt t="12587" x="10064750" y="4892675"/>
          <p14:tracePt t="12594" x="10052050" y="4892675"/>
          <p14:tracePt t="12604" x="10039350" y="4905375"/>
          <p14:tracePt t="12610" x="10039350" y="4918075"/>
          <p14:tracePt t="12619" x="10026650" y="4918075"/>
          <p14:tracePt t="12625" x="10026650" y="4930775"/>
          <p14:tracePt t="12636" x="10013950" y="4930775"/>
          <p14:tracePt t="12640" x="10001250" y="4943475"/>
          <p14:tracePt t="12663" x="9988550" y="4943475"/>
          <p14:tracePt t="12678" x="9988550" y="4956175"/>
          <p14:tracePt t="12687" x="9963150" y="4956175"/>
          <p14:tracePt t="12704" x="9952038" y="4956175"/>
          <p14:tracePt t="12709" x="9952038" y="4968875"/>
          <p14:tracePt t="12720" x="9939338" y="4968875"/>
          <p14:tracePt t="12724" x="9926638" y="4968875"/>
          <p14:tracePt t="12737" x="9913938" y="4968875"/>
          <p14:tracePt t="12740" x="9875838" y="4968875"/>
          <p14:tracePt t="12755" x="9839325" y="4981575"/>
          <p14:tracePt t="12763" x="9826625" y="4981575"/>
          <p14:tracePt t="12771" x="9813925" y="4981575"/>
          <p14:tracePt t="12786" x="9788525" y="4981575"/>
          <p14:tracePt t="12803" x="9775825" y="4981575"/>
          <p14:tracePt t="12820" x="9763125" y="4992688"/>
          <p14:tracePt t="12836" x="9750425" y="4992688"/>
          <p14:tracePt t="12839" x="9739313" y="4992688"/>
          <p14:tracePt t="12854" x="9726613" y="4992688"/>
          <p14:tracePt t="13356" x="9701213" y="4992688"/>
          <p14:tracePt t="13372" x="9688513" y="4992688"/>
          <p14:tracePt t="13387" x="9675813" y="4992688"/>
          <p14:tracePt t="13608" x="9688513" y="4992688"/>
          <p14:tracePt t="13617" x="9739313" y="4968875"/>
          <p14:tracePt t="13626" x="9775825" y="4956175"/>
          <p14:tracePt t="13636" x="9852025" y="4956175"/>
          <p14:tracePt t="13638" x="9888538" y="4930775"/>
          <p14:tracePt t="13651" x="9963150" y="4918075"/>
          <p14:tracePt t="13654" x="9988550" y="4918075"/>
          <p14:tracePt t="13662" x="10001250" y="4918075"/>
          <p14:tracePt t="13670" x="10013950" y="4905375"/>
          <p14:tracePt t="13676" x="10052050" y="4905375"/>
          <p14:tracePt t="13684" x="10064750" y="4905375"/>
          <p14:tracePt t="13691" x="10075863" y="4905375"/>
          <p14:tracePt t="13707" x="10088563" y="4905375"/>
          <p14:tracePt t="16631" x="9939338" y="4905375"/>
          <p14:tracePt t="16640" x="9763125" y="4892675"/>
          <p14:tracePt t="16648" x="9626600" y="4879975"/>
          <p14:tracePt t="16654" x="9350375" y="4879975"/>
          <p14:tracePt t="16665" x="8999538" y="4843463"/>
          <p14:tracePt t="16670" x="8824913" y="4843463"/>
          <p14:tracePt t="16681" x="8699500" y="4843463"/>
          <p14:tracePt t="16685" x="8499475" y="4843463"/>
          <p14:tracePt t="16692" x="8212138" y="4830763"/>
          <p14:tracePt t="16700" x="8010525" y="4830763"/>
          <p14:tracePt t="16707" x="7874000" y="4830763"/>
          <p14:tracePt t="16715" x="7735888" y="4830763"/>
          <p14:tracePt t="16722" x="7459663" y="4830763"/>
          <p14:tracePt t="16732" x="7297738" y="4805363"/>
          <p14:tracePt t="16737" x="7159625" y="4805363"/>
          <p14:tracePt t="16750" x="7059613" y="4805363"/>
          <p14:tracePt t="16753" x="6997700" y="4805363"/>
          <p14:tracePt t="16768" x="6784975" y="4818063"/>
          <p14:tracePt t="16782" x="6708775" y="4830763"/>
          <p14:tracePt t="16784" x="6596063" y="4843463"/>
          <p14:tracePt t="16790" x="6534150" y="4856163"/>
          <p14:tracePt t="16799" x="6446838" y="4879975"/>
          <p14:tracePt t="16806" x="6383338" y="4905375"/>
          <p14:tracePt t="16817" x="6346825" y="4918075"/>
          <p14:tracePt t="16821" x="6308725" y="4930775"/>
          <p14:tracePt t="16832" x="6270625" y="4943475"/>
          <p14:tracePt t="16836" x="6196013" y="4956175"/>
          <p14:tracePt t="16848" x="6121400" y="4992688"/>
          <p14:tracePt t="16852" x="6070600" y="5018088"/>
          <p14:tracePt t="16864" x="5995988" y="5030788"/>
          <p14:tracePt t="16866" x="5945188" y="5043488"/>
          <p14:tracePt t="16875" x="5921375" y="5056188"/>
          <p14:tracePt t="16882" x="5883275" y="5056188"/>
          <p14:tracePt t="16890" x="5857875" y="5056188"/>
          <p14:tracePt t="16899" x="5821363" y="5056188"/>
          <p14:tracePt t="16905" x="5808663" y="5056188"/>
          <p14:tracePt t="16915" x="5783263" y="5056188"/>
          <p14:tracePt t="16921" x="5770563" y="5056188"/>
          <p14:tracePt t="16932" x="5757863" y="5056188"/>
          <p14:tracePt t="16950" x="5732463" y="5068888"/>
          <p14:tracePt t="16966" x="5719763" y="5068888"/>
          <p14:tracePt t="16973" x="5708650" y="5068888"/>
          <p14:tracePt t="16981" x="5695950" y="5081588"/>
          <p14:tracePt t="16999" x="5683250" y="5092700"/>
          <p14:tracePt t="17004" x="5683250" y="5105400"/>
          <p14:tracePt t="17016" x="5670550" y="5118100"/>
          <p14:tracePt t="17019" x="5657850" y="5118100"/>
          <p14:tracePt t="17030" x="5645150" y="5130800"/>
          <p14:tracePt t="17034" x="5632450" y="5130800"/>
          <p14:tracePt t="17050" x="5619750" y="5130800"/>
          <p14:tracePt t="17058" x="5607050" y="5130800"/>
          <p14:tracePt t="17393" x="5583238" y="5130800"/>
          <p14:tracePt t="17401" x="5570538" y="5143500"/>
          <p14:tracePt t="17412" x="5557838" y="5156200"/>
          <p14:tracePt t="17420" x="5532438" y="5156200"/>
          <p14:tracePt t="17424" x="5519738" y="5168900"/>
          <p14:tracePt t="17433" x="5507038" y="5181600"/>
          <p14:tracePt t="17439" x="5470525" y="5194300"/>
          <p14:tracePt t="17448" x="5457825" y="5194300"/>
          <p14:tracePt t="17454" x="5445125" y="5205413"/>
          <p14:tracePt t="17464" x="5419725" y="5205413"/>
          <p14:tracePt t="17481" x="5407025" y="5205413"/>
          <p14:tracePt t="17485" x="5394325" y="5218113"/>
          <p14:tracePt t="17500" x="5383213" y="5218113"/>
          <p14:tracePt t="17507" x="5370513" y="5218113"/>
          <p14:tracePt t="17910" x="5307013" y="5218113"/>
          <p14:tracePt t="17920" x="5207000" y="5194300"/>
          <p14:tracePt t="17930" x="5081588" y="5168900"/>
          <p14:tracePt t="17933" x="4968875" y="5130800"/>
          <p14:tracePt t="17944" x="4832350" y="5105400"/>
          <p14:tracePt t="17951" x="4694238" y="5068888"/>
          <p14:tracePt t="17955" x="4630738" y="5056188"/>
          <p14:tracePt t="17963" x="4568825" y="5043488"/>
          <p14:tracePt t="17972" x="4481513" y="5030788"/>
          <p14:tracePt t="17979" x="4418013" y="5030788"/>
          <p14:tracePt t="17988" x="4330700" y="5030788"/>
          <p14:tracePt t="17997" x="4230688" y="5030788"/>
          <p14:tracePt t="18002" x="4168775" y="5030788"/>
          <p14:tracePt t="18016" x="3979863" y="5043488"/>
          <p14:tracePt t="18029" x="3943350" y="5056188"/>
          <p14:tracePt t="18032" x="3879850" y="5081588"/>
          <p14:tracePt t="18040" x="3856038" y="5092700"/>
          <p14:tracePt t="18047" x="3830638" y="5092700"/>
          <p14:tracePt t="18055" x="3805238" y="5105400"/>
          <p14:tracePt t="18063" x="3767138" y="5118100"/>
          <p14:tracePt t="18070" x="3756025" y="5118100"/>
          <p14:tracePt t="18080" x="3730625" y="5130800"/>
          <p14:tracePt t="18085" x="3717925" y="5156200"/>
          <p14:tracePt t="18098" x="3705225" y="5168900"/>
          <p14:tracePt t="18100" x="3667125" y="5181600"/>
          <p14:tracePt t="18116" x="3630613" y="5243513"/>
          <p14:tracePt t="18124" x="3617913" y="5281613"/>
          <p14:tracePt t="18135" x="3592513" y="5305425"/>
          <p14:tracePt t="18139" x="3567113" y="5330825"/>
          <p14:tracePt t="18148" x="3554413" y="5356225"/>
          <p14:tracePt t="18154" x="3554413" y="5381625"/>
          <p14:tracePt t="18165" x="3541713" y="5407025"/>
          <p14:tracePt t="18169" x="3530600" y="5430838"/>
          <p14:tracePt t="18182" x="3517900" y="5456238"/>
          <p14:tracePt t="18185" x="3517900" y="5507038"/>
          <p14:tracePt t="18200" x="3517900" y="5630863"/>
          <p14:tracePt t="18215" x="3517900" y="5781675"/>
          <p14:tracePt t="18224" x="3530600" y="5856288"/>
          <p14:tracePt t="18233" x="3541713" y="5919788"/>
          <p14:tracePt t="18239" x="3554413" y="5956300"/>
          <p14:tracePt t="18248" x="3567113" y="6007100"/>
          <p14:tracePt t="18254" x="3579813" y="6032500"/>
          <p14:tracePt t="18264" x="3592513" y="6056313"/>
          <p14:tracePt t="18268" x="3605213" y="6069013"/>
          <p14:tracePt t="18281" x="3630613" y="6119813"/>
          <p14:tracePt t="18285" x="3679825" y="6157913"/>
          <p14:tracePt t="18291" x="3767138" y="6219825"/>
          <p14:tracePt t="18298" x="3943350" y="6345238"/>
          <p14:tracePt t="18306" x="4081463" y="6432550"/>
          <p14:tracePt t="18314" x="4230688" y="6494463"/>
          <p14:tracePt t="18321" x="4356100" y="6545263"/>
          <p14:tracePt t="18329" x="4494213" y="6594475"/>
          <p14:tracePt t="18336" x="4656138" y="6619875"/>
          <p14:tracePt t="18345" x="4868863" y="6657975"/>
          <p14:tracePt t="18352" x="5057775" y="6657975"/>
          <p14:tracePt t="18364" x="5170488" y="6657975"/>
          <p14:tracePt t="18367" x="5307013" y="6657975"/>
          <p14:tracePt t="18383" x="5619750" y="6645275"/>
          <p14:tracePt t="18390" x="5770563" y="6607175"/>
          <p14:tracePt t="18400" x="5857875" y="6570663"/>
          <p14:tracePt t="18405" x="5932488" y="6532563"/>
          <p14:tracePt t="18415" x="6008688" y="6494463"/>
          <p14:tracePt t="18420" x="6070600" y="6457950"/>
          <p14:tracePt t="18429" x="6157913" y="6370638"/>
          <p14:tracePt t="18436" x="6221413" y="6307138"/>
          <p14:tracePt t="18446" x="6308725" y="6232525"/>
          <p14:tracePt t="18451" x="6383338" y="6145213"/>
          <p14:tracePt t="18464" x="6446838" y="6045200"/>
          <p14:tracePt t="18468" x="6483350" y="5969000"/>
          <p14:tracePt t="18480" x="6521450" y="5932488"/>
          <p14:tracePt t="18481" x="6559550" y="5843588"/>
          <p14:tracePt t="18489" x="6559550" y="5819775"/>
          <p14:tracePt t="18499" x="6572250" y="5768975"/>
          <p14:tracePt t="18506" x="6584950" y="5743575"/>
          <p14:tracePt t="18515" x="6596063" y="5719763"/>
          <p14:tracePt t="18520" x="6596063" y="5694363"/>
          <p14:tracePt t="18530" x="6596063" y="5681663"/>
          <p14:tracePt t="18536" x="6596063" y="5656263"/>
          <p14:tracePt t="18548" x="6596063" y="5630863"/>
          <p14:tracePt t="18551" x="6596063" y="5619750"/>
          <p14:tracePt t="18563" x="6596063" y="5607050"/>
          <p14:tracePt t="18566" x="6596063" y="5581650"/>
          <p14:tracePt t="18573" x="6584950" y="5568950"/>
          <p14:tracePt t="18584" x="6572250" y="5543550"/>
          <p14:tracePt t="18588" x="6546850" y="5507038"/>
          <p14:tracePt t="18598" x="6483350" y="5481638"/>
          <p14:tracePt t="18603" x="6459538" y="5456238"/>
          <p14:tracePt t="18612" x="6396038" y="5430838"/>
          <p14:tracePt t="18618" x="6370638" y="5418138"/>
          <p14:tracePt t="18630" x="6334125" y="5394325"/>
          <p14:tracePt t="18634" x="6296025" y="5381625"/>
          <p14:tracePt t="18647" x="6270625" y="5381625"/>
          <p14:tracePt t="18650" x="6259513" y="5368925"/>
          <p14:tracePt t="18657" x="6246813" y="5368925"/>
          <p14:tracePt t="18665" x="6234113" y="5368925"/>
          <p14:tracePt t="18681" x="6221413" y="5368925"/>
          <p14:tracePt t="18687" x="6208713" y="5368925"/>
          <p14:tracePt t="18773" x="6196013" y="5343525"/>
          <p14:tracePt t="20521" x="6183313" y="5343525"/>
          <p14:tracePt t="20532" x="6170613" y="5343525"/>
          <p14:tracePt t="20540" x="6146800" y="5343525"/>
          <p14:tracePt t="20548" x="6134100" y="5343525"/>
          <p14:tracePt t="20551" x="6121400" y="5343525"/>
          <p14:tracePt t="20561" x="6108700" y="5343525"/>
          <p14:tracePt t="20567" x="6096000" y="5343525"/>
          <p14:tracePt t="20636" x="6083300" y="5343525"/>
          <p14:tracePt t="20666" x="6070600" y="5343525"/>
          <p14:tracePt t="21070" x="6070600" y="5356225"/>
          <p14:tracePt t="21080" x="6057900" y="5356225"/>
          <p14:tracePt t="21090" x="6057900" y="5368925"/>
          <p14:tracePt t="21100" x="6021388" y="5381625"/>
          <p14:tracePt t="21111" x="6008688" y="5394325"/>
          <p14:tracePt t="21116" x="5983288" y="5407025"/>
          <p14:tracePt t="21128" x="5970588" y="5407025"/>
          <p14:tracePt t="21131" x="5945188" y="5430838"/>
          <p14:tracePt t="21147" x="5921375" y="5443538"/>
          <p14:tracePt t="21154" x="5908675" y="5456238"/>
          <p14:tracePt t="21169" x="5895975" y="5468938"/>
          <p14:tracePt t="21179" x="5883275" y="5468938"/>
          <p14:tracePt t="21184" x="5883275" y="5481638"/>
          <p14:tracePt t="21195" x="5870575" y="5481638"/>
          <p14:tracePt t="21199" x="5870575" y="5494338"/>
          <p14:tracePt t="21212" x="5845175" y="5518150"/>
          <p14:tracePt t="21214" x="5832475" y="5530850"/>
          <p14:tracePt t="21227" x="5821363" y="5568950"/>
          <p14:tracePt t="21230" x="5821363" y="5594350"/>
          <p14:tracePt t="21242" x="5808663" y="5643563"/>
          <p14:tracePt t="21245" x="5808663" y="5668963"/>
          <p14:tracePt t="21252" x="5808663" y="5694363"/>
          <p14:tracePt t="21260" x="5808663" y="5732463"/>
          <p14:tracePt t="21268" x="5808663" y="5756275"/>
          <p14:tracePt t="21276" x="5808663" y="5781675"/>
          <p14:tracePt t="21284" x="5845175" y="5843588"/>
          <p14:tracePt t="21295" x="5957888" y="5907088"/>
          <p14:tracePt t="21298" x="6070600" y="5969000"/>
          <p14:tracePt t="21314" x="6296025" y="6045200"/>
          <p14:tracePt t="21331" x="6534150" y="6094413"/>
          <p14:tracePt t="21337" x="6684963" y="6094413"/>
          <p14:tracePt t="21347" x="6946900" y="6107113"/>
          <p14:tracePt t="21352" x="7059613" y="6107113"/>
          <p14:tracePt t="21362" x="7159625" y="6107113"/>
          <p14:tracePt t="21367" x="7246938" y="6107113"/>
          <p14:tracePt t="21379" x="7348538" y="6107113"/>
          <p14:tracePt t="21382" x="7397750" y="6107113"/>
          <p14:tracePt t="21394" x="7485063" y="6107113"/>
          <p14:tracePt t="21397" x="7523163" y="6107113"/>
          <p14:tracePt t="21412" x="7548563" y="6107113"/>
          <p14:tracePt t="21413" x="7561263" y="6107113"/>
          <p14:tracePt t="21420" x="7572375" y="6107113"/>
          <p14:tracePt t="21427" x="7585075" y="6107113"/>
          <p14:tracePt t="23598" x="7585075" y="6119813"/>
          <p14:tracePt t="23608" x="7572375" y="6132513"/>
          <p14:tracePt t="23620" x="7572375" y="6145213"/>
          <p14:tracePt t="23622" x="7561263" y="6157913"/>
          <p14:tracePt t="23629" x="7548563" y="6169025"/>
          <p14:tracePt t="23640" x="7535863" y="6181725"/>
          <p14:tracePt t="23652" x="7535863" y="6194425"/>
          <p14:tracePt t="23721" x="7535863" y="6207125"/>
          <p14:tracePt t="23880" x="7535863" y="6194425"/>
          <p14:tracePt t="23891" x="7535863" y="6181725"/>
          <p14:tracePt t="23901" x="7535863" y="6169025"/>
          <p14:tracePt t="23904" x="7535863" y="6157913"/>
          <p14:tracePt t="23919" x="7535863" y="6145213"/>
          <p14:tracePt t="23949" x="7535863" y="6132513"/>
          <p14:tracePt t="23959" x="7548563" y="6119813"/>
          <p14:tracePt t="23972" x="7561263" y="6107113"/>
          <p14:tracePt t="23982" x="7572375" y="6107113"/>
          <p14:tracePt t="23990" x="7572375" y="6094413"/>
          <p14:tracePt t="23995" x="7585075" y="6081713"/>
          <p14:tracePt t="24007" x="7610475" y="6056313"/>
          <p14:tracePt t="24017" x="7623175" y="6045200"/>
          <p14:tracePt t="24025" x="7635875" y="6045200"/>
          <p14:tracePt t="24072" x="7635875" y="6032500"/>
          <p14:tracePt t="24083" x="7648575" y="6019800"/>
          <p14:tracePt t="24093" x="7661275" y="6007100"/>
          <p14:tracePt t="24102" x="7661275" y="5981700"/>
          <p14:tracePt t="24247" x="7673975" y="5981700"/>
          <p14:tracePt t="24780" x="7661275" y="5981700"/>
          <p14:tracePt t="24847" x="7648575" y="5994400"/>
          <p14:tracePt t="24859" x="7635875" y="5994400"/>
          <p14:tracePt t="24870" x="7623175" y="6007100"/>
          <p14:tracePt t="24879" x="7610475" y="6007100"/>
          <p14:tracePt t="24892" x="7597775" y="6019800"/>
          <p14:tracePt t="24893" x="7597775" y="6032500"/>
          <p14:tracePt t="24901" x="7585075" y="6032500"/>
          <p14:tracePt t="24910" x="7585075" y="6045200"/>
          <p14:tracePt t="24915" x="7572375" y="6069013"/>
          <p14:tracePt t="24925" x="7561263" y="6081713"/>
          <p14:tracePt t="24930" x="7548563" y="6094413"/>
          <p14:tracePt t="24940" x="7510463" y="6132513"/>
          <p14:tracePt t="24946" x="7397750" y="6207125"/>
          <p14:tracePt t="24957" x="7323138" y="6245225"/>
          <p14:tracePt t="24961" x="7223125" y="6319838"/>
          <p14:tracePt t="24978" x="6997700" y="6419850"/>
          <p14:tracePt t="24988" x="6797675" y="6519863"/>
          <p14:tracePt t="24991" x="6396038" y="6619875"/>
          <p14:tracePt t="25000" x="6057900" y="6683375"/>
          <p14:tracePt t="25009" x="5857875" y="6732588"/>
          <p14:tracePt t="25014" x="5106988" y="6807200"/>
          <p14:tracePt t="25022" x="4732338" y="6807200"/>
          <p14:tracePt t="25030" x="4356100" y="6807200"/>
          <p14:tracePt t="25038" x="3341688" y="6757988"/>
          <p14:tracePt t="25046" x="3205163" y="6732588"/>
          <p14:tracePt t="25055" x="2316163" y="6607175"/>
          <p14:tracePt t="25061" x="2152650" y="6594475"/>
          <p14:tracePt t="25077" x="1127125" y="6483350"/>
          <p14:tracePt t="25086" x="1027113" y="6483350"/>
          <p14:tracePt t="25096" x="863600" y="6457950"/>
          <p14:tracePt t="25099" x="650875" y="6445250"/>
          <p14:tracePt t="25108" x="488950" y="6445250"/>
          <p14:tracePt t="25113" x="400050" y="6445250"/>
          <p14:tracePt t="25124" x="338138" y="6432550"/>
          <p14:tracePt t="25129" x="300038" y="6432550"/>
          <p14:tracePt t="25142" x="263525" y="6432550"/>
          <p14:tracePt t="25145" x="250825" y="6432550"/>
          <p14:tracePt t="25158" x="225425" y="6432550"/>
          <p14:tracePt t="25161" x="212725" y="6432550"/>
          <p14:tracePt t="25176" x="174625" y="6419850"/>
          <p14:tracePt t="25182" x="163513" y="6407150"/>
          <p14:tracePt t="25190" x="150813" y="6407150"/>
          <p14:tracePt t="25207" x="138113" y="6407150"/>
          <p14:tracePt t="25226" x="125413" y="6394450"/>
          <p14:tracePt t="25244" x="100013" y="6394450"/>
          <p14:tracePt t="25256" x="87313" y="6394450"/>
          <p14:tracePt t="25259" x="87313" y="6381750"/>
          <p14:tracePt t="25266" x="74613" y="6345238"/>
          <p14:tracePt t="25274" x="61913" y="6307138"/>
          <p14:tracePt t="25282" x="61913" y="6257925"/>
          <p14:tracePt t="25289" x="61913" y="6169025"/>
          <p14:tracePt t="25297" x="61913" y="6069013"/>
          <p14:tracePt t="25307" x="87313" y="5994400"/>
          <p14:tracePt t="25312" x="125413" y="5932488"/>
          <p14:tracePt t="25327" x="150813" y="5868988"/>
          <p14:tracePt t="25329" x="174625" y="5832475"/>
          <p14:tracePt t="25344" x="225425" y="5768975"/>
          <p14:tracePt t="25359" x="338138" y="5707063"/>
          <p14:tracePt t="25365" x="387350" y="5681663"/>
          <p14:tracePt t="25377" x="438150" y="5668963"/>
          <p14:tracePt t="25380" x="512763" y="5668963"/>
          <p14:tracePt t="25391" x="550863" y="5668963"/>
          <p14:tracePt t="25395" x="576263" y="5668963"/>
          <p14:tracePt t="25409" x="600075" y="5668963"/>
          <p14:tracePt t="25411" x="625475" y="5694363"/>
          <p14:tracePt t="25424" x="663575" y="5743575"/>
          <p14:tracePt t="25427" x="712788" y="5868988"/>
          <p14:tracePt t="25441" x="750888" y="6107113"/>
          <p14:tracePt t="25449" x="750888" y="6219825"/>
          <p14:tracePt t="25460" x="750888" y="6294438"/>
          <p14:tracePt t="25464" x="738188" y="6407150"/>
          <p14:tracePt t="25478" x="738188" y="6519863"/>
          <p14:tracePt t="25480" x="738188" y="6619875"/>
          <p14:tracePt t="25491" x="738188" y="6683375"/>
          <p14:tracePt t="25494" x="738188" y="6745288"/>
          <p14:tracePt t="25507" x="738188" y="6770688"/>
          <p14:tracePt t="25510" x="738188" y="6796088"/>
          <p14:tracePt t="25526" x="738188" y="6819900"/>
          <p14:tracePt t="25533" x="738188" y="6832600"/>
          <p14:tracePt t="25560" x="776288" y="6807200"/>
          <p14:tracePt t="25564" x="901700" y="6645275"/>
          <p14:tracePt t="25576" x="1001713" y="6507163"/>
          <p14:tracePt t="25580" x="1089025" y="6281738"/>
          <p14:tracePt t="25591" x="1263650" y="5881688"/>
          <p14:tracePt t="25595" x="1327150" y="5707063"/>
          <p14:tracePt t="25605" x="1376363" y="5607050"/>
          <p14:tracePt t="25609" x="1389063" y="5530850"/>
          <p14:tracePt t="25621" x="1401763" y="5494338"/>
          <p14:tracePt t="25625" x="1414463" y="5456238"/>
          <p14:tracePt t="25631" x="1414463" y="5430838"/>
          <p14:tracePt t="25640" x="1414463" y="5418138"/>
          <p14:tracePt t="25716" x="1401763" y="5443538"/>
          <p14:tracePt t="25727" x="1363663" y="5581650"/>
          <p14:tracePt t="25740" x="1314450" y="5819775"/>
          <p14:tracePt t="25749" x="1289050" y="5907088"/>
          <p14:tracePt t="25762" x="1263650" y="6032500"/>
          <p14:tracePt t="25772" x="1227138" y="6094413"/>
          <p14:tracePt t="25777" x="1214438" y="6132513"/>
          <p14:tracePt t="25789" x="1214438" y="6145213"/>
          <p14:tracePt t="25792" x="1214438" y="6169025"/>
          <p14:tracePt t="25812" x="1214438" y="6181725"/>
          <p14:tracePt t="25825" x="1214438" y="6194425"/>
          <p14:tracePt t="25839" x="1227138" y="6157913"/>
          <p14:tracePt t="25846" x="1363663" y="5907088"/>
          <p14:tracePt t="25861" x="1476375" y="5594350"/>
          <p14:tracePt t="25864" x="1527175" y="5468938"/>
          <p14:tracePt t="25873" x="1527175" y="5418138"/>
          <p14:tracePt t="25877" x="1539875" y="5394325"/>
          <p14:tracePt t="25890" x="1539875" y="5368925"/>
          <p14:tracePt t="25929" x="1527175" y="5368925"/>
          <p14:tracePt t="25941" x="1489075" y="5430838"/>
          <p14:tracePt t="25951" x="1352550" y="5619750"/>
          <p14:tracePt t="25960" x="1301750" y="5719763"/>
          <p14:tracePt t="25977" x="1239838" y="5843588"/>
          <p14:tracePt t="25982" x="1214438" y="5907088"/>
          <p14:tracePt t="25990" x="1176338" y="5994400"/>
          <p14:tracePt t="25997" x="1150938" y="6081713"/>
          <p14:tracePt t="26006" x="1139825" y="6145213"/>
          <p14:tracePt t="26012" x="1127125" y="6169025"/>
          <p14:tracePt t="26022" x="1114425" y="6181725"/>
          <p14:tracePt t="26028" x="1114425" y="6207125"/>
          <p14:tracePt t="26043" x="1114425" y="6219825"/>
          <p14:tracePt t="26059" x="1114425" y="6232525"/>
          <p14:tracePt t="26077" x="1114425" y="6169025"/>
          <p14:tracePt t="26082" x="1114425" y="6094413"/>
          <p14:tracePt t="26090" x="1127125" y="5932488"/>
          <p14:tracePt t="26097" x="1189038" y="5619750"/>
          <p14:tracePt t="26107" x="1263650" y="5407025"/>
          <p14:tracePt t="26112" x="1301750" y="5268913"/>
          <p14:tracePt t="26125" x="1314450" y="5230813"/>
          <p14:tracePt t="26127" x="1314450" y="5218113"/>
          <p14:tracePt t="26140" x="1314450" y="5205413"/>
          <p14:tracePt t="26174" x="1289050" y="5243513"/>
          <p14:tracePt t="26186" x="1214438" y="5368925"/>
          <p14:tracePt t="26197" x="1139825" y="5581650"/>
          <p14:tracePt t="26208" x="1089025" y="5681663"/>
          <p14:tracePt t="26211" x="1050925" y="5807075"/>
          <p14:tracePt t="26225" x="1027113" y="5907088"/>
          <p14:tracePt t="26227" x="1001713" y="6032500"/>
          <p14:tracePt t="26239" x="976313" y="6107113"/>
          <p14:tracePt t="26242" x="963613" y="6157913"/>
          <p14:tracePt t="26259" x="963613" y="6194425"/>
          <p14:tracePt t="26264" x="963613" y="6207125"/>
          <p14:tracePt t="26273" x="963613" y="6219825"/>
          <p14:tracePt t="26294" x="963613" y="6232525"/>
          <p14:tracePt t="26307" x="976313" y="6157913"/>
          <p14:tracePt t="26310" x="1001713" y="6045200"/>
          <p14:tracePt t="26323" x="1014413" y="6007100"/>
          <p14:tracePt t="26325" x="1027113" y="5969000"/>
          <p14:tracePt t="26339" x="1027113" y="5932488"/>
          <p14:tracePt t="26341" x="1038225" y="5919788"/>
          <p14:tracePt t="26348" x="1050925" y="5894388"/>
          <p14:tracePt t="26363" x="1050925" y="5881688"/>
          <p14:tracePt t="26380" x="1063625" y="5868988"/>
          <p14:tracePt t="26388" x="1089025" y="5856288"/>
          <p14:tracePt t="26395" x="1114425" y="5843588"/>
          <p14:tracePt t="26406" x="1150938" y="5843588"/>
          <p14:tracePt t="26410" x="1252538" y="5868988"/>
          <p14:tracePt t="26423" x="1376363" y="5907088"/>
          <p14:tracePt t="26426" x="1539875" y="5969000"/>
          <p14:tracePt t="26431" x="1677988" y="6032500"/>
          <p14:tracePt t="26442" x="2090738" y="6145213"/>
          <p14:tracePt t="26447" x="2703513" y="6294438"/>
          <p14:tracePt t="26457" x="2903538" y="6345238"/>
          <p14:tracePt t="26462" x="4030663" y="6445250"/>
          <p14:tracePt t="26472" x="4230688" y="6494463"/>
          <p14:tracePt t="26477" x="5319713" y="6545263"/>
          <p14:tracePt t="26490" x="5708650" y="6607175"/>
          <p14:tracePt t="26493" x="6572250" y="6719888"/>
          <p14:tracePt t="27011" x="10815638" y="6819900"/>
          <p14:tracePt t="27024" x="10828338" y="6807200"/>
          <p14:tracePt t="27025" x="10828338" y="6796088"/>
          <p14:tracePt t="27072" x="10828338" y="6783388"/>
          <p14:tracePt t="27179" x="10839450" y="6770688"/>
          <p14:tracePt t="27192" x="10839450" y="6757988"/>
          <p14:tracePt t="27205" x="10864850" y="6696075"/>
          <p14:tracePt t="27217" x="10890250" y="6557963"/>
          <p14:tracePt t="27228" x="10915650" y="6507163"/>
          <p14:tracePt t="27232" x="10952163" y="6457950"/>
          <p14:tracePt t="27239" x="10977563" y="6407150"/>
          <p14:tracePt t="27246" x="10990263" y="6370638"/>
          <p14:tracePt t="27255" x="11002963" y="6345238"/>
          <p14:tracePt t="27261" x="11015663" y="6319838"/>
          <p14:tracePt t="27276" x="11015663" y="6307138"/>
          <p14:tracePt t="28412" x="11028363" y="6307138"/>
          <p14:tracePt t="28428" x="11041063" y="6307138"/>
          <p14:tracePt t="28440" x="11052175" y="6307138"/>
          <p14:tracePt t="28453" x="11064875" y="6307138"/>
          <p14:tracePt t="28463" x="11090275" y="6307138"/>
          <p14:tracePt t="28466" x="11115675" y="6307138"/>
          <p14:tracePt t="28475" x="11128375" y="6307138"/>
          <p14:tracePt t="28481" x="11153775" y="6307138"/>
          <p14:tracePt t="28489" x="11190288" y="6307138"/>
          <p14:tracePt t="28495" x="11215688" y="6307138"/>
          <p14:tracePt t="28504" x="11241088" y="6307138"/>
          <p14:tracePt t="28512" x="11266488" y="6307138"/>
          <p14:tracePt t="28522" x="11277600" y="6307138"/>
          <p14:tracePt t="28527" x="11303000" y="6319838"/>
          <p14:tracePt t="28537" x="11315700" y="6319838"/>
          <p14:tracePt t="28555" x="11328400" y="6319838"/>
          <p14:tracePt t="28702" x="11341100" y="6332538"/>
          <p14:tracePt t="28719" x="11353800" y="6332538"/>
          <p14:tracePt t="28740" x="11353800" y="6345238"/>
          <p14:tracePt t="28752" x="11377613" y="6345238"/>
          <p14:tracePt t="28764" x="11390313" y="6345238"/>
          <p14:tracePt t="28915" x="11403013" y="6357938"/>
          <p14:tracePt t="28927" x="11403013" y="6370638"/>
          <p14:tracePt t="28984" x="11403013" y="6381750"/>
          <p14:tracePt t="29167" x="11403013" y="6394450"/>
          <p14:tracePt t="29197" x="11403013" y="6407150"/>
          <p14:tracePt t="29210" x="11403013" y="6419850"/>
          <p14:tracePt t="29225" x="11403013" y="6432550"/>
          <p14:tracePt t="31040" x="11403013" y="6419850"/>
          <p14:tracePt t="31056" x="11403013" y="6407150"/>
          <p14:tracePt t="31066" x="11403013" y="6394450"/>
          <p14:tracePt t="31074" x="11415713" y="6381750"/>
          <p14:tracePt t="31084" x="11428413" y="6345238"/>
          <p14:tracePt t="31085" x="11441113" y="6307138"/>
          <p14:tracePt t="31093" x="11479213" y="6219825"/>
          <p14:tracePt t="31101" x="11553825" y="6119813"/>
          <p14:tracePt t="31108" x="11628438" y="5981700"/>
          <p14:tracePt t="31119" x="11728450" y="5856288"/>
          <p14:tracePt t="31123" x="11828463" y="5719763"/>
          <p14:tracePt t="31136" x="11941175" y="5530850"/>
        </p14:tracePtLst>
      </p14:laserTraceLst>
    </p:ext>
  </p:extLs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II –Multivariate MLR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2613" y="1507461"/>
                <a:ext cx="11753213" cy="591219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We can now predict price, and rent from more than one variable:</a:t>
                </a:r>
              </a:p>
              <a:p>
                <a:endParaRPr lang="en-US" sz="3600" dirty="0"/>
              </a:p>
              <a:p>
                <a:r>
                  <a:rPr lang="en-US" sz="3600" dirty="0">
                    <a:solidFill>
                      <a:schemeClr val="accent6"/>
                    </a:solidFill>
                  </a:rPr>
                  <a:t>		</a:t>
                </a:r>
                <a:r>
                  <a:rPr lang="en-US" sz="4400" dirty="0">
                    <a:solidFill>
                      <a:schemeClr val="accent6"/>
                    </a:solidFill>
                  </a:rPr>
                  <a:t>	</a:t>
                </a:r>
                <a:r>
                  <a:rPr lang="en-US" sz="4400" dirty="0" err="1"/>
                  <a:t>y</a:t>
                </a:r>
                <a:r>
                  <a:rPr lang="en-US" sz="4400" baseline="-25000" dirty="0" err="1"/>
                  <a:t>ik</a:t>
                </a:r>
                <a:r>
                  <a:rPr lang="en-US" sz="4400" dirty="0"/>
                  <a:t> = b</a:t>
                </a:r>
                <a:r>
                  <a:rPr lang="en-US" sz="4400" baseline="-25000" dirty="0"/>
                  <a:t>0k</a:t>
                </a:r>
                <a:r>
                  <a:rPr lang="en-US" sz="44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4400" dirty="0"/>
                          <m:t>b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kj</m:t>
                        </m:r>
                        <m:r>
                          <m:rPr>
                            <m:nor/>
                          </m:rPr>
                          <a:rPr lang="en-US" sz="4400" dirty="0"/>
                          <m:t>x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ij</m:t>
                        </m:r>
                      </m:e>
                    </m:nary>
                  </m:oMath>
                </a14:m>
                <a:r>
                  <a:rPr lang="en-US" sz="4400" dirty="0"/>
                  <a:t> + </a:t>
                </a:r>
                <a:r>
                  <a:rPr lang="el-GR" sz="4400" dirty="0"/>
                  <a:t>ε</a:t>
                </a:r>
                <a:r>
                  <a:rPr lang="en-US" sz="4400" baseline="-25000" dirty="0" err="1"/>
                  <a:t>ik</a:t>
                </a:r>
                <a:endParaRPr lang="en-US" sz="4400" baseline="-25000" dirty="0"/>
              </a:p>
              <a:p>
                <a:r>
                  <a:rPr lang="en-US" sz="3600" i="1" dirty="0"/>
                  <a:t>k</a:t>
                </a:r>
                <a:r>
                  <a:rPr lang="en-US" sz="3600" dirty="0"/>
                  <a:t>=1:	price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= baseprice</a:t>
                </a:r>
                <a:r>
                  <a:rPr lang="en-US" sz="3600" baseline="-25000" dirty="0"/>
                  <a:t>0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1,1</a:t>
                </a:r>
                <a:r>
                  <a:rPr lang="en-US" sz="3600" dirty="0"/>
                  <a:t>area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1,2</a:t>
                </a:r>
                <a:r>
                  <a:rPr lang="en-US" sz="3600" dirty="0"/>
                  <a:t>bathrooms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…</a:t>
                </a:r>
              </a:p>
              <a:p>
                <a:r>
                  <a:rPr lang="en-US" sz="3600" dirty="0"/>
                  <a:t>	price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= baseprice</a:t>
                </a:r>
                <a:r>
                  <a:rPr lang="en-US" sz="3600" baseline="-25000" dirty="0"/>
                  <a:t>0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1,1</a:t>
                </a:r>
                <a:r>
                  <a:rPr lang="en-US" sz="3600" dirty="0"/>
                  <a:t>area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1,2</a:t>
                </a:r>
                <a:r>
                  <a:rPr lang="en-US" sz="3600" dirty="0"/>
                  <a:t>bathrooms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…</a:t>
                </a:r>
              </a:p>
              <a:p>
                <a:endParaRPr lang="en-US" sz="3600" dirty="0"/>
              </a:p>
              <a:p>
                <a:r>
                  <a:rPr lang="en-US" sz="3600" i="1" dirty="0"/>
                  <a:t>k</a:t>
                </a:r>
                <a:r>
                  <a:rPr lang="en-US" sz="3600" dirty="0"/>
                  <a:t>=2:	rent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= baserent</a:t>
                </a:r>
                <a:r>
                  <a:rPr lang="en-US" sz="3600" baseline="-25000" dirty="0"/>
                  <a:t>0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2,1</a:t>
                </a:r>
                <a:r>
                  <a:rPr lang="en-US" sz="3600" dirty="0"/>
                  <a:t>area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2,2</a:t>
                </a:r>
                <a:r>
                  <a:rPr lang="en-US" sz="3600" dirty="0"/>
                  <a:t>bathrooms</a:t>
                </a:r>
                <a:r>
                  <a:rPr lang="en-US" sz="3600" baseline="-25000" dirty="0"/>
                  <a:t>1</a:t>
                </a:r>
                <a:r>
                  <a:rPr lang="en-US" sz="3600" dirty="0"/>
                  <a:t> …</a:t>
                </a:r>
              </a:p>
              <a:p>
                <a:r>
                  <a:rPr lang="en-US" sz="3600" dirty="0"/>
                  <a:t>	rent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= baserent</a:t>
                </a:r>
                <a:r>
                  <a:rPr lang="en-US" sz="3600" baseline="-25000" dirty="0"/>
                  <a:t>0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2,1</a:t>
                </a:r>
                <a:r>
                  <a:rPr lang="en-US" sz="3600" dirty="0"/>
                  <a:t>area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+ b</a:t>
                </a:r>
                <a:r>
                  <a:rPr lang="en-US" sz="3600" baseline="-25000" dirty="0"/>
                  <a:t>2,2</a:t>
                </a:r>
                <a:r>
                  <a:rPr lang="en-US" sz="3600" dirty="0"/>
                  <a:t>bathrooms</a:t>
                </a:r>
                <a:r>
                  <a:rPr lang="en-US" sz="3600" baseline="-25000" dirty="0"/>
                  <a:t>2</a:t>
                </a:r>
                <a:r>
                  <a:rPr lang="en-US" sz="3600" dirty="0"/>
                  <a:t> …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1507461"/>
                <a:ext cx="11753213" cy="5912196"/>
              </a:xfrm>
              <a:prstGeom prst="rect">
                <a:avLst/>
              </a:prstGeom>
              <a:blipFill rotWithShape="0">
                <a:blip r:embed="rId2"/>
                <a:stretch>
                  <a:fillRect l="-1556" t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524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II –Multivariate MLR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42613" y="1507461"/>
                <a:ext cx="11753213" cy="54813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3600" dirty="0"/>
                  <a:t>We can now predict price, and rent from more than one variable:</a:t>
                </a:r>
              </a:p>
              <a:p>
                <a:endParaRPr lang="en-US" sz="3600" dirty="0"/>
              </a:p>
              <a:p>
                <a:r>
                  <a:rPr lang="en-US" sz="3600" dirty="0">
                    <a:solidFill>
                      <a:schemeClr val="accent6"/>
                    </a:solidFill>
                  </a:rPr>
                  <a:t>		</a:t>
                </a:r>
                <a:r>
                  <a:rPr lang="en-US" sz="4400" dirty="0">
                    <a:solidFill>
                      <a:schemeClr val="accent6"/>
                    </a:solidFill>
                  </a:rPr>
                  <a:t>	</a:t>
                </a:r>
                <a:r>
                  <a:rPr lang="en-US" sz="4400" dirty="0" err="1"/>
                  <a:t>y</a:t>
                </a:r>
                <a:r>
                  <a:rPr lang="en-US" sz="4400" baseline="-25000" dirty="0" err="1"/>
                  <a:t>ik</a:t>
                </a:r>
                <a:r>
                  <a:rPr lang="en-US" sz="4400" dirty="0"/>
                  <a:t> = b</a:t>
                </a:r>
                <a:r>
                  <a:rPr lang="en-US" sz="4400" baseline="-25000" dirty="0"/>
                  <a:t>0k</a:t>
                </a:r>
                <a:r>
                  <a:rPr lang="en-US" sz="4400" dirty="0"/>
                  <a:t> +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44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4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4400" dirty="0"/>
                          <m:t>b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kj</m:t>
                        </m:r>
                        <m:r>
                          <m:rPr>
                            <m:nor/>
                          </m:rPr>
                          <a:rPr lang="en-US" sz="4400" dirty="0"/>
                          <m:t>x</m:t>
                        </m:r>
                        <m:r>
                          <m:rPr>
                            <m:nor/>
                          </m:rPr>
                          <a:rPr lang="en-US" sz="4400" b="0" i="0" baseline="-25000" dirty="0" smtClean="0"/>
                          <m:t>ij</m:t>
                        </m:r>
                      </m:e>
                    </m:nary>
                  </m:oMath>
                </a14:m>
                <a:r>
                  <a:rPr lang="en-US" sz="4400" dirty="0"/>
                  <a:t> + </a:t>
                </a:r>
                <a:r>
                  <a:rPr lang="el-GR" sz="4400" dirty="0"/>
                  <a:t>ε</a:t>
                </a:r>
                <a:r>
                  <a:rPr lang="en-US" sz="4400" baseline="-25000" dirty="0" err="1"/>
                  <a:t>ik</a:t>
                </a:r>
                <a:endParaRPr lang="en-US" sz="4400" baseline="-25000" dirty="0"/>
              </a:p>
              <a:p>
                <a:r>
                  <a:rPr lang="en-US" sz="4400" baseline="-25000" dirty="0"/>
                  <a:t>			</a:t>
                </a:r>
                <a:r>
                  <a:rPr lang="en-US" sz="4400" b="1" dirty="0"/>
                  <a:t>Y</a:t>
                </a:r>
                <a:r>
                  <a:rPr lang="en-US" sz="4400" baseline="-25000" dirty="0"/>
                  <a:t>i</a:t>
                </a:r>
                <a:r>
                  <a:rPr lang="en-US" sz="4400" dirty="0"/>
                  <a:t>  = </a:t>
                </a:r>
                <a:r>
                  <a:rPr lang="en-US" sz="4400" b="1" dirty="0"/>
                  <a:t>b</a:t>
                </a:r>
                <a:r>
                  <a:rPr lang="en-US" sz="4400" baseline="-25000" dirty="0"/>
                  <a:t>0    </a:t>
                </a:r>
                <a:r>
                  <a:rPr lang="en-US" sz="4400" dirty="0"/>
                  <a:t>+ </a:t>
                </a:r>
                <a:r>
                  <a:rPr lang="en-US" sz="4400" b="1" dirty="0" err="1"/>
                  <a:t>b</a:t>
                </a:r>
                <a:r>
                  <a:rPr lang="en-US" sz="4400" b="1" baseline="-25000" dirty="0" err="1"/>
                  <a:t>j</a:t>
                </a:r>
                <a:r>
                  <a:rPr lang="en-US" sz="4400" b="1" dirty="0" err="1"/>
                  <a:t>X</a:t>
                </a:r>
                <a:r>
                  <a:rPr lang="en-US" sz="4400" b="1" baseline="-25000" dirty="0" err="1"/>
                  <a:t>i,j</a:t>
                </a:r>
                <a:r>
                  <a:rPr lang="en-US" sz="4400" dirty="0"/>
                  <a:t> +... + </a:t>
                </a:r>
                <a:r>
                  <a:rPr lang="el-GR" sz="4400" b="1" dirty="0"/>
                  <a:t>ε</a:t>
                </a:r>
                <a:r>
                  <a:rPr lang="en-US" sz="4400" baseline="-25000" dirty="0" err="1"/>
                  <a:t>i</a:t>
                </a:r>
                <a:endParaRPr lang="en-US" sz="4400" baseline="-25000" dirty="0"/>
              </a:p>
              <a:p>
                <a:endParaRPr lang="en-US" sz="3600" dirty="0"/>
              </a:p>
              <a:p>
                <a:endParaRPr lang="en-US" sz="3600" dirty="0"/>
              </a:p>
              <a:p>
                <a:r>
                  <a:rPr lang="en-US" sz="3600" dirty="0"/>
                  <a:t>So to proceed, we solve COMBINING two methods.</a:t>
                </a:r>
              </a:p>
              <a:p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613" y="1507461"/>
                <a:ext cx="11753213" cy="5481309"/>
              </a:xfrm>
              <a:prstGeom prst="rect">
                <a:avLst/>
              </a:prstGeom>
              <a:blipFill rotWithShape="0">
                <a:blip r:embed="rId2"/>
                <a:stretch>
                  <a:fillRect l="-1556" t="-1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833024"/>
            <a:ext cx="12132878" cy="2200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135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II –Multivariate MLR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613" y="1507461"/>
            <a:ext cx="1175321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So to proceed, we solve COMBINING two methods:</a:t>
            </a:r>
          </a:p>
          <a:p>
            <a:r>
              <a:rPr lang="en-US" sz="3600" dirty="0"/>
              <a:t>Using last multiple LR, do a fit for each dependent variable of interest.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0452" y="3780450"/>
            <a:ext cx="6229974" cy="26301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5857" y="3961424"/>
            <a:ext cx="3097943" cy="7629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212885" y="5340927"/>
            <a:ext cx="31838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Or use (S/MB)GD!</a:t>
            </a:r>
          </a:p>
        </p:txBody>
      </p:sp>
    </p:spTree>
    <p:extLst>
      <p:ext uri="{BB962C8B-B14F-4D97-AF65-F5344CB8AC3E}">
        <p14:creationId xmlns:p14="http://schemas.microsoft.com/office/powerpoint/2010/main" val="3639110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II –Multivariate MLR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42613" y="1507461"/>
            <a:ext cx="11753213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We did not really address goodness-of-fit or correlation.</a:t>
            </a:r>
          </a:p>
          <a:p>
            <a:r>
              <a:rPr lang="en-US" sz="3600" dirty="0">
                <a:solidFill>
                  <a:schemeClr val="accent6"/>
                </a:solidFill>
              </a:rPr>
              <a:t>What happens as we add more explanatory variables?</a:t>
            </a:r>
          </a:p>
          <a:p>
            <a:r>
              <a:rPr lang="en-US" sz="3600" dirty="0"/>
              <a:t>R</a:t>
            </a:r>
            <a:r>
              <a:rPr lang="en-US" sz="3600" baseline="30000" dirty="0"/>
              <a:t>2</a:t>
            </a:r>
            <a:r>
              <a:rPr lang="en-US" sz="3600" dirty="0"/>
              <a:t>→1! (artificially – think about how it is calculated)</a:t>
            </a:r>
          </a:p>
          <a:p>
            <a:endParaRPr lang="en-US" sz="3600" dirty="0"/>
          </a:p>
          <a:p>
            <a:r>
              <a:rPr lang="en-US" sz="3600" dirty="0"/>
              <a:t>So we need a modified R</a:t>
            </a:r>
            <a:r>
              <a:rPr lang="en-US" sz="3600" baseline="30000" dirty="0"/>
              <a:t>2</a:t>
            </a:r>
            <a:r>
              <a:rPr lang="en-US" sz="3600" dirty="0"/>
              <a:t>:</a:t>
            </a:r>
          </a:p>
          <a:p>
            <a:r>
              <a:rPr lang="en-US" sz="3600" dirty="0"/>
              <a:t>R</a:t>
            </a:r>
            <a:r>
              <a:rPr lang="en-US" sz="3600" baseline="-25000" dirty="0"/>
              <a:t>adj</a:t>
            </a:r>
            <a:r>
              <a:rPr lang="en-US" sz="3600" baseline="30000" dirty="0"/>
              <a:t>2 </a:t>
            </a:r>
            <a:r>
              <a:rPr lang="en-US" sz="3600" dirty="0"/>
              <a:t>= 1 – (</a:t>
            </a:r>
            <a:r>
              <a:rPr lang="en-US" sz="3600" dirty="0" err="1"/>
              <a:t>ResidualMSE</a:t>
            </a:r>
            <a:r>
              <a:rPr lang="en-US" sz="3600" dirty="0"/>
              <a:t>/</a:t>
            </a:r>
            <a:r>
              <a:rPr lang="en-US" sz="3600" dirty="0" err="1"/>
              <a:t>TotalMSE</a:t>
            </a:r>
            <a:r>
              <a:rPr lang="en-US" sz="3600" dirty="0"/>
              <a:t>), </a:t>
            </a:r>
            <a:r>
              <a:rPr lang="en-US" sz="3600" dirty="0" err="1"/>
              <a:t>TotalMSE</a:t>
            </a:r>
            <a:r>
              <a:rPr lang="en-US" sz="3600" dirty="0"/>
              <a:t> = </a:t>
            </a:r>
            <a:r>
              <a:rPr lang="el-GR" sz="4400" dirty="0"/>
              <a:t>σ</a:t>
            </a:r>
            <a:r>
              <a:rPr lang="en-US" sz="4400" baseline="-25000" dirty="0"/>
              <a:t>Y</a:t>
            </a:r>
            <a:r>
              <a:rPr lang="en-US" sz="4400" baseline="30000" dirty="0"/>
              <a:t>2</a:t>
            </a:r>
            <a:endParaRPr lang="en-US" sz="3600" dirty="0"/>
          </a:p>
          <a:p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792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Exercises – week 6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4038" y="1507461"/>
            <a:ext cx="682708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dirty="0"/>
              <a:t>In </a:t>
            </a:r>
            <a:r>
              <a:rPr lang="en-US" sz="3600" u="sng" dirty="0"/>
              <a:t>python</a:t>
            </a:r>
            <a:r>
              <a:rPr lang="en-US" sz="3600" dirty="0"/>
              <a:t>/excel, use the data below to figure out the relationships.  Use OLS/GD do a </a:t>
            </a:r>
            <a:r>
              <a:rPr lang="en-US" sz="3600" u="sng" dirty="0"/>
              <a:t>full workup</a:t>
            </a:r>
            <a:r>
              <a:rPr lang="en-US" sz="3600" dirty="0"/>
              <a:t> and comment.</a:t>
            </a:r>
          </a:p>
          <a:p>
            <a:r>
              <a:rPr lang="en-US" sz="3600" dirty="0"/>
              <a:t>-graphs?</a:t>
            </a:r>
          </a:p>
          <a:p>
            <a:r>
              <a:rPr lang="en-US" sz="3600" dirty="0"/>
              <a:t>-KPIs/metrics?</a:t>
            </a:r>
          </a:p>
          <a:p>
            <a:r>
              <a:rPr lang="en-US" sz="3600" dirty="0"/>
              <a:t>-SA…</a:t>
            </a:r>
          </a:p>
          <a:p>
            <a:r>
              <a:rPr lang="en-US" sz="3600" dirty="0"/>
              <a:t>-conclusions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31788"/>
              </p:ext>
            </p:extLst>
          </p:nvPr>
        </p:nvGraphicFramePr>
        <p:xfrm>
          <a:off x="7291751" y="99900"/>
          <a:ext cx="3379045" cy="6758100"/>
        </p:xfrm>
        <a:graphic>
          <a:graphicData uri="http://schemas.openxmlformats.org/drawingml/2006/table">
            <a:tbl>
              <a:tblPr/>
              <a:tblGrid>
                <a:gridCol w="76168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50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92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53130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Sale ($)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Rent ($)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Area (ft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# schools </a:t>
                      </a:r>
                    </a:p>
                    <a:p>
                      <a:pPr marL="0" indent="0"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(&lt;</a:t>
                      </a:r>
                      <a:r>
                        <a:rPr lang="en-US" sz="16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 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75 km</a:t>
                      </a:r>
                      <a:r>
                        <a:rPr lang="en-US" sz="1600" b="0" i="0" u="none" strike="noStrike" baseline="300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)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152714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2164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249728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3013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227593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279549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4182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126661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3297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1750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161995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3831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1900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235660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4112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2150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276649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4937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136340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3633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129620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3623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185623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4231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2300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184213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3868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306665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6015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268600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5543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318616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6363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262120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5824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277917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5800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324790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6083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271142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6227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379957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6579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302951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6140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3750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331180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6417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333283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6557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358939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6358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4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368868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7337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4350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5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280865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6011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4400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6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277215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6944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7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429795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7351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4550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8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227072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6561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4800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9"/>
                  </a:ext>
                </a:extLst>
              </a:tr>
              <a:tr h="176194"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308815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7433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4850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3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5379" marR="5379" marT="5379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8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–Linear Regression –Advanced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47750" y="1590675"/>
            <a:ext cx="110148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Y(x</a:t>
            </a:r>
            <a:r>
              <a:rPr lang="en-US" sz="2400" baseline="-25000" dirty="0"/>
              <a:t>i</a:t>
            </a:r>
            <a:r>
              <a:rPr lang="en-US" sz="2400" dirty="0"/>
              <a:t>) = </a:t>
            </a:r>
            <a:r>
              <a:rPr lang="en-US" sz="2400" dirty="0" err="1"/>
              <a:t>mX</a:t>
            </a:r>
            <a:r>
              <a:rPr lang="en-US" sz="2400" dirty="0"/>
              <a:t> + b</a:t>
            </a:r>
          </a:p>
          <a:p>
            <a:endParaRPr lang="en-US" altLang="en-US" sz="2400" dirty="0"/>
          </a:p>
          <a:p>
            <a:r>
              <a:rPr lang="en-US" altLang="en-US" sz="2400" dirty="0"/>
              <a:t>Choose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m, b  </a:t>
            </a:r>
            <a:r>
              <a:rPr lang="en-US" altLang="en-US" sz="2400" dirty="0"/>
              <a:t>so that 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en-US" sz="24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en-US" altLang="en-US" sz="2400" dirty="0"/>
              <a:t>is close to </a:t>
            </a:r>
            <a:r>
              <a:rPr lang="en-US" altLang="en-US" sz="2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en-US" sz="24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400" dirty="0"/>
              <a:t> for each data point.</a:t>
            </a:r>
            <a:endParaRPr lang="en-US" sz="2400" dirty="0"/>
          </a:p>
        </p:txBody>
      </p:sp>
      <p:grpSp>
        <p:nvGrpSpPr>
          <p:cNvPr id="6" name="Group 5"/>
          <p:cNvGrpSpPr/>
          <p:nvPr/>
        </p:nvGrpSpPr>
        <p:grpSpPr>
          <a:xfrm>
            <a:off x="544977" y="3152775"/>
            <a:ext cx="5284323" cy="3458368"/>
            <a:chOff x="544977" y="1409700"/>
            <a:chExt cx="8132298" cy="5201443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544977" y="1409700"/>
            <a:ext cx="8132298" cy="5201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544977" y="1409700"/>
            <a:ext cx="8132298" cy="5201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flipV="1">
              <a:off x="1971675" y="2552700"/>
              <a:ext cx="6419850" cy="1952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707702" y="3941315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Y(x</a:t>
            </a:r>
            <a:r>
              <a:rPr lang="en-US" b="1" baseline="-25000" dirty="0"/>
              <a:t>i</a:t>
            </a:r>
            <a:r>
              <a:rPr lang="en-US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779139" y="2937070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026789" y="2781300"/>
            <a:ext cx="5784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}</a:t>
            </a:r>
            <a:r>
              <a:rPr lang="en-US" sz="4800" dirty="0"/>
              <a:t>residual</a:t>
            </a:r>
            <a:endParaRPr lang="en-US" sz="2800" dirty="0"/>
          </a:p>
        </p:txBody>
      </p:sp>
      <p:sp>
        <p:nvSpPr>
          <p:cNvPr id="15" name="TextBox 16"/>
          <p:cNvSpPr txBox="1">
            <a:spLocks noChangeArrowheads="1"/>
          </p:cNvSpPr>
          <p:nvPr/>
        </p:nvSpPr>
        <p:spPr bwMode="auto">
          <a:xfrm>
            <a:off x="8314682" y="3466117"/>
            <a:ext cx="3621504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Cost Function: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/>
              <a:t>J(</a:t>
            </a:r>
            <a:r>
              <a:rPr lang="en-US" altLang="en-US" sz="2400" dirty="0" err="1"/>
              <a:t>m,b</a:t>
            </a:r>
            <a:r>
              <a:rPr lang="en-US" altLang="en-US" sz="2400" dirty="0"/>
              <a:t>) = (1/n) </a:t>
            </a:r>
            <a:r>
              <a:rPr lang="en-US" altLang="en-US" sz="2400" dirty="0">
                <a:sym typeface="Symbol" panose="05050102010706020507" pitchFamily="18" charset="2"/>
              </a:rPr>
              <a:t> (Y(x</a:t>
            </a:r>
            <a:r>
              <a:rPr lang="en-US" altLang="en-US" sz="2400" baseline="-25000" dirty="0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)-</a:t>
            </a:r>
            <a:r>
              <a:rPr lang="en-US" altLang="en-US" sz="2400" dirty="0" err="1">
                <a:sym typeface="Symbol" panose="05050102010706020507" pitchFamily="18" charset="2"/>
              </a:rPr>
              <a:t>y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i</a:t>
            </a:r>
            <a:r>
              <a:rPr lang="en-US" altLang="en-US" sz="2400" dirty="0">
                <a:sym typeface="Symbol" panose="05050102010706020507" pitchFamily="18" charset="2"/>
              </a:rPr>
              <a:t>)</a:t>
            </a:r>
            <a:r>
              <a:rPr lang="en-US" altLang="en-US" sz="2400" baseline="30000" dirty="0">
                <a:sym typeface="Symbol" panose="05050102010706020507" pitchFamily="18" charset="2"/>
              </a:rPr>
              <a:t>2</a:t>
            </a:r>
            <a:endParaRPr lang="en-US" altLang="en-US" sz="2400" baseline="30000" dirty="0"/>
          </a:p>
        </p:txBody>
      </p:sp>
      <p:grpSp>
        <p:nvGrpSpPr>
          <p:cNvPr id="16" name="Group 15"/>
          <p:cNvGrpSpPr/>
          <p:nvPr/>
        </p:nvGrpSpPr>
        <p:grpSpPr>
          <a:xfrm>
            <a:off x="10200537" y="3886053"/>
            <a:ext cx="1569217" cy="411061"/>
            <a:chOff x="7007824" y="4286774"/>
            <a:chExt cx="3067263" cy="411061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7105475" y="4286774"/>
              <a:ext cx="89925" cy="411061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H="1" flipV="1">
              <a:off x="7007824" y="4545434"/>
              <a:ext cx="107438" cy="152401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7195402" y="4290725"/>
              <a:ext cx="2879685" cy="0"/>
            </a:xfrm>
            <a:prstGeom prst="line">
              <a:avLst/>
            </a:prstGeom>
            <a:ln>
              <a:solidFill>
                <a:schemeClr val="accent6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324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–Linear Regression –Advanced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081" y="1340751"/>
            <a:ext cx="5284323" cy="3458368"/>
            <a:chOff x="544977" y="1409700"/>
            <a:chExt cx="8132298" cy="5201443"/>
          </a:xfrm>
        </p:grpSpPr>
        <p:graphicFrame>
          <p:nvGraphicFramePr>
            <p:cNvPr id="7" name="Chart 6"/>
            <p:cNvGraphicFramePr>
              <a:graphicFrameLocks/>
            </p:cNvGraphicFramePr>
            <p:nvPr/>
          </p:nvGraphicFramePr>
          <p:xfrm>
            <a:off x="544977" y="1409700"/>
            <a:ext cx="8132298" cy="5201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graphicFrame>
          <p:nvGraphicFramePr>
            <p:cNvPr id="8" name="Chart 7"/>
            <p:cNvGraphicFramePr>
              <a:graphicFrameLocks/>
            </p:cNvGraphicFramePr>
            <p:nvPr/>
          </p:nvGraphicFramePr>
          <p:xfrm>
            <a:off x="544977" y="1409700"/>
            <a:ext cx="8132298" cy="520144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cxnSp>
          <p:nvCxnSpPr>
            <p:cNvPr id="9" name="Straight Connector 8"/>
            <p:cNvCxnSpPr/>
            <p:nvPr/>
          </p:nvCxnSpPr>
          <p:spPr>
            <a:xfrm flipV="1">
              <a:off x="1971675" y="2552700"/>
              <a:ext cx="6419850" cy="195262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4170806" y="2129291"/>
            <a:ext cx="866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Y(x</a:t>
            </a:r>
            <a:r>
              <a:rPr lang="en-US" b="1" baseline="-25000" dirty="0"/>
              <a:t>i</a:t>
            </a:r>
            <a:r>
              <a:rPr lang="en-US" b="1" dirty="0"/>
              <a:t>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42243" y="1125046"/>
            <a:ext cx="361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489893" y="969276"/>
            <a:ext cx="57840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/>
              <a:t>}</a:t>
            </a:r>
            <a:r>
              <a:rPr lang="en-US" sz="4800" dirty="0"/>
              <a:t>residual</a:t>
            </a:r>
            <a:endParaRPr lang="en-US" sz="2800" dirty="0"/>
          </a:p>
        </p:txBody>
      </p:sp>
      <p:sp>
        <p:nvSpPr>
          <p:cNvPr id="14" name="TextBox 18"/>
          <p:cNvSpPr txBox="1">
            <a:spLocks noChangeArrowheads="1"/>
          </p:cNvSpPr>
          <p:nvPr/>
        </p:nvSpPr>
        <p:spPr bwMode="auto">
          <a:xfrm>
            <a:off x="7195399" y="2422284"/>
            <a:ext cx="4582743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+mn-cs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Goal: </a:t>
            </a:r>
            <a:r>
              <a:rPr lang="en-US" altLang="en-US" sz="2400" dirty="0"/>
              <a:t>Minimize J(</a:t>
            </a:r>
            <a:r>
              <a:rPr lang="en-US" altLang="en-US" sz="2400" dirty="0" err="1"/>
              <a:t>m,b</a:t>
            </a:r>
            <a:r>
              <a:rPr lang="en-US" altLang="en-US" sz="24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Method 1: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analytically using algebra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24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Method 2: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ym typeface="Symbol" panose="05050102010706020507" pitchFamily="18" charset="2"/>
              </a:rPr>
              <a:t></a:t>
            </a:r>
            <a:r>
              <a:rPr lang="en-US" altLang="en-US" sz="2400" baseline="-25000" dirty="0" err="1">
                <a:sym typeface="Symbol" panose="05050102010706020507" pitchFamily="18" charset="2"/>
              </a:rPr>
              <a:t>m,b</a:t>
            </a:r>
            <a:r>
              <a:rPr lang="en-US" altLang="en-US" sz="2400" dirty="0" err="1">
                <a:sym typeface="Symbol" panose="05050102010706020507" pitchFamily="18" charset="2"/>
              </a:rPr>
              <a:t>J</a:t>
            </a:r>
            <a:r>
              <a:rPr lang="en-US" altLang="en-US" sz="2400" dirty="0">
                <a:sym typeface="Symbol" panose="05050102010706020507" pitchFamily="18" charset="2"/>
              </a:rPr>
              <a:t>=0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9120295" y="3756475"/>
            <a:ext cx="1801098" cy="2085287"/>
            <a:chOff x="171450" y="1485900"/>
            <a:chExt cx="5476876" cy="5257800"/>
          </a:xfrm>
        </p:grpSpPr>
        <p:pic>
          <p:nvPicPr>
            <p:cNvPr id="23" name="Picture 22" descr="C:\Users\Public\Documents\ml-class\lectures-slides\assets\2.bowl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45" t="9486" r="3963" b="9535"/>
            <a:stretch/>
          </p:blipFill>
          <p:spPr bwMode="auto">
            <a:xfrm>
              <a:off x="171450" y="1485900"/>
              <a:ext cx="5476876" cy="5257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4" name="TextBox 18"/>
            <p:cNvSpPr txBox="1">
              <a:spLocks noChangeArrowheads="1"/>
            </p:cNvSpPr>
            <p:nvPr/>
          </p:nvSpPr>
          <p:spPr bwMode="auto">
            <a:xfrm>
              <a:off x="309849" y="2006509"/>
              <a:ext cx="4483100" cy="25691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/>
              <a:r>
                <a:rPr lang="en-US" altLang="en-US" sz="1600" dirty="0"/>
                <a:t>J(</a:t>
              </a:r>
              <a:r>
                <a:rPr lang="en-US" altLang="en-US" sz="1600" dirty="0" err="1"/>
                <a:t>m,b</a:t>
              </a:r>
              <a:r>
                <a:rPr lang="en-US" altLang="en-US" sz="1600" dirty="0"/>
                <a:t>) = (1/n) </a:t>
              </a:r>
              <a:r>
                <a:rPr lang="en-US" altLang="en-US" sz="1600" dirty="0">
                  <a:sym typeface="Symbol" panose="05050102010706020507" pitchFamily="18" charset="2"/>
                </a:rPr>
                <a:t> (Y(x</a:t>
              </a:r>
              <a:r>
                <a:rPr lang="en-US" altLang="en-US" sz="1600" baseline="-25000" dirty="0">
                  <a:sym typeface="Symbol" panose="05050102010706020507" pitchFamily="18" charset="2"/>
                </a:rPr>
                <a:t>i</a:t>
              </a:r>
              <a:r>
                <a:rPr lang="en-US" altLang="en-US" sz="1600" dirty="0">
                  <a:sym typeface="Symbol" panose="05050102010706020507" pitchFamily="18" charset="2"/>
                </a:rPr>
                <a:t>)-</a:t>
              </a:r>
              <a:r>
                <a:rPr lang="en-US" altLang="en-US" sz="1600" dirty="0" err="1">
                  <a:sym typeface="Symbol" panose="05050102010706020507" pitchFamily="18" charset="2"/>
                </a:rPr>
                <a:t>y</a:t>
              </a:r>
              <a:r>
                <a:rPr lang="en-US" altLang="en-US" sz="1600" baseline="-25000" dirty="0" err="1">
                  <a:sym typeface="Symbol" panose="05050102010706020507" pitchFamily="18" charset="2"/>
                </a:rPr>
                <a:t>i</a:t>
              </a:r>
              <a:r>
                <a:rPr lang="en-US" altLang="en-US" sz="1600" dirty="0">
                  <a:sym typeface="Symbol" panose="05050102010706020507" pitchFamily="18" charset="2"/>
                </a:rPr>
                <a:t>)</a:t>
              </a:r>
              <a:r>
                <a:rPr lang="en-US" altLang="en-US" sz="1600" baseline="30000" dirty="0">
                  <a:sym typeface="Symbol" panose="05050102010706020507" pitchFamily="18" charset="2"/>
                </a:rPr>
                <a:t>2</a:t>
              </a:r>
              <a:endParaRPr lang="en-US" altLang="en-US" sz="1600" baseline="300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/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2400" dirty="0">
                <a:latin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120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–Batch GD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691786" y="1507461"/>
                <a:ext cx="7614459" cy="17434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r"/>
                <a:r>
                  <a:rPr lang="en-US" altLang="en-US" sz="3600" dirty="0"/>
                  <a:t>Recall:                          b</a:t>
                </a:r>
                <a:r>
                  <a:rPr lang="en-US" altLang="en-US" sz="3600" baseline="-25000" dirty="0"/>
                  <a:t>i+1</a:t>
                </a:r>
                <a:r>
                  <a:rPr lang="en-US" altLang="en-US" sz="3600" dirty="0"/>
                  <a:t> = b</a:t>
                </a:r>
                <a:r>
                  <a:rPr lang="en-US" altLang="en-US" sz="3600" baseline="-25000" dirty="0"/>
                  <a:t>i </a:t>
                </a:r>
                <a:r>
                  <a:rPr lang="en-US" altLang="en-US" sz="3600" dirty="0"/>
                  <a:t>+2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en-US" sz="3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Σ</m:t>
                        </m:r>
                        <m:d>
                          <m:dPr>
                            <m:ctrlPr>
                              <a:rPr lang="en-US" altLang="en-US" sz="3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3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  <m:r>
                              <a:rPr lang="en-US" altLang="en-US" sz="3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en-US" sz="3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  <m:r>
                              <a:rPr lang="en-US" altLang="en-US" sz="3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e>
                        </m:d>
                      </m:num>
                      <m:den>
                        <m:r>
                          <a:rPr lang="en-US" altLang="en-US" sz="3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den>
                    </m:f>
                  </m:oMath>
                </a14:m>
                <a:endParaRPr lang="en-US" altLang="en-US" sz="3600" baseline="-25000" dirty="0"/>
              </a:p>
              <a:p>
                <a:pPr algn="r"/>
                <a:r>
                  <a:rPr lang="en-US" altLang="en-US" sz="3600" dirty="0">
                    <a:sym typeface="Symbol" panose="05050102010706020507" pitchFamily="18" charset="2"/>
                  </a:rPr>
                  <a:t>		</a:t>
                </a:r>
                <a:r>
                  <a:rPr lang="en-US" altLang="en-US" sz="3600" dirty="0"/>
                  <a:t>m</a:t>
                </a:r>
                <a:r>
                  <a:rPr lang="en-US" altLang="en-US" sz="3600" baseline="-25000" dirty="0"/>
                  <a:t>i+1</a:t>
                </a:r>
                <a:r>
                  <a:rPr lang="en-US" altLang="en-US" sz="3600" dirty="0"/>
                  <a:t>  =  m</a:t>
                </a:r>
                <a:r>
                  <a:rPr lang="en-US" altLang="en-US" sz="3600" baseline="-25000" dirty="0"/>
                  <a:t>i </a:t>
                </a:r>
                <a:r>
                  <a:rPr lang="en-US" altLang="en-US" sz="3600" dirty="0"/>
                  <a:t>+2</a:t>
                </a:r>
                <a:r>
                  <a:rPr lang="en-US" altLang="en-US" sz="3600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en-US" sz="3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altLang="en-US" sz="3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Σ</m:t>
                        </m:r>
                        <m:r>
                          <a:rPr lang="en-US" altLang="en-US" sz="3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𝑥</m:t>
                        </m:r>
                        <m:d>
                          <m:dPr>
                            <m:ctrlPr>
                              <a:rPr lang="en-US" altLang="en-US" sz="3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</m:ctrlPr>
                          </m:dPr>
                          <m:e>
                            <m:r>
                              <a:rPr lang="en-US" altLang="en-US" sz="3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  <m:r>
                              <a:rPr lang="en-US" altLang="en-US" sz="3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−</m:t>
                            </m:r>
                            <m:r>
                              <a:rPr lang="en-US" altLang="en-US" sz="3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𝑦</m:t>
                            </m:r>
                            <m:r>
                              <a:rPr lang="en-US" altLang="en-US" sz="3600" i="1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′</m:t>
                            </m:r>
                          </m:e>
                        </m:d>
                      </m:num>
                      <m:den>
                        <m:r>
                          <a:rPr lang="en-US" altLang="en-US" sz="3600" i="1">
                            <a:latin typeface="Cambria Math" panose="02040503050406030204" pitchFamily="18" charset="0"/>
                            <a:sym typeface="Symbol" panose="05050102010706020507" pitchFamily="18" charset="2"/>
                          </a:rPr>
                          <m:t>𝑛</m:t>
                        </m:r>
                      </m:den>
                    </m:f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786" y="1507461"/>
                <a:ext cx="7614459" cy="1743426"/>
              </a:xfrm>
              <a:prstGeom prst="rect">
                <a:avLst/>
              </a:prstGeom>
              <a:blipFill rotWithShape="0">
                <a:blip r:embed="rId2"/>
                <a:stretch>
                  <a:fillRect l="-1040" b="-5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779476" y="3431097"/>
            <a:ext cx="83561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What does the convergence look like?</a:t>
            </a:r>
          </a:p>
        </p:txBody>
      </p:sp>
      <p:sp>
        <p:nvSpPr>
          <p:cNvPr id="20" name="Arc 19"/>
          <p:cNvSpPr/>
          <p:nvPr/>
        </p:nvSpPr>
        <p:spPr>
          <a:xfrm flipH="1" flipV="1">
            <a:off x="1501628" y="2080469"/>
            <a:ext cx="7994709" cy="4269995"/>
          </a:xfrm>
          <a:prstGeom prst="arc">
            <a:avLst>
              <a:gd name="adj1" fmla="val 15804199"/>
              <a:gd name="adj2" fmla="val 0"/>
            </a:avLst>
          </a:prstGeom>
          <a:ln>
            <a:solidFill>
              <a:schemeClr val="accent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501629" y="2709643"/>
            <a:ext cx="8179268" cy="3741491"/>
            <a:chOff x="1501629" y="2709643"/>
            <a:chExt cx="8179268" cy="3741491"/>
          </a:xfrm>
        </p:grpSpPr>
        <p:sp>
          <p:nvSpPr>
            <p:cNvPr id="4" name="Rectangle 3"/>
            <p:cNvSpPr/>
            <p:nvPr/>
          </p:nvSpPr>
          <p:spPr>
            <a:xfrm>
              <a:off x="1501629" y="4035105"/>
              <a:ext cx="4957025" cy="2416029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Arc 15"/>
            <p:cNvSpPr/>
            <p:nvPr/>
          </p:nvSpPr>
          <p:spPr>
            <a:xfrm flipH="1" flipV="1">
              <a:off x="1501629" y="2709643"/>
              <a:ext cx="8179268" cy="2919369"/>
            </a:xfrm>
            <a:prstGeom prst="arc">
              <a:avLst>
                <a:gd name="adj1" fmla="val 15804199"/>
                <a:gd name="adj2" fmla="val 0"/>
              </a:avLst>
            </a:prstGeom>
            <a:ln>
              <a:solidFill>
                <a:srgbClr val="FF0000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3003259" y="4144161"/>
              <a:ext cx="26173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l-GR" dirty="0"/>
                <a:t>Δ</a:t>
              </a:r>
              <a:r>
                <a:rPr lang="en-US" dirty="0" err="1"/>
                <a:t>m,b</a:t>
              </a:r>
              <a:r>
                <a:rPr lang="en-US" dirty="0"/>
                <a:t> vs 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6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–Batch GD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1786" y="1507461"/>
            <a:ext cx="761445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/>
              <a:t>Recall:</a:t>
            </a:r>
            <a:endParaRPr lang="en-US" sz="3600" dirty="0"/>
          </a:p>
        </p:txBody>
      </p:sp>
      <p:sp>
        <p:nvSpPr>
          <p:cNvPr id="26" name="TextBox 25"/>
          <p:cNvSpPr txBox="1"/>
          <p:nvPr/>
        </p:nvSpPr>
        <p:spPr>
          <a:xfrm>
            <a:off x="7137781" y="2271841"/>
            <a:ext cx="49522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What problem can occur?</a:t>
            </a:r>
          </a:p>
          <a:p>
            <a:endParaRPr lang="en-US" sz="2400" dirty="0">
              <a:solidFill>
                <a:schemeClr val="accent6"/>
              </a:solidFill>
            </a:endParaRPr>
          </a:p>
          <a:p>
            <a:endParaRPr lang="en-US" sz="2400" dirty="0">
              <a:solidFill>
                <a:schemeClr val="accent6"/>
              </a:solidFill>
            </a:endParaRPr>
          </a:p>
          <a:p>
            <a:r>
              <a:rPr lang="en-US" sz="2400" dirty="0">
                <a:solidFill>
                  <a:schemeClr val="accent6"/>
                </a:solidFill>
              </a:rPr>
              <a:t>What can we do?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184445" y="1690688"/>
            <a:ext cx="4274209" cy="3910282"/>
            <a:chOff x="-409575" y="1609725"/>
            <a:chExt cx="7677150" cy="5457825"/>
          </a:xfrm>
        </p:grpSpPr>
        <p:pic>
          <p:nvPicPr>
            <p:cNvPr id="11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409575" y="1690688"/>
              <a:ext cx="7677150" cy="53768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TextBox 16"/>
            <p:cNvSpPr txBox="1">
              <a:spLocks noChangeArrowheads="1"/>
            </p:cNvSpPr>
            <p:nvPr/>
          </p:nvSpPr>
          <p:spPr bwMode="auto">
            <a:xfrm>
              <a:off x="838200" y="1609725"/>
              <a:ext cx="492474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1pPr>
              <a:lvl2pPr marL="4572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2pPr>
              <a:lvl3pPr marL="9144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3pPr>
              <a:lvl4pPr marL="13716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4pPr>
              <a:lvl5pPr marL="1828800" algn="l" defTabSz="457200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  <a:cs typeface="+mn-cs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latin typeface="Arial" panose="020B0604020202020204" pitchFamily="34" charset="0"/>
                </a:rPr>
                <a:t>There may be more than one path:</a:t>
              </a:r>
              <a:endParaRPr lang="en-US" altLang="en-US" sz="2400" baseline="30000" dirty="0"/>
            </a:p>
          </p:txBody>
        </p:sp>
        <p:sp>
          <p:nvSpPr>
            <p:cNvPr id="13" name="AutoShape 7"/>
            <p:cNvSpPr>
              <a:spLocks noChangeArrowheads="1"/>
            </p:cNvSpPr>
            <p:nvPr/>
          </p:nvSpPr>
          <p:spPr bwMode="auto">
            <a:xfrm>
              <a:off x="2838450" y="3822700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2876550" y="4113213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" name="AutoShape 9"/>
            <p:cNvSpPr>
              <a:spLocks noChangeArrowheads="1"/>
            </p:cNvSpPr>
            <p:nvPr/>
          </p:nvSpPr>
          <p:spPr bwMode="auto">
            <a:xfrm>
              <a:off x="2857500" y="4408488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1" name="AutoShape 10"/>
            <p:cNvSpPr>
              <a:spLocks noChangeArrowheads="1"/>
            </p:cNvSpPr>
            <p:nvPr/>
          </p:nvSpPr>
          <p:spPr bwMode="auto">
            <a:xfrm>
              <a:off x="2628900" y="4713288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2" name="AutoShape 11"/>
            <p:cNvSpPr>
              <a:spLocks noChangeArrowheads="1"/>
            </p:cNvSpPr>
            <p:nvPr/>
          </p:nvSpPr>
          <p:spPr bwMode="auto">
            <a:xfrm>
              <a:off x="2705100" y="5018088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3" name="AutoShape 12"/>
            <p:cNvSpPr>
              <a:spLocks noChangeArrowheads="1"/>
            </p:cNvSpPr>
            <p:nvPr/>
          </p:nvSpPr>
          <p:spPr bwMode="auto">
            <a:xfrm>
              <a:off x="3009900" y="5094288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4" name="AutoShape 13"/>
            <p:cNvSpPr>
              <a:spLocks noChangeArrowheads="1"/>
            </p:cNvSpPr>
            <p:nvPr/>
          </p:nvSpPr>
          <p:spPr bwMode="auto">
            <a:xfrm>
              <a:off x="3162300" y="5322888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25" name="AutoShape 14"/>
            <p:cNvSpPr>
              <a:spLocks noChangeArrowheads="1"/>
            </p:cNvSpPr>
            <p:nvPr/>
          </p:nvSpPr>
          <p:spPr bwMode="auto">
            <a:xfrm>
              <a:off x="3086100" y="5627688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27" name="AutoShape 15"/>
            <p:cNvCxnSpPr>
              <a:cxnSpLocks noChangeShapeType="1"/>
            </p:cNvCxnSpPr>
            <p:nvPr/>
          </p:nvCxnSpPr>
          <p:spPr bwMode="auto">
            <a:xfrm>
              <a:off x="2740025" y="4827588"/>
              <a:ext cx="76200" cy="304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AutoShape 16"/>
            <p:cNvCxnSpPr>
              <a:cxnSpLocks noChangeShapeType="1"/>
            </p:cNvCxnSpPr>
            <p:nvPr/>
          </p:nvCxnSpPr>
          <p:spPr bwMode="auto">
            <a:xfrm flipH="1">
              <a:off x="2740025" y="4522788"/>
              <a:ext cx="228600" cy="304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AutoShape 17"/>
            <p:cNvCxnSpPr>
              <a:cxnSpLocks noChangeShapeType="1"/>
            </p:cNvCxnSpPr>
            <p:nvPr/>
          </p:nvCxnSpPr>
          <p:spPr bwMode="auto">
            <a:xfrm>
              <a:off x="2822575" y="5132388"/>
              <a:ext cx="304800" cy="762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0" name="AutoShape 18"/>
            <p:cNvCxnSpPr>
              <a:cxnSpLocks noChangeShapeType="1"/>
            </p:cNvCxnSpPr>
            <p:nvPr/>
          </p:nvCxnSpPr>
          <p:spPr bwMode="auto">
            <a:xfrm>
              <a:off x="3116263" y="5208588"/>
              <a:ext cx="152400" cy="228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1" name="AutoShape 19"/>
            <p:cNvCxnSpPr>
              <a:cxnSpLocks noChangeShapeType="1"/>
            </p:cNvCxnSpPr>
            <p:nvPr/>
          </p:nvCxnSpPr>
          <p:spPr bwMode="auto">
            <a:xfrm flipH="1">
              <a:off x="3192463" y="5437188"/>
              <a:ext cx="76200" cy="3048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2" name="Line 20"/>
            <p:cNvSpPr>
              <a:spLocks noChangeShapeType="1"/>
            </p:cNvSpPr>
            <p:nvPr/>
          </p:nvSpPr>
          <p:spPr bwMode="auto">
            <a:xfrm>
              <a:off x="2952751" y="3937000"/>
              <a:ext cx="42863" cy="30480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1"/>
            <p:cNvSpPr>
              <a:spLocks noChangeShapeType="1"/>
            </p:cNvSpPr>
            <p:nvPr/>
          </p:nvSpPr>
          <p:spPr bwMode="auto">
            <a:xfrm flipH="1">
              <a:off x="2971801" y="4237039"/>
              <a:ext cx="23813" cy="28098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AutoShape 7"/>
            <p:cNvSpPr>
              <a:spLocks noChangeArrowheads="1"/>
            </p:cNvSpPr>
            <p:nvPr/>
          </p:nvSpPr>
          <p:spPr bwMode="auto">
            <a:xfrm>
              <a:off x="3262313" y="3700463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5" name="AutoShape 8"/>
            <p:cNvSpPr>
              <a:spLocks noChangeArrowheads="1"/>
            </p:cNvSpPr>
            <p:nvPr/>
          </p:nvSpPr>
          <p:spPr bwMode="auto">
            <a:xfrm>
              <a:off x="3519488" y="401002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6" name="AutoShape 9"/>
            <p:cNvSpPr>
              <a:spLocks noChangeArrowheads="1"/>
            </p:cNvSpPr>
            <p:nvPr/>
          </p:nvSpPr>
          <p:spPr bwMode="auto">
            <a:xfrm>
              <a:off x="3805238" y="4133850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7" name="AutoShape 10"/>
            <p:cNvSpPr>
              <a:spLocks noChangeArrowheads="1"/>
            </p:cNvSpPr>
            <p:nvPr/>
          </p:nvSpPr>
          <p:spPr bwMode="auto">
            <a:xfrm>
              <a:off x="4152900" y="441007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8" name="AutoShape 11"/>
            <p:cNvSpPr>
              <a:spLocks noChangeArrowheads="1"/>
            </p:cNvSpPr>
            <p:nvPr/>
          </p:nvSpPr>
          <p:spPr bwMode="auto">
            <a:xfrm>
              <a:off x="4533900" y="463867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39" name="AutoShape 12"/>
            <p:cNvSpPr>
              <a:spLocks noChangeArrowheads="1"/>
            </p:cNvSpPr>
            <p:nvPr/>
          </p:nvSpPr>
          <p:spPr bwMode="auto">
            <a:xfrm>
              <a:off x="4914900" y="479107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0" name="AutoShape 13"/>
            <p:cNvSpPr>
              <a:spLocks noChangeArrowheads="1"/>
            </p:cNvSpPr>
            <p:nvPr/>
          </p:nvSpPr>
          <p:spPr bwMode="auto">
            <a:xfrm>
              <a:off x="5295900" y="4943475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41" name="AutoShape 14"/>
            <p:cNvCxnSpPr>
              <a:cxnSpLocks noChangeShapeType="1"/>
            </p:cNvCxnSpPr>
            <p:nvPr/>
          </p:nvCxnSpPr>
          <p:spPr bwMode="auto">
            <a:xfrm>
              <a:off x="4252913" y="4524375"/>
              <a:ext cx="381000" cy="2286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2" name="AutoShape 15"/>
            <p:cNvCxnSpPr>
              <a:cxnSpLocks noChangeShapeType="1"/>
            </p:cNvCxnSpPr>
            <p:nvPr/>
          </p:nvCxnSpPr>
          <p:spPr bwMode="auto">
            <a:xfrm>
              <a:off x="4645025" y="4752975"/>
              <a:ext cx="381000" cy="152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16"/>
            <p:cNvCxnSpPr>
              <a:cxnSpLocks noChangeShapeType="1"/>
            </p:cNvCxnSpPr>
            <p:nvPr/>
          </p:nvCxnSpPr>
          <p:spPr bwMode="auto">
            <a:xfrm>
              <a:off x="5026025" y="4905375"/>
              <a:ext cx="381000" cy="152400"/>
            </a:xfrm>
            <a:prstGeom prst="straightConnector1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4" name="Line 17"/>
            <p:cNvSpPr>
              <a:spLocks noChangeShapeType="1"/>
            </p:cNvSpPr>
            <p:nvPr/>
          </p:nvSpPr>
          <p:spPr bwMode="auto">
            <a:xfrm>
              <a:off x="3376613" y="3819525"/>
              <a:ext cx="247650" cy="3000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8"/>
            <p:cNvSpPr>
              <a:spLocks noChangeShapeType="1"/>
            </p:cNvSpPr>
            <p:nvPr/>
          </p:nvSpPr>
          <p:spPr bwMode="auto">
            <a:xfrm>
              <a:off x="3624263" y="4124325"/>
              <a:ext cx="290512" cy="1333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AutoShape 19"/>
            <p:cNvSpPr>
              <a:spLocks noChangeArrowheads="1"/>
            </p:cNvSpPr>
            <p:nvPr/>
          </p:nvSpPr>
          <p:spPr bwMode="auto">
            <a:xfrm>
              <a:off x="3067050" y="3824288"/>
              <a:ext cx="228600" cy="228600"/>
            </a:xfrm>
            <a:prstGeom prst="star4">
              <a:avLst>
                <a:gd name="adj" fmla="val 12500"/>
              </a:avLst>
            </a:prstGeom>
            <a:solidFill>
              <a:schemeClr val="tx1">
                <a:alpha val="59999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Font typeface="Arial" panose="020B0604020202020204" pitchFamily="34" charset="0"/>
                <a:buChar char="•"/>
                <a:defRPr sz="32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1pPr>
              <a:lvl2pPr marL="37931725" indent="-37474525">
                <a:spcBef>
                  <a:spcPct val="20000"/>
                </a:spcBef>
                <a:buFont typeface="Arial" panose="020B0604020202020204" pitchFamily="34" charset="0"/>
                <a:buChar char="–"/>
                <a:defRPr sz="28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•"/>
                <a:defRPr sz="24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–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5pPr>
              <a:lvl6pPr marL="25146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6pPr>
              <a:lvl7pPr marL="29718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7pPr>
              <a:lvl8pPr marL="34290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8pPr>
              <a:lvl9pPr marL="3886200" indent="-228600" defTabSz="4572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»"/>
                <a:defRPr sz="2000">
                  <a:solidFill>
                    <a:schemeClr val="tx1"/>
                  </a:solidFill>
                  <a:latin typeface="Calibri" panose="020F050202020403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7" name="Line 20"/>
            <p:cNvSpPr>
              <a:spLocks noChangeShapeType="1"/>
            </p:cNvSpPr>
            <p:nvPr/>
          </p:nvSpPr>
          <p:spPr bwMode="auto">
            <a:xfrm>
              <a:off x="3919539" y="4262439"/>
              <a:ext cx="333375" cy="26193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523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B0A6B-F972-4B7D-9F32-7074C2CA3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240911" cy="1325563"/>
          </a:xfrm>
        </p:spPr>
        <p:txBody>
          <a:bodyPr/>
          <a:lstStyle/>
          <a:p>
            <a:r>
              <a:rPr lang="en-US" dirty="0"/>
              <a:t>DMO –LR –Advanced –Batch GD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1786" y="1507461"/>
            <a:ext cx="1120404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600" dirty="0"/>
              <a:t>The issue is that we are calculating the gradient using the entire batch of data!  Every single point. We then took that to update the values of m &amp; b and rinse &amp; repeat until we were satisfied there was convergence (below a threshold).</a:t>
            </a:r>
          </a:p>
          <a:p>
            <a:endParaRPr lang="en-US" altLang="en-US" sz="3600" dirty="0"/>
          </a:p>
          <a:p>
            <a:r>
              <a:rPr lang="en-US" sz="3600" dirty="0">
                <a:solidFill>
                  <a:schemeClr val="accent6"/>
                </a:solidFill>
              </a:rPr>
              <a:t>So instead, let’s not do that. </a:t>
            </a:r>
          </a:p>
        </p:txBody>
      </p:sp>
    </p:spTree>
    <p:extLst>
      <p:ext uri="{BB962C8B-B14F-4D97-AF65-F5344CB8AC3E}">
        <p14:creationId xmlns:p14="http://schemas.microsoft.com/office/powerpoint/2010/main" val="349838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373"/>
    </mc:Choice>
    <mc:Fallback xmlns="">
      <p:transition spd="slow" advTm="3437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7|3|2|1.9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53801</TotalTime>
  <Words>1664</Words>
  <Application>Microsoft Office PowerPoint</Application>
  <PresentationFormat>Widescreen</PresentationFormat>
  <Paragraphs>563</Paragraphs>
  <Slides>44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2" baseType="lpstr">
      <vt:lpstr>MS PGothic</vt:lpstr>
      <vt:lpstr>Arial</vt:lpstr>
      <vt:lpstr>Calibri</vt:lpstr>
      <vt:lpstr>Calibri Light</vt:lpstr>
      <vt:lpstr>Cambria Math</vt:lpstr>
      <vt:lpstr>Symbol</vt:lpstr>
      <vt:lpstr>Times New Roman</vt:lpstr>
      <vt:lpstr>Office Theme</vt:lpstr>
      <vt:lpstr>AISC1004 Deterministic Models &amp; Optimization</vt:lpstr>
      <vt:lpstr>Agenda - Week 6 –DMO –LR advanced II</vt:lpstr>
      <vt:lpstr>Learning Outcomes –LinearR Advanced II</vt:lpstr>
      <vt:lpstr>PowerPoint Presentation</vt:lpstr>
      <vt:lpstr>DMO –Linear Regression –Advanced </vt:lpstr>
      <vt:lpstr>DMO –Linear Regression –Advanced</vt:lpstr>
      <vt:lpstr>DMO –LR –Advanced –Batch GD</vt:lpstr>
      <vt:lpstr>DMO –LR –Advanced –Batch GD</vt:lpstr>
      <vt:lpstr>DMO –LR –Advanced –Batch GD</vt:lpstr>
      <vt:lpstr>DMO –LR –Advanced –Stochastic GD</vt:lpstr>
      <vt:lpstr>DMO –LR –Advanced –Stochastic GD</vt:lpstr>
      <vt:lpstr>DMO –LR –Advanced –Mini batch GD</vt:lpstr>
      <vt:lpstr>DMO –LR –Advanced–Multiple Linear Regression</vt:lpstr>
      <vt:lpstr>Homoscedasticity</vt:lpstr>
      <vt:lpstr>Independence</vt:lpstr>
      <vt:lpstr>Normality of Residuals</vt:lpstr>
      <vt:lpstr>Linearity</vt:lpstr>
      <vt:lpstr>DMO –LR –Advanced–Multiple Linear Regression</vt:lpstr>
      <vt:lpstr>DMO –LR –Advanced–Multiple Linear Regression</vt:lpstr>
      <vt:lpstr>DMO –LR –Advanced–Multiple Linear Regression</vt:lpstr>
      <vt:lpstr>DMO –LR –Advanced–Multiple Linear Regression</vt:lpstr>
      <vt:lpstr>DMO –LR –Advanced–Multiple Linear Regression</vt:lpstr>
      <vt:lpstr>DMO –LR –Advanced–Multiple Linear Regression</vt:lpstr>
      <vt:lpstr>DMO –LR –Advanced–Multiple Linear Regression</vt:lpstr>
      <vt:lpstr>DMO –LR –Advanced–Multiple Linear Regression</vt:lpstr>
      <vt:lpstr>DMO –LR –Advanced–Multiple Linear Regression</vt:lpstr>
      <vt:lpstr>DMO –LR –Advanced–Multiple Linear Regression</vt:lpstr>
      <vt:lpstr>DMO –LR –Advanced–Multiple Linear Regression</vt:lpstr>
      <vt:lpstr>DMO –Multiple LR - Recap</vt:lpstr>
      <vt:lpstr>DMO –Multiple LR &amp; SGD- Recap</vt:lpstr>
      <vt:lpstr>DMO –Multiple LR &amp; SGD- Recap</vt:lpstr>
      <vt:lpstr>DMO –Multiple LR &amp; SGD- Recap</vt:lpstr>
      <vt:lpstr>DMO –Multiple LR &amp; SGD- Recap</vt:lpstr>
      <vt:lpstr>DMO –Multiple LR &amp; SGD- Recap</vt:lpstr>
      <vt:lpstr>DMO –LR –Advanced II –Multivariate LR</vt:lpstr>
      <vt:lpstr>DMO –LR –Advanced II –Multivariate LR</vt:lpstr>
      <vt:lpstr>DMO –LR –Advanced II –Multivariate LR</vt:lpstr>
      <vt:lpstr>DMO –LR –Advanced II –Multivariate Multiple LR</vt:lpstr>
      <vt:lpstr>DMO –LR –Advanced II –Multivariate MLR</vt:lpstr>
      <vt:lpstr>DMO –LR –Advanced II –Multivariate MLR</vt:lpstr>
      <vt:lpstr>DMO –LR –Advanced II –Multivariate MLR</vt:lpstr>
      <vt:lpstr>DMO –LR –Advanced II –Multivariate MLR</vt:lpstr>
      <vt:lpstr>DMO –LR –Advanced II –Multivariate MLR</vt:lpstr>
      <vt:lpstr>Exercises – week 6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MATH1044</dc:title>
  <dc:creator>Soumo</dc:creator>
  <cp:lastModifiedBy>Qasim Ali</cp:lastModifiedBy>
  <cp:revision>1908</cp:revision>
  <dcterms:created xsi:type="dcterms:W3CDTF">2021-08-31T19:54:19Z</dcterms:created>
  <dcterms:modified xsi:type="dcterms:W3CDTF">2023-10-14T16:23:02Z</dcterms:modified>
</cp:coreProperties>
</file>