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6.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7.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8.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 id="2147483724" r:id="rId5"/>
    <p:sldMasterId id="2147483734" r:id="rId6"/>
    <p:sldMasterId id="2147483736" r:id="rId7"/>
    <p:sldMasterId id="2147483739" r:id="rId8"/>
    <p:sldMasterId id="2147483743" r:id="rId9"/>
    <p:sldMasterId id="2147483751" r:id="rId10"/>
    <p:sldMasterId id="2147483759" r:id="rId11"/>
    <p:sldMasterId id="2147483767" r:id="rId12"/>
  </p:sldMasterIdLst>
  <p:notesMasterIdLst>
    <p:notesMasterId r:id="rId54"/>
  </p:notesMasterIdLst>
  <p:sldIdLst>
    <p:sldId id="358" r:id="rId13"/>
    <p:sldId id="573" r:id="rId14"/>
    <p:sldId id="577" r:id="rId15"/>
    <p:sldId id="575" r:id="rId16"/>
    <p:sldId id="576" r:id="rId17"/>
    <p:sldId id="263" r:id="rId18"/>
    <p:sldId id="313" r:id="rId19"/>
    <p:sldId id="340" r:id="rId20"/>
    <p:sldId id="268" r:id="rId21"/>
    <p:sldId id="339" r:id="rId22"/>
    <p:sldId id="308" r:id="rId23"/>
    <p:sldId id="278" r:id="rId24"/>
    <p:sldId id="279" r:id="rId25"/>
    <p:sldId id="341" r:id="rId26"/>
    <p:sldId id="342" r:id="rId27"/>
    <p:sldId id="343" r:id="rId28"/>
    <p:sldId id="344" r:id="rId29"/>
    <p:sldId id="345" r:id="rId30"/>
    <p:sldId id="347" r:id="rId31"/>
    <p:sldId id="280" r:id="rId32"/>
    <p:sldId id="281" r:id="rId33"/>
    <p:sldId id="282" r:id="rId34"/>
    <p:sldId id="310" r:id="rId35"/>
    <p:sldId id="348" r:id="rId36"/>
    <p:sldId id="349" r:id="rId37"/>
    <p:sldId id="350" r:id="rId38"/>
    <p:sldId id="351" r:id="rId39"/>
    <p:sldId id="284" r:id="rId40"/>
    <p:sldId id="359" r:id="rId41"/>
    <p:sldId id="352" r:id="rId42"/>
    <p:sldId id="353" r:id="rId43"/>
    <p:sldId id="354" r:id="rId44"/>
    <p:sldId id="287" r:id="rId45"/>
    <p:sldId id="360" r:id="rId46"/>
    <p:sldId id="289" r:id="rId47"/>
    <p:sldId id="290" r:id="rId48"/>
    <p:sldId id="361" r:id="rId49"/>
    <p:sldId id="291" r:id="rId50"/>
    <p:sldId id="355" r:id="rId51"/>
    <p:sldId id="356" r:id="rId52"/>
    <p:sldId id="35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72652801-146D-49A4-971B-34FFAD5A1FFF}">
          <p14:sldIdLst>
            <p14:sldId id="358"/>
            <p14:sldId id="573"/>
            <p14:sldId id="577"/>
            <p14:sldId id="575"/>
            <p14:sldId id="576"/>
            <p14:sldId id="263"/>
            <p14:sldId id="313"/>
            <p14:sldId id="340"/>
            <p14:sldId id="268"/>
            <p14:sldId id="339"/>
            <p14:sldId id="308"/>
            <p14:sldId id="278"/>
            <p14:sldId id="279"/>
            <p14:sldId id="341"/>
            <p14:sldId id="342"/>
            <p14:sldId id="343"/>
            <p14:sldId id="344"/>
            <p14:sldId id="345"/>
            <p14:sldId id="347"/>
            <p14:sldId id="280"/>
            <p14:sldId id="281"/>
            <p14:sldId id="282"/>
            <p14:sldId id="310"/>
            <p14:sldId id="348"/>
            <p14:sldId id="349"/>
            <p14:sldId id="350"/>
            <p14:sldId id="351"/>
            <p14:sldId id="284"/>
            <p14:sldId id="359"/>
            <p14:sldId id="352"/>
            <p14:sldId id="353"/>
            <p14:sldId id="354"/>
            <p14:sldId id="287"/>
            <p14:sldId id="360"/>
            <p14:sldId id="289"/>
            <p14:sldId id="290"/>
            <p14:sldId id="361"/>
            <p14:sldId id="291"/>
            <p14:sldId id="355"/>
            <p14:sldId id="356"/>
            <p14:sldId id="35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ana Murphy" initials="DM" lastIdx="1" clrIdx="0">
    <p:extLst>
      <p:ext uri="{19B8F6BF-5375-455C-9EA6-DF929625EA0E}">
        <p15:presenceInfo xmlns:p15="http://schemas.microsoft.com/office/powerpoint/2012/main" userId="0973a90792220e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00"/>
    <a:srgbClr val="00504E"/>
    <a:srgbClr val="FBE2FE"/>
    <a:srgbClr val="008080"/>
    <a:srgbClr val="E4F2F4"/>
    <a:srgbClr val="EAE9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287F46-9100-4CC8-92DA-5215E898FBF3}" v="1" dt="2023-09-08T20:29:23.2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87" autoAdjust="0"/>
    <p:restoredTop sz="84136" autoAdjust="0"/>
  </p:normalViewPr>
  <p:slideViewPr>
    <p:cSldViewPr>
      <p:cViewPr varScale="1">
        <p:scale>
          <a:sx n="74" d="100"/>
          <a:sy n="74" d="100"/>
        </p:scale>
        <p:origin x="1191" y="4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70" d="100"/>
        <a:sy n="170" d="100"/>
      </p:scale>
      <p:origin x="0" y="0"/>
    </p:cViewPr>
  </p:sorterViewPr>
  <p:notesViewPr>
    <p:cSldViewPr>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commentAuthors" Target="commen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theme" Target="theme/theme1.xml"/><Relationship Id="rId5" Type="http://schemas.openxmlformats.org/officeDocument/2006/relationships/slideMaster" Target="slideMasters/slideMaster2.xml"/><Relationship Id="rId61" Type="http://schemas.microsoft.com/office/2015/10/relationships/revisionInfo" Target="revisionInfo.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39.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tableStyles" Target="tableStyles.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viewProps" Target="viewProps.xml"/><Relationship Id="rId10" Type="http://schemas.openxmlformats.org/officeDocument/2006/relationships/slideMaster" Target="slideMasters/slideMaster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eed Sojasi" userId="90bf920fa6a9408d" providerId="LiveId" clId="{37287F46-9100-4CC8-92DA-5215E898FBF3}"/>
    <pc:docChg chg="addSld delSld modSld modSection">
      <pc:chgData name="Saeed Sojasi" userId="90bf920fa6a9408d" providerId="LiveId" clId="{37287F46-9100-4CC8-92DA-5215E898FBF3}" dt="2023-09-08T20:29:32.738" v="14" actId="20577"/>
      <pc:docMkLst>
        <pc:docMk/>
      </pc:docMkLst>
      <pc:sldChg chg="modSp mod">
        <pc:chgData name="Saeed Sojasi" userId="90bf920fa6a9408d" providerId="LiveId" clId="{37287F46-9100-4CC8-92DA-5215E898FBF3}" dt="2023-09-08T20:11:58.532" v="9" actId="20577"/>
        <pc:sldMkLst>
          <pc:docMk/>
          <pc:sldMk cId="1496988094" sldId="358"/>
        </pc:sldMkLst>
        <pc:spChg chg="mod">
          <ac:chgData name="Saeed Sojasi" userId="90bf920fa6a9408d" providerId="LiveId" clId="{37287F46-9100-4CC8-92DA-5215E898FBF3}" dt="2023-09-08T20:11:58.532" v="9" actId="20577"/>
          <ac:spMkLst>
            <pc:docMk/>
            <pc:sldMk cId="1496988094" sldId="358"/>
            <ac:spMk id="4" creationId="{0B5F3381-18BC-BFAA-9012-A10B465C5FA4}"/>
          </ac:spMkLst>
        </pc:spChg>
      </pc:sldChg>
      <pc:sldChg chg="del">
        <pc:chgData name="Saeed Sojasi" userId="90bf920fa6a9408d" providerId="LiveId" clId="{37287F46-9100-4CC8-92DA-5215E898FBF3}" dt="2023-09-08T20:29:27.227" v="11" actId="47"/>
        <pc:sldMkLst>
          <pc:docMk/>
          <pc:sldMk cId="81422996" sldId="574"/>
        </pc:sldMkLst>
      </pc:sldChg>
      <pc:sldChg chg="modSp add mod">
        <pc:chgData name="Saeed Sojasi" userId="90bf920fa6a9408d" providerId="LiveId" clId="{37287F46-9100-4CC8-92DA-5215E898FBF3}" dt="2023-09-08T20:29:32.738" v="14" actId="20577"/>
        <pc:sldMkLst>
          <pc:docMk/>
          <pc:sldMk cId="3980210189" sldId="577"/>
        </pc:sldMkLst>
        <pc:spChg chg="mod">
          <ac:chgData name="Saeed Sojasi" userId="90bf920fa6a9408d" providerId="LiveId" clId="{37287F46-9100-4CC8-92DA-5215E898FBF3}" dt="2023-09-08T20:29:32.738" v="14" actId="20577"/>
          <ac:spMkLst>
            <pc:docMk/>
            <pc:sldMk cId="3980210189" sldId="577"/>
            <ac:spMk id="3" creationId="{00000000-0000-0000-0000-000000000000}"/>
          </ac:spMkLst>
        </pc:spChg>
      </pc:sldChg>
    </pc:docChg>
  </pc:docChgLst>
  <pc:docChgLst>
    <pc:chgData name="Saeed Sojasi" userId="90bf920fa6a9408d" providerId="LiveId" clId="{131D988C-D8AF-4808-8992-F1A72944963D}"/>
    <pc:docChg chg="custSel modSld">
      <pc:chgData name="Saeed Sojasi" userId="90bf920fa6a9408d" providerId="LiveId" clId="{131D988C-D8AF-4808-8992-F1A72944963D}" dt="2023-05-13T13:44:13.428" v="122" actId="403"/>
      <pc:docMkLst>
        <pc:docMk/>
      </pc:docMkLst>
      <pc:sldChg chg="addSp modSp mod">
        <pc:chgData name="Saeed Sojasi" userId="90bf920fa6a9408d" providerId="LiveId" clId="{131D988C-D8AF-4808-8992-F1A72944963D}" dt="2023-05-13T00:18:53.086" v="98" actId="1076"/>
        <pc:sldMkLst>
          <pc:docMk/>
          <pc:sldMk cId="1496988094" sldId="358"/>
        </pc:sldMkLst>
        <pc:spChg chg="add mod">
          <ac:chgData name="Saeed Sojasi" userId="90bf920fa6a9408d" providerId="LiveId" clId="{131D988C-D8AF-4808-8992-F1A72944963D}" dt="2023-05-13T00:16:52.740" v="96" actId="1076"/>
          <ac:spMkLst>
            <pc:docMk/>
            <pc:sldMk cId="1496988094" sldId="358"/>
            <ac:spMk id="2" creationId="{52F7B5A9-EE2D-5487-CD28-DCF140C68574}"/>
          </ac:spMkLst>
        </pc:spChg>
        <pc:spChg chg="add mod">
          <ac:chgData name="Saeed Sojasi" userId="90bf920fa6a9408d" providerId="LiveId" clId="{131D988C-D8AF-4808-8992-F1A72944963D}" dt="2023-05-13T00:16:32.213" v="92" actId="1076"/>
          <ac:spMkLst>
            <pc:docMk/>
            <pc:sldMk cId="1496988094" sldId="358"/>
            <ac:spMk id="3" creationId="{6A098BC4-A45B-F324-83BA-1713ACD72FF6}"/>
          </ac:spMkLst>
        </pc:spChg>
        <pc:spChg chg="add mod">
          <ac:chgData name="Saeed Sojasi" userId="90bf920fa6a9408d" providerId="LiveId" clId="{131D988C-D8AF-4808-8992-F1A72944963D}" dt="2023-05-13T00:18:05.889" v="97" actId="20577"/>
          <ac:spMkLst>
            <pc:docMk/>
            <pc:sldMk cId="1496988094" sldId="358"/>
            <ac:spMk id="4" creationId="{0B5F3381-18BC-BFAA-9012-A10B465C5FA4}"/>
          </ac:spMkLst>
        </pc:spChg>
        <pc:spChg chg="mod">
          <ac:chgData name="Saeed Sojasi" userId="90bf920fa6a9408d" providerId="LiveId" clId="{131D988C-D8AF-4808-8992-F1A72944963D}" dt="2023-05-13T00:18:53.086" v="98" actId="1076"/>
          <ac:spMkLst>
            <pc:docMk/>
            <pc:sldMk cId="1496988094" sldId="358"/>
            <ac:spMk id="7" creationId="{52B443CE-5C26-4EAC-9352-9F04EE8D36B2}"/>
          </ac:spMkLst>
        </pc:spChg>
      </pc:sldChg>
      <pc:sldChg chg="addSp modSp">
        <pc:chgData name="Saeed Sojasi" userId="90bf920fa6a9408d" providerId="LiveId" clId="{131D988C-D8AF-4808-8992-F1A72944963D}" dt="2023-05-13T00:18:57.356" v="99"/>
        <pc:sldMkLst>
          <pc:docMk/>
          <pc:sldMk cId="3226226507" sldId="573"/>
        </pc:sldMkLst>
        <pc:spChg chg="add mod">
          <ac:chgData name="Saeed Sojasi" userId="90bf920fa6a9408d" providerId="LiveId" clId="{131D988C-D8AF-4808-8992-F1A72944963D}" dt="2023-05-13T00:18:57.356" v="99"/>
          <ac:spMkLst>
            <pc:docMk/>
            <pc:sldMk cId="3226226507" sldId="573"/>
            <ac:spMk id="2" creationId="{90B50B1F-0BDC-168E-2007-E7181BA344A9}"/>
          </ac:spMkLst>
        </pc:spChg>
      </pc:sldChg>
      <pc:sldChg chg="addSp modSp mod">
        <pc:chgData name="Saeed Sojasi" userId="90bf920fa6a9408d" providerId="LiveId" clId="{131D988C-D8AF-4808-8992-F1A72944963D}" dt="2023-05-13T13:43:59.067" v="119" actId="403"/>
        <pc:sldMkLst>
          <pc:docMk/>
          <pc:sldMk cId="81422996" sldId="574"/>
        </pc:sldMkLst>
        <pc:spChg chg="mod">
          <ac:chgData name="Saeed Sojasi" userId="90bf920fa6a9408d" providerId="LiveId" clId="{131D988C-D8AF-4808-8992-F1A72944963D}" dt="2023-05-13T00:19:06.833" v="102" actId="1076"/>
          <ac:spMkLst>
            <pc:docMk/>
            <pc:sldMk cId="81422996" sldId="574"/>
            <ac:spMk id="2" creationId="{00000000-0000-0000-0000-000000000000}"/>
          </ac:spMkLst>
        </pc:spChg>
        <pc:spChg chg="mod">
          <ac:chgData name="Saeed Sojasi" userId="90bf920fa6a9408d" providerId="LiveId" clId="{131D988C-D8AF-4808-8992-F1A72944963D}" dt="2023-05-13T13:43:59.067" v="119" actId="403"/>
          <ac:spMkLst>
            <pc:docMk/>
            <pc:sldMk cId="81422996" sldId="574"/>
            <ac:spMk id="3" creationId="{00000000-0000-0000-0000-000000000000}"/>
          </ac:spMkLst>
        </pc:spChg>
        <pc:spChg chg="add mod">
          <ac:chgData name="Saeed Sojasi" userId="90bf920fa6a9408d" providerId="LiveId" clId="{131D988C-D8AF-4808-8992-F1A72944963D}" dt="2023-05-13T00:19:00.343" v="100"/>
          <ac:spMkLst>
            <pc:docMk/>
            <pc:sldMk cId="81422996" sldId="574"/>
            <ac:spMk id="4" creationId="{28C85681-BA24-282C-9F06-31CA274C241B}"/>
          </ac:spMkLst>
        </pc:spChg>
      </pc:sldChg>
      <pc:sldChg chg="addSp delSp modSp mod">
        <pc:chgData name="Saeed Sojasi" userId="90bf920fa6a9408d" providerId="LiveId" clId="{131D988C-D8AF-4808-8992-F1A72944963D}" dt="2023-05-13T00:21:34.311" v="118" actId="1076"/>
        <pc:sldMkLst>
          <pc:docMk/>
          <pc:sldMk cId="1233870349" sldId="575"/>
        </pc:sldMkLst>
        <pc:spChg chg="mod">
          <ac:chgData name="Saeed Sojasi" userId="90bf920fa6a9408d" providerId="LiveId" clId="{131D988C-D8AF-4808-8992-F1A72944963D}" dt="2023-05-13T00:20:45.976" v="114" actId="1076"/>
          <ac:spMkLst>
            <pc:docMk/>
            <pc:sldMk cId="1233870349" sldId="575"/>
            <ac:spMk id="2" creationId="{00000000-0000-0000-0000-000000000000}"/>
          </ac:spMkLst>
        </pc:spChg>
        <pc:spChg chg="add mod">
          <ac:chgData name="Saeed Sojasi" userId="90bf920fa6a9408d" providerId="LiveId" clId="{131D988C-D8AF-4808-8992-F1A72944963D}" dt="2023-05-13T00:19:19.817" v="106"/>
          <ac:spMkLst>
            <pc:docMk/>
            <pc:sldMk cId="1233870349" sldId="575"/>
            <ac:spMk id="3" creationId="{62E95292-7767-FFA2-3A4C-1BA436694F5B}"/>
          </ac:spMkLst>
        </pc:spChg>
        <pc:picChg chg="del mod">
          <ac:chgData name="Saeed Sojasi" userId="90bf920fa6a9408d" providerId="LiveId" clId="{131D988C-D8AF-4808-8992-F1A72944963D}" dt="2023-05-13T00:20:47.530" v="115" actId="478"/>
          <ac:picMkLst>
            <pc:docMk/>
            <pc:sldMk cId="1233870349" sldId="575"/>
            <ac:picMk id="5" creationId="{FDB16EC6-07ED-23C9-8465-C6B58F0CC4DB}"/>
          </ac:picMkLst>
        </pc:picChg>
        <pc:picChg chg="add mod">
          <ac:chgData name="Saeed Sojasi" userId="90bf920fa6a9408d" providerId="LiveId" clId="{131D988C-D8AF-4808-8992-F1A72944963D}" dt="2023-05-13T00:21:34.311" v="118" actId="1076"/>
          <ac:picMkLst>
            <pc:docMk/>
            <pc:sldMk cId="1233870349" sldId="575"/>
            <ac:picMk id="6" creationId="{38841A33-D14F-1648-1E3A-A7F72B5CCDDA}"/>
          </ac:picMkLst>
        </pc:picChg>
      </pc:sldChg>
      <pc:sldChg chg="addSp modSp mod">
        <pc:chgData name="Saeed Sojasi" userId="90bf920fa6a9408d" providerId="LiveId" clId="{131D988C-D8AF-4808-8992-F1A72944963D}" dt="2023-05-13T13:44:13.428" v="122" actId="403"/>
        <pc:sldMkLst>
          <pc:docMk/>
          <pc:sldMk cId="1017453695" sldId="576"/>
        </pc:sldMkLst>
        <pc:spChg chg="mod">
          <ac:chgData name="Saeed Sojasi" userId="90bf920fa6a9408d" providerId="LiveId" clId="{131D988C-D8AF-4808-8992-F1A72944963D}" dt="2023-05-13T00:20:22.194" v="108" actId="1076"/>
          <ac:spMkLst>
            <pc:docMk/>
            <pc:sldMk cId="1017453695" sldId="576"/>
            <ac:spMk id="2" creationId="{00000000-0000-0000-0000-000000000000}"/>
          </ac:spMkLst>
        </pc:spChg>
        <pc:spChg chg="mod">
          <ac:chgData name="Saeed Sojasi" userId="90bf920fa6a9408d" providerId="LiveId" clId="{131D988C-D8AF-4808-8992-F1A72944963D}" dt="2023-05-13T13:44:13.428" v="122" actId="403"/>
          <ac:spMkLst>
            <pc:docMk/>
            <pc:sldMk cId="1017453695" sldId="576"/>
            <ac:spMk id="3" creationId="{00000000-0000-0000-0000-000000000000}"/>
          </ac:spMkLst>
        </pc:spChg>
        <pc:spChg chg="add mod">
          <ac:chgData name="Saeed Sojasi" userId="90bf920fa6a9408d" providerId="LiveId" clId="{131D988C-D8AF-4808-8992-F1A72944963D}" dt="2023-05-13T00:20:24.598" v="109"/>
          <ac:spMkLst>
            <pc:docMk/>
            <pc:sldMk cId="1017453695" sldId="576"/>
            <ac:spMk id="4" creationId="{943D5EA3-A79B-FD61-87A3-B6286B73F3E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23B22F-C96D-432B-8789-A7FB45EA7EC7}" type="datetimeFigureOut">
              <a:rPr lang="en-US" smtClean="0"/>
              <a:pPr/>
              <a:t>9/8/2023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5747BE-E4A6-4AAA-B8B8-94347DC0F2E4}" type="slidenum">
              <a:rPr lang="en-US" smtClean="0"/>
              <a:pPr/>
              <a:t>‹#›</a:t>
            </a:fld>
            <a:endParaRPr lang="en-US" dirty="0"/>
          </a:p>
        </p:txBody>
      </p:sp>
    </p:spTree>
    <p:extLst>
      <p:ext uri="{BB962C8B-B14F-4D97-AF65-F5344CB8AC3E}">
        <p14:creationId xmlns:p14="http://schemas.microsoft.com/office/powerpoint/2010/main" val="569980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5747BE-E4A6-4AAA-B8B8-94347DC0F2E4}" type="slidenum">
              <a:rPr lang="en-US" smtClean="0"/>
              <a:pPr/>
              <a:t>1</a:t>
            </a:fld>
            <a:endParaRPr lang="en-US" dirty="0"/>
          </a:p>
        </p:txBody>
      </p:sp>
    </p:spTree>
    <p:extLst>
      <p:ext uri="{BB962C8B-B14F-4D97-AF65-F5344CB8AC3E}">
        <p14:creationId xmlns:p14="http://schemas.microsoft.com/office/powerpoint/2010/main" val="2975947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dirty="0"/>
              <a:t>What Will Appeal to Your Audience? </a:t>
            </a:r>
            <a:r>
              <a:rPr lang="en-US" dirty="0"/>
              <a:t>You can influence your audience by employing a combination of emotional and analytical appeals and consider the motivational value systems (MVSs) of your audience members.</a:t>
            </a:r>
          </a:p>
          <a:p>
            <a:r>
              <a:rPr lang="en-US" b="1" dirty="0"/>
              <a:t>What Is the Learning Style of Your Audience? </a:t>
            </a:r>
            <a:r>
              <a:rPr lang="en-US" dirty="0"/>
              <a:t>As with motivational value systems, audience members have different learning styles. </a:t>
            </a:r>
            <a:r>
              <a:rPr lang="en-US" b="1" dirty="0"/>
              <a:t>Visual learners</a:t>
            </a:r>
            <a:r>
              <a:rPr lang="en-US" dirty="0"/>
              <a:t> learn best from illustrations and simple diagrams that show relationships and key ideas. </a:t>
            </a:r>
            <a:r>
              <a:rPr lang="en-US" b="1" dirty="0"/>
              <a:t>Auditory learners</a:t>
            </a:r>
            <a:r>
              <a:rPr lang="en-US" dirty="0"/>
              <a:t> like loud, clear voices and believe emotion is best conveyed through voice. </a:t>
            </a:r>
            <a:r>
              <a:rPr lang="en-US" b="1" dirty="0"/>
              <a:t>Kinesthetic learners</a:t>
            </a:r>
            <a:r>
              <a:rPr lang="en-US" dirty="0"/>
              <a:t> need to participate to focus their attention on your message and learn best.</a:t>
            </a:r>
          </a:p>
          <a:p>
            <a:r>
              <a:rPr lang="en-US" b="1" dirty="0"/>
              <a:t>What Information Do I Need to Gather?</a:t>
            </a:r>
            <a:r>
              <a:rPr lang="en-US" dirty="0"/>
              <a:t> As with other types of messages, make sure to also create a list of research questions that helps you develop the content of your presentation.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0235AB7A-8CA4-4906-BEE8-600738C66772}" type="slidenum">
              <a:rPr lang="en-US" smtClean="0"/>
              <a:pPr>
                <a:defRPr/>
              </a:pPr>
              <a:t>10</a:t>
            </a:fld>
            <a:endParaRPr lang="en-US" dirty="0"/>
          </a:p>
        </p:txBody>
      </p:sp>
    </p:spTree>
    <p:extLst>
      <p:ext uri="{BB962C8B-B14F-4D97-AF65-F5344CB8AC3E}">
        <p14:creationId xmlns:p14="http://schemas.microsoft.com/office/powerpoint/2010/main" val="2513805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Your first task is to identify the two or three key messages you want to convey. Once you’ve developed these key takeaway messages, everything in the presentation should lead back to them.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Most audience members expect your presentation to include a </a:t>
            </a:r>
            <a:r>
              <a:rPr lang="en-US" sz="1200" b="1" kern="1200" dirty="0">
                <a:solidFill>
                  <a:schemeClr val="tx1"/>
                </a:solidFill>
                <a:effectLst/>
                <a:latin typeface="+mn-lt"/>
                <a:ea typeface="+mn-ea"/>
                <a:cs typeface="+mn-cs"/>
              </a:rPr>
              <a:t>preview</a:t>
            </a:r>
            <a:r>
              <a:rPr lang="en-US" sz="1200" kern="1200" dirty="0">
                <a:solidFill>
                  <a:schemeClr val="tx1"/>
                </a:solidFill>
                <a:effectLst/>
                <a:latin typeface="+mn-lt"/>
                <a:ea typeface="+mn-ea"/>
                <a:cs typeface="+mn-cs"/>
              </a:rPr>
              <a:t>, view, and review (analogous to the introduction, body, and conclusion in written documents).</a:t>
            </a:r>
            <a:endParaRPr lang="en-US" altLang="en-US" dirty="0"/>
          </a:p>
        </p:txBody>
      </p:sp>
      <p:sp>
        <p:nvSpPr>
          <p:cNvPr id="4" name="Slide Number Placeholder 3"/>
          <p:cNvSpPr>
            <a:spLocks noGrp="1"/>
          </p:cNvSpPr>
          <p:nvPr>
            <p:ph type="sldNum" sz="quarter" idx="5"/>
          </p:nvPr>
        </p:nvSpPr>
        <p:spPr/>
        <p:txBody>
          <a:bodyPr/>
          <a:lstStyle/>
          <a:p>
            <a:pPr>
              <a:defRPr/>
            </a:pPr>
            <a:fld id="{AD2A8E4F-8603-464C-9F36-B602FC87D247}" type="slidenum">
              <a:rPr lang="en-US" smtClean="0"/>
              <a:pPr>
                <a:defRPr/>
              </a:pPr>
              <a:t>11</a:t>
            </a:fld>
            <a:endParaRPr lang="en-US" dirty="0"/>
          </a:p>
        </p:txBody>
      </p:sp>
    </p:spTree>
    <p:extLst>
      <p:ext uri="{BB962C8B-B14F-4D97-AF65-F5344CB8AC3E}">
        <p14:creationId xmlns:p14="http://schemas.microsoft.com/office/powerpoint/2010/main" val="2805594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The beginnings of your presentations and speeches are critical. Audience members who do not know you well often form quick impressions about you and your message.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preview should generally include an attention-getter, a positioning statement, and an overview. The preview should accomplish the following: create interest, show benefits, demonstrate value, and encourage action.</a:t>
            </a:r>
          </a:p>
        </p:txBody>
      </p:sp>
      <p:sp>
        <p:nvSpPr>
          <p:cNvPr id="4" name="Slide Number Placeholder 3"/>
          <p:cNvSpPr>
            <a:spLocks noGrp="1"/>
          </p:cNvSpPr>
          <p:nvPr>
            <p:ph type="sldNum" sz="quarter" idx="5"/>
          </p:nvPr>
        </p:nvSpPr>
        <p:spPr/>
        <p:txBody>
          <a:bodyPr/>
          <a:lstStyle/>
          <a:p>
            <a:pPr>
              <a:defRPr/>
            </a:pPr>
            <a:fld id="{B0A3753C-2A34-4AC8-BDD6-0DB74C4BB99F}" type="slidenum">
              <a:rPr lang="en-US" smtClean="0"/>
              <a:pPr>
                <a:defRPr/>
              </a:pPr>
              <a:t>12</a:t>
            </a:fld>
            <a:endParaRPr lang="en-US" dirty="0"/>
          </a:p>
        </p:txBody>
      </p:sp>
    </p:spTree>
    <p:extLst>
      <p:ext uri="{BB962C8B-B14F-4D97-AF65-F5344CB8AC3E}">
        <p14:creationId xmlns:p14="http://schemas.microsoft.com/office/powerpoint/2010/main" val="2877858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The primary goals of attention-getters are to get your audience members emotionally invested in your presentation and engaged in thinking about your ideas. Table 14.1 focuses on seven types of attention-getters that Latisha could use in her presentation: rhetorical questions, vivid examples, dramatic demonstrations, testimonials or quotations, intriguing statistics, unexpected exercises, and challenges. This is not a comprehensive list, but these strategies are among the most effective. Think about how you might use each option in a presentation.</a:t>
            </a:r>
          </a:p>
        </p:txBody>
      </p:sp>
      <p:sp>
        <p:nvSpPr>
          <p:cNvPr id="4" name="Slide Number Placeholder 3"/>
          <p:cNvSpPr>
            <a:spLocks noGrp="1"/>
          </p:cNvSpPr>
          <p:nvPr>
            <p:ph type="sldNum" sz="quarter" idx="5"/>
          </p:nvPr>
        </p:nvSpPr>
        <p:spPr/>
        <p:txBody>
          <a:bodyPr/>
          <a:lstStyle/>
          <a:p>
            <a:pPr>
              <a:defRPr/>
            </a:pPr>
            <a:fld id="{CDF35380-6127-4C8A-994F-7873BFDF2265}" type="slidenum">
              <a:rPr lang="en-US" smtClean="0"/>
              <a:pPr>
                <a:defRPr/>
              </a:pPr>
              <a:t>13</a:t>
            </a:fld>
            <a:endParaRPr lang="en-US" dirty="0"/>
          </a:p>
        </p:txBody>
      </p:sp>
    </p:spTree>
    <p:extLst>
      <p:ext uri="{BB962C8B-B14F-4D97-AF65-F5344CB8AC3E}">
        <p14:creationId xmlns:p14="http://schemas.microsoft.com/office/powerpoint/2010/main" val="627745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CDF35380-6127-4C8A-994F-7873BFDF2265}" type="slidenum">
              <a:rPr lang="en-US" smtClean="0"/>
              <a:pPr>
                <a:defRPr/>
              </a:pPr>
              <a:t>14</a:t>
            </a:fld>
            <a:endParaRPr lang="en-US" dirty="0"/>
          </a:p>
        </p:txBody>
      </p:sp>
    </p:spTree>
    <p:extLst>
      <p:ext uri="{BB962C8B-B14F-4D97-AF65-F5344CB8AC3E}">
        <p14:creationId xmlns:p14="http://schemas.microsoft.com/office/powerpoint/2010/main" val="3457578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CDF35380-6127-4C8A-994F-7873BFDF2265}" type="slidenum">
              <a:rPr lang="en-US" smtClean="0"/>
              <a:pPr>
                <a:defRPr/>
              </a:pPr>
              <a:t>15</a:t>
            </a:fld>
            <a:endParaRPr lang="en-US" dirty="0"/>
          </a:p>
        </p:txBody>
      </p:sp>
    </p:spTree>
    <p:extLst>
      <p:ext uri="{BB962C8B-B14F-4D97-AF65-F5344CB8AC3E}">
        <p14:creationId xmlns:p14="http://schemas.microsoft.com/office/powerpoint/2010/main" val="659477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CDF35380-6127-4C8A-994F-7873BFDF2265}" type="slidenum">
              <a:rPr lang="en-US" smtClean="0"/>
              <a:pPr>
                <a:defRPr/>
              </a:pPr>
              <a:t>16</a:t>
            </a:fld>
            <a:endParaRPr lang="en-US" dirty="0"/>
          </a:p>
        </p:txBody>
      </p:sp>
    </p:spTree>
    <p:extLst>
      <p:ext uri="{BB962C8B-B14F-4D97-AF65-F5344CB8AC3E}">
        <p14:creationId xmlns:p14="http://schemas.microsoft.com/office/powerpoint/2010/main" val="3486942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CDF35380-6127-4C8A-994F-7873BFDF2265}" type="slidenum">
              <a:rPr lang="en-US" smtClean="0"/>
              <a:pPr>
                <a:defRPr/>
              </a:pPr>
              <a:t>17</a:t>
            </a:fld>
            <a:endParaRPr lang="en-US" dirty="0"/>
          </a:p>
        </p:txBody>
      </p:sp>
    </p:spTree>
    <p:extLst>
      <p:ext uri="{BB962C8B-B14F-4D97-AF65-F5344CB8AC3E}">
        <p14:creationId xmlns:p14="http://schemas.microsoft.com/office/powerpoint/2010/main" val="2827735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CDF35380-6127-4C8A-994F-7873BFDF2265}" type="slidenum">
              <a:rPr lang="en-US" smtClean="0"/>
              <a:pPr>
                <a:defRPr/>
              </a:pPr>
              <a:t>18</a:t>
            </a:fld>
            <a:endParaRPr lang="en-US" dirty="0"/>
          </a:p>
        </p:txBody>
      </p:sp>
    </p:spTree>
    <p:extLst>
      <p:ext uri="{BB962C8B-B14F-4D97-AF65-F5344CB8AC3E}">
        <p14:creationId xmlns:p14="http://schemas.microsoft.com/office/powerpoint/2010/main" val="3125887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CDF35380-6127-4C8A-994F-7873BFDF2265}" type="slidenum">
              <a:rPr lang="en-US" smtClean="0"/>
              <a:pPr>
                <a:defRPr/>
              </a:pPr>
              <a:t>19</a:t>
            </a:fld>
            <a:endParaRPr lang="en-US" dirty="0"/>
          </a:p>
        </p:txBody>
      </p:sp>
    </p:spTree>
    <p:extLst>
      <p:ext uri="{BB962C8B-B14F-4D97-AF65-F5344CB8AC3E}">
        <p14:creationId xmlns:p14="http://schemas.microsoft.com/office/powerpoint/2010/main" val="98017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534841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positioning statement</a:t>
            </a:r>
            <a:r>
              <a:rPr lang="en-US" sz="1200" kern="1200" dirty="0">
                <a:solidFill>
                  <a:schemeClr val="tx1"/>
                </a:solidFill>
                <a:effectLst/>
                <a:latin typeface="+mn-lt"/>
                <a:ea typeface="+mn-ea"/>
                <a:cs typeface="+mn-cs"/>
              </a:rPr>
              <a:t> frames your message in appealing terms to your audience members and demonstrates clear and valuable benefits to them. The positioning statement should be as concise as possible—ideally one to two sentences. With the attention-getter, you engage and capture interest. With the positioning statement, you demonstrate that your presentation is worth paying close attention to for its entirety.</a:t>
            </a:r>
          </a:p>
        </p:txBody>
      </p:sp>
      <p:sp>
        <p:nvSpPr>
          <p:cNvPr id="4" name="Slide Number Placeholder 3"/>
          <p:cNvSpPr>
            <a:spLocks noGrp="1"/>
          </p:cNvSpPr>
          <p:nvPr>
            <p:ph type="sldNum" sz="quarter" idx="5"/>
          </p:nvPr>
        </p:nvSpPr>
        <p:spPr/>
        <p:txBody>
          <a:bodyPr/>
          <a:lstStyle/>
          <a:p>
            <a:pPr>
              <a:defRPr/>
            </a:pPr>
            <a:fld id="{87E9AC55-F823-439D-9D73-5505C95BA683}" type="slidenum">
              <a:rPr lang="en-US" smtClean="0"/>
              <a:pPr>
                <a:defRPr/>
              </a:pPr>
              <a:t>20</a:t>
            </a:fld>
            <a:endParaRPr lang="en-US" dirty="0"/>
          </a:p>
        </p:txBody>
      </p:sp>
    </p:spTree>
    <p:extLst>
      <p:ext uri="{BB962C8B-B14F-4D97-AF65-F5344CB8AC3E}">
        <p14:creationId xmlns:p14="http://schemas.microsoft.com/office/powerpoint/2010/main" val="3878008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final part of the preview is the overview. Ideally, you can state your overview in one to three sentences in simple, conversational language. The overview segments the presentation in terms of key benefits or takeaway messages.</a:t>
            </a:r>
          </a:p>
        </p:txBody>
      </p:sp>
      <p:sp>
        <p:nvSpPr>
          <p:cNvPr id="4" name="Slide Number Placeholder 3"/>
          <p:cNvSpPr>
            <a:spLocks noGrp="1"/>
          </p:cNvSpPr>
          <p:nvPr>
            <p:ph type="sldNum" sz="quarter" idx="10"/>
          </p:nvPr>
        </p:nvSpPr>
        <p:spPr/>
        <p:txBody>
          <a:bodyPr/>
          <a:lstStyle/>
          <a:p>
            <a:fld id="{645747BE-E4A6-4AAA-B8B8-94347DC0F2E4}" type="slidenum">
              <a:rPr lang="en-US" smtClean="0"/>
              <a:pPr/>
              <a:t>21</a:t>
            </a:fld>
            <a:endParaRPr lang="en-US" dirty="0"/>
          </a:p>
        </p:txBody>
      </p:sp>
    </p:spTree>
    <p:extLst>
      <p:ext uri="{BB962C8B-B14F-4D97-AF65-F5344CB8AC3E}">
        <p14:creationId xmlns:p14="http://schemas.microsoft.com/office/powerpoint/2010/main" val="2866095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The majority of your presentation will be devoted to expressing and supporting your </a:t>
            </a:r>
            <a:r>
              <a:rPr lang="en-US" sz="1200" b="1" kern="1200" dirty="0">
                <a:solidFill>
                  <a:schemeClr val="tx1"/>
                </a:solidFill>
                <a:effectLst/>
                <a:latin typeface="+mn-lt"/>
                <a:ea typeface="+mn-ea"/>
                <a:cs typeface="+mn-cs"/>
              </a:rPr>
              <a:t>views</a:t>
            </a:r>
            <a:r>
              <a:rPr lang="en-US" sz="1200" kern="1200" dirty="0">
                <a:solidFill>
                  <a:schemeClr val="tx1"/>
                </a:solidFill>
                <a:effectLst/>
                <a:latin typeface="+mn-lt"/>
                <a:ea typeface="+mn-ea"/>
                <a:cs typeface="+mn-cs"/>
              </a:rPr>
              <a:t>—your two, three, or four key messages. Recognize that many of your audience members are skeptical. After all, you will likely be asking them to commit to your products, services, or ideas at the expense of their time, money, or other resources. </a:t>
            </a:r>
            <a:r>
              <a:rPr lang="en-US" sz="1200" b="0" i="0" u="none" strike="noStrike" kern="1200" baseline="0" dirty="0">
                <a:solidFill>
                  <a:schemeClr val="tx1"/>
                </a:solidFill>
                <a:latin typeface="+mn-lt"/>
                <a:ea typeface="+mn-ea"/>
                <a:cs typeface="+mn-cs"/>
              </a:rPr>
              <a:t>Make sure you can back up your main positions with strong support material. Use support materials in moderation, however. You can easily overwhelm your audience.</a:t>
            </a:r>
            <a:endParaRPr lang="en-US" altLang="en-US" dirty="0"/>
          </a:p>
        </p:txBody>
      </p:sp>
      <p:sp>
        <p:nvSpPr>
          <p:cNvPr id="4" name="Slide Number Placeholder 3"/>
          <p:cNvSpPr>
            <a:spLocks noGrp="1"/>
          </p:cNvSpPr>
          <p:nvPr>
            <p:ph type="sldNum" sz="quarter" idx="5"/>
          </p:nvPr>
        </p:nvSpPr>
        <p:spPr/>
        <p:txBody>
          <a:bodyPr/>
          <a:lstStyle/>
          <a:p>
            <a:pPr>
              <a:defRPr/>
            </a:pPr>
            <a:fld id="{5A15658C-E2AB-4DD2-97B1-9C429733E068}" type="slidenum">
              <a:rPr lang="en-US" smtClean="0"/>
              <a:pPr>
                <a:defRPr/>
              </a:pPr>
              <a:t>22</a:t>
            </a:fld>
            <a:endParaRPr lang="en-US" dirty="0"/>
          </a:p>
        </p:txBody>
      </p:sp>
    </p:spTree>
    <p:extLst>
      <p:ext uri="{BB962C8B-B14F-4D97-AF65-F5344CB8AC3E}">
        <p14:creationId xmlns:p14="http://schemas.microsoft.com/office/powerpoint/2010/main" val="835071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Make sure you can back up your main positions with strong support material. Use support material in moderation, however. Executive communication coach Roly Grimshaw observes that the most serious mistake business managers make is to present the evidence first or present only the evidence and leave out their primary conclusions or central positions. A more successful approach is the </a:t>
            </a:r>
            <a:r>
              <a:rPr lang="en-US" sz="1200" b="1" kern="1200" dirty="0">
                <a:solidFill>
                  <a:schemeClr val="tx1"/>
                </a:solidFill>
                <a:effectLst/>
                <a:latin typeface="+mn-lt"/>
                <a:ea typeface="+mn-ea"/>
                <a:cs typeface="+mn-cs"/>
              </a:rPr>
              <a:t>PREP method</a:t>
            </a:r>
            <a:r>
              <a:rPr lang="en-US" sz="1200" b="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which involves stating your </a:t>
            </a:r>
            <a:r>
              <a:rPr lang="en-US" sz="1200" i="1" kern="1200" dirty="0">
                <a:solidFill>
                  <a:schemeClr val="tx1"/>
                </a:solidFill>
                <a:effectLst/>
                <a:latin typeface="+mn-lt"/>
                <a:ea typeface="+mn-ea"/>
                <a:cs typeface="+mn-cs"/>
              </a:rPr>
              <a:t>position</a:t>
            </a:r>
            <a:r>
              <a:rPr lang="en-US" sz="1200" kern="1200" dirty="0">
                <a:solidFill>
                  <a:schemeClr val="tx1"/>
                </a:solidFill>
                <a:effectLst/>
                <a:latin typeface="+mn-lt"/>
                <a:ea typeface="+mn-ea"/>
                <a:cs typeface="+mn-cs"/>
              </a:rPr>
              <a:t>, providing the </a:t>
            </a:r>
            <a:r>
              <a:rPr lang="en-US" sz="1200" i="1" kern="1200" dirty="0">
                <a:solidFill>
                  <a:schemeClr val="tx1"/>
                </a:solidFill>
                <a:effectLst/>
                <a:latin typeface="+mn-lt"/>
                <a:ea typeface="+mn-ea"/>
                <a:cs typeface="+mn-cs"/>
              </a:rPr>
              <a:t>reasons</a:t>
            </a:r>
            <a:r>
              <a:rPr lang="en-US" sz="1200" kern="1200" dirty="0">
                <a:solidFill>
                  <a:schemeClr val="tx1"/>
                </a:solidFill>
                <a:effectLst/>
                <a:latin typeface="+mn-lt"/>
                <a:ea typeface="+mn-ea"/>
                <a:cs typeface="+mn-cs"/>
              </a:rPr>
              <a:t>, giving an </a:t>
            </a:r>
            <a:r>
              <a:rPr lang="en-US" sz="1200" i="1" kern="1200" dirty="0">
                <a:solidFill>
                  <a:schemeClr val="tx1"/>
                </a:solidFill>
                <a:effectLst/>
                <a:latin typeface="+mn-lt"/>
                <a:ea typeface="+mn-ea"/>
                <a:cs typeface="+mn-cs"/>
              </a:rPr>
              <a:t>example</a:t>
            </a:r>
            <a:r>
              <a:rPr lang="en-US" sz="1200" kern="1200" dirty="0">
                <a:solidFill>
                  <a:schemeClr val="tx1"/>
                </a:solidFill>
                <a:effectLst/>
                <a:latin typeface="+mn-lt"/>
                <a:ea typeface="+mn-ea"/>
                <a:cs typeface="+mn-cs"/>
              </a:rPr>
              <a:t> or providing evidence, and then restating your </a:t>
            </a:r>
            <a:r>
              <a:rPr lang="en-US" sz="1200" i="1" kern="1200" dirty="0">
                <a:solidFill>
                  <a:schemeClr val="tx1"/>
                </a:solidFill>
                <a:effectLst/>
                <a:latin typeface="+mn-lt"/>
                <a:ea typeface="+mn-ea"/>
                <a:cs typeface="+mn-cs"/>
              </a:rPr>
              <a:t>position</a:t>
            </a:r>
            <a:r>
              <a:rPr lang="en-US" sz="1200" kern="1200" dirty="0">
                <a:solidFill>
                  <a:schemeClr val="tx1"/>
                </a:solidFill>
                <a:effectLst/>
                <a:latin typeface="+mn-lt"/>
                <a:ea typeface="+mn-ea"/>
                <a:cs typeface="+mn-cs"/>
              </a:rPr>
              <a:t>.</a:t>
            </a:r>
            <a:endParaRPr lang="en-US" altLang="en-US" dirty="0"/>
          </a:p>
        </p:txBody>
      </p:sp>
      <p:sp>
        <p:nvSpPr>
          <p:cNvPr id="4" name="Slide Number Placeholder 3"/>
          <p:cNvSpPr>
            <a:spLocks noGrp="1"/>
          </p:cNvSpPr>
          <p:nvPr>
            <p:ph type="sldNum" sz="quarter" idx="5"/>
          </p:nvPr>
        </p:nvSpPr>
        <p:spPr/>
        <p:txBody>
          <a:bodyPr/>
          <a:lstStyle/>
          <a:p>
            <a:pPr>
              <a:defRPr/>
            </a:pPr>
            <a:fld id="{5A15658C-E2AB-4DD2-97B1-9C429733E068}" type="slidenum">
              <a:rPr lang="en-US" smtClean="0"/>
              <a:pPr>
                <a:defRPr/>
              </a:pPr>
              <a:t>23</a:t>
            </a:fld>
            <a:endParaRPr lang="en-US" dirty="0"/>
          </a:p>
        </p:txBody>
      </p:sp>
    </p:spTree>
    <p:extLst>
      <p:ext uri="{BB962C8B-B14F-4D97-AF65-F5344CB8AC3E}">
        <p14:creationId xmlns:p14="http://schemas.microsoft.com/office/powerpoint/2010/main" val="1179461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Table 14.2 provides an instance of the PREP method from Latisha’s presentation. As you read through this example, think about what Latisha gains from starting and ending with her position.</a:t>
            </a:r>
            <a:endParaRPr lang="en-US" dirty="0"/>
          </a:p>
        </p:txBody>
      </p:sp>
      <p:sp>
        <p:nvSpPr>
          <p:cNvPr id="4" name="Slide Number Placeholder 3"/>
          <p:cNvSpPr>
            <a:spLocks noGrp="1"/>
          </p:cNvSpPr>
          <p:nvPr>
            <p:ph type="sldNum" sz="quarter" idx="5"/>
          </p:nvPr>
        </p:nvSpPr>
        <p:spPr/>
        <p:txBody>
          <a:bodyPr/>
          <a:lstStyle/>
          <a:p>
            <a:fld id="{645747BE-E4A6-4AAA-B8B8-94347DC0F2E4}" type="slidenum">
              <a:rPr lang="en-US" smtClean="0"/>
              <a:pPr/>
              <a:t>24</a:t>
            </a:fld>
            <a:endParaRPr lang="en-US" dirty="0"/>
          </a:p>
        </p:txBody>
      </p:sp>
    </p:spTree>
    <p:extLst>
      <p:ext uri="{BB962C8B-B14F-4D97-AF65-F5344CB8AC3E}">
        <p14:creationId xmlns:p14="http://schemas.microsoft.com/office/powerpoint/2010/main" val="3522613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5747BE-E4A6-4AAA-B8B8-94347DC0F2E4}" type="slidenum">
              <a:rPr lang="en-US" smtClean="0"/>
              <a:pPr/>
              <a:t>25</a:t>
            </a:fld>
            <a:endParaRPr lang="en-US" dirty="0"/>
          </a:p>
        </p:txBody>
      </p:sp>
    </p:spTree>
    <p:extLst>
      <p:ext uri="{BB962C8B-B14F-4D97-AF65-F5344CB8AC3E}">
        <p14:creationId xmlns:p14="http://schemas.microsoft.com/office/powerpoint/2010/main" val="274168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5747BE-E4A6-4AAA-B8B8-94347DC0F2E4}" type="slidenum">
              <a:rPr lang="en-US" smtClean="0"/>
              <a:pPr/>
              <a:t>26</a:t>
            </a:fld>
            <a:endParaRPr lang="en-US" dirty="0"/>
          </a:p>
        </p:txBody>
      </p:sp>
    </p:spTree>
    <p:extLst>
      <p:ext uri="{BB962C8B-B14F-4D97-AF65-F5344CB8AC3E}">
        <p14:creationId xmlns:p14="http://schemas.microsoft.com/office/powerpoint/2010/main" val="1565922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5747BE-E4A6-4AAA-B8B8-94347DC0F2E4}" type="slidenum">
              <a:rPr lang="en-US" smtClean="0"/>
              <a:pPr/>
              <a:t>27</a:t>
            </a:fld>
            <a:endParaRPr lang="en-US" dirty="0"/>
          </a:p>
        </p:txBody>
      </p:sp>
    </p:spTree>
    <p:extLst>
      <p:ext uri="{BB962C8B-B14F-4D97-AF65-F5344CB8AC3E}">
        <p14:creationId xmlns:p14="http://schemas.microsoft.com/office/powerpoint/2010/main" val="94430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review </a:t>
            </a:r>
            <a:r>
              <a:rPr lang="en-US" sz="1200" kern="1200" dirty="0">
                <a:solidFill>
                  <a:schemeClr val="tx1"/>
                </a:solidFill>
                <a:effectLst/>
                <a:latin typeface="+mn-lt"/>
                <a:ea typeface="+mn-ea"/>
                <a:cs typeface="+mn-cs"/>
              </a:rPr>
              <a:t>comprises a small percentage of your presentation time. However, make sure to have a strong finish—this is the place where you are hoping to gain buy-in on specific actions.</a:t>
            </a:r>
            <a:endParaRPr lang="en-US" altLang="en-US" dirty="0"/>
          </a:p>
        </p:txBody>
      </p:sp>
      <p:sp>
        <p:nvSpPr>
          <p:cNvPr id="4" name="Slide Number Placeholder 3"/>
          <p:cNvSpPr>
            <a:spLocks noGrp="1"/>
          </p:cNvSpPr>
          <p:nvPr>
            <p:ph type="sldNum" sz="quarter" idx="5"/>
          </p:nvPr>
        </p:nvSpPr>
        <p:spPr/>
        <p:txBody>
          <a:bodyPr/>
          <a:lstStyle/>
          <a:p>
            <a:pPr>
              <a:defRPr/>
            </a:pPr>
            <a:fld id="{307F3814-9AAB-402F-9BD3-3B8ADE88E3A3}" type="slidenum">
              <a:rPr lang="en-US" smtClean="0"/>
              <a:pPr>
                <a:defRPr/>
              </a:pPr>
              <a:t>28</a:t>
            </a:fld>
            <a:endParaRPr lang="en-US" dirty="0"/>
          </a:p>
        </p:txBody>
      </p:sp>
    </p:spTree>
    <p:extLst>
      <p:ext uri="{BB962C8B-B14F-4D97-AF65-F5344CB8AC3E}">
        <p14:creationId xmlns:p14="http://schemas.microsoft.com/office/powerpoint/2010/main" val="487545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Businesspeople frequently use PowerPoint or other electronic slide presentations as visual aids for their presentations. The reason for doing so is compelling. Good visuals can increase the effectiveness and persuasiveness of your presentation by about 50 percent.</a:t>
            </a:r>
            <a:endParaRPr lang="en-US" dirty="0"/>
          </a:p>
        </p:txBody>
      </p:sp>
      <p:sp>
        <p:nvSpPr>
          <p:cNvPr id="4" name="Slide Number Placeholder 3"/>
          <p:cNvSpPr>
            <a:spLocks noGrp="1"/>
          </p:cNvSpPr>
          <p:nvPr>
            <p:ph type="sldNum" sz="quarter" idx="5"/>
          </p:nvPr>
        </p:nvSpPr>
        <p:spPr/>
        <p:txBody>
          <a:bodyPr/>
          <a:lstStyle/>
          <a:p>
            <a:fld id="{645747BE-E4A6-4AAA-B8B8-94347DC0F2E4}" type="slidenum">
              <a:rPr lang="en-US" smtClean="0"/>
              <a:pPr/>
              <a:t>29</a:t>
            </a:fld>
            <a:endParaRPr lang="en-US" dirty="0"/>
          </a:p>
        </p:txBody>
      </p:sp>
    </p:spTree>
    <p:extLst>
      <p:ext uri="{BB962C8B-B14F-4D97-AF65-F5344CB8AC3E}">
        <p14:creationId xmlns:p14="http://schemas.microsoft.com/office/powerpoint/2010/main" val="1827549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153683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Table 14.3 shows how to set up slide titles to make a smooth and logical presentation.</a:t>
            </a:r>
            <a:endParaRPr lang="en-US" dirty="0"/>
          </a:p>
        </p:txBody>
      </p:sp>
      <p:sp>
        <p:nvSpPr>
          <p:cNvPr id="4" name="Slide Number Placeholder 3"/>
          <p:cNvSpPr>
            <a:spLocks noGrp="1"/>
          </p:cNvSpPr>
          <p:nvPr>
            <p:ph type="sldNum" sz="quarter" idx="5"/>
          </p:nvPr>
        </p:nvSpPr>
        <p:spPr/>
        <p:txBody>
          <a:bodyPr/>
          <a:lstStyle/>
          <a:p>
            <a:fld id="{645747BE-E4A6-4AAA-B8B8-94347DC0F2E4}" type="slidenum">
              <a:rPr lang="en-US" smtClean="0"/>
              <a:pPr/>
              <a:t>30</a:t>
            </a:fld>
            <a:endParaRPr lang="en-US" dirty="0"/>
          </a:p>
        </p:txBody>
      </p:sp>
    </p:spTree>
    <p:extLst>
      <p:ext uri="{BB962C8B-B14F-4D97-AF65-F5344CB8AC3E}">
        <p14:creationId xmlns:p14="http://schemas.microsoft.com/office/powerpoint/2010/main" val="662849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5747BE-E4A6-4AAA-B8B8-94347DC0F2E4}" type="slidenum">
              <a:rPr lang="en-US" smtClean="0"/>
              <a:pPr/>
              <a:t>31</a:t>
            </a:fld>
            <a:endParaRPr lang="en-US" dirty="0"/>
          </a:p>
        </p:txBody>
      </p:sp>
    </p:spTree>
    <p:extLst>
      <p:ext uri="{BB962C8B-B14F-4D97-AF65-F5344CB8AC3E}">
        <p14:creationId xmlns:p14="http://schemas.microsoft.com/office/powerpoint/2010/main" val="8256208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5747BE-E4A6-4AAA-B8B8-94347DC0F2E4}" type="slidenum">
              <a:rPr lang="en-US" smtClean="0"/>
              <a:pPr/>
              <a:t>32</a:t>
            </a:fld>
            <a:endParaRPr lang="en-US" dirty="0"/>
          </a:p>
        </p:txBody>
      </p:sp>
    </p:spTree>
    <p:extLst>
      <p:ext uri="{BB962C8B-B14F-4D97-AF65-F5344CB8AC3E}">
        <p14:creationId xmlns:p14="http://schemas.microsoft.com/office/powerpoint/2010/main" val="3257912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In relation to speeches and presentations, an overarching and effective strategy is to focus on ease of processing. Consider the following approaches to facilitate ease of processing:</a:t>
            </a:r>
          </a:p>
          <a:p>
            <a:r>
              <a:rPr lang="en-US" sz="12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US" sz="1200" i="1" kern="1200" dirty="0">
                <a:solidFill>
                  <a:schemeClr val="tx1"/>
                </a:solidFill>
                <a:effectLst/>
                <a:latin typeface="+mn-lt"/>
                <a:ea typeface="+mn-ea"/>
                <a:cs typeface="+mn-cs"/>
              </a:rPr>
              <a:t>Limit the amount of information on any given slide.</a:t>
            </a:r>
            <a:r>
              <a:rPr lang="en-US" sz="1200" kern="1200" dirty="0">
                <a:solidFill>
                  <a:schemeClr val="tx1"/>
                </a:solidFill>
                <a:effectLst/>
                <a:latin typeface="+mn-lt"/>
                <a:ea typeface="+mn-ea"/>
                <a:cs typeface="+mn-cs"/>
              </a:rPr>
              <a:t> Readers should be able to grasp the content within 10 to 15 seconds. For text, rarely should you use more than ten words per line and more than five to six lines.</a:t>
            </a:r>
          </a:p>
          <a:p>
            <a:pPr marL="171450" lvl="0" indent="-171450">
              <a:buFont typeface="Arial" panose="020B0604020202020204" pitchFamily="34" charset="0"/>
              <a:buChar char="•"/>
            </a:pPr>
            <a:r>
              <a:rPr lang="en-US" sz="1200" i="1" kern="1200" dirty="0">
                <a:solidFill>
                  <a:schemeClr val="tx1"/>
                </a:solidFill>
                <a:effectLst/>
                <a:latin typeface="+mn-lt"/>
                <a:ea typeface="+mn-ea"/>
                <a:cs typeface="+mn-cs"/>
              </a:rPr>
              <a:t>Use font sizes that all audience members can read easily.</a:t>
            </a:r>
            <a:r>
              <a:rPr lang="en-US" sz="1200" kern="1200" dirty="0">
                <a:solidFill>
                  <a:schemeClr val="tx1"/>
                </a:solidFill>
                <a:effectLst/>
                <a:latin typeface="+mn-lt"/>
                <a:ea typeface="+mn-ea"/>
                <a:cs typeface="+mn-cs"/>
              </a:rPr>
              <a:t> For titles, use at least 24-point fonts; for body text, use at least 18-point fonts.</a:t>
            </a:r>
          </a:p>
          <a:p>
            <a:pPr marL="171450" lvl="0" indent="-171450">
              <a:buFont typeface="Arial" panose="020B0604020202020204" pitchFamily="34" charset="0"/>
              <a:buChar char="•"/>
            </a:pPr>
            <a:r>
              <a:rPr lang="en-US" sz="1200" i="1" kern="1200" dirty="0">
                <a:solidFill>
                  <a:schemeClr val="tx1"/>
                </a:solidFill>
                <a:effectLst/>
                <a:latin typeface="+mn-lt"/>
                <a:ea typeface="+mn-ea"/>
                <a:cs typeface="+mn-cs"/>
              </a:rPr>
              <a:t>Focus on and highlight key information.</a:t>
            </a:r>
            <a:r>
              <a:rPr lang="en-US" sz="1200" kern="1200" dirty="0">
                <a:solidFill>
                  <a:schemeClr val="tx1"/>
                </a:solidFill>
                <a:effectLst/>
                <a:latin typeface="+mn-lt"/>
                <a:ea typeface="+mn-ea"/>
                <a:cs typeface="+mn-cs"/>
              </a:rPr>
              <a:t> Use bold, italics, and other formatting features to make key phrases or key components in figures stand out.</a:t>
            </a:r>
          </a:p>
          <a:p>
            <a:pPr marL="171450" lvl="0" indent="-171450">
              <a:buFont typeface="Arial" panose="020B0604020202020204" pitchFamily="34" charset="0"/>
              <a:buChar char="•"/>
            </a:pPr>
            <a:r>
              <a:rPr lang="en-US" sz="1200" i="1" kern="1200" dirty="0">
                <a:solidFill>
                  <a:schemeClr val="tx1"/>
                </a:solidFill>
                <a:effectLst/>
                <a:latin typeface="+mn-lt"/>
                <a:ea typeface="+mn-ea"/>
                <a:cs typeface="+mn-cs"/>
              </a:rPr>
              <a:t>Use plenty of white space.</a:t>
            </a:r>
            <a:r>
              <a:rPr lang="en-US" sz="1200" kern="1200" dirty="0">
                <a:solidFill>
                  <a:schemeClr val="tx1"/>
                </a:solidFill>
                <a:effectLst/>
                <a:latin typeface="+mn-lt"/>
                <a:ea typeface="+mn-ea"/>
                <a:cs typeface="+mn-cs"/>
              </a:rPr>
              <a:t> White space is effective for borders and between items and text on slides; it provides an uncluttered appearance.</a:t>
            </a:r>
          </a:p>
        </p:txBody>
      </p:sp>
      <p:sp>
        <p:nvSpPr>
          <p:cNvPr id="4" name="Slide Number Placeholder 3"/>
          <p:cNvSpPr>
            <a:spLocks noGrp="1"/>
          </p:cNvSpPr>
          <p:nvPr>
            <p:ph type="sldNum" sz="quarter" idx="5"/>
          </p:nvPr>
        </p:nvSpPr>
        <p:spPr/>
        <p:txBody>
          <a:bodyPr/>
          <a:lstStyle/>
          <a:p>
            <a:pPr>
              <a:defRPr/>
            </a:pPr>
            <a:fld id="{326C3537-2BB0-4755-BF35-F17546BA62FC}" type="slidenum">
              <a:rPr lang="en-US" smtClean="0"/>
              <a:pPr>
                <a:defRPr/>
              </a:pPr>
              <a:t>33</a:t>
            </a:fld>
            <a:endParaRPr lang="en-US" dirty="0"/>
          </a:p>
        </p:txBody>
      </p:sp>
    </p:spTree>
    <p:extLst>
      <p:ext uri="{BB962C8B-B14F-4D97-AF65-F5344CB8AC3E}">
        <p14:creationId xmlns:p14="http://schemas.microsoft.com/office/powerpoint/2010/main" val="35679804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 typeface="Arial" panose="020B0604020202020204" pitchFamily="34" charset="0"/>
              <a:buChar char="•"/>
            </a:pPr>
            <a:r>
              <a:rPr lang="en-US" i="1" dirty="0"/>
              <a:t>Use high-contrast backgrounds and colors</a:t>
            </a:r>
            <a:r>
              <a:rPr lang="en-US" dirty="0"/>
              <a:t>. Make sure backgrounds do not obscure text. For dark text, use light backgrounds. For light text, use dark backgrounds. </a:t>
            </a:r>
          </a:p>
          <a:p>
            <a:pPr marL="171450" indent="-171450">
              <a:buFont typeface="Arial" panose="020B0604020202020204" pitchFamily="34" charset="0"/>
              <a:buChar char="•"/>
            </a:pPr>
            <a:r>
              <a:rPr lang="en-US" i="1" dirty="0"/>
              <a:t>Use compelling images in moderation. </a:t>
            </a:r>
            <a:r>
              <a:rPr lang="en-US" dirty="0"/>
              <a:t>You can use these images to convey powerful messages efficiently and with emotional power, especially for the visual learners in your audience. But too many pictures, poor-quality pictures, or off-message pictures may detract from your message. </a:t>
            </a:r>
          </a:p>
          <a:p>
            <a:pPr marL="171450" indent="-171450">
              <a:buFont typeface="Arial" panose="020B0604020202020204" pitchFamily="34" charset="0"/>
              <a:buChar char="•"/>
            </a:pPr>
            <a:r>
              <a:rPr lang="en-US" i="1" dirty="0"/>
              <a:t>Develop simple charts and diagrams. </a:t>
            </a:r>
            <a:r>
              <a:rPr lang="en-US" dirty="0"/>
              <a:t>Charts and diagrams can be particularly helpful for simplifying complex data relationships. Make sure to use charts and figures that the audience can process in a matter of seconds.</a:t>
            </a:r>
          </a:p>
          <a:p>
            <a:pPr marL="171450" indent="-171450">
              <a:buFont typeface="Arial" panose="020B0604020202020204" pitchFamily="34" charset="0"/>
              <a:buChar char="•"/>
            </a:pPr>
            <a:r>
              <a:rPr lang="en-US" i="1" dirty="0"/>
              <a:t>Get professional design help when possible. </a:t>
            </a:r>
            <a:r>
              <a:rPr lang="en-US" dirty="0"/>
              <a:t>For high-stakes presentations, consider getting help from public relations or design specialists. In many cases, well-designed templates may already exist.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326C3537-2BB0-4755-BF35-F17546BA62FC}" type="slidenum">
              <a:rPr lang="en-US" smtClean="0"/>
              <a:pPr>
                <a:defRPr/>
              </a:pPr>
              <a:t>34</a:t>
            </a:fld>
            <a:endParaRPr lang="en-US" dirty="0"/>
          </a:p>
        </p:txBody>
      </p:sp>
    </p:spTree>
    <p:extLst>
      <p:ext uri="{BB962C8B-B14F-4D97-AF65-F5344CB8AC3E}">
        <p14:creationId xmlns:p14="http://schemas.microsoft.com/office/powerpoint/2010/main" val="14063517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The story line approach is useful for various types of presentations because it allows your listeners to engage on a deeper level emotionally and intellectually. Emotionally, they often feel a bond with you as a speaker. Furthermore, they tend to internalize stories, even developing their own parallel stories that evoke commitment, determination, sympathy, and other emotions. However, stories are far more than emotional tools. Research shows that people remember stories more easily than they do abstract information, and they are more likely to act on what they hear via stories.</a:t>
            </a:r>
          </a:p>
        </p:txBody>
      </p:sp>
      <p:sp>
        <p:nvSpPr>
          <p:cNvPr id="4" name="Slide Number Placeholder 3"/>
          <p:cNvSpPr>
            <a:spLocks noGrp="1"/>
          </p:cNvSpPr>
          <p:nvPr>
            <p:ph type="sldNum" sz="quarter" idx="5"/>
          </p:nvPr>
        </p:nvSpPr>
        <p:spPr/>
        <p:txBody>
          <a:bodyPr/>
          <a:lstStyle/>
          <a:p>
            <a:pPr>
              <a:defRPr/>
            </a:pPr>
            <a:fld id="{6BDF849D-BD28-4B80-A979-4084818E0F92}" type="slidenum">
              <a:rPr lang="en-US" smtClean="0"/>
              <a:pPr>
                <a:defRPr/>
              </a:pPr>
              <a:t>35</a:t>
            </a:fld>
            <a:endParaRPr lang="en-US" dirty="0"/>
          </a:p>
        </p:txBody>
      </p:sp>
    </p:spTree>
    <p:extLst>
      <p:ext uri="{BB962C8B-B14F-4D97-AF65-F5344CB8AC3E}">
        <p14:creationId xmlns:p14="http://schemas.microsoft.com/office/powerpoint/2010/main" val="11802248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Generally, stories for business include the following components: </a:t>
            </a:r>
          </a:p>
          <a:p>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i="1" kern="1200" dirty="0">
                <a:solidFill>
                  <a:schemeClr val="tx1"/>
                </a:solidFill>
                <a:effectLst/>
                <a:latin typeface="+mn-lt"/>
                <a:ea typeface="+mn-ea"/>
                <a:cs typeface="+mn-cs"/>
              </a:rPr>
              <a:t>Plot</a:t>
            </a:r>
            <a:r>
              <a:rPr lang="en-US" sz="1200" kern="1200" dirty="0">
                <a:solidFill>
                  <a:schemeClr val="tx1"/>
                </a:solidFill>
                <a:effectLst/>
                <a:latin typeface="+mn-lt"/>
                <a:ea typeface="+mn-ea"/>
                <a:cs typeface="+mn-cs"/>
              </a:rPr>
              <a:t>: a business situation that involves challenges or tensions to overcome and a clear beginning and end.</a:t>
            </a:r>
          </a:p>
          <a:p>
            <a:pPr marL="171450" lvl="0" indent="-171450">
              <a:buFont typeface="Arial" panose="020B0604020202020204" pitchFamily="34" charset="0"/>
              <a:buChar char="•"/>
            </a:pPr>
            <a:r>
              <a:rPr lang="en-US" sz="1200" i="1" kern="1200" dirty="0">
                <a:solidFill>
                  <a:schemeClr val="tx1"/>
                </a:solidFill>
                <a:effectLst/>
                <a:latin typeface="+mn-lt"/>
                <a:ea typeface="+mn-ea"/>
                <a:cs typeface="+mn-cs"/>
              </a:rPr>
              <a:t>Setting</a:t>
            </a:r>
            <a:r>
              <a:rPr lang="en-US" sz="1200" kern="1200" dirty="0">
                <a:solidFill>
                  <a:schemeClr val="tx1"/>
                </a:solidFill>
                <a:effectLst/>
                <a:latin typeface="+mn-lt"/>
                <a:ea typeface="+mn-ea"/>
                <a:cs typeface="+mn-cs"/>
              </a:rPr>
              <a:t>: the time, place, characters, and context of the business situation.</a:t>
            </a:r>
          </a:p>
          <a:p>
            <a:pPr marL="171450" lvl="0" indent="-171450">
              <a:buFont typeface="Arial" panose="020B0604020202020204" pitchFamily="34" charset="0"/>
              <a:buChar char="•"/>
            </a:pPr>
            <a:r>
              <a:rPr lang="en-US" sz="1200" i="1" kern="1200" dirty="0">
                <a:solidFill>
                  <a:schemeClr val="tx1"/>
                </a:solidFill>
                <a:effectLst/>
                <a:latin typeface="+mn-lt"/>
                <a:ea typeface="+mn-ea"/>
                <a:cs typeface="+mn-cs"/>
              </a:rPr>
              <a:t>Resolution</a:t>
            </a:r>
            <a:r>
              <a:rPr lang="en-US" sz="1200" kern="1200" dirty="0">
                <a:solidFill>
                  <a:schemeClr val="tx1"/>
                </a:solidFill>
                <a:effectLst/>
                <a:latin typeface="+mn-lt"/>
                <a:ea typeface="+mn-ea"/>
                <a:cs typeface="+mn-cs"/>
              </a:rPr>
              <a:t>: a solution to the challenges or tensions in the story.</a:t>
            </a:r>
          </a:p>
          <a:p>
            <a:pPr marL="171450" lvl="0" indent="-171450">
              <a:buFont typeface="Arial" panose="020B0604020202020204" pitchFamily="34" charset="0"/>
              <a:buChar char="•"/>
            </a:pPr>
            <a:r>
              <a:rPr lang="en-US" sz="1200" i="1" kern="1200" dirty="0">
                <a:solidFill>
                  <a:schemeClr val="tx1"/>
                </a:solidFill>
                <a:effectLst/>
                <a:latin typeface="+mn-lt"/>
                <a:ea typeface="+mn-ea"/>
                <a:cs typeface="+mn-cs"/>
              </a:rPr>
              <a:t>Moral or lesson</a:t>
            </a:r>
            <a:r>
              <a:rPr lang="en-US" sz="1200" kern="1200" dirty="0">
                <a:solidFill>
                  <a:schemeClr val="tx1"/>
                </a:solidFill>
                <a:effectLst/>
                <a:latin typeface="+mn-lt"/>
                <a:ea typeface="+mn-ea"/>
                <a:cs typeface="+mn-cs"/>
              </a:rPr>
              <a:t>: a point to the story.</a:t>
            </a:r>
          </a:p>
        </p:txBody>
      </p:sp>
      <p:sp>
        <p:nvSpPr>
          <p:cNvPr id="4" name="Slide Number Placeholder 3"/>
          <p:cNvSpPr>
            <a:spLocks noGrp="1"/>
          </p:cNvSpPr>
          <p:nvPr>
            <p:ph type="sldNum" sz="quarter" idx="5"/>
          </p:nvPr>
        </p:nvSpPr>
        <p:spPr/>
        <p:txBody>
          <a:bodyPr/>
          <a:lstStyle/>
          <a:p>
            <a:pPr>
              <a:defRPr/>
            </a:pPr>
            <a:fld id="{8C6B5C5A-C7BB-494A-8D35-47695CF7C50C}" type="slidenum">
              <a:rPr lang="en-US" smtClean="0"/>
              <a:pPr>
                <a:defRPr/>
              </a:pPr>
              <a:t>36</a:t>
            </a:fld>
            <a:endParaRPr lang="en-US" dirty="0"/>
          </a:p>
        </p:txBody>
      </p:sp>
    </p:spTree>
    <p:extLst>
      <p:ext uri="{BB962C8B-B14F-4D97-AF65-F5344CB8AC3E}">
        <p14:creationId xmlns:p14="http://schemas.microsoft.com/office/powerpoint/2010/main" val="40219241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Review your presentations in the same way you review your written communications. In the first place, double-check every aspect of your supplementary materials as well as the technology you will use to ensure that it is perfect and working. Typos on electronic slides can be a glaring display of carelessness. Also, seek feedback from colleagues and clients before and after your presentations. Ask them how they would change the presentation to better meet their needs.</a:t>
            </a:r>
            <a:endParaRPr lang="en-US" dirty="0"/>
          </a:p>
        </p:txBody>
      </p:sp>
      <p:sp>
        <p:nvSpPr>
          <p:cNvPr id="4" name="Slide Number Placeholder 3"/>
          <p:cNvSpPr>
            <a:spLocks noGrp="1"/>
          </p:cNvSpPr>
          <p:nvPr>
            <p:ph type="sldNum" sz="quarter" idx="5"/>
          </p:nvPr>
        </p:nvSpPr>
        <p:spPr/>
        <p:txBody>
          <a:bodyPr/>
          <a:lstStyle/>
          <a:p>
            <a:fld id="{645747BE-E4A6-4AAA-B8B8-94347DC0F2E4}" type="slidenum">
              <a:rPr lang="en-US" smtClean="0"/>
              <a:pPr/>
              <a:t>37</a:t>
            </a:fld>
            <a:endParaRPr lang="en-US" dirty="0"/>
          </a:p>
        </p:txBody>
      </p:sp>
    </p:spTree>
    <p:extLst>
      <p:ext uri="{BB962C8B-B14F-4D97-AF65-F5344CB8AC3E}">
        <p14:creationId xmlns:p14="http://schemas.microsoft.com/office/powerpoint/2010/main" val="286019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As with all of your communications, ask yourself how fair your business presentations are. Is the content based on </a:t>
            </a:r>
            <a:r>
              <a:rPr lang="en-US" sz="1200" i="1" kern="1200" dirty="0">
                <a:solidFill>
                  <a:schemeClr val="tx1"/>
                </a:solidFill>
                <a:effectLst/>
                <a:latin typeface="+mn-lt"/>
                <a:ea typeface="+mn-ea"/>
                <a:cs typeface="+mn-cs"/>
              </a:rPr>
              <a:t>facts</a:t>
            </a:r>
            <a:r>
              <a:rPr lang="en-US" sz="1200" kern="1200" dirty="0">
                <a:solidFill>
                  <a:schemeClr val="tx1"/>
                </a:solidFill>
                <a:effectLst/>
                <a:latin typeface="+mn-lt"/>
                <a:ea typeface="+mn-ea"/>
                <a:cs typeface="+mn-cs"/>
              </a:rPr>
              <a:t>? Have you granted others </a:t>
            </a:r>
            <a:r>
              <a:rPr lang="en-US" sz="1200" i="1" kern="1200" dirty="0">
                <a:solidFill>
                  <a:schemeClr val="tx1"/>
                </a:solidFill>
                <a:effectLst/>
                <a:latin typeface="+mn-lt"/>
                <a:ea typeface="+mn-ea"/>
                <a:cs typeface="+mn-cs"/>
              </a:rPr>
              <a:t>access</a:t>
            </a:r>
            <a:r>
              <a:rPr lang="en-US" sz="1200" kern="1200" dirty="0">
                <a:solidFill>
                  <a:schemeClr val="tx1"/>
                </a:solidFill>
                <a:effectLst/>
                <a:latin typeface="+mn-lt"/>
                <a:ea typeface="+mn-ea"/>
                <a:cs typeface="+mn-cs"/>
              </a:rPr>
              <a:t> to your real motives and reasoning? Have you been forthright about </a:t>
            </a:r>
            <a:r>
              <a:rPr lang="en-US" sz="1200" i="1" kern="1200" dirty="0">
                <a:solidFill>
                  <a:schemeClr val="tx1"/>
                </a:solidFill>
                <a:effectLst/>
                <a:latin typeface="+mn-lt"/>
                <a:ea typeface="+mn-ea"/>
                <a:cs typeface="+mn-cs"/>
              </a:rPr>
              <a:t>impacts</a:t>
            </a:r>
            <a:r>
              <a:rPr lang="en-US" sz="1200" kern="1200" dirty="0">
                <a:solidFill>
                  <a:schemeClr val="tx1"/>
                </a:solidFill>
                <a:effectLst/>
                <a:latin typeface="+mn-lt"/>
                <a:ea typeface="+mn-ea"/>
                <a:cs typeface="+mn-cs"/>
              </a:rPr>
              <a:t> on audience members and other stakeholders? Have you ensured that you show </a:t>
            </a:r>
            <a:r>
              <a:rPr lang="en-US" sz="1200" i="1" kern="1200" dirty="0">
                <a:solidFill>
                  <a:schemeClr val="tx1"/>
                </a:solidFill>
                <a:effectLst/>
                <a:latin typeface="+mn-lt"/>
                <a:ea typeface="+mn-ea"/>
                <a:cs typeface="+mn-cs"/>
              </a:rPr>
              <a:t>respect</a:t>
            </a:r>
            <a:r>
              <a:rPr lang="en-US" sz="1200" kern="1200" dirty="0">
                <a:solidFill>
                  <a:schemeClr val="tx1"/>
                </a:solidFill>
                <a:effectLst/>
                <a:latin typeface="+mn-lt"/>
                <a:ea typeface="+mn-ea"/>
                <a:cs typeface="+mn-cs"/>
              </a:rPr>
              <a:t> for audience members (see Figure 14.5)?</a:t>
            </a:r>
          </a:p>
        </p:txBody>
      </p:sp>
      <p:sp>
        <p:nvSpPr>
          <p:cNvPr id="4" name="Slide Number Placeholder 3"/>
          <p:cNvSpPr>
            <a:spLocks noGrp="1"/>
          </p:cNvSpPr>
          <p:nvPr>
            <p:ph type="sldNum" sz="quarter" idx="5"/>
          </p:nvPr>
        </p:nvSpPr>
        <p:spPr/>
        <p:txBody>
          <a:bodyPr/>
          <a:lstStyle/>
          <a:p>
            <a:pPr>
              <a:defRPr/>
            </a:pPr>
            <a:fld id="{C476FF8C-F966-4B5D-904F-5A5D61455EBD}" type="slidenum">
              <a:rPr lang="en-US" smtClean="0"/>
              <a:pPr>
                <a:defRPr/>
              </a:pPr>
              <a:t>38</a:t>
            </a:fld>
            <a:endParaRPr lang="en-US" dirty="0"/>
          </a:p>
        </p:txBody>
      </p:sp>
    </p:spTree>
    <p:extLst>
      <p:ext uri="{BB962C8B-B14F-4D97-AF65-F5344CB8AC3E}">
        <p14:creationId xmlns:p14="http://schemas.microsoft.com/office/powerpoint/2010/main" val="41134611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C476FF8C-F966-4B5D-904F-5A5D61455EBD}" type="slidenum">
              <a:rPr lang="en-US" smtClean="0"/>
              <a:pPr>
                <a:defRPr/>
              </a:pPr>
              <a:t>39</a:t>
            </a:fld>
            <a:endParaRPr lang="en-US" dirty="0"/>
          </a:p>
        </p:txBody>
      </p:sp>
    </p:spTree>
    <p:extLst>
      <p:ext uri="{BB962C8B-B14F-4D97-AF65-F5344CB8AC3E}">
        <p14:creationId xmlns:p14="http://schemas.microsoft.com/office/powerpoint/2010/main" val="2886054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2629812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C476FF8C-F966-4B5D-904F-5A5D61455EBD}" type="slidenum">
              <a:rPr lang="en-US" smtClean="0"/>
              <a:pPr>
                <a:defRPr/>
              </a:pPr>
              <a:t>40</a:t>
            </a:fld>
            <a:endParaRPr lang="en-US" dirty="0"/>
          </a:p>
        </p:txBody>
      </p:sp>
    </p:spTree>
    <p:extLst>
      <p:ext uri="{BB962C8B-B14F-4D97-AF65-F5344CB8AC3E}">
        <p14:creationId xmlns:p14="http://schemas.microsoft.com/office/powerpoint/2010/main" val="26160661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C476FF8C-F966-4B5D-904F-5A5D61455EBD}" type="slidenum">
              <a:rPr lang="en-US" smtClean="0"/>
              <a:pPr>
                <a:defRPr/>
              </a:pPr>
              <a:t>41</a:t>
            </a:fld>
            <a:endParaRPr lang="en-US" dirty="0"/>
          </a:p>
        </p:txBody>
      </p:sp>
    </p:spTree>
    <p:extLst>
      <p:ext uri="{BB962C8B-B14F-4D97-AF65-F5344CB8AC3E}">
        <p14:creationId xmlns:p14="http://schemas.microsoft.com/office/powerpoint/2010/main" val="898742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99327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5CB78CAD-27B0-4133-8528-95ABB47917D0}" type="slidenum">
              <a:rPr lang="en-US" smtClean="0"/>
              <a:pPr>
                <a:defRPr/>
              </a:pPr>
              <a:t>6</a:t>
            </a:fld>
            <a:endParaRPr lang="en-US" dirty="0"/>
          </a:p>
        </p:txBody>
      </p:sp>
    </p:spTree>
    <p:extLst>
      <p:ext uri="{BB962C8B-B14F-4D97-AF65-F5344CB8AC3E}">
        <p14:creationId xmlns:p14="http://schemas.microsoft.com/office/powerpoint/2010/main" val="2454539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As you design your presentations and speeches, the AIM planning process will help you, just as it does in the writing process. You’ll analyze your </a:t>
            </a:r>
            <a:r>
              <a:rPr lang="en-US" sz="1200" i="1" kern="1200" dirty="0">
                <a:solidFill>
                  <a:schemeClr val="tx1"/>
                </a:solidFill>
                <a:effectLst/>
                <a:latin typeface="+mn-lt"/>
                <a:ea typeface="+mn-ea"/>
                <a:cs typeface="+mn-cs"/>
              </a:rPr>
              <a:t>audience</a:t>
            </a:r>
            <a:r>
              <a:rPr lang="en-US" sz="1200" kern="1200" dirty="0">
                <a:solidFill>
                  <a:schemeClr val="tx1"/>
                </a:solidFill>
                <a:effectLst/>
                <a:latin typeface="+mn-lt"/>
                <a:ea typeface="+mn-ea"/>
                <a:cs typeface="+mn-cs"/>
              </a:rPr>
              <a:t> to make sure you’re addressing audience members’ needs and speaking to them in the way that is the most appealing and easy to learn.</a:t>
            </a:r>
          </a:p>
        </p:txBody>
      </p:sp>
      <p:sp>
        <p:nvSpPr>
          <p:cNvPr id="4" name="Slide Number Placeholder 3"/>
          <p:cNvSpPr>
            <a:spLocks noGrp="1"/>
          </p:cNvSpPr>
          <p:nvPr>
            <p:ph type="sldNum" sz="quarter" idx="5"/>
          </p:nvPr>
        </p:nvSpPr>
        <p:spPr/>
        <p:txBody>
          <a:bodyPr/>
          <a:lstStyle/>
          <a:p>
            <a:pPr>
              <a:defRPr/>
            </a:pPr>
            <a:fld id="{E367F98B-D9CA-46F8-A6DA-D3857DEC1F59}" type="slidenum">
              <a:rPr lang="en-US" smtClean="0"/>
              <a:pPr>
                <a:defRPr/>
              </a:pPr>
              <a:t>7</a:t>
            </a:fld>
            <a:endParaRPr lang="en-US" dirty="0"/>
          </a:p>
        </p:txBody>
      </p:sp>
    </p:spTree>
    <p:extLst>
      <p:ext uri="{BB962C8B-B14F-4D97-AF65-F5344CB8AC3E}">
        <p14:creationId xmlns:p14="http://schemas.microsoft.com/office/powerpoint/2010/main" val="335042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analyze your audience, you need to know what information they would consider beneficial, their existing knowledge, their concerns, whether or not they are decision makers, what type of appeals would be effective, their communication styles, and their learning styles.</a:t>
            </a:r>
            <a:endParaRPr lang="en-US" dirty="0"/>
          </a:p>
        </p:txBody>
      </p:sp>
      <p:sp>
        <p:nvSpPr>
          <p:cNvPr id="4" name="Slide Number Placeholder 3"/>
          <p:cNvSpPr>
            <a:spLocks noGrp="1"/>
          </p:cNvSpPr>
          <p:nvPr>
            <p:ph type="sldNum" sz="quarter" idx="5"/>
          </p:nvPr>
        </p:nvSpPr>
        <p:spPr/>
        <p:txBody>
          <a:bodyPr/>
          <a:lstStyle/>
          <a:p>
            <a:fld id="{645747BE-E4A6-4AAA-B8B8-94347DC0F2E4}" type="slidenum">
              <a:rPr lang="en-US" smtClean="0"/>
              <a:pPr/>
              <a:t>8</a:t>
            </a:fld>
            <a:endParaRPr lang="en-US" dirty="0"/>
          </a:p>
        </p:txBody>
      </p:sp>
    </p:spTree>
    <p:extLst>
      <p:ext uri="{BB962C8B-B14F-4D97-AF65-F5344CB8AC3E}">
        <p14:creationId xmlns:p14="http://schemas.microsoft.com/office/powerpoint/2010/main" val="373554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Understanding the needs of your audience is one of your first tasks as you develop your presentations. Answer the following questions about your audience:</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How will audience members benefit from the product, service, or ideas I am proposing? </a:t>
            </a:r>
            <a:r>
              <a:rPr lang="en-US" sz="1200" kern="1200" dirty="0">
                <a:solidFill>
                  <a:schemeClr val="tx1"/>
                </a:solidFill>
                <a:effectLst/>
                <a:latin typeface="+mn-lt"/>
                <a:ea typeface="+mn-ea"/>
                <a:cs typeface="+mn-cs"/>
              </a:rPr>
              <a:t>This is the single most important question you can use to guide you as you design your presentation. In particular, focus on benefits that fulfill an unmet need.</a:t>
            </a:r>
          </a:p>
          <a:p>
            <a:r>
              <a:rPr lang="en-US" sz="1200" b="1" kern="1200" dirty="0">
                <a:solidFill>
                  <a:schemeClr val="tx1"/>
                </a:solidFill>
                <a:effectLst/>
                <a:latin typeface="+mn-lt"/>
                <a:ea typeface="+mn-ea"/>
                <a:cs typeface="+mn-cs"/>
              </a:rPr>
              <a:t>What do the audience members already know about my product, service, or ideas? </a:t>
            </a:r>
            <a:r>
              <a:rPr lang="en-US" sz="1200" kern="1200" dirty="0">
                <a:solidFill>
                  <a:schemeClr val="tx1"/>
                </a:solidFill>
                <a:effectLst/>
                <a:latin typeface="+mn-lt"/>
                <a:ea typeface="+mn-ea"/>
                <a:cs typeface="+mn-cs"/>
              </a:rPr>
              <a:t>Find out whatever you can about your audience members’ knowledge level. If people know little about your product, you will need to spend a proportionately higher amount of your presentation time to inform them.</a:t>
            </a:r>
          </a:p>
          <a:p>
            <a:r>
              <a:rPr lang="en-US" sz="1200" b="1" kern="1200" dirty="0">
                <a:solidFill>
                  <a:schemeClr val="tx1"/>
                </a:solidFill>
                <a:effectLst/>
                <a:latin typeface="+mn-lt"/>
                <a:ea typeface="+mn-ea"/>
                <a:cs typeface="+mn-cs"/>
              </a:rPr>
              <a:t>What are my audience members’ chief concerns? </a:t>
            </a:r>
            <a:r>
              <a:rPr lang="en-US" sz="1200" kern="1200" dirty="0">
                <a:solidFill>
                  <a:schemeClr val="tx1"/>
                </a:solidFill>
                <a:effectLst/>
                <a:latin typeface="+mn-lt"/>
                <a:ea typeface="+mn-ea"/>
                <a:cs typeface="+mn-cs"/>
              </a:rPr>
              <a:t>Whereas you can take time to gather your thoughts when responding in writing to someone’s concerns, in presentations and other face-to-face communications you must respond immediately.</a:t>
            </a:r>
            <a:endParaRPr lang="en-US" dirty="0"/>
          </a:p>
          <a:p>
            <a:r>
              <a:rPr lang="en-US" b="1" dirty="0"/>
              <a:t>Who Are the Key Decision Makers? </a:t>
            </a:r>
            <a:r>
              <a:rPr lang="en-US" dirty="0"/>
              <a:t>Typically, some people in your audience have more impact on your ability to achieve your work objectives than do others. These key decision makers are the ones you want to influence the most.</a:t>
            </a:r>
            <a:endParaRPr lang="en-US" altLang="en-US" dirty="0"/>
          </a:p>
        </p:txBody>
      </p:sp>
      <p:sp>
        <p:nvSpPr>
          <p:cNvPr id="4" name="Slide Number Placeholder 3"/>
          <p:cNvSpPr>
            <a:spLocks noGrp="1"/>
          </p:cNvSpPr>
          <p:nvPr>
            <p:ph type="sldNum" sz="quarter" idx="5"/>
          </p:nvPr>
        </p:nvSpPr>
        <p:spPr/>
        <p:txBody>
          <a:bodyPr/>
          <a:lstStyle/>
          <a:p>
            <a:pPr>
              <a:defRPr/>
            </a:pPr>
            <a:fld id="{0235AB7A-8CA4-4906-BEE8-600738C66772}" type="slidenum">
              <a:rPr lang="en-US" smtClean="0"/>
              <a:pPr>
                <a:defRPr/>
              </a:pPr>
              <a:t>9</a:t>
            </a:fld>
            <a:endParaRPr lang="en-US" dirty="0"/>
          </a:p>
        </p:txBody>
      </p:sp>
    </p:spTree>
    <p:extLst>
      <p:ext uri="{BB962C8B-B14F-4D97-AF65-F5344CB8AC3E}">
        <p14:creationId xmlns:p14="http://schemas.microsoft.com/office/powerpoint/2010/main" val="697173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800" b="0" i="0" u="none" strike="noStrike" kern="1200" cap="none" spc="0" normalizeH="0" baseline="0" noProof="0" dirty="0">
                <a:ln>
                  <a:noFill/>
                </a:ln>
                <a:solidFill>
                  <a:srgbClr val="000000">
                    <a:lumMod val="50000"/>
                    <a:lumOff val="50000"/>
                  </a:srgbClr>
                </a:solidFill>
                <a:effectLst/>
                <a:uLnTx/>
                <a:uFillTx/>
                <a:latin typeface="Arial" panose="020B0604020202020204"/>
                <a:ea typeface="+mn-ea"/>
                <a:cs typeface="+mn-cs"/>
              </a:rPr>
              <a:t>© 2021 McGraw Hill. All rights reserved. Authorized only for instructor use in the classroom.</a:t>
            </a:r>
          </a:p>
        </p:txBody>
      </p:sp>
    </p:spTree>
    <p:extLst>
      <p:ext uri="{BB962C8B-B14F-4D97-AF65-F5344CB8AC3E}">
        <p14:creationId xmlns:p14="http://schemas.microsoft.com/office/powerpoint/2010/main" val="77690647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1"/>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4090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014DD1E-5D91-48A3-AD6D-45FBA980D106}" type="slidenum">
              <a:rPr lang="en-CA" smtClean="0"/>
              <a:t>‹#›</a:t>
            </a:fld>
            <a:endParaRPr lang="en-CA"/>
          </a:p>
        </p:txBody>
      </p:sp>
    </p:spTree>
    <p:extLst>
      <p:ext uri="{BB962C8B-B14F-4D97-AF65-F5344CB8AC3E}">
        <p14:creationId xmlns:p14="http://schemas.microsoft.com/office/powerpoint/2010/main" val="7663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42900"/>
            <a:ext cx="8458200" cy="800100"/>
          </a:xfrm>
          <a:prstGeom prst="rect">
            <a:avLst/>
          </a:prstGeom>
        </p:spPr>
        <p:txBody>
          <a:bodyPr anchor="ctr"/>
          <a:lstStyle>
            <a:lvl1pPr>
              <a:lnSpc>
                <a:spcPct val="100000"/>
              </a:lnSpc>
              <a:defRPr sz="3600">
                <a:solidFill>
                  <a:srgbClr val="00504E"/>
                </a:solidFill>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24000"/>
            <a:ext cx="8458200" cy="4724400"/>
          </a:xfrm>
          <a:prstGeom prst="rect">
            <a:avLst/>
          </a:prstGeom>
        </p:spPr>
        <p:txBody>
          <a:bodyPr/>
          <a:lstStyle>
            <a:lvl1pPr>
              <a:defRPr sz="2800"/>
            </a:lvl1pPr>
            <a:lvl2pPr marL="914400" indent="-452438">
              <a:defRPr sz="2400"/>
            </a:lvl2pPr>
            <a:lvl3pPr marL="1376363" indent="-461963">
              <a:defRPr sz="2000"/>
            </a:lvl3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128059943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solidFill>
                  <a:srgbClr val="00504E"/>
                </a:solidFill>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420817306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3600">
                <a:solidFill>
                  <a:srgbClr val="00504E"/>
                </a:solidFill>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sz="2800"/>
            </a:lvl1pPr>
            <a:lvl2pPr>
              <a:defRPr sz="2400"/>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sz="2800"/>
            </a:lvl1pPr>
            <a:lvl2pPr>
              <a:defRPr sz="2400"/>
            </a:lvl2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391591481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solidFill>
                  <a:srgbClr val="00504E"/>
                </a:solidFill>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98806945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265499097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solidFill>
                  <a:srgbClr val="00504E"/>
                </a:solidFill>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4272470619"/>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solidFill>
                  <a:srgbClr val="00504E"/>
                </a:solidFill>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3162300" cy="79378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524051" y="2423225"/>
            <a:ext cx="2676348" cy="867419"/>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433475" y="3704920"/>
            <a:ext cx="2857500" cy="985256"/>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596663" y="4925917"/>
            <a:ext cx="2531125" cy="881515"/>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4800600" y="1203077"/>
            <a:ext cx="2857500" cy="867419"/>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857752" y="2655397"/>
            <a:ext cx="2171700" cy="1221457"/>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
        <p:nvSpPr>
          <p:cNvPr id="10" name="Content Placeholder 9">
            <a:extLst>
              <a:ext uri="{FF2B5EF4-FFF2-40B4-BE49-F238E27FC236}">
                <a16:creationId xmlns:a16="http://schemas.microsoft.com/office/drawing/2014/main" id="{964BB709-92B6-4B12-A756-9B51EB04E04D}"/>
              </a:ext>
            </a:extLst>
          </p:cNvPr>
          <p:cNvSpPr>
            <a:spLocks noGrp="1"/>
          </p:cNvSpPr>
          <p:nvPr>
            <p:ph sz="quarter" idx="19"/>
          </p:nvPr>
        </p:nvSpPr>
        <p:spPr>
          <a:xfrm>
            <a:off x="4572000" y="3938888"/>
            <a:ext cx="3371852"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8A2277CA-BB3F-47C9-8DA6-91E5A4AF32CE}"/>
              </a:ext>
            </a:extLst>
          </p:cNvPr>
          <p:cNvSpPr>
            <a:spLocks noGrp="1"/>
          </p:cNvSpPr>
          <p:nvPr>
            <p:ph sz="quarter" idx="20"/>
          </p:nvPr>
        </p:nvSpPr>
        <p:spPr>
          <a:xfrm>
            <a:off x="4511612" y="5023151"/>
            <a:ext cx="41148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885010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19665" y="2061714"/>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534285"/>
            <a:ext cx="9144000" cy="327297"/>
          </a:xfrm>
        </p:spPr>
        <p:txBody>
          <a:bodyPr/>
          <a:lstStyle>
            <a:lvl1pPr algn="ctr">
              <a:defRPr sz="800"/>
            </a:lvl1pPr>
          </a:lstStyle>
          <a:p>
            <a:pPr defTabSz="457200">
              <a:spcBef>
                <a:spcPct val="20000"/>
              </a:spcBef>
              <a:defRPr/>
            </a:pPr>
            <a:r>
              <a:rPr lang="en-US" dirty="0">
                <a:solidFill>
                  <a:srgbClr val="000000"/>
                </a:solidFill>
              </a:rPr>
              <a:t>© &lt; add the year&gt; McGraw Hill. All rights reserved. Authorized only for instructor use in the classroom.</a:t>
            </a:r>
          </a:p>
          <a:p>
            <a:pPr defTabSz="457200">
              <a:spcBef>
                <a:spcPct val="20000"/>
              </a:spcBef>
              <a:defRPr/>
            </a:pPr>
            <a:r>
              <a:rPr lang="en-US" dirty="0">
                <a:solidFill>
                  <a:srgbClr val="000000"/>
                </a:solidFill>
              </a:rPr>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600200" y="4852699"/>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Arial" panose="020B0604020202020204"/>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245172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AC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685800" y="5080571"/>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16" name="Content Placeholder 15">
            <a:extLst>
              <a:ext uri="{FF2B5EF4-FFF2-40B4-BE49-F238E27FC236}">
                <a16:creationId xmlns:a16="http://schemas.microsoft.com/office/drawing/2014/main" id="{65A2FDF9-5598-44F4-A591-9B91E7F9BEFA}"/>
              </a:ext>
            </a:extLst>
          </p:cNvPr>
          <p:cNvSpPr>
            <a:spLocks noGrp="1"/>
          </p:cNvSpPr>
          <p:nvPr>
            <p:ph sz="quarter" idx="12" hasCustomPrompt="1"/>
          </p:nvPr>
        </p:nvSpPr>
        <p:spPr>
          <a:xfrm>
            <a:off x="342900" y="6456872"/>
            <a:ext cx="8458200" cy="431800"/>
          </a:xfrm>
          <a:prstGeom prst="rect">
            <a:avLst/>
          </a:prstGeom>
        </p:spPr>
        <p:txBody>
          <a:bodyPr/>
          <a:lstStyle>
            <a:lvl1pPr algn="ctr">
              <a:spcBef>
                <a:spcPts val="0"/>
              </a:spcBef>
              <a:defRPr sz="1000"/>
            </a:lvl1pPr>
          </a:lstStyle>
          <a:p>
            <a:pPr lvl="0"/>
            <a:r>
              <a:rPr lang="en-US" dirty="0"/>
              <a:t>© 2021 McGraw Hill. All rights reserved. Authorized only for instructor use in the classroom.</a:t>
            </a:r>
          </a:p>
          <a:p>
            <a:pPr lvl="0"/>
            <a:r>
              <a:rPr lang="en-US" dirty="0"/>
              <a:t>No reproduction or further distribution permitted without the prior written consent of McGraw Hill.</a:t>
            </a:r>
          </a:p>
        </p:txBody>
      </p:sp>
    </p:spTree>
    <p:extLst>
      <p:ext uri="{BB962C8B-B14F-4D97-AF65-F5344CB8AC3E}">
        <p14:creationId xmlns:p14="http://schemas.microsoft.com/office/powerpoint/2010/main" val="1730405410"/>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rgbClr val="00504E"/>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chemeClr val="tx1"/>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9426239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50211" y="2314415"/>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800" b="0" i="0" u="none" strike="noStrike" kern="1200" cap="none" spc="0" normalizeH="0" baseline="0" noProof="0" dirty="0">
                <a:ln>
                  <a:noFill/>
                </a:ln>
                <a:solidFill>
                  <a:srgbClr val="000000">
                    <a:lumMod val="50000"/>
                    <a:lumOff val="50000"/>
                  </a:srgbClr>
                </a:solidFill>
                <a:effectLst/>
                <a:uLnTx/>
                <a:uFillTx/>
                <a:latin typeface="Arial" panose="020B0604020202020204"/>
                <a:ea typeface="+mn-ea"/>
                <a:cs typeface="+mn-cs"/>
              </a:rPr>
              <a:t>© 2021 McGraw Hill. All rights reserved. Authorized only for instructor use in the classroom.</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5105400"/>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Arial" panose="020B0604020202020204"/>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952039"/>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8769547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11474388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109214343"/>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solidFill>
                  <a:srgbClr val="00504E"/>
                </a:solidFill>
              </a:defRPr>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3276075176"/>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145870715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94916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42900"/>
            <a:ext cx="8458200" cy="800100"/>
          </a:xfrm>
          <a:prstGeom prst="rect">
            <a:avLst/>
          </a:prstGeom>
        </p:spPr>
        <p:txBody>
          <a:bodyPr anchor="ctr"/>
          <a:lstStyle>
            <a:lvl1pPr>
              <a:lnSpc>
                <a:spcPct val="100000"/>
              </a:lnSpc>
              <a:defRPr sz="3600">
                <a:solidFill>
                  <a:srgbClr val="00504E"/>
                </a:solidFill>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24000"/>
            <a:ext cx="8458200" cy="4724400"/>
          </a:xfrm>
          <a:prstGeom prst="rect">
            <a:avLst/>
          </a:prstGeom>
        </p:spPr>
        <p:txBody>
          <a:bodyPr/>
          <a:lstStyle>
            <a:lvl1pPr>
              <a:defRPr sz="2800"/>
            </a:lvl1pPr>
            <a:lvl2pPr marL="914400" indent="-452438">
              <a:defRPr sz="2400"/>
            </a:lvl2pPr>
            <a:lvl3pPr marL="1376363" indent="-461963">
              <a:defRPr sz="2000"/>
            </a:lvl3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3901468995"/>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259332720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239701374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7393831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3375127119"/>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292733028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20978179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19665" y="2061714"/>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sz="1100"/>
            </a:lvl1pPr>
          </a:lstStyle>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panose="020B0604020202020204"/>
                <a:ea typeface="+mn-ea"/>
                <a:cs typeface="+mn-cs"/>
              </a:rPr>
              <a:t>© &lt; add the year&gt; McGraw Hill. All rights reserved. Authorized only for instructor use in the classroom.</a:t>
            </a:r>
          </a:p>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Arial" panose="020B0604020202020204"/>
                <a:ea typeface="+mn-ea"/>
                <a:cs typeface="+mn-cs"/>
              </a:rPr>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600200" y="4852699"/>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Arial" panose="020B0604020202020204"/>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26845457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42900"/>
            <a:ext cx="8458200" cy="800100"/>
          </a:xfrm>
          <a:prstGeom prst="rect">
            <a:avLst/>
          </a:prstGeom>
        </p:spPr>
        <p:txBody>
          <a:bodyPr anchor="ctr"/>
          <a:lstStyle>
            <a:lvl1pPr>
              <a:lnSpc>
                <a:spcPct val="100000"/>
              </a:lnSpc>
              <a:defRPr sz="3600">
                <a:solidFill>
                  <a:srgbClr val="00504E"/>
                </a:solidFill>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24000"/>
            <a:ext cx="8458200" cy="4724400"/>
          </a:xfrm>
          <a:prstGeom prst="rect">
            <a:avLst/>
          </a:prstGeom>
        </p:spPr>
        <p:txBody>
          <a:bodyPr/>
          <a:lstStyle>
            <a:lvl1pPr>
              <a:defRPr sz="2800"/>
            </a:lvl1pPr>
            <a:lvl2pPr marL="914400" indent="-452438">
              <a:defRPr sz="2400"/>
            </a:lvl2pPr>
            <a:lvl3pPr marL="1376363" indent="-461963">
              <a:defRPr sz="2000"/>
            </a:lvl3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3549552235"/>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167381046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3243204449"/>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60299723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1976578579"/>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593007343"/>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659586708"/>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19665" y="2061714"/>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535905"/>
            <a:ext cx="9144000" cy="324056"/>
          </a:xfrm>
        </p:spPr>
        <p:txBody>
          <a:bodyPr/>
          <a:lstStyle>
            <a:lvl1pPr algn="ctr">
              <a:defRPr sz="800"/>
            </a:lvl1pPr>
          </a:lstStyle>
          <a:p>
            <a:pPr defTabSz="457200">
              <a:spcBef>
                <a:spcPct val="20000"/>
              </a:spcBef>
              <a:defRPr/>
            </a:pPr>
            <a:r>
              <a:rPr lang="en-US" dirty="0">
                <a:solidFill>
                  <a:srgbClr val="000000"/>
                </a:solidFill>
              </a:rPr>
              <a:t>© &lt; add the year&gt; McGraw Hill. All rights reserved. Authorized only for instructor use in the classroom.</a:t>
            </a:r>
          </a:p>
          <a:p>
            <a:pPr defTabSz="457200">
              <a:spcBef>
                <a:spcPct val="20000"/>
              </a:spcBef>
              <a:defRPr/>
            </a:pPr>
            <a:r>
              <a:rPr lang="en-US" dirty="0">
                <a:solidFill>
                  <a:srgbClr val="000000"/>
                </a:solidFill>
              </a:rPr>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600200" y="4852699"/>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Arial" panose="020B0604020202020204"/>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2708964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42900"/>
            <a:ext cx="8458200" cy="800100"/>
          </a:xfrm>
          <a:prstGeom prst="rect">
            <a:avLst/>
          </a:prstGeom>
        </p:spPr>
        <p:txBody>
          <a:bodyPr anchor="ctr"/>
          <a:lstStyle>
            <a:lvl1pPr>
              <a:lnSpc>
                <a:spcPct val="100000"/>
              </a:lnSpc>
              <a:defRPr sz="3600">
                <a:solidFill>
                  <a:srgbClr val="008080"/>
                </a:solidFill>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24000"/>
            <a:ext cx="8458200" cy="4724400"/>
          </a:xfrm>
          <a:prstGeom prst="rect">
            <a:avLst/>
          </a:prstGeom>
        </p:spPr>
        <p:txBody>
          <a:bodyPr/>
          <a:lstStyle>
            <a:lvl1pPr>
              <a:defRPr sz="2800"/>
            </a:lvl1pPr>
            <a:lvl2pPr marL="914400" indent="-452438">
              <a:defRPr sz="2400"/>
            </a:lvl2pPr>
            <a:lvl3pPr marL="1376363" indent="-461963">
              <a:defRPr sz="2000"/>
            </a:lvl3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956059416"/>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143945172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71119932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72831883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36326103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84849456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19665" y="2061714"/>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sz="1100"/>
            </a:lvl1pPr>
          </a:lstStyle>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panose="020B0604020202020204"/>
                <a:ea typeface="+mn-ea"/>
                <a:cs typeface="+mn-cs"/>
              </a:rPr>
              <a:t>© &lt; add the year&gt; McGraw Hill. All rights reserved. Authorized only for instructor use in the classroom.</a:t>
            </a:r>
          </a:p>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Arial" panose="020B0604020202020204"/>
                <a:ea typeface="+mn-ea"/>
                <a:cs typeface="+mn-cs"/>
              </a:rPr>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600200" y="4852699"/>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Arial" panose="020B0604020202020204"/>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0693237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42900"/>
            <a:ext cx="8458200" cy="800100"/>
          </a:xfrm>
          <a:prstGeom prst="rect">
            <a:avLst/>
          </a:prstGeom>
        </p:spPr>
        <p:txBody>
          <a:bodyPr anchor="ctr"/>
          <a:lstStyle>
            <a:lvl1pPr>
              <a:lnSpc>
                <a:spcPct val="100000"/>
              </a:lnSpc>
              <a:defRPr sz="3600">
                <a:solidFill>
                  <a:srgbClr val="008080"/>
                </a:solidFill>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24000"/>
            <a:ext cx="8458200" cy="4724400"/>
          </a:xfrm>
          <a:prstGeom prst="rect">
            <a:avLst/>
          </a:prstGeom>
        </p:spPr>
        <p:txBody>
          <a:bodyPr/>
          <a:lstStyle>
            <a:lvl1pPr>
              <a:defRPr sz="2800"/>
            </a:lvl1pPr>
            <a:lvl2pPr marL="914400" indent="-452438">
              <a:defRPr sz="2400"/>
            </a:lvl2pPr>
            <a:lvl3pPr marL="1376363" indent="-461963">
              <a:defRPr sz="2000"/>
            </a:lvl3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59315845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112351057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lumMod val="75000"/>
              <a:lumOff val="25000"/>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55008295"/>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75975304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45172566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33832281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157968366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1661644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1515737" y="970402"/>
            <a:ext cx="7620000" cy="609600"/>
          </a:xfrm>
          <a:prstGeom prst="rect">
            <a:avLst/>
          </a:prstGeom>
        </p:spPr>
        <p:txBody>
          <a:bodyPr/>
          <a:lstStyle>
            <a:lvl1pPr>
              <a:defRPr sz="3600">
                <a:solidFill>
                  <a:srgbClr val="008080"/>
                </a:solidFill>
              </a:defRPr>
            </a:lvl1pPr>
          </a:lstStyle>
          <a:p>
            <a:r>
              <a:rPr lang="en-US" dirty="0"/>
              <a:t>Click to edit Master title style</a:t>
            </a:r>
          </a:p>
        </p:txBody>
      </p:sp>
      <p:sp>
        <p:nvSpPr>
          <p:cNvPr id="3" name="Content Placeholder 1"/>
          <p:cNvSpPr>
            <a:spLocks noGrp="1"/>
          </p:cNvSpPr>
          <p:nvPr>
            <p:ph idx="1"/>
          </p:nvPr>
        </p:nvSpPr>
        <p:spPr>
          <a:xfrm>
            <a:off x="457200" y="1981200"/>
            <a:ext cx="8229600" cy="457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4034702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1295400" y="674875"/>
            <a:ext cx="7696200" cy="639762"/>
          </a:xfrm>
          <a:prstGeom prst="rect">
            <a:avLst/>
          </a:prstGeom>
        </p:spPr>
        <p:txBody>
          <a:bodyPr/>
          <a:lstStyle>
            <a:lvl1pPr>
              <a:defRPr lang="en-US" sz="3600" dirty="0">
                <a:solidFill>
                  <a:srgbClr val="008080"/>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447800"/>
            <a:ext cx="8153400" cy="457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358044"/>
            <a:ext cx="8153400" cy="415636"/>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3192086"/>
            <a:ext cx="8153400" cy="374073"/>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4053840"/>
            <a:ext cx="8153400" cy="457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5033356"/>
            <a:ext cx="8153400" cy="498764"/>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6"/>
          <p:cNvSpPr>
            <a:spLocks noGrp="1"/>
          </p:cNvSpPr>
          <p:nvPr>
            <p:ph sz="quarter" idx="11"/>
          </p:nvPr>
        </p:nvSpPr>
        <p:spPr>
          <a:xfrm>
            <a:off x="533400" y="5985164"/>
            <a:ext cx="8153400" cy="415636"/>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03226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44895662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0.xml"/><Relationship Id="rId7" Type="http://schemas.openxmlformats.org/officeDocument/2006/relationships/theme" Target="../theme/theme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05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1600" b="0" i="0" u="none" strike="noStrike" kern="1200" cap="none" spc="40" normalizeH="0" baseline="60000" noProof="0" dirty="0">
              <a:ln>
                <a:noFill/>
              </a:ln>
              <a:solidFill>
                <a:srgbClr val="000000"/>
              </a:solidFill>
              <a:effectLst/>
              <a:uLnTx/>
              <a:uFillTx/>
              <a:latin typeface="Arial" panose="020B0604020202020204"/>
              <a:ea typeface="+mn-ea"/>
              <a:cs typeface="+mn-cs"/>
            </a:endParaRPr>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800" b="0" i="0" u="none" strike="noStrike" kern="1200" cap="none" spc="0" normalizeH="0" baseline="0" noProof="0" dirty="0">
                <a:ln>
                  <a:noFill/>
                </a:ln>
                <a:solidFill>
                  <a:srgbClr val="000000">
                    <a:lumMod val="50000"/>
                    <a:lumOff val="50000"/>
                  </a:srgbClr>
                </a:solidFill>
                <a:effectLst/>
                <a:uLnTx/>
                <a:uFillTx/>
                <a:latin typeface="Arial" panose="020B0604020202020204"/>
                <a:ea typeface="+mn-ea"/>
                <a:cs typeface="+mn-cs"/>
              </a:rPr>
              <a:t>© 2021 McGraw Hill. All rights reserved. Authorized only for instructor use in the classroom.</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94077722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74" r:id="rId11"/>
  </p:sldLayoutIdLst>
  <p:hf sldNum="0"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553200"/>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Arial" panose="020B0604020202020204"/>
                <a:ea typeface="+mn-ea"/>
                <a:cs typeface="+mn-cs"/>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207597420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Lst>
  <p:hf sldNum="0" hdr="0" dt="0"/>
  <p:txStyles>
    <p:titleStyle>
      <a:lvl1pPr algn="l" defTabSz="914400" rtl="0" eaLnBrk="1" latinLnBrk="0" hangingPunct="1">
        <a:lnSpc>
          <a:spcPct val="90000"/>
        </a:lnSpc>
        <a:spcBef>
          <a:spcPct val="0"/>
        </a:spcBef>
        <a:buNone/>
        <a:defRPr sz="3200" b="1" kern="1200">
          <a:solidFill>
            <a:srgbClr val="00504E"/>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50000"/>
                    <a:lumOff val="50000"/>
                  </a:srgbClr>
                </a:solidFill>
                <a:effectLst/>
                <a:uLnTx/>
                <a:uFillTx/>
                <a:latin typeface="Arial" panose="020B0604020202020204"/>
                <a:ea typeface="+mn-ea"/>
                <a:cs typeface="+mn-cs"/>
              </a:rPr>
              <a:t>© 2021 McGraw Hill. All rights reserved. Authorized only for instructor use in the classroom.</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95788117"/>
      </p:ext>
    </p:extLst>
  </p:cSld>
  <p:clrMap bg1="lt1" tx1="dk1" bg2="lt2" tx2="dk2" accent1="accent1" accent2="accent2" accent3="accent3" accent4="accent4" accent5="accent5" accent6="accent6" hlink="hlink" folHlink="folHlink"/>
  <p:sldLayoutIdLst>
    <p:sldLayoutId id="2147483735" r:id="rId1"/>
  </p:sldLayoutIdLst>
  <p:hf sldNum="0"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Arial" panose="020B0604020202020204"/>
                <a:ea typeface="+mn-ea"/>
                <a:cs typeface="+mn-cs"/>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solidFill>
              </a:defRPr>
            </a:lvl1pPr>
          </a:lstStyle>
          <a:p>
            <a:pPr>
              <a:defRPr/>
            </a:pPr>
            <a:fld id="{68151E55-6873-49E2-B8D5-2F265E6F1973}" type="slidenum">
              <a:rPr lang="en-US" smtClean="0"/>
              <a:pPr>
                <a:defRPr/>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2829690820"/>
      </p:ext>
    </p:extLst>
  </p:cSld>
  <p:clrMap bg1="lt1" tx1="dk1" bg2="lt2" tx2="dk2" accent1="accent1" accent2="accent2" accent3="accent3" accent4="accent4" accent5="accent5" accent6="accent6" hlink="hlink" folHlink="folHlink"/>
  <p:sldLayoutIdLst>
    <p:sldLayoutId id="2147483737" r:id="rId1"/>
    <p:sldLayoutId id="2147483738" r:id="rId2"/>
  </p:sldLayoutIdLst>
  <p:hf sldNum="0"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p15:clr>
            <a:srgbClr val="F26B43"/>
          </p15:clr>
        </p15:guide>
        <p15:guide id="6" pos="216">
          <p15:clr>
            <a:srgbClr val="F26B43"/>
          </p15:clr>
        </p15:guide>
        <p15:guide id="7" pos="4296">
          <p15:clr>
            <a:srgbClr val="F26B43"/>
          </p15:clr>
        </p15:guide>
        <p15:guide id="9" orient="horz" pos="4211">
          <p15:clr>
            <a:srgbClr val="F26B43"/>
          </p15:clr>
        </p15:guide>
        <p15:guide id="10" orient="horz" pos="1248">
          <p15:clr>
            <a:srgbClr val="F26B43"/>
          </p15:clr>
        </p15:guide>
        <p15:guide id="11" orient="horz" pos="3984">
          <p15:clr>
            <a:srgbClr val="F26B43"/>
          </p15:clr>
        </p15:guide>
        <p15:guide id="12" orient="horz" pos="1656">
          <p15:clr>
            <a:srgbClr val="F26B43"/>
          </p15:clr>
        </p15:guide>
        <p15:guide id="13" pos="2980">
          <p15:clr>
            <a:srgbClr val="F26B43"/>
          </p15:clr>
        </p15:guide>
        <p15:guide id="14" orient="horz" pos="2260">
          <p15:clr>
            <a:srgbClr val="F26B43"/>
          </p15:clr>
        </p15:guide>
        <p15:guide id="15" pos="26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Arial" panose="020B0604020202020204"/>
                <a:ea typeface="+mn-ea"/>
                <a:cs typeface="+mn-cs"/>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179439541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Lst>
  <p:hf sldNum="0" hdr="0" dt="0"/>
  <p:txStyles>
    <p:titleStyle>
      <a:lvl1pPr algn="l" defTabSz="914400" rtl="0" eaLnBrk="1" latinLnBrk="0" hangingPunct="1">
        <a:lnSpc>
          <a:spcPct val="90000"/>
        </a:lnSpc>
        <a:spcBef>
          <a:spcPct val="0"/>
        </a:spcBef>
        <a:buNone/>
        <a:defRPr sz="3600" b="1" kern="1200">
          <a:solidFill>
            <a:srgbClr val="00504E"/>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553200"/>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Arial" panose="020B0604020202020204"/>
                <a:ea typeface="+mn-ea"/>
                <a:cs typeface="+mn-cs"/>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284226867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Lst>
  <p:hf sldNum="0" hdr="0" dt="0"/>
  <p:txStyles>
    <p:titleStyle>
      <a:lvl1pPr algn="l" defTabSz="914400" rtl="0" eaLnBrk="1" latinLnBrk="0" hangingPunct="1">
        <a:lnSpc>
          <a:spcPct val="90000"/>
        </a:lnSpc>
        <a:spcBef>
          <a:spcPct val="0"/>
        </a:spcBef>
        <a:buNone/>
        <a:defRPr sz="3600" b="1" kern="1200">
          <a:solidFill>
            <a:srgbClr val="00504E"/>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553200"/>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Arial" panose="020B0604020202020204"/>
                <a:ea typeface="+mn-ea"/>
                <a:cs typeface="+mn-cs"/>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343359406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Lst>
  <p:hf sldNum="0" hdr="0" dt="0"/>
  <p:txStyles>
    <p:titleStyle>
      <a:lvl1pPr algn="l" defTabSz="914400" rtl="0" eaLnBrk="1" latinLnBrk="0" hangingPunct="1">
        <a:lnSpc>
          <a:spcPct val="90000"/>
        </a:lnSpc>
        <a:spcBef>
          <a:spcPct val="0"/>
        </a:spcBef>
        <a:buNone/>
        <a:defRPr sz="3600" b="1" kern="1200">
          <a:solidFill>
            <a:srgbClr val="00504E"/>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553200"/>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075870561"/>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Lst>
  <p:hf sldNum="0"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553200"/>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68533175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Lst>
  <p:hf sldNum="0"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ctrTitle"/>
          </p:nvPr>
        </p:nvSpPr>
        <p:spPr>
          <a:xfrm>
            <a:off x="609600" y="3558916"/>
            <a:ext cx="3035808" cy="1394084"/>
          </a:xfrm>
          <a:noFill/>
        </p:spPr>
        <p:txBody>
          <a:bodyPr/>
          <a:lstStyle/>
          <a:p>
            <a:br>
              <a:rPr lang="en-US" altLang="en-US" sz="4400" dirty="0"/>
            </a:br>
            <a:r>
              <a:rPr lang="en-US" altLang="en-US" sz="2800" dirty="0"/>
              <a:t>Planning Presentations</a:t>
            </a:r>
            <a:endParaRPr lang="en-US" altLang="en-US" dirty="0"/>
          </a:p>
        </p:txBody>
      </p:sp>
      <p:sp>
        <p:nvSpPr>
          <p:cNvPr id="7" name="Rectangle 6">
            <a:extLst>
              <a:ext uri="{FF2B5EF4-FFF2-40B4-BE49-F238E27FC236}">
                <a16:creationId xmlns:a16="http://schemas.microsoft.com/office/drawing/2014/main" id="{52B443CE-5C26-4EAC-9352-9F04EE8D36B2}"/>
              </a:ext>
            </a:extLst>
          </p:cNvPr>
          <p:cNvSpPr/>
          <p:nvPr/>
        </p:nvSpPr>
        <p:spPr>
          <a:xfrm>
            <a:off x="190500" y="152400"/>
            <a:ext cx="8763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 name="Title 1">
            <a:extLst>
              <a:ext uri="{FF2B5EF4-FFF2-40B4-BE49-F238E27FC236}">
                <a16:creationId xmlns:a16="http://schemas.microsoft.com/office/drawing/2014/main" id="{52F7B5A9-EE2D-5487-CD28-DCF140C68574}"/>
              </a:ext>
            </a:extLst>
          </p:cNvPr>
          <p:cNvSpPr txBox="1">
            <a:spLocks/>
          </p:cNvSpPr>
          <p:nvPr/>
        </p:nvSpPr>
        <p:spPr>
          <a:xfrm>
            <a:off x="5791200" y="1143000"/>
            <a:ext cx="2232248" cy="932761"/>
          </a:xfrm>
          <a:prstGeom prst="rect">
            <a:avLst/>
          </a:prstGeom>
        </p:spPr>
        <p:txBody>
          <a:bodyPr anchor="b">
            <a:normAutofit fontScale="85000" lnSpcReduction="10000"/>
          </a:bodyPr>
          <a:lstStyle>
            <a:lvl1pPr algn="l" defTabSz="914400" rtl="0" eaLnBrk="1" latinLnBrk="0" hangingPunct="1">
              <a:lnSpc>
                <a:spcPct val="100000"/>
              </a:lnSpc>
              <a:spcBef>
                <a:spcPct val="0"/>
              </a:spcBef>
              <a:buNone/>
              <a:defRPr sz="2600" b="1" kern="1200">
                <a:solidFill>
                  <a:schemeClr val="bg1"/>
                </a:solidFill>
                <a:latin typeface="+mj-lt"/>
                <a:ea typeface="+mj-ea"/>
                <a:cs typeface="+mj-cs"/>
              </a:defRPr>
            </a:lvl1pPr>
          </a:lstStyle>
          <a:p>
            <a:pPr algn="ctr"/>
            <a:r>
              <a:rPr lang="en-US" sz="4000" dirty="0">
                <a:solidFill>
                  <a:schemeClr val="accent1"/>
                </a:solidFill>
              </a:rPr>
              <a:t>AISC1006</a:t>
            </a:r>
          </a:p>
        </p:txBody>
      </p:sp>
      <p:sp>
        <p:nvSpPr>
          <p:cNvPr id="3" name="Subtitle 4">
            <a:extLst>
              <a:ext uri="{FF2B5EF4-FFF2-40B4-BE49-F238E27FC236}">
                <a16:creationId xmlns:a16="http://schemas.microsoft.com/office/drawing/2014/main" id="{6A098BC4-A45B-F324-83BA-1713ACD72FF6}"/>
              </a:ext>
            </a:extLst>
          </p:cNvPr>
          <p:cNvSpPr>
            <a:spLocks noGrp="1"/>
          </p:cNvSpPr>
          <p:nvPr>
            <p:ph type="subTitle" idx="1"/>
          </p:nvPr>
        </p:nvSpPr>
        <p:spPr>
          <a:xfrm>
            <a:off x="5596453" y="2309580"/>
            <a:ext cx="2775686" cy="678475"/>
          </a:xfrm>
        </p:spPr>
        <p:txBody>
          <a:bodyPr>
            <a:normAutofit/>
          </a:bodyPr>
          <a:lstStyle/>
          <a:p>
            <a:pPr algn="ctr"/>
            <a:r>
              <a:rPr lang="en-US" sz="2000" dirty="0">
                <a:solidFill>
                  <a:schemeClr val="tx1"/>
                </a:solidFill>
              </a:rPr>
              <a:t>Step Presentation 1</a:t>
            </a:r>
          </a:p>
          <a:p>
            <a:pPr algn="l"/>
            <a:endParaRPr lang="en-US" sz="2000" dirty="0"/>
          </a:p>
        </p:txBody>
      </p:sp>
      <p:sp>
        <p:nvSpPr>
          <p:cNvPr id="4" name="TextBox 3">
            <a:extLst>
              <a:ext uri="{FF2B5EF4-FFF2-40B4-BE49-F238E27FC236}">
                <a16:creationId xmlns:a16="http://schemas.microsoft.com/office/drawing/2014/main" id="{0B5F3381-18BC-BFAA-9012-A10B465C5FA4}"/>
              </a:ext>
            </a:extLst>
          </p:cNvPr>
          <p:cNvSpPr txBox="1"/>
          <p:nvPr/>
        </p:nvSpPr>
        <p:spPr>
          <a:xfrm>
            <a:off x="5498594" y="3097251"/>
            <a:ext cx="2919702" cy="2010807"/>
          </a:xfrm>
          <a:prstGeom prst="rect">
            <a:avLst/>
          </a:prstGeom>
          <a:noFill/>
        </p:spPr>
        <p:txBody>
          <a:bodyPr wrap="square">
            <a:spAutoFit/>
          </a:bodyPr>
          <a:lstStyle/>
          <a:p>
            <a:pPr algn="ctr" defTabSz="914126">
              <a:lnSpc>
                <a:spcPct val="90000"/>
              </a:lnSpc>
              <a:spcBef>
                <a:spcPts val="1000"/>
              </a:spcBef>
            </a:pPr>
            <a:r>
              <a:rPr lang="en-CA" sz="2000" dirty="0"/>
              <a:t>Fall Semester 2023</a:t>
            </a:r>
          </a:p>
          <a:p>
            <a:pPr algn="ctr" defTabSz="914126">
              <a:lnSpc>
                <a:spcPct val="90000"/>
              </a:lnSpc>
              <a:spcBef>
                <a:spcPts val="1000"/>
              </a:spcBef>
            </a:pPr>
            <a:br>
              <a:rPr lang="en-CA" sz="2000" dirty="0"/>
            </a:br>
            <a:r>
              <a:rPr lang="en-CA" sz="2000" dirty="0"/>
              <a:t>Saturday  11:00-12:00 PM</a:t>
            </a:r>
            <a:br>
              <a:rPr lang="en-CA" sz="2000" dirty="0"/>
            </a:br>
            <a:endParaRPr lang="en-CA" sz="2000" dirty="0"/>
          </a:p>
          <a:p>
            <a:pPr algn="ctr" defTabSz="914126">
              <a:lnSpc>
                <a:spcPct val="90000"/>
              </a:lnSpc>
              <a:spcBef>
                <a:spcPts val="1000"/>
              </a:spcBef>
            </a:pPr>
            <a:r>
              <a:rPr lang="en-CA" sz="2000" dirty="0"/>
              <a:t>Saeed Sojasi</a:t>
            </a:r>
          </a:p>
        </p:txBody>
      </p:sp>
    </p:spTree>
    <p:extLst>
      <p:ext uri="{BB962C8B-B14F-4D97-AF65-F5344CB8AC3E}">
        <p14:creationId xmlns:p14="http://schemas.microsoft.com/office/powerpoint/2010/main" val="149698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42900" y="157237"/>
            <a:ext cx="8458200" cy="1171426"/>
          </a:xfrm>
        </p:spPr>
        <p:txBody>
          <a:bodyPr>
            <a:noAutofit/>
          </a:bodyPr>
          <a:lstStyle/>
          <a:p>
            <a:r>
              <a:rPr lang="en-US" altLang="en-US" dirty="0"/>
              <a:t>Analyze Your Audience and Gather the Right Information </a:t>
            </a:r>
            <a:r>
              <a:rPr lang="en-US" altLang="en-US" sz="800" dirty="0"/>
              <a:t>2</a:t>
            </a:r>
          </a:p>
        </p:txBody>
      </p:sp>
      <p:sp>
        <p:nvSpPr>
          <p:cNvPr id="3" name="Content Placeholder 2"/>
          <p:cNvSpPr>
            <a:spLocks noGrp="1"/>
          </p:cNvSpPr>
          <p:nvPr>
            <p:ph sz="quarter" idx="11"/>
          </p:nvPr>
        </p:nvSpPr>
        <p:spPr/>
        <p:txBody>
          <a:bodyPr/>
          <a:lstStyle/>
          <a:p>
            <a:pPr>
              <a:defRPr/>
            </a:pPr>
            <a:r>
              <a:rPr lang="en-US" dirty="0"/>
              <a:t>Seven Questions to Ask </a:t>
            </a:r>
            <a:r>
              <a:rPr lang="en-US" sz="2000" dirty="0"/>
              <a:t>(continued)</a:t>
            </a:r>
            <a:endParaRPr lang="en-US" sz="2800" dirty="0"/>
          </a:p>
          <a:p>
            <a:pPr marL="461963" indent="-461963">
              <a:buFont typeface="Arial" panose="020B0604020202020204" pitchFamily="34" charset="0"/>
              <a:buChar char="•"/>
              <a:defRPr/>
            </a:pPr>
            <a:r>
              <a:rPr lang="en-US" sz="2400" dirty="0"/>
              <a:t>What will appeal to your audience?</a:t>
            </a:r>
          </a:p>
          <a:p>
            <a:pPr lvl="1" indent="-461963">
              <a:spcBef>
                <a:spcPts val="0"/>
              </a:spcBef>
              <a:defRPr/>
            </a:pPr>
            <a:r>
              <a:rPr lang="en-US" sz="2000" dirty="0"/>
              <a:t>Consider the motivational value systems (MVSs).</a:t>
            </a:r>
          </a:p>
          <a:p>
            <a:pPr marL="461963" indent="-461963">
              <a:buFont typeface="Arial" panose="020B0604020202020204" pitchFamily="34" charset="0"/>
              <a:buChar char="•"/>
              <a:defRPr/>
            </a:pPr>
            <a:r>
              <a:rPr lang="en-US" sz="2400" dirty="0"/>
              <a:t>What is the learning style of your audience?</a:t>
            </a:r>
          </a:p>
          <a:p>
            <a:pPr lvl="1">
              <a:spcBef>
                <a:spcPts val="0"/>
              </a:spcBef>
              <a:defRPr/>
            </a:pPr>
            <a:r>
              <a:rPr lang="en-US" sz="2000" b="1" dirty="0"/>
              <a:t>Visual, auditory</a:t>
            </a:r>
            <a:r>
              <a:rPr lang="en-US" sz="2000" dirty="0"/>
              <a:t>, or </a:t>
            </a:r>
            <a:r>
              <a:rPr lang="en-US" sz="2000" b="1" dirty="0"/>
              <a:t>kinesthetic learners</a:t>
            </a:r>
            <a:r>
              <a:rPr lang="en-US" sz="2000" dirty="0"/>
              <a:t>.</a:t>
            </a:r>
          </a:p>
          <a:p>
            <a:pPr marL="461963" indent="-461963">
              <a:buFont typeface="Arial" panose="020B0604020202020204" pitchFamily="34" charset="0"/>
              <a:buChar char="•"/>
              <a:defRPr/>
            </a:pPr>
            <a:r>
              <a:rPr lang="en-US" sz="2400" dirty="0"/>
              <a:t>What information do I need to gather?</a:t>
            </a:r>
          </a:p>
        </p:txBody>
      </p:sp>
      <p:sp>
        <p:nvSpPr>
          <p:cNvPr id="4" name="Rectangle 3">
            <a:extLst>
              <a:ext uri="{FF2B5EF4-FFF2-40B4-BE49-F238E27FC236}">
                <a16:creationId xmlns:a16="http://schemas.microsoft.com/office/drawing/2014/main" id="{AED0F409-E784-4319-BFA2-A03D65C15CA9}"/>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2647873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04AF2C-3D87-4CEE-AF11-19F749CBF05A}"/>
              </a:ext>
            </a:extLst>
          </p:cNvPr>
          <p:cNvSpPr>
            <a:spLocks noGrp="1"/>
          </p:cNvSpPr>
          <p:nvPr>
            <p:ph type="title"/>
          </p:nvPr>
        </p:nvSpPr>
        <p:spPr>
          <a:xfrm>
            <a:off x="342900" y="412330"/>
            <a:ext cx="8458200" cy="661240"/>
          </a:xfrm>
        </p:spPr>
        <p:txBody>
          <a:bodyPr>
            <a:normAutofit/>
          </a:bodyPr>
          <a:lstStyle/>
          <a:p>
            <a:r>
              <a:rPr lang="en-US" dirty="0"/>
              <a:t>Develop Your Message</a:t>
            </a:r>
          </a:p>
        </p:txBody>
      </p:sp>
      <p:sp>
        <p:nvSpPr>
          <p:cNvPr id="3" name="Content Placeholder 2"/>
          <p:cNvSpPr>
            <a:spLocks noGrp="1"/>
          </p:cNvSpPr>
          <p:nvPr>
            <p:ph sz="quarter" idx="11"/>
          </p:nvPr>
        </p:nvSpPr>
        <p:spPr/>
        <p:txBody>
          <a:bodyPr/>
          <a:lstStyle/>
          <a:p>
            <a:pPr>
              <a:defRPr/>
            </a:pPr>
            <a:r>
              <a:rPr lang="en-US" dirty="0"/>
              <a:t>This is the most critical factor in presentation success.</a:t>
            </a:r>
          </a:p>
          <a:p>
            <a:pPr marL="461963" indent="-461963">
              <a:buFont typeface="Arial" panose="020B0604020202020204" pitchFamily="34" charset="0"/>
              <a:buChar char="•"/>
              <a:defRPr/>
            </a:pPr>
            <a:r>
              <a:rPr lang="en-US" sz="2400" dirty="0"/>
              <a:t>Identify a few takeaway messages.</a:t>
            </a:r>
          </a:p>
          <a:p>
            <a:pPr marL="457200" indent="-457200">
              <a:buFont typeface="Arial" panose="020B0604020202020204" pitchFamily="34" charset="0"/>
              <a:buChar char="•"/>
              <a:defRPr/>
            </a:pPr>
            <a:r>
              <a:rPr lang="en-US" sz="2400" dirty="0"/>
              <a:t>Structure your presentation with a clear </a:t>
            </a:r>
            <a:r>
              <a:rPr lang="en-US" sz="2400" b="1" dirty="0"/>
              <a:t>preview</a:t>
            </a:r>
            <a:r>
              <a:rPr lang="en-US" sz="2400" dirty="0"/>
              <a:t>, view, and review.</a:t>
            </a:r>
          </a:p>
        </p:txBody>
      </p:sp>
      <p:sp>
        <p:nvSpPr>
          <p:cNvPr id="4" name="Rectangle 3">
            <a:extLst>
              <a:ext uri="{FF2B5EF4-FFF2-40B4-BE49-F238E27FC236}">
                <a16:creationId xmlns:a16="http://schemas.microsoft.com/office/drawing/2014/main" id="{CCCCA95C-64CF-4413-9DAC-BFC11AC2E7A1}"/>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1846577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a:t>Provide a Compelling Preview</a:t>
            </a:r>
          </a:p>
        </p:txBody>
      </p:sp>
      <p:sp>
        <p:nvSpPr>
          <p:cNvPr id="7" name="Content Placeholder 6"/>
          <p:cNvSpPr>
            <a:spLocks noGrp="1"/>
          </p:cNvSpPr>
          <p:nvPr>
            <p:ph sz="quarter" idx="11"/>
          </p:nvPr>
        </p:nvSpPr>
        <p:spPr/>
        <p:txBody>
          <a:bodyPr/>
          <a:lstStyle/>
          <a:p>
            <a:pPr marL="0" indent="0">
              <a:buNone/>
            </a:pPr>
            <a:r>
              <a:rPr lang="en-US" sz="2800" dirty="0"/>
              <a:t>Preview includes:</a:t>
            </a:r>
          </a:p>
          <a:p>
            <a:pPr marL="457200" indent="-457200">
              <a:buFont typeface="Arial" panose="020B0604020202020204" pitchFamily="34" charset="0"/>
              <a:buChar char="•"/>
            </a:pPr>
            <a:r>
              <a:rPr lang="en-US" sz="2400" dirty="0"/>
              <a:t>An effective attention-getter.</a:t>
            </a:r>
          </a:p>
          <a:p>
            <a:pPr marL="457200" indent="-457200">
              <a:buFont typeface="Arial" panose="020B0604020202020204" pitchFamily="34" charset="0"/>
              <a:buChar char="•"/>
            </a:pPr>
            <a:r>
              <a:rPr lang="en-US" sz="2400" dirty="0"/>
              <a:t>A positioning statement.</a:t>
            </a:r>
          </a:p>
          <a:p>
            <a:pPr marL="457200" indent="-457200">
              <a:buFont typeface="Arial" panose="020B0604020202020204" pitchFamily="34" charset="0"/>
              <a:buChar char="•"/>
            </a:pPr>
            <a:r>
              <a:rPr lang="en-US" sz="2400" dirty="0"/>
              <a:t>An overview statement.</a:t>
            </a:r>
          </a:p>
        </p:txBody>
      </p:sp>
      <p:sp>
        <p:nvSpPr>
          <p:cNvPr id="4" name="Rectangle 3">
            <a:extLst>
              <a:ext uri="{FF2B5EF4-FFF2-40B4-BE49-F238E27FC236}">
                <a16:creationId xmlns:a16="http://schemas.microsoft.com/office/drawing/2014/main" id="{0CF8019B-D44F-4725-ACE2-B31CFFB6D2B9}"/>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1967246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42900" y="302895"/>
            <a:ext cx="8458200" cy="880110"/>
          </a:xfrm>
        </p:spPr>
        <p:txBody>
          <a:bodyPr>
            <a:normAutofit fontScale="90000"/>
          </a:bodyPr>
          <a:lstStyle/>
          <a:p>
            <a:r>
              <a:rPr lang="en-US" dirty="0"/>
              <a:t>Table 14.1a Types of Effective Attention-Getters </a:t>
            </a:r>
            <a:endParaRPr lang="en-US" altLang="en-US" sz="900" dirty="0"/>
          </a:p>
        </p:txBody>
      </p:sp>
      <p:graphicFrame>
        <p:nvGraphicFramePr>
          <p:cNvPr id="5" name="Table 5">
            <a:extLst>
              <a:ext uri="{FF2B5EF4-FFF2-40B4-BE49-F238E27FC236}">
                <a16:creationId xmlns:a16="http://schemas.microsoft.com/office/drawing/2014/main" id="{F3715E38-1070-475C-8724-EFD864921312}"/>
              </a:ext>
            </a:extLst>
          </p:cNvPr>
          <p:cNvGraphicFramePr>
            <a:graphicFrameLocks noGrp="1"/>
          </p:cNvGraphicFramePr>
          <p:nvPr>
            <p:ph sz="quarter" idx="11"/>
            <p:extLst>
              <p:ext uri="{D42A27DB-BD31-4B8C-83A1-F6EECF244321}">
                <p14:modId xmlns:p14="http://schemas.microsoft.com/office/powerpoint/2010/main" val="985777026"/>
              </p:ext>
            </p:extLst>
          </p:nvPr>
        </p:nvGraphicFramePr>
        <p:xfrm>
          <a:off x="342900" y="1524000"/>
          <a:ext cx="8458200" cy="3505200"/>
        </p:xfrm>
        <a:graphic>
          <a:graphicData uri="http://schemas.openxmlformats.org/drawingml/2006/table">
            <a:tbl>
              <a:tblPr firstRow="1" bandRow="1">
                <a:tableStyleId>{5940675A-B579-460E-94D1-54222C63F5DA}</a:tableStyleId>
              </a:tblPr>
              <a:tblGrid>
                <a:gridCol w="2171700">
                  <a:extLst>
                    <a:ext uri="{9D8B030D-6E8A-4147-A177-3AD203B41FA5}">
                      <a16:colId xmlns:a16="http://schemas.microsoft.com/office/drawing/2014/main" val="3425557531"/>
                    </a:ext>
                  </a:extLst>
                </a:gridCol>
                <a:gridCol w="6286500">
                  <a:extLst>
                    <a:ext uri="{9D8B030D-6E8A-4147-A177-3AD203B41FA5}">
                      <a16:colId xmlns:a16="http://schemas.microsoft.com/office/drawing/2014/main" val="2240555624"/>
                    </a:ext>
                  </a:extLst>
                </a:gridCol>
              </a:tblGrid>
              <a:tr h="370840">
                <a:tc>
                  <a:txBody>
                    <a:bodyPr/>
                    <a:lstStyle/>
                    <a:p>
                      <a:r>
                        <a:rPr lang="en-US" sz="2000" b="1" dirty="0"/>
                        <a:t>Attention-Getter</a:t>
                      </a:r>
                    </a:p>
                  </a:txBody>
                  <a:tcPr>
                    <a:solidFill>
                      <a:srgbClr val="E4F2F4"/>
                    </a:solidFill>
                  </a:tcPr>
                </a:tc>
                <a:tc>
                  <a:txBody>
                    <a:bodyPr/>
                    <a:lstStyle/>
                    <a:p>
                      <a:r>
                        <a:rPr lang="en-US" sz="2000" b="1" dirty="0"/>
                        <a:t>Example</a:t>
                      </a:r>
                    </a:p>
                  </a:txBody>
                  <a:tcPr>
                    <a:solidFill>
                      <a:srgbClr val="E4F2F4"/>
                    </a:solidFill>
                  </a:tcPr>
                </a:tc>
                <a:extLst>
                  <a:ext uri="{0D108BD9-81ED-4DB2-BD59-A6C34878D82A}">
                    <a16:rowId xmlns:a16="http://schemas.microsoft.com/office/drawing/2014/main" val="1977680576"/>
                  </a:ext>
                </a:extLst>
              </a:tr>
              <a:tr h="370840">
                <a:tc>
                  <a:txBody>
                    <a:bodyPr/>
                    <a:lstStyle/>
                    <a:p>
                      <a:r>
                        <a:rPr lang="en-US" dirty="0"/>
                        <a:t>Rhetorical question</a:t>
                      </a:r>
                    </a:p>
                  </a:txBody>
                  <a:tcPr/>
                </a:tc>
                <a:tc>
                  <a:txBody>
                    <a:bodyPr/>
                    <a:lstStyle/>
                    <a:p>
                      <a:r>
                        <a:rPr lang="en-US" dirty="0"/>
                        <a:t>Have any of you ever thought your performance review wasn’t fair? Or, have you ever dreaded delivering a performance review? As we started looking at research about annual reviews, we found that most employees </a:t>
                      </a:r>
                      <a:r>
                        <a:rPr lang="en-US" i="1" dirty="0"/>
                        <a:t>and</a:t>
                      </a:r>
                      <a:r>
                        <a:rPr lang="en-US" dirty="0"/>
                        <a:t> managers don’t think annual reviews improve performance.</a:t>
                      </a:r>
                    </a:p>
                    <a:p>
                      <a:endParaRPr lang="en-US" dirty="0"/>
                    </a:p>
                    <a:p>
                      <a:r>
                        <a:rPr lang="en-US" dirty="0">
                          <a:solidFill>
                            <a:srgbClr val="008080"/>
                          </a:solidFill>
                        </a:rPr>
                        <a:t>This attention-getter immediately evokes thinking about personal experiences for audience members. It focuses on an unmet need (using performance reviews to improve performance). It is also concise: It takes roughly 20 seconds to deliver (42 words).</a:t>
                      </a:r>
                    </a:p>
                  </a:txBody>
                  <a:tcPr/>
                </a:tc>
                <a:extLst>
                  <a:ext uri="{0D108BD9-81ED-4DB2-BD59-A6C34878D82A}">
                    <a16:rowId xmlns:a16="http://schemas.microsoft.com/office/drawing/2014/main" val="1813815413"/>
                  </a:ext>
                </a:extLst>
              </a:tr>
            </a:tbl>
          </a:graphicData>
        </a:graphic>
      </p:graphicFrame>
      <p:sp>
        <p:nvSpPr>
          <p:cNvPr id="4" name="Rectangle 3">
            <a:extLst>
              <a:ext uri="{FF2B5EF4-FFF2-40B4-BE49-F238E27FC236}">
                <a16:creationId xmlns:a16="http://schemas.microsoft.com/office/drawing/2014/main" id="{91F3FE74-CE00-4F5B-B677-98DCA572070B}"/>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216822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42900" y="302895"/>
            <a:ext cx="8458200" cy="880110"/>
          </a:xfrm>
        </p:spPr>
        <p:txBody>
          <a:bodyPr>
            <a:normAutofit fontScale="90000"/>
          </a:bodyPr>
          <a:lstStyle/>
          <a:p>
            <a:r>
              <a:rPr lang="en-US" dirty="0"/>
              <a:t>Table 14.1b Types of Effective Attention-Getters </a:t>
            </a:r>
            <a:endParaRPr lang="en-US" altLang="en-US" sz="900" dirty="0"/>
          </a:p>
        </p:txBody>
      </p:sp>
      <p:graphicFrame>
        <p:nvGraphicFramePr>
          <p:cNvPr id="5" name="Table 5">
            <a:extLst>
              <a:ext uri="{FF2B5EF4-FFF2-40B4-BE49-F238E27FC236}">
                <a16:creationId xmlns:a16="http://schemas.microsoft.com/office/drawing/2014/main" id="{F3715E38-1070-475C-8724-EFD864921312}"/>
              </a:ext>
            </a:extLst>
          </p:cNvPr>
          <p:cNvGraphicFramePr>
            <a:graphicFrameLocks noGrp="1"/>
          </p:cNvGraphicFramePr>
          <p:nvPr>
            <p:ph sz="quarter" idx="11"/>
            <p:extLst>
              <p:ext uri="{D42A27DB-BD31-4B8C-83A1-F6EECF244321}">
                <p14:modId xmlns:p14="http://schemas.microsoft.com/office/powerpoint/2010/main" val="2567628380"/>
              </p:ext>
            </p:extLst>
          </p:nvPr>
        </p:nvGraphicFramePr>
        <p:xfrm>
          <a:off x="342900" y="1524000"/>
          <a:ext cx="8458200" cy="4602480"/>
        </p:xfrm>
        <a:graphic>
          <a:graphicData uri="http://schemas.openxmlformats.org/drawingml/2006/table">
            <a:tbl>
              <a:tblPr firstRow="1" bandRow="1">
                <a:tableStyleId>{5940675A-B579-460E-94D1-54222C63F5DA}</a:tableStyleId>
              </a:tblPr>
              <a:tblGrid>
                <a:gridCol w="2171700">
                  <a:extLst>
                    <a:ext uri="{9D8B030D-6E8A-4147-A177-3AD203B41FA5}">
                      <a16:colId xmlns:a16="http://schemas.microsoft.com/office/drawing/2014/main" val="3425557531"/>
                    </a:ext>
                  </a:extLst>
                </a:gridCol>
                <a:gridCol w="6286500">
                  <a:extLst>
                    <a:ext uri="{9D8B030D-6E8A-4147-A177-3AD203B41FA5}">
                      <a16:colId xmlns:a16="http://schemas.microsoft.com/office/drawing/2014/main" val="2240555624"/>
                    </a:ext>
                  </a:extLst>
                </a:gridCol>
              </a:tblGrid>
              <a:tr h="370840">
                <a:tc>
                  <a:txBody>
                    <a:bodyPr/>
                    <a:lstStyle/>
                    <a:p>
                      <a:r>
                        <a:rPr lang="en-US" sz="2000" b="1" dirty="0"/>
                        <a:t>Attention-Getter</a:t>
                      </a:r>
                    </a:p>
                  </a:txBody>
                  <a:tcPr>
                    <a:solidFill>
                      <a:srgbClr val="E4F2F4"/>
                    </a:solidFill>
                  </a:tcPr>
                </a:tc>
                <a:tc>
                  <a:txBody>
                    <a:bodyPr/>
                    <a:lstStyle/>
                    <a:p>
                      <a:r>
                        <a:rPr lang="en-US" sz="2000" b="1" dirty="0"/>
                        <a:t>Example</a:t>
                      </a:r>
                    </a:p>
                  </a:txBody>
                  <a:tcPr>
                    <a:solidFill>
                      <a:srgbClr val="E4F2F4"/>
                    </a:solidFill>
                  </a:tcPr>
                </a:tc>
                <a:extLst>
                  <a:ext uri="{0D108BD9-81ED-4DB2-BD59-A6C34878D82A}">
                    <a16:rowId xmlns:a16="http://schemas.microsoft.com/office/drawing/2014/main" val="1977680576"/>
                  </a:ext>
                </a:extLst>
              </a:tr>
              <a:tr h="370840">
                <a:tc>
                  <a:txBody>
                    <a:bodyPr/>
                    <a:lstStyle/>
                    <a:p>
                      <a:r>
                        <a:rPr lang="en-US" dirty="0"/>
                        <a:t>Vivid Example</a:t>
                      </a:r>
                    </a:p>
                  </a:txBody>
                  <a:tcPr/>
                </a:tc>
                <a:tc>
                  <a:txBody>
                    <a:bodyPr/>
                    <a:lstStyle/>
                    <a:p>
                      <a:r>
                        <a:rPr lang="en-US" dirty="0"/>
                        <a:t>We held two focus groups with employees about their views of annual reviews. Right at the start of the first focus group, one of the employees whom everyone recognizes as devoted, reliable, and friendly, simply said, “The reviews don’t help us at all.” Every person in the group nodded their heads. Nearly every comment I heard from employees came back to this simple theme: Annual reviews don’t help the employees perform better, be more motivated, or be more invested in their work.</a:t>
                      </a:r>
                    </a:p>
                    <a:p>
                      <a:endParaRPr lang="en-US" dirty="0">
                        <a:solidFill>
                          <a:schemeClr val="accent3">
                            <a:lumMod val="75000"/>
                          </a:schemeClr>
                        </a:solidFill>
                      </a:endParaRPr>
                    </a:p>
                    <a:p>
                      <a:r>
                        <a:rPr lang="en-US" dirty="0">
                          <a:solidFill>
                            <a:srgbClr val="00504E"/>
                          </a:solidFill>
                        </a:rPr>
                        <a:t>This example captures the attention of the audience with its vivid, story-based description of what employees really think. Many audience members would take this example seriously. This example would take roughly 30 to 35 seconds to deliver (82 words).</a:t>
                      </a:r>
                    </a:p>
                  </a:txBody>
                  <a:tcPr/>
                </a:tc>
                <a:extLst>
                  <a:ext uri="{0D108BD9-81ED-4DB2-BD59-A6C34878D82A}">
                    <a16:rowId xmlns:a16="http://schemas.microsoft.com/office/drawing/2014/main" val="1813815413"/>
                  </a:ext>
                </a:extLst>
              </a:tr>
            </a:tbl>
          </a:graphicData>
        </a:graphic>
      </p:graphicFrame>
      <p:sp>
        <p:nvSpPr>
          <p:cNvPr id="4" name="Rectangle 3">
            <a:extLst>
              <a:ext uri="{FF2B5EF4-FFF2-40B4-BE49-F238E27FC236}">
                <a16:creationId xmlns:a16="http://schemas.microsoft.com/office/drawing/2014/main" id="{85F9F9C2-273E-4CAA-A4EF-75787762F302}"/>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4108421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42900" y="302895"/>
            <a:ext cx="8458200" cy="880110"/>
          </a:xfrm>
        </p:spPr>
        <p:txBody>
          <a:bodyPr>
            <a:normAutofit fontScale="90000"/>
          </a:bodyPr>
          <a:lstStyle/>
          <a:p>
            <a:r>
              <a:rPr lang="en-US" dirty="0"/>
              <a:t>Table 14.1c Types of Effective Attention-Getters </a:t>
            </a:r>
            <a:endParaRPr lang="en-US" altLang="en-US" sz="900" dirty="0"/>
          </a:p>
        </p:txBody>
      </p:sp>
      <p:graphicFrame>
        <p:nvGraphicFramePr>
          <p:cNvPr id="5" name="Table 5">
            <a:extLst>
              <a:ext uri="{FF2B5EF4-FFF2-40B4-BE49-F238E27FC236}">
                <a16:creationId xmlns:a16="http://schemas.microsoft.com/office/drawing/2014/main" id="{F3715E38-1070-475C-8724-EFD864921312}"/>
              </a:ext>
            </a:extLst>
          </p:cNvPr>
          <p:cNvGraphicFramePr>
            <a:graphicFrameLocks noGrp="1"/>
          </p:cNvGraphicFramePr>
          <p:nvPr>
            <p:ph sz="quarter" idx="11"/>
            <p:extLst>
              <p:ext uri="{D42A27DB-BD31-4B8C-83A1-F6EECF244321}">
                <p14:modId xmlns:p14="http://schemas.microsoft.com/office/powerpoint/2010/main" val="3386571109"/>
              </p:ext>
            </p:extLst>
          </p:nvPr>
        </p:nvGraphicFramePr>
        <p:xfrm>
          <a:off x="342900" y="1524000"/>
          <a:ext cx="8458200" cy="3843001"/>
        </p:xfrm>
        <a:graphic>
          <a:graphicData uri="http://schemas.openxmlformats.org/drawingml/2006/table">
            <a:tbl>
              <a:tblPr firstRow="1" bandRow="1">
                <a:tableStyleId>{5940675A-B579-460E-94D1-54222C63F5DA}</a:tableStyleId>
              </a:tblPr>
              <a:tblGrid>
                <a:gridCol w="2171700">
                  <a:extLst>
                    <a:ext uri="{9D8B030D-6E8A-4147-A177-3AD203B41FA5}">
                      <a16:colId xmlns:a16="http://schemas.microsoft.com/office/drawing/2014/main" val="3425557531"/>
                    </a:ext>
                  </a:extLst>
                </a:gridCol>
                <a:gridCol w="6286500">
                  <a:extLst>
                    <a:ext uri="{9D8B030D-6E8A-4147-A177-3AD203B41FA5}">
                      <a16:colId xmlns:a16="http://schemas.microsoft.com/office/drawing/2014/main" val="2240555624"/>
                    </a:ext>
                  </a:extLst>
                </a:gridCol>
              </a:tblGrid>
              <a:tr h="381000">
                <a:tc>
                  <a:txBody>
                    <a:bodyPr/>
                    <a:lstStyle/>
                    <a:p>
                      <a:r>
                        <a:rPr lang="en-US" sz="2000" b="1" dirty="0"/>
                        <a:t>Attention-Getter</a:t>
                      </a:r>
                    </a:p>
                  </a:txBody>
                  <a:tcPr>
                    <a:solidFill>
                      <a:srgbClr val="E4F2F4"/>
                    </a:solidFill>
                  </a:tcPr>
                </a:tc>
                <a:tc>
                  <a:txBody>
                    <a:bodyPr/>
                    <a:lstStyle/>
                    <a:p>
                      <a:r>
                        <a:rPr lang="en-US" sz="2000" b="1" dirty="0"/>
                        <a:t>Example</a:t>
                      </a:r>
                    </a:p>
                  </a:txBody>
                  <a:tcPr>
                    <a:solidFill>
                      <a:srgbClr val="E4F2F4"/>
                    </a:solidFill>
                  </a:tcPr>
                </a:tc>
                <a:extLst>
                  <a:ext uri="{0D108BD9-81ED-4DB2-BD59-A6C34878D82A}">
                    <a16:rowId xmlns:a16="http://schemas.microsoft.com/office/drawing/2014/main" val="1977680576"/>
                  </a:ext>
                </a:extLst>
              </a:tr>
              <a:tr h="3446761">
                <a:tc>
                  <a:txBody>
                    <a:bodyPr/>
                    <a:lstStyle/>
                    <a:p>
                      <a:r>
                        <a:rPr lang="en-US" dirty="0"/>
                        <a:t>Dramatic demonstration</a:t>
                      </a:r>
                    </a:p>
                  </a:txBody>
                  <a:tcPr/>
                </a:tc>
                <a:tc>
                  <a:txBody>
                    <a:bodyPr/>
                    <a:lstStyle/>
                    <a:p>
                      <a:r>
                        <a:rPr lang="en-US" dirty="0"/>
                        <a:t>(Live demo of the software) Some of you are probably wondering what makes continuous reviews possible. We can do it with a variety of software platforms. If you look at the screen, I’m going to take two to three minutes to demo how the platform works. You’ll see how employees get immediate, helpful, and accurate feedback . . .</a:t>
                      </a:r>
                    </a:p>
                    <a:p>
                      <a:endParaRPr lang="en-US" dirty="0"/>
                    </a:p>
                    <a:p>
                      <a:r>
                        <a:rPr lang="en-US" dirty="0">
                          <a:solidFill>
                            <a:srgbClr val="00504E"/>
                          </a:solidFill>
                        </a:rPr>
                        <a:t>This attention-getter gives the audience a tangible sense of how the platform can produce continuous, helpful feedback. This demonstration is delivered in a few minutes. Latisha should be prepared to demonstrate the technology rapidly or she’ll lose the interest of audience members.</a:t>
                      </a:r>
                    </a:p>
                  </a:txBody>
                  <a:tcPr/>
                </a:tc>
                <a:extLst>
                  <a:ext uri="{0D108BD9-81ED-4DB2-BD59-A6C34878D82A}">
                    <a16:rowId xmlns:a16="http://schemas.microsoft.com/office/drawing/2014/main" val="1813815413"/>
                  </a:ext>
                </a:extLst>
              </a:tr>
            </a:tbl>
          </a:graphicData>
        </a:graphic>
      </p:graphicFrame>
      <p:sp>
        <p:nvSpPr>
          <p:cNvPr id="4" name="Rectangle 3">
            <a:extLst>
              <a:ext uri="{FF2B5EF4-FFF2-40B4-BE49-F238E27FC236}">
                <a16:creationId xmlns:a16="http://schemas.microsoft.com/office/drawing/2014/main" id="{531893C7-8D52-40DD-8160-8900B1BB7975}"/>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3902588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42900" y="302895"/>
            <a:ext cx="8458200" cy="880110"/>
          </a:xfrm>
        </p:spPr>
        <p:txBody>
          <a:bodyPr>
            <a:normAutofit fontScale="90000"/>
          </a:bodyPr>
          <a:lstStyle/>
          <a:p>
            <a:r>
              <a:rPr lang="en-US" dirty="0"/>
              <a:t>Table 14.1d Types of Effective Attention-Getters </a:t>
            </a:r>
            <a:endParaRPr lang="en-US" altLang="en-US" sz="900" dirty="0"/>
          </a:p>
        </p:txBody>
      </p:sp>
      <p:graphicFrame>
        <p:nvGraphicFramePr>
          <p:cNvPr id="5" name="Table 5">
            <a:extLst>
              <a:ext uri="{FF2B5EF4-FFF2-40B4-BE49-F238E27FC236}">
                <a16:creationId xmlns:a16="http://schemas.microsoft.com/office/drawing/2014/main" id="{F3715E38-1070-475C-8724-EFD864921312}"/>
              </a:ext>
            </a:extLst>
          </p:cNvPr>
          <p:cNvGraphicFramePr>
            <a:graphicFrameLocks noGrp="1"/>
          </p:cNvGraphicFramePr>
          <p:nvPr>
            <p:ph sz="quarter" idx="11"/>
            <p:extLst>
              <p:ext uri="{D42A27DB-BD31-4B8C-83A1-F6EECF244321}">
                <p14:modId xmlns:p14="http://schemas.microsoft.com/office/powerpoint/2010/main" val="3671466802"/>
              </p:ext>
            </p:extLst>
          </p:nvPr>
        </p:nvGraphicFramePr>
        <p:xfrm>
          <a:off x="342900" y="1363980"/>
          <a:ext cx="8496300" cy="5151120"/>
        </p:xfrm>
        <a:graphic>
          <a:graphicData uri="http://schemas.openxmlformats.org/drawingml/2006/table">
            <a:tbl>
              <a:tblPr firstRow="1" bandRow="1">
                <a:tableStyleId>{5940675A-B579-460E-94D1-54222C63F5DA}</a:tableStyleId>
              </a:tblPr>
              <a:tblGrid>
                <a:gridCol w="2171700">
                  <a:extLst>
                    <a:ext uri="{9D8B030D-6E8A-4147-A177-3AD203B41FA5}">
                      <a16:colId xmlns:a16="http://schemas.microsoft.com/office/drawing/2014/main" val="3425557531"/>
                    </a:ext>
                  </a:extLst>
                </a:gridCol>
                <a:gridCol w="6324600">
                  <a:extLst>
                    <a:ext uri="{9D8B030D-6E8A-4147-A177-3AD203B41FA5}">
                      <a16:colId xmlns:a16="http://schemas.microsoft.com/office/drawing/2014/main" val="2240555624"/>
                    </a:ext>
                  </a:extLst>
                </a:gridCol>
              </a:tblGrid>
              <a:tr h="374818">
                <a:tc>
                  <a:txBody>
                    <a:bodyPr/>
                    <a:lstStyle/>
                    <a:p>
                      <a:r>
                        <a:rPr lang="en-US" sz="2000" b="1" dirty="0"/>
                        <a:t>Attention-Getter</a:t>
                      </a:r>
                    </a:p>
                  </a:txBody>
                  <a:tcPr>
                    <a:solidFill>
                      <a:srgbClr val="E4F2F4"/>
                    </a:solidFill>
                  </a:tcPr>
                </a:tc>
                <a:tc>
                  <a:txBody>
                    <a:bodyPr/>
                    <a:lstStyle/>
                    <a:p>
                      <a:r>
                        <a:rPr lang="en-US" sz="2000" b="1" dirty="0"/>
                        <a:t>Example</a:t>
                      </a:r>
                    </a:p>
                  </a:txBody>
                  <a:tcPr>
                    <a:solidFill>
                      <a:srgbClr val="E4F2F4"/>
                    </a:solidFill>
                  </a:tcPr>
                </a:tc>
                <a:extLst>
                  <a:ext uri="{0D108BD9-81ED-4DB2-BD59-A6C34878D82A}">
                    <a16:rowId xmlns:a16="http://schemas.microsoft.com/office/drawing/2014/main" val="1977680576"/>
                  </a:ext>
                </a:extLst>
              </a:tr>
              <a:tr h="4056361">
                <a:tc>
                  <a:txBody>
                    <a:bodyPr/>
                    <a:lstStyle/>
                    <a:p>
                      <a:r>
                        <a:rPr lang="en-US" dirty="0"/>
                        <a:t>Testimonial or quotation</a:t>
                      </a:r>
                    </a:p>
                  </a:txBody>
                  <a:tcPr/>
                </a:tc>
                <a:tc>
                  <a:txBody>
                    <a:bodyPr/>
                    <a:lstStyle/>
                    <a:p>
                      <a:r>
                        <a:rPr lang="en-US" dirty="0"/>
                        <a:t>Managers at many companies say transitioning to continuous reviews has dramatically improved performance and morale. I talked to three HR directors who started using continuous review systems in the past few years. Janna Leahy, the HR director at Peakster Computing, told me that the company has increased billable hours in the consulting division by 35 percent. She attributes this to the coaching and motivating environment of continuous reviews. She said continuous reviews create an “enjoyable culture of performance.”</a:t>
                      </a:r>
                    </a:p>
                    <a:p>
                      <a:endParaRPr lang="en-US" dirty="0"/>
                    </a:p>
                    <a:p>
                      <a:r>
                        <a:rPr lang="en-US" dirty="0">
                          <a:solidFill>
                            <a:srgbClr val="00504E"/>
                          </a:solidFill>
                        </a:rPr>
                        <a:t>This short statement focuses on the testimonial of an HR manager who implemented a similar solution. The statement emphasizes a dramatic rise in profitability, which appeals to senior managers emotionally and rationally. It would take just 30 seconds to deliver (77 words). Ideally, a compelling video testimonial would be provided as well.</a:t>
                      </a:r>
                    </a:p>
                  </a:txBody>
                  <a:tcPr/>
                </a:tc>
                <a:extLst>
                  <a:ext uri="{0D108BD9-81ED-4DB2-BD59-A6C34878D82A}">
                    <a16:rowId xmlns:a16="http://schemas.microsoft.com/office/drawing/2014/main" val="1813815413"/>
                  </a:ext>
                </a:extLst>
              </a:tr>
            </a:tbl>
          </a:graphicData>
        </a:graphic>
      </p:graphicFrame>
      <p:sp>
        <p:nvSpPr>
          <p:cNvPr id="4" name="Rectangle 3">
            <a:extLst>
              <a:ext uri="{FF2B5EF4-FFF2-40B4-BE49-F238E27FC236}">
                <a16:creationId xmlns:a16="http://schemas.microsoft.com/office/drawing/2014/main" id="{7513F1EC-81AA-4DC5-AC34-41CF8D95A975}"/>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2781076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42900" y="302895"/>
            <a:ext cx="8458200" cy="880110"/>
          </a:xfrm>
        </p:spPr>
        <p:txBody>
          <a:bodyPr>
            <a:normAutofit fontScale="90000"/>
          </a:bodyPr>
          <a:lstStyle/>
          <a:p>
            <a:r>
              <a:rPr lang="en-US" dirty="0"/>
              <a:t>Table 14.1e Types of Effective Attention-Getters </a:t>
            </a:r>
            <a:endParaRPr lang="en-US" altLang="en-US" sz="900" dirty="0"/>
          </a:p>
        </p:txBody>
      </p:sp>
      <p:graphicFrame>
        <p:nvGraphicFramePr>
          <p:cNvPr id="5" name="Table 5">
            <a:extLst>
              <a:ext uri="{FF2B5EF4-FFF2-40B4-BE49-F238E27FC236}">
                <a16:creationId xmlns:a16="http://schemas.microsoft.com/office/drawing/2014/main" id="{F3715E38-1070-475C-8724-EFD864921312}"/>
              </a:ext>
            </a:extLst>
          </p:cNvPr>
          <p:cNvGraphicFramePr>
            <a:graphicFrameLocks noGrp="1"/>
          </p:cNvGraphicFramePr>
          <p:nvPr>
            <p:ph sz="quarter" idx="11"/>
            <p:extLst>
              <p:ext uri="{D42A27DB-BD31-4B8C-83A1-F6EECF244321}">
                <p14:modId xmlns:p14="http://schemas.microsoft.com/office/powerpoint/2010/main" val="3012048174"/>
              </p:ext>
            </p:extLst>
          </p:nvPr>
        </p:nvGraphicFramePr>
        <p:xfrm>
          <a:off x="342900" y="1453982"/>
          <a:ext cx="8496300" cy="4876800"/>
        </p:xfrm>
        <a:graphic>
          <a:graphicData uri="http://schemas.openxmlformats.org/drawingml/2006/table">
            <a:tbl>
              <a:tblPr firstRow="1" bandRow="1">
                <a:tableStyleId>{5940675A-B579-460E-94D1-54222C63F5DA}</a:tableStyleId>
              </a:tblPr>
              <a:tblGrid>
                <a:gridCol w="2171700">
                  <a:extLst>
                    <a:ext uri="{9D8B030D-6E8A-4147-A177-3AD203B41FA5}">
                      <a16:colId xmlns:a16="http://schemas.microsoft.com/office/drawing/2014/main" val="3425557531"/>
                    </a:ext>
                  </a:extLst>
                </a:gridCol>
                <a:gridCol w="6324600">
                  <a:extLst>
                    <a:ext uri="{9D8B030D-6E8A-4147-A177-3AD203B41FA5}">
                      <a16:colId xmlns:a16="http://schemas.microsoft.com/office/drawing/2014/main" val="2240555624"/>
                    </a:ext>
                  </a:extLst>
                </a:gridCol>
              </a:tblGrid>
              <a:tr h="374818">
                <a:tc>
                  <a:txBody>
                    <a:bodyPr/>
                    <a:lstStyle/>
                    <a:p>
                      <a:r>
                        <a:rPr lang="en-US" sz="2000" b="1" dirty="0"/>
                        <a:t>Attention-Getter</a:t>
                      </a:r>
                    </a:p>
                  </a:txBody>
                  <a:tcPr>
                    <a:solidFill>
                      <a:srgbClr val="E4F2F4"/>
                    </a:solidFill>
                  </a:tcPr>
                </a:tc>
                <a:tc>
                  <a:txBody>
                    <a:bodyPr/>
                    <a:lstStyle/>
                    <a:p>
                      <a:r>
                        <a:rPr lang="en-US" sz="2000" b="1" dirty="0"/>
                        <a:t>Example</a:t>
                      </a:r>
                    </a:p>
                  </a:txBody>
                  <a:tcPr>
                    <a:solidFill>
                      <a:srgbClr val="E4F2F4"/>
                    </a:solidFill>
                  </a:tcPr>
                </a:tc>
                <a:extLst>
                  <a:ext uri="{0D108BD9-81ED-4DB2-BD59-A6C34878D82A}">
                    <a16:rowId xmlns:a16="http://schemas.microsoft.com/office/drawing/2014/main" val="1977680576"/>
                  </a:ext>
                </a:extLst>
              </a:tr>
              <a:tr h="4056361">
                <a:tc>
                  <a:txBody>
                    <a:bodyPr/>
                    <a:lstStyle/>
                    <a:p>
                      <a:r>
                        <a:rPr lang="en-US" dirty="0"/>
                        <a:t>Intriguing statistic</a:t>
                      </a:r>
                    </a:p>
                  </a:txBody>
                  <a:tcPr/>
                </a:tc>
                <a:tc>
                  <a:txBody>
                    <a:bodyPr/>
                    <a:lstStyle/>
                    <a:p>
                      <a:r>
                        <a:rPr lang="en-US" dirty="0"/>
                        <a:t>It’s no secret that employees don’t think annual reviews are accurate indicators of their performance. In fact, roughly 50 to 75 percent of employees say this in various surveys. But, did you know that nearly 50 percent of HR managers don’t even think annual reviews are accurate?</a:t>
                      </a:r>
                    </a:p>
                    <a:p>
                      <a:endParaRPr lang="en-US" dirty="0"/>
                    </a:p>
                    <a:p>
                      <a:r>
                        <a:rPr lang="en-US" dirty="0">
                          <a:solidFill>
                            <a:srgbClr val="00504E"/>
                          </a:solidFill>
                        </a:rPr>
                        <a:t>This attention-getter focuses on a compelling but likely expected statistic about employees (50 to 75 percent don’t think annual reviews are accurate indicators of their performance) and an unexpected statistic about HR managers (nearly 50 percent of HR managers don’t even think annual reviews are accurate). These statistics rapidly create the message that annual reviews aren’t considered reliable by all parties involved—the employees who receive them or managers who administer them. This concise statement takes roughly 20 seconds to deliver (47 words).</a:t>
                      </a:r>
                    </a:p>
                  </a:txBody>
                  <a:tcPr/>
                </a:tc>
                <a:extLst>
                  <a:ext uri="{0D108BD9-81ED-4DB2-BD59-A6C34878D82A}">
                    <a16:rowId xmlns:a16="http://schemas.microsoft.com/office/drawing/2014/main" val="1813815413"/>
                  </a:ext>
                </a:extLst>
              </a:tr>
            </a:tbl>
          </a:graphicData>
        </a:graphic>
      </p:graphicFrame>
      <p:sp>
        <p:nvSpPr>
          <p:cNvPr id="4" name="Rectangle 3">
            <a:extLst>
              <a:ext uri="{FF2B5EF4-FFF2-40B4-BE49-F238E27FC236}">
                <a16:creationId xmlns:a16="http://schemas.microsoft.com/office/drawing/2014/main" id="{B4979C86-CB1E-49C8-93C5-4935C5706331}"/>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1631332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42900" y="302895"/>
            <a:ext cx="8458200" cy="880110"/>
          </a:xfrm>
        </p:spPr>
        <p:txBody>
          <a:bodyPr>
            <a:normAutofit fontScale="90000"/>
          </a:bodyPr>
          <a:lstStyle/>
          <a:p>
            <a:r>
              <a:rPr lang="en-US" dirty="0"/>
              <a:t>Table 14.1f Types of Effective Attention-Getters </a:t>
            </a:r>
            <a:endParaRPr lang="en-US" altLang="en-US" sz="900" dirty="0"/>
          </a:p>
        </p:txBody>
      </p:sp>
      <p:graphicFrame>
        <p:nvGraphicFramePr>
          <p:cNvPr id="5" name="Table 5">
            <a:extLst>
              <a:ext uri="{FF2B5EF4-FFF2-40B4-BE49-F238E27FC236}">
                <a16:creationId xmlns:a16="http://schemas.microsoft.com/office/drawing/2014/main" id="{F3715E38-1070-475C-8724-EFD864921312}"/>
              </a:ext>
            </a:extLst>
          </p:cNvPr>
          <p:cNvGraphicFramePr>
            <a:graphicFrameLocks noGrp="1"/>
          </p:cNvGraphicFramePr>
          <p:nvPr>
            <p:ph sz="quarter" idx="11"/>
            <p:extLst>
              <p:ext uri="{D42A27DB-BD31-4B8C-83A1-F6EECF244321}">
                <p14:modId xmlns:p14="http://schemas.microsoft.com/office/powerpoint/2010/main" val="224257226"/>
              </p:ext>
            </p:extLst>
          </p:nvPr>
        </p:nvGraphicFramePr>
        <p:xfrm>
          <a:off x="342900" y="1453982"/>
          <a:ext cx="8496300" cy="4065419"/>
        </p:xfrm>
        <a:graphic>
          <a:graphicData uri="http://schemas.openxmlformats.org/drawingml/2006/table">
            <a:tbl>
              <a:tblPr firstRow="1" bandRow="1">
                <a:tableStyleId>{5940675A-B579-460E-94D1-54222C63F5DA}</a:tableStyleId>
              </a:tblPr>
              <a:tblGrid>
                <a:gridCol w="2171700">
                  <a:extLst>
                    <a:ext uri="{9D8B030D-6E8A-4147-A177-3AD203B41FA5}">
                      <a16:colId xmlns:a16="http://schemas.microsoft.com/office/drawing/2014/main" val="3425557531"/>
                    </a:ext>
                  </a:extLst>
                </a:gridCol>
                <a:gridCol w="6324600">
                  <a:extLst>
                    <a:ext uri="{9D8B030D-6E8A-4147-A177-3AD203B41FA5}">
                      <a16:colId xmlns:a16="http://schemas.microsoft.com/office/drawing/2014/main" val="2240555624"/>
                    </a:ext>
                  </a:extLst>
                </a:gridCol>
              </a:tblGrid>
              <a:tr h="374818">
                <a:tc>
                  <a:txBody>
                    <a:bodyPr/>
                    <a:lstStyle/>
                    <a:p>
                      <a:r>
                        <a:rPr lang="en-US" sz="2000" b="1" dirty="0"/>
                        <a:t>Attention-Getter</a:t>
                      </a:r>
                    </a:p>
                  </a:txBody>
                  <a:tcPr>
                    <a:solidFill>
                      <a:srgbClr val="E4F2F4"/>
                    </a:solidFill>
                  </a:tcPr>
                </a:tc>
                <a:tc>
                  <a:txBody>
                    <a:bodyPr/>
                    <a:lstStyle/>
                    <a:p>
                      <a:r>
                        <a:rPr lang="en-US" sz="2000" b="1" dirty="0"/>
                        <a:t>Example</a:t>
                      </a:r>
                    </a:p>
                  </a:txBody>
                  <a:tcPr>
                    <a:solidFill>
                      <a:srgbClr val="E4F2F4"/>
                    </a:solidFill>
                  </a:tcPr>
                </a:tc>
                <a:extLst>
                  <a:ext uri="{0D108BD9-81ED-4DB2-BD59-A6C34878D82A}">
                    <a16:rowId xmlns:a16="http://schemas.microsoft.com/office/drawing/2014/main" val="1977680576"/>
                  </a:ext>
                </a:extLst>
              </a:tr>
              <a:tr h="3669179">
                <a:tc>
                  <a:txBody>
                    <a:bodyPr/>
                    <a:lstStyle/>
                    <a:p>
                      <a:r>
                        <a:rPr lang="en-US" dirty="0"/>
                        <a:t>Unexpected exercise</a:t>
                      </a:r>
                    </a:p>
                  </a:txBody>
                  <a:tcPr/>
                </a:tc>
                <a:tc>
                  <a:txBody>
                    <a:bodyPr/>
                    <a:lstStyle/>
                    <a:p>
                      <a:r>
                        <a:rPr lang="en-US" dirty="0"/>
                        <a:t>As we get started, I’d like each of you to answer two questions with the person sitting next to you. First, ask your partner, “What was the worst experience you’ve had getting a performance review?” Then ask, “What was the best experience you’ve had getting a performance review?”</a:t>
                      </a:r>
                    </a:p>
                    <a:p>
                      <a:endParaRPr lang="en-US" dirty="0"/>
                    </a:p>
                    <a:p>
                      <a:r>
                        <a:rPr lang="en-US" dirty="0">
                          <a:solidFill>
                            <a:srgbClr val="00504E"/>
                          </a:solidFill>
                        </a:rPr>
                        <a:t>This quick exercise gets participants talking right away about topics that are central to the presentation: performance, motivation, and management. This exercise may also get participants to open up and relax. Another benefit for Latisha is she can now adapt her presentation to the needs of her audience more effectively. This is a great approach for kinesthetic learners.</a:t>
                      </a:r>
                    </a:p>
                  </a:txBody>
                  <a:tcPr/>
                </a:tc>
                <a:extLst>
                  <a:ext uri="{0D108BD9-81ED-4DB2-BD59-A6C34878D82A}">
                    <a16:rowId xmlns:a16="http://schemas.microsoft.com/office/drawing/2014/main" val="1813815413"/>
                  </a:ext>
                </a:extLst>
              </a:tr>
            </a:tbl>
          </a:graphicData>
        </a:graphic>
      </p:graphicFrame>
      <p:sp>
        <p:nvSpPr>
          <p:cNvPr id="4" name="Rectangle 3">
            <a:extLst>
              <a:ext uri="{FF2B5EF4-FFF2-40B4-BE49-F238E27FC236}">
                <a16:creationId xmlns:a16="http://schemas.microsoft.com/office/drawing/2014/main" id="{F15BAC77-05AB-46E8-BB3D-62E36484C928}"/>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3583698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42900" y="302895"/>
            <a:ext cx="8458200" cy="880110"/>
          </a:xfrm>
        </p:spPr>
        <p:txBody>
          <a:bodyPr>
            <a:normAutofit fontScale="90000"/>
          </a:bodyPr>
          <a:lstStyle/>
          <a:p>
            <a:r>
              <a:rPr lang="en-US" dirty="0"/>
              <a:t>Table 14.1g Types of Effective Attention-Getters </a:t>
            </a:r>
            <a:endParaRPr lang="en-US" altLang="en-US" sz="900" dirty="0"/>
          </a:p>
        </p:txBody>
      </p:sp>
      <p:graphicFrame>
        <p:nvGraphicFramePr>
          <p:cNvPr id="5" name="Table 5">
            <a:extLst>
              <a:ext uri="{FF2B5EF4-FFF2-40B4-BE49-F238E27FC236}">
                <a16:creationId xmlns:a16="http://schemas.microsoft.com/office/drawing/2014/main" id="{F3715E38-1070-475C-8724-EFD864921312}"/>
              </a:ext>
            </a:extLst>
          </p:cNvPr>
          <p:cNvGraphicFramePr>
            <a:graphicFrameLocks noGrp="1"/>
          </p:cNvGraphicFramePr>
          <p:nvPr>
            <p:ph sz="quarter" idx="11"/>
            <p:extLst>
              <p:ext uri="{D42A27DB-BD31-4B8C-83A1-F6EECF244321}">
                <p14:modId xmlns:p14="http://schemas.microsoft.com/office/powerpoint/2010/main" val="416879603"/>
              </p:ext>
            </p:extLst>
          </p:nvPr>
        </p:nvGraphicFramePr>
        <p:xfrm>
          <a:off x="342900" y="1453982"/>
          <a:ext cx="8496300" cy="3803818"/>
        </p:xfrm>
        <a:graphic>
          <a:graphicData uri="http://schemas.openxmlformats.org/drawingml/2006/table">
            <a:tbl>
              <a:tblPr firstRow="1" bandRow="1">
                <a:tableStyleId>{5940675A-B579-460E-94D1-54222C63F5DA}</a:tableStyleId>
              </a:tblPr>
              <a:tblGrid>
                <a:gridCol w="2171700">
                  <a:extLst>
                    <a:ext uri="{9D8B030D-6E8A-4147-A177-3AD203B41FA5}">
                      <a16:colId xmlns:a16="http://schemas.microsoft.com/office/drawing/2014/main" val="3425557531"/>
                    </a:ext>
                  </a:extLst>
                </a:gridCol>
                <a:gridCol w="6324600">
                  <a:extLst>
                    <a:ext uri="{9D8B030D-6E8A-4147-A177-3AD203B41FA5}">
                      <a16:colId xmlns:a16="http://schemas.microsoft.com/office/drawing/2014/main" val="2240555624"/>
                    </a:ext>
                  </a:extLst>
                </a:gridCol>
              </a:tblGrid>
              <a:tr h="374818">
                <a:tc>
                  <a:txBody>
                    <a:bodyPr/>
                    <a:lstStyle/>
                    <a:p>
                      <a:r>
                        <a:rPr lang="en-US" sz="2000" b="1" dirty="0"/>
                        <a:t>Attention-Getter</a:t>
                      </a:r>
                    </a:p>
                  </a:txBody>
                  <a:tcPr>
                    <a:solidFill>
                      <a:srgbClr val="E4F2F4"/>
                    </a:solidFill>
                  </a:tcPr>
                </a:tc>
                <a:tc>
                  <a:txBody>
                    <a:bodyPr/>
                    <a:lstStyle/>
                    <a:p>
                      <a:r>
                        <a:rPr lang="en-US" sz="2000" b="1" dirty="0"/>
                        <a:t>Example</a:t>
                      </a:r>
                    </a:p>
                  </a:txBody>
                  <a:tcPr>
                    <a:solidFill>
                      <a:srgbClr val="E4F2F4"/>
                    </a:solidFill>
                  </a:tcPr>
                </a:tc>
                <a:extLst>
                  <a:ext uri="{0D108BD9-81ED-4DB2-BD59-A6C34878D82A}">
                    <a16:rowId xmlns:a16="http://schemas.microsoft.com/office/drawing/2014/main" val="1977680576"/>
                  </a:ext>
                </a:extLst>
              </a:tr>
              <a:tr h="3407578">
                <a:tc>
                  <a:txBody>
                    <a:bodyPr/>
                    <a:lstStyle/>
                    <a:p>
                      <a:r>
                        <a:rPr lang="en-US" dirty="0"/>
                        <a:t>Challenge</a:t>
                      </a:r>
                    </a:p>
                  </a:txBody>
                  <a:tcPr/>
                </a:tc>
                <a:tc>
                  <a:txBody>
                    <a:bodyPr/>
                    <a:lstStyle/>
                    <a:p>
                      <a:r>
                        <a:rPr lang="en-US" dirty="0"/>
                        <a:t>Today I’m going to talk about transitioning from annual reviews to continuous reviews. I’m going to show you some new tools to provide feedback and coaching on a daily basis. Once I explain the tools, I’m going ask each of you to describe how you think this would impact your teams.</a:t>
                      </a:r>
                    </a:p>
                    <a:p>
                      <a:endParaRPr lang="en-US" dirty="0"/>
                    </a:p>
                    <a:p>
                      <a:r>
                        <a:rPr lang="en-US" dirty="0">
                          <a:solidFill>
                            <a:srgbClr val="00504E"/>
                          </a:solidFill>
                        </a:rPr>
                        <a:t>This is a direct challenge to audience members to conceptualize and envision how the tools apply to their own teams. This approach will help many of the audience members become more engaged and active during the presentation. This is a concise opening at just 20 seconds or so (51 words).</a:t>
                      </a:r>
                    </a:p>
                  </a:txBody>
                  <a:tcPr/>
                </a:tc>
                <a:extLst>
                  <a:ext uri="{0D108BD9-81ED-4DB2-BD59-A6C34878D82A}">
                    <a16:rowId xmlns:a16="http://schemas.microsoft.com/office/drawing/2014/main" val="1813815413"/>
                  </a:ext>
                </a:extLst>
              </a:tr>
            </a:tbl>
          </a:graphicData>
        </a:graphic>
      </p:graphicFrame>
      <p:sp>
        <p:nvSpPr>
          <p:cNvPr id="4" name="Rectangle 3">
            <a:extLst>
              <a:ext uri="{FF2B5EF4-FFF2-40B4-BE49-F238E27FC236}">
                <a16:creationId xmlns:a16="http://schemas.microsoft.com/office/drawing/2014/main" id="{F1749F63-F8A8-4904-B6F8-67AB7EC70AF8}"/>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1494439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653819"/>
            <a:ext cx="7395214" cy="692498"/>
          </a:xfrm>
        </p:spPr>
        <p:txBody>
          <a:bodyPr wrap="square">
            <a:spAutoFit/>
          </a:bodyPr>
          <a:lstStyle/>
          <a:p>
            <a:pPr marL="407180" indent="-407180" algn="ctr">
              <a:spcBef>
                <a:spcPts val="0"/>
              </a:spcBef>
              <a:buClr>
                <a:schemeClr val="lt1"/>
              </a:buClr>
              <a:buSzPct val="25000"/>
              <a:tabLst>
                <a:tab pos="471471" algn="l"/>
              </a:tabLst>
            </a:pPr>
            <a:r>
              <a:rPr lang="en-US" sz="4500" b="1" dirty="0">
                <a:solidFill>
                  <a:srgbClr val="007FA3"/>
                </a:solidFill>
              </a:rPr>
              <a:t>About me</a:t>
            </a:r>
            <a:endParaRPr lang="en-US" sz="4500" dirty="0"/>
          </a:p>
        </p:txBody>
      </p:sp>
      <p:sp>
        <p:nvSpPr>
          <p:cNvPr id="2" name="Rectangle 1">
            <a:extLst>
              <a:ext uri="{FF2B5EF4-FFF2-40B4-BE49-F238E27FC236}">
                <a16:creationId xmlns:a16="http://schemas.microsoft.com/office/drawing/2014/main" id="{90B50B1F-0BDC-168E-2007-E7181BA344A9}"/>
              </a:ext>
            </a:extLst>
          </p:cNvPr>
          <p:cNvSpPr/>
          <p:nvPr/>
        </p:nvSpPr>
        <p:spPr>
          <a:xfrm>
            <a:off x="190500" y="152400"/>
            <a:ext cx="8763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322622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42900" y="379268"/>
            <a:ext cx="8458200" cy="727364"/>
          </a:xfrm>
        </p:spPr>
        <p:txBody>
          <a:bodyPr/>
          <a:lstStyle/>
          <a:p>
            <a:r>
              <a:rPr lang="en-US" altLang="en-US" dirty="0"/>
              <a:t>Creating a Positioning Statement</a:t>
            </a:r>
          </a:p>
        </p:txBody>
      </p:sp>
      <p:sp>
        <p:nvSpPr>
          <p:cNvPr id="14" name="Content Placeholder 13"/>
          <p:cNvSpPr>
            <a:spLocks noGrp="1"/>
          </p:cNvSpPr>
          <p:nvPr>
            <p:ph sz="quarter" idx="11"/>
          </p:nvPr>
        </p:nvSpPr>
        <p:spPr/>
        <p:txBody>
          <a:bodyPr/>
          <a:lstStyle/>
          <a:p>
            <a:pPr>
              <a:buNone/>
              <a:defRPr/>
            </a:pPr>
            <a:r>
              <a:rPr lang="en-US" sz="2800" b="1" dirty="0"/>
              <a:t>Positioning Statement </a:t>
            </a:r>
          </a:p>
          <a:p>
            <a:pPr marL="461963" indent="-461963">
              <a:buFont typeface="Arial" panose="020B0604020202020204" pitchFamily="34" charset="0"/>
              <a:buChar char="•"/>
              <a:defRPr/>
            </a:pPr>
            <a:r>
              <a:rPr lang="en-US" sz="2400" dirty="0"/>
              <a:t>Frames your message in appealing terms to your audience members.</a:t>
            </a:r>
          </a:p>
          <a:p>
            <a:pPr marL="461963" indent="-461963">
              <a:buFont typeface="Arial" panose="020B0604020202020204" pitchFamily="34" charset="0"/>
              <a:buChar char="•"/>
              <a:defRPr/>
            </a:pPr>
            <a:r>
              <a:rPr lang="en-US" sz="2400" dirty="0"/>
              <a:t>Demonstrates clear and valuable benefits.</a:t>
            </a:r>
          </a:p>
          <a:p>
            <a:pPr marL="461963" indent="-461963">
              <a:buFont typeface="Arial" panose="020B0604020202020204" pitchFamily="34" charset="0"/>
              <a:buChar char="•"/>
              <a:defRPr/>
            </a:pPr>
            <a:r>
              <a:rPr lang="en-US" sz="2400" dirty="0"/>
              <a:t>Ideally 1-2 sentences.</a:t>
            </a:r>
          </a:p>
        </p:txBody>
      </p:sp>
      <p:sp>
        <p:nvSpPr>
          <p:cNvPr id="4" name="Rectangle 3">
            <a:extLst>
              <a:ext uri="{FF2B5EF4-FFF2-40B4-BE49-F238E27FC236}">
                <a16:creationId xmlns:a16="http://schemas.microsoft.com/office/drawing/2014/main" id="{FA76A7E9-CCFC-4267-AF8D-248065A738D0}"/>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3609996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Providing an Overview Statement</a:t>
            </a:r>
          </a:p>
        </p:txBody>
      </p:sp>
      <p:sp>
        <p:nvSpPr>
          <p:cNvPr id="3" name="Content Placeholder 2"/>
          <p:cNvSpPr>
            <a:spLocks noGrp="1"/>
          </p:cNvSpPr>
          <p:nvPr>
            <p:ph sz="quarter" idx="11"/>
          </p:nvPr>
        </p:nvSpPr>
        <p:spPr/>
        <p:txBody>
          <a:bodyPr/>
          <a:lstStyle/>
          <a:p>
            <a:pPr marL="0" indent="0">
              <a:buNone/>
              <a:defRPr/>
            </a:pPr>
            <a:r>
              <a:rPr lang="en-US" sz="2800" dirty="0"/>
              <a:t>Final Part of the Preview</a:t>
            </a:r>
          </a:p>
          <a:p>
            <a:pPr marL="457200" indent="-457200">
              <a:buFont typeface="Arial" panose="020B0604020202020204" pitchFamily="34" charset="0"/>
              <a:buChar char="•"/>
              <a:defRPr/>
            </a:pPr>
            <a:r>
              <a:rPr lang="en-US" sz="2400" dirty="0"/>
              <a:t>Ideally 1 to 3 sentences.</a:t>
            </a:r>
          </a:p>
          <a:p>
            <a:pPr marL="457200" indent="-457200">
              <a:buFont typeface="Arial" panose="020B0604020202020204" pitchFamily="34" charset="0"/>
              <a:buChar char="•"/>
              <a:defRPr/>
            </a:pPr>
            <a:r>
              <a:rPr lang="en-US" sz="2400" dirty="0"/>
              <a:t>Simple, conversational language.</a:t>
            </a:r>
          </a:p>
        </p:txBody>
      </p:sp>
    </p:spTree>
    <p:extLst>
      <p:ext uri="{BB962C8B-B14F-4D97-AF65-F5344CB8AC3E}">
        <p14:creationId xmlns:p14="http://schemas.microsoft.com/office/powerpoint/2010/main" val="976609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Justify Your Views</a:t>
            </a:r>
          </a:p>
        </p:txBody>
      </p:sp>
      <p:sp>
        <p:nvSpPr>
          <p:cNvPr id="3" name="Content Placeholder 2"/>
          <p:cNvSpPr>
            <a:spLocks noGrp="1"/>
          </p:cNvSpPr>
          <p:nvPr>
            <p:ph sz="quarter" idx="11"/>
          </p:nvPr>
        </p:nvSpPr>
        <p:spPr/>
        <p:txBody>
          <a:bodyPr/>
          <a:lstStyle/>
          <a:p>
            <a:pPr marL="0" indent="0">
              <a:buNone/>
              <a:defRPr/>
            </a:pPr>
            <a:r>
              <a:rPr lang="en-US" sz="2800" b="1" dirty="0"/>
              <a:t>Views</a:t>
            </a:r>
            <a:endParaRPr lang="en-US" b="1" dirty="0"/>
          </a:p>
          <a:p>
            <a:pPr marL="457200" indent="-457200">
              <a:buFont typeface="Arial" panose="020B0604020202020204" pitchFamily="34" charset="0"/>
              <a:buChar char="•"/>
              <a:defRPr/>
            </a:pPr>
            <a:r>
              <a:rPr lang="en-US" sz="2400" dirty="0"/>
              <a:t>Your two, three, or four key messages.</a:t>
            </a:r>
            <a:endParaRPr lang="en-US" b="1" i="1" dirty="0"/>
          </a:p>
          <a:p>
            <a:pPr marL="457200" indent="-457200">
              <a:buFont typeface="Arial" panose="020B0604020202020204" pitchFamily="34" charset="0"/>
              <a:buChar char="•"/>
              <a:defRPr/>
            </a:pPr>
            <a:r>
              <a:rPr lang="en-US" sz="2400" dirty="0"/>
              <a:t>Include strong support material.</a:t>
            </a:r>
          </a:p>
          <a:p>
            <a:pPr lvl="1" indent="-457200">
              <a:spcBef>
                <a:spcPts val="0"/>
              </a:spcBef>
              <a:defRPr/>
            </a:pPr>
            <a:r>
              <a:rPr lang="en-US" sz="2000" dirty="0"/>
              <a:t>Specific cases or examples.</a:t>
            </a:r>
          </a:p>
          <a:p>
            <a:pPr lvl="1" indent="-457200">
              <a:spcBef>
                <a:spcPts val="0"/>
              </a:spcBef>
              <a:defRPr/>
            </a:pPr>
            <a:r>
              <a:rPr lang="en-US" sz="2000" dirty="0"/>
              <a:t>Stories and illustrations.</a:t>
            </a:r>
          </a:p>
          <a:p>
            <a:pPr lvl="1" indent="-457200">
              <a:spcBef>
                <a:spcPts val="0"/>
              </a:spcBef>
              <a:defRPr/>
            </a:pPr>
            <a:r>
              <a:rPr lang="en-US" sz="2000" dirty="0"/>
              <a:t>Analogies.</a:t>
            </a:r>
          </a:p>
          <a:p>
            <a:pPr lvl="1" indent="-457200">
              <a:spcBef>
                <a:spcPts val="0"/>
              </a:spcBef>
              <a:defRPr/>
            </a:pPr>
            <a:r>
              <a:rPr lang="en-US" sz="2000" dirty="0"/>
              <a:t>Statistics and facts.</a:t>
            </a:r>
          </a:p>
          <a:p>
            <a:pPr lvl="1" indent="-457200">
              <a:spcBef>
                <a:spcPts val="0"/>
              </a:spcBef>
              <a:defRPr/>
            </a:pPr>
            <a:r>
              <a:rPr lang="en-US" sz="2000" dirty="0"/>
              <a:t>Quotations.</a:t>
            </a:r>
          </a:p>
          <a:p>
            <a:pPr lvl="1" indent="-457200">
              <a:spcBef>
                <a:spcPts val="0"/>
              </a:spcBef>
              <a:defRPr/>
            </a:pPr>
            <a:r>
              <a:rPr lang="en-US" sz="2000" dirty="0"/>
              <a:t>Your own experiences.</a:t>
            </a:r>
          </a:p>
        </p:txBody>
      </p:sp>
      <p:sp>
        <p:nvSpPr>
          <p:cNvPr id="4" name="Rectangle 3">
            <a:extLst>
              <a:ext uri="{FF2B5EF4-FFF2-40B4-BE49-F238E27FC236}">
                <a16:creationId xmlns:a16="http://schemas.microsoft.com/office/drawing/2014/main" id="{9BBC030A-36DB-4A38-AC2C-AE9F1E8550EF}"/>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2765533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Use the PREP Method</a:t>
            </a:r>
          </a:p>
        </p:txBody>
      </p:sp>
      <p:sp>
        <p:nvSpPr>
          <p:cNvPr id="6" name="Rectangle 1">
            <a:extLst>
              <a:ext uri="{FF2B5EF4-FFF2-40B4-BE49-F238E27FC236}">
                <a16:creationId xmlns:a16="http://schemas.microsoft.com/office/drawing/2014/main" id="{1EC997E4-4E97-4BC1-80B0-34D7DE269A72}"/>
              </a:ext>
            </a:extLst>
          </p:cNvPr>
          <p:cNvSpPr>
            <a:spLocks noGrp="1" noChangeArrowheads="1"/>
          </p:cNvSpPr>
          <p:nvPr>
            <p:ph sz="quarter" idx="11"/>
          </p:nvPr>
        </p:nvSpPr>
        <p:spPr bwMode="auto">
          <a:xfrm>
            <a:off x="3167716" y="1828800"/>
            <a:ext cx="2808568" cy="2841804"/>
          </a:xfrm>
          <a:prstGeom prst="rect">
            <a:avLst/>
          </a:prstGeom>
          <a:solidFill>
            <a:srgbClr val="FBE2FE"/>
          </a:solidFill>
          <a:ln>
            <a:noFill/>
          </a:ln>
          <a:effec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pPr>
            <a:r>
              <a:rPr lang="en-US" altLang="en-US" dirty="0"/>
              <a:t>Components of </a:t>
            </a:r>
            <a:r>
              <a:rPr lang="en-US" altLang="en-US" b="1" dirty="0"/>
              <a:t>PREP Method</a:t>
            </a:r>
            <a:endParaRPr kumimoji="0" lang="en-US" altLang="en-US" b="1" i="0" u="none" strike="noStrike" cap="none" normalizeH="0" baseline="0" dirty="0">
              <a:ln>
                <a:noFill/>
              </a:ln>
              <a:solidFill>
                <a:schemeClr val="tx1"/>
              </a:solidFill>
              <a:effectLst/>
            </a:endParaRPr>
          </a:p>
          <a:p>
            <a:pPr marL="461963" marR="0" lvl="0" indent="-233363" defTabSz="914400" rtl="0" eaLnBrk="0" fontAlgn="base" latinLnBrk="0" hangingPunct="0">
              <a:lnSpc>
                <a:spcPct val="100000"/>
              </a:lnSpc>
              <a:spcBef>
                <a:spcPct val="0"/>
              </a:spcBef>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rPr>
              <a:t>Position</a:t>
            </a:r>
          </a:p>
          <a:p>
            <a:pPr marL="461963" marR="0" lvl="0" indent="-233363" defTabSz="914400" rtl="0" eaLnBrk="0" fontAlgn="base" latinLnBrk="0" hangingPunct="0">
              <a:lnSpc>
                <a:spcPct val="100000"/>
              </a:lnSpc>
              <a:spcBef>
                <a:spcPct val="0"/>
              </a:spcBef>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rPr>
              <a:t>Reasons</a:t>
            </a:r>
          </a:p>
          <a:p>
            <a:pPr marL="461963" marR="0" lvl="0" indent="-233363" defTabSz="914400" rtl="0" eaLnBrk="0" fontAlgn="base" latinLnBrk="0" hangingPunct="0">
              <a:lnSpc>
                <a:spcPct val="100000"/>
              </a:lnSpc>
              <a:spcBef>
                <a:spcPct val="0"/>
              </a:spcBef>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rPr>
              <a:t>Example</a:t>
            </a:r>
          </a:p>
          <a:p>
            <a:pPr marL="461963" marR="0" lvl="0" indent="-233363" defTabSz="914400" rtl="0" eaLnBrk="0" fontAlgn="base" latinLnBrk="0" hangingPunct="0">
              <a:lnSpc>
                <a:spcPct val="100000"/>
              </a:lnSpc>
              <a:spcBef>
                <a:spcPct val="0"/>
              </a:spcBef>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rPr>
              <a:t>Position</a:t>
            </a:r>
          </a:p>
        </p:txBody>
      </p:sp>
      <p:sp>
        <p:nvSpPr>
          <p:cNvPr id="4" name="Rectangle 3">
            <a:extLst>
              <a:ext uri="{FF2B5EF4-FFF2-40B4-BE49-F238E27FC236}">
                <a16:creationId xmlns:a16="http://schemas.microsoft.com/office/drawing/2014/main" id="{8FDBCFCD-AB8F-460F-BA23-265A04E3409A}"/>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38873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D348A8-2CF9-461F-A40A-6D9C41C4C6CE}"/>
              </a:ext>
            </a:extLst>
          </p:cNvPr>
          <p:cNvSpPr>
            <a:spLocks noGrp="1"/>
          </p:cNvSpPr>
          <p:nvPr>
            <p:ph type="title"/>
          </p:nvPr>
        </p:nvSpPr>
        <p:spPr/>
        <p:txBody>
          <a:bodyPr/>
          <a:lstStyle/>
          <a:p>
            <a:r>
              <a:rPr lang="en-US" dirty="0"/>
              <a:t>Table 14.2a The PREP Method</a:t>
            </a:r>
          </a:p>
        </p:txBody>
      </p:sp>
      <p:graphicFrame>
        <p:nvGraphicFramePr>
          <p:cNvPr id="11" name="Table 11">
            <a:extLst>
              <a:ext uri="{FF2B5EF4-FFF2-40B4-BE49-F238E27FC236}">
                <a16:creationId xmlns:a16="http://schemas.microsoft.com/office/drawing/2014/main" id="{117E6EC8-148C-47FB-B858-8EEB21667AB2}"/>
              </a:ext>
            </a:extLst>
          </p:cNvPr>
          <p:cNvGraphicFramePr>
            <a:graphicFrameLocks noGrp="1"/>
          </p:cNvGraphicFramePr>
          <p:nvPr>
            <p:ph sz="quarter" idx="11"/>
            <p:extLst>
              <p:ext uri="{D42A27DB-BD31-4B8C-83A1-F6EECF244321}">
                <p14:modId xmlns:p14="http://schemas.microsoft.com/office/powerpoint/2010/main" val="17094807"/>
              </p:ext>
            </p:extLst>
          </p:nvPr>
        </p:nvGraphicFramePr>
        <p:xfrm>
          <a:off x="342900" y="1524000"/>
          <a:ext cx="8458200" cy="3108960"/>
        </p:xfrm>
        <a:graphic>
          <a:graphicData uri="http://schemas.openxmlformats.org/drawingml/2006/table">
            <a:tbl>
              <a:tblPr firstRow="1" bandRow="1">
                <a:tableStyleId>{5940675A-B579-460E-94D1-54222C63F5DA}</a:tableStyleId>
              </a:tblPr>
              <a:tblGrid>
                <a:gridCol w="1790700">
                  <a:extLst>
                    <a:ext uri="{9D8B030D-6E8A-4147-A177-3AD203B41FA5}">
                      <a16:colId xmlns:a16="http://schemas.microsoft.com/office/drawing/2014/main" val="308360969"/>
                    </a:ext>
                  </a:extLst>
                </a:gridCol>
                <a:gridCol w="6667500">
                  <a:extLst>
                    <a:ext uri="{9D8B030D-6E8A-4147-A177-3AD203B41FA5}">
                      <a16:colId xmlns:a16="http://schemas.microsoft.com/office/drawing/2014/main" val="2689575011"/>
                    </a:ext>
                  </a:extLst>
                </a:gridCol>
              </a:tblGrid>
              <a:tr h="370840">
                <a:tc>
                  <a:txBody>
                    <a:bodyPr/>
                    <a:lstStyle/>
                    <a:p>
                      <a:endParaRPr lang="en-US" sz="2400" dirty="0">
                        <a:solidFill>
                          <a:srgbClr val="E4F2F4"/>
                        </a:solidFill>
                      </a:endParaRPr>
                    </a:p>
                  </a:txBody>
                  <a:tcPr>
                    <a:solidFill>
                      <a:srgbClr val="E4F2F4"/>
                    </a:solidFill>
                  </a:tcPr>
                </a:tc>
                <a:tc>
                  <a:txBody>
                    <a:bodyPr/>
                    <a:lstStyle/>
                    <a:p>
                      <a:r>
                        <a:rPr lang="en-US" sz="2400" b="1" dirty="0"/>
                        <a:t>Sample Statements</a:t>
                      </a:r>
                    </a:p>
                  </a:txBody>
                  <a:tcPr>
                    <a:solidFill>
                      <a:srgbClr val="E4F2F4"/>
                    </a:solidFill>
                  </a:tcPr>
                </a:tc>
                <a:extLst>
                  <a:ext uri="{0D108BD9-81ED-4DB2-BD59-A6C34878D82A}">
                    <a16:rowId xmlns:a16="http://schemas.microsoft.com/office/drawing/2014/main" val="2888399400"/>
                  </a:ext>
                </a:extLst>
              </a:tr>
              <a:tr h="370840">
                <a:tc>
                  <a:txBody>
                    <a:bodyPr/>
                    <a:lstStyle/>
                    <a:p>
                      <a:r>
                        <a:rPr lang="en-US" sz="2400" b="1" dirty="0"/>
                        <a:t>Step 1: Position</a:t>
                      </a:r>
                    </a:p>
                  </a:txBody>
                  <a:tcPr/>
                </a:tc>
                <a:tc>
                  <a:txBody>
                    <a:bodyPr/>
                    <a:lstStyle/>
                    <a:p>
                      <a:r>
                        <a:rPr lang="en-US" sz="2400" dirty="0"/>
                        <a:t>With annual reviews, our employees often get feedback when it’s too late to make any changes. With continuous reviews from managers and peers, our employees will receive constant feedback—positive and negative—that will help them improve their performance right away.</a:t>
                      </a:r>
                    </a:p>
                  </a:txBody>
                  <a:tcPr/>
                </a:tc>
                <a:extLst>
                  <a:ext uri="{0D108BD9-81ED-4DB2-BD59-A6C34878D82A}">
                    <a16:rowId xmlns:a16="http://schemas.microsoft.com/office/drawing/2014/main" val="2225477471"/>
                  </a:ext>
                </a:extLst>
              </a:tr>
            </a:tbl>
          </a:graphicData>
        </a:graphic>
      </p:graphicFrame>
      <p:sp>
        <p:nvSpPr>
          <p:cNvPr id="4" name="Rectangle 3">
            <a:extLst>
              <a:ext uri="{FF2B5EF4-FFF2-40B4-BE49-F238E27FC236}">
                <a16:creationId xmlns:a16="http://schemas.microsoft.com/office/drawing/2014/main" id="{46505E74-E16B-494E-A5D8-97845FF8EF3A}"/>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2475920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D348A8-2CF9-461F-A40A-6D9C41C4C6CE}"/>
              </a:ext>
            </a:extLst>
          </p:cNvPr>
          <p:cNvSpPr>
            <a:spLocks noGrp="1"/>
          </p:cNvSpPr>
          <p:nvPr>
            <p:ph type="title"/>
          </p:nvPr>
        </p:nvSpPr>
        <p:spPr/>
        <p:txBody>
          <a:bodyPr/>
          <a:lstStyle/>
          <a:p>
            <a:r>
              <a:rPr lang="en-US" dirty="0"/>
              <a:t>Table 14.2b The PREP Method</a:t>
            </a:r>
          </a:p>
        </p:txBody>
      </p:sp>
      <p:graphicFrame>
        <p:nvGraphicFramePr>
          <p:cNvPr id="11" name="Table 11">
            <a:extLst>
              <a:ext uri="{FF2B5EF4-FFF2-40B4-BE49-F238E27FC236}">
                <a16:creationId xmlns:a16="http://schemas.microsoft.com/office/drawing/2014/main" id="{117E6EC8-148C-47FB-B858-8EEB21667AB2}"/>
              </a:ext>
            </a:extLst>
          </p:cNvPr>
          <p:cNvGraphicFramePr>
            <a:graphicFrameLocks noGrp="1"/>
          </p:cNvGraphicFramePr>
          <p:nvPr>
            <p:ph sz="quarter" idx="11"/>
            <p:extLst>
              <p:ext uri="{D42A27DB-BD31-4B8C-83A1-F6EECF244321}">
                <p14:modId xmlns:p14="http://schemas.microsoft.com/office/powerpoint/2010/main" val="2172438316"/>
              </p:ext>
            </p:extLst>
          </p:nvPr>
        </p:nvGraphicFramePr>
        <p:xfrm>
          <a:off x="342900" y="1524000"/>
          <a:ext cx="8458200" cy="2377440"/>
        </p:xfrm>
        <a:graphic>
          <a:graphicData uri="http://schemas.openxmlformats.org/drawingml/2006/table">
            <a:tbl>
              <a:tblPr firstRow="1" bandRow="1">
                <a:tableStyleId>{5940675A-B579-460E-94D1-54222C63F5DA}</a:tableStyleId>
              </a:tblPr>
              <a:tblGrid>
                <a:gridCol w="1790700">
                  <a:extLst>
                    <a:ext uri="{9D8B030D-6E8A-4147-A177-3AD203B41FA5}">
                      <a16:colId xmlns:a16="http://schemas.microsoft.com/office/drawing/2014/main" val="308360969"/>
                    </a:ext>
                  </a:extLst>
                </a:gridCol>
                <a:gridCol w="6667500">
                  <a:extLst>
                    <a:ext uri="{9D8B030D-6E8A-4147-A177-3AD203B41FA5}">
                      <a16:colId xmlns:a16="http://schemas.microsoft.com/office/drawing/2014/main" val="2689575011"/>
                    </a:ext>
                  </a:extLst>
                </a:gridCol>
              </a:tblGrid>
              <a:tr h="370840">
                <a:tc>
                  <a:txBody>
                    <a:bodyPr/>
                    <a:lstStyle/>
                    <a:p>
                      <a:endParaRPr lang="en-US" sz="2400" dirty="0">
                        <a:solidFill>
                          <a:srgbClr val="E4F2F4"/>
                        </a:solidFill>
                      </a:endParaRPr>
                    </a:p>
                  </a:txBody>
                  <a:tcPr>
                    <a:solidFill>
                      <a:srgbClr val="E4F2F4"/>
                    </a:solidFill>
                  </a:tcPr>
                </a:tc>
                <a:tc>
                  <a:txBody>
                    <a:bodyPr/>
                    <a:lstStyle/>
                    <a:p>
                      <a:r>
                        <a:rPr lang="en-US" sz="2400" b="1" dirty="0"/>
                        <a:t>Sample Statements</a:t>
                      </a:r>
                    </a:p>
                  </a:txBody>
                  <a:tcPr>
                    <a:solidFill>
                      <a:srgbClr val="E4F2F4"/>
                    </a:solidFill>
                  </a:tcPr>
                </a:tc>
                <a:extLst>
                  <a:ext uri="{0D108BD9-81ED-4DB2-BD59-A6C34878D82A}">
                    <a16:rowId xmlns:a16="http://schemas.microsoft.com/office/drawing/2014/main" val="2888399400"/>
                  </a:ext>
                </a:extLst>
              </a:tr>
              <a:tr h="370840">
                <a:tc>
                  <a:txBody>
                    <a:bodyPr/>
                    <a:lstStyle/>
                    <a:p>
                      <a:r>
                        <a:rPr lang="en-US" sz="2400" b="1" dirty="0"/>
                        <a:t>Step 2: Reasons</a:t>
                      </a:r>
                    </a:p>
                  </a:txBody>
                  <a:tcPr/>
                </a:tc>
                <a:tc>
                  <a:txBody>
                    <a:bodyPr/>
                    <a:lstStyle/>
                    <a:p>
                      <a:r>
                        <a:rPr lang="en-US" sz="2400" dirty="0"/>
                        <a:t>Many HR professionals in recent years have found that the timing of feedback, the amount of positive feedback, and feedback from a variety of colleagues all contribute to better performance.</a:t>
                      </a:r>
                    </a:p>
                  </a:txBody>
                  <a:tcPr/>
                </a:tc>
                <a:extLst>
                  <a:ext uri="{0D108BD9-81ED-4DB2-BD59-A6C34878D82A}">
                    <a16:rowId xmlns:a16="http://schemas.microsoft.com/office/drawing/2014/main" val="2225477471"/>
                  </a:ext>
                </a:extLst>
              </a:tr>
            </a:tbl>
          </a:graphicData>
        </a:graphic>
      </p:graphicFrame>
      <p:sp>
        <p:nvSpPr>
          <p:cNvPr id="4" name="Rectangle 3">
            <a:extLst>
              <a:ext uri="{FF2B5EF4-FFF2-40B4-BE49-F238E27FC236}">
                <a16:creationId xmlns:a16="http://schemas.microsoft.com/office/drawing/2014/main" id="{0A7C55EC-6C38-4823-993C-19EDEA0E3499}"/>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1957045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D348A8-2CF9-461F-A40A-6D9C41C4C6CE}"/>
              </a:ext>
            </a:extLst>
          </p:cNvPr>
          <p:cNvSpPr>
            <a:spLocks noGrp="1"/>
          </p:cNvSpPr>
          <p:nvPr>
            <p:ph type="title"/>
          </p:nvPr>
        </p:nvSpPr>
        <p:spPr>
          <a:xfrm>
            <a:off x="342900" y="265201"/>
            <a:ext cx="8458200" cy="496799"/>
          </a:xfrm>
        </p:spPr>
        <p:txBody>
          <a:bodyPr>
            <a:normAutofit fontScale="90000"/>
          </a:bodyPr>
          <a:lstStyle/>
          <a:p>
            <a:r>
              <a:rPr lang="en-US" dirty="0"/>
              <a:t>Table 14.2c The PREP Method</a:t>
            </a:r>
          </a:p>
        </p:txBody>
      </p:sp>
      <p:graphicFrame>
        <p:nvGraphicFramePr>
          <p:cNvPr id="11" name="Table 11">
            <a:extLst>
              <a:ext uri="{FF2B5EF4-FFF2-40B4-BE49-F238E27FC236}">
                <a16:creationId xmlns:a16="http://schemas.microsoft.com/office/drawing/2014/main" id="{117E6EC8-148C-47FB-B858-8EEB21667AB2}"/>
              </a:ext>
            </a:extLst>
          </p:cNvPr>
          <p:cNvGraphicFramePr>
            <a:graphicFrameLocks noGrp="1"/>
          </p:cNvGraphicFramePr>
          <p:nvPr>
            <p:ph sz="quarter" idx="11"/>
            <p:extLst>
              <p:ext uri="{D42A27DB-BD31-4B8C-83A1-F6EECF244321}">
                <p14:modId xmlns:p14="http://schemas.microsoft.com/office/powerpoint/2010/main" val="2121776551"/>
              </p:ext>
            </p:extLst>
          </p:nvPr>
        </p:nvGraphicFramePr>
        <p:xfrm>
          <a:off x="87527" y="831859"/>
          <a:ext cx="8968946" cy="5699760"/>
        </p:xfrm>
        <a:graphic>
          <a:graphicData uri="http://schemas.openxmlformats.org/drawingml/2006/table">
            <a:tbl>
              <a:tblPr firstRow="1" bandRow="1">
                <a:tableStyleId>{5940675A-B579-460E-94D1-54222C63F5DA}</a:tableStyleId>
              </a:tblPr>
              <a:tblGrid>
                <a:gridCol w="1055473">
                  <a:extLst>
                    <a:ext uri="{9D8B030D-6E8A-4147-A177-3AD203B41FA5}">
                      <a16:colId xmlns:a16="http://schemas.microsoft.com/office/drawing/2014/main" val="308360969"/>
                    </a:ext>
                  </a:extLst>
                </a:gridCol>
                <a:gridCol w="7913473">
                  <a:extLst>
                    <a:ext uri="{9D8B030D-6E8A-4147-A177-3AD203B41FA5}">
                      <a16:colId xmlns:a16="http://schemas.microsoft.com/office/drawing/2014/main" val="2689575011"/>
                    </a:ext>
                  </a:extLst>
                </a:gridCol>
              </a:tblGrid>
              <a:tr h="333647">
                <a:tc>
                  <a:txBody>
                    <a:bodyPr/>
                    <a:lstStyle/>
                    <a:p>
                      <a:endParaRPr lang="en-US" sz="1800" dirty="0">
                        <a:solidFill>
                          <a:srgbClr val="E4F2F4"/>
                        </a:solidFill>
                      </a:endParaRPr>
                    </a:p>
                  </a:txBody>
                  <a:tcPr>
                    <a:solidFill>
                      <a:srgbClr val="E4F2F4"/>
                    </a:solidFill>
                  </a:tcPr>
                </a:tc>
                <a:tc>
                  <a:txBody>
                    <a:bodyPr/>
                    <a:lstStyle/>
                    <a:p>
                      <a:r>
                        <a:rPr lang="en-US" sz="1800" b="1" dirty="0"/>
                        <a:t>Sample Statements</a:t>
                      </a:r>
                    </a:p>
                  </a:txBody>
                  <a:tcPr>
                    <a:solidFill>
                      <a:srgbClr val="E4F2F4"/>
                    </a:solidFill>
                  </a:tcPr>
                </a:tc>
                <a:extLst>
                  <a:ext uri="{0D108BD9-81ED-4DB2-BD59-A6C34878D82A}">
                    <a16:rowId xmlns:a16="http://schemas.microsoft.com/office/drawing/2014/main" val="2888399400"/>
                  </a:ext>
                </a:extLst>
              </a:tr>
              <a:tr h="4963565">
                <a:tc>
                  <a:txBody>
                    <a:bodyPr/>
                    <a:lstStyle/>
                    <a:p>
                      <a:r>
                        <a:rPr lang="en-US" sz="1600" b="1" dirty="0"/>
                        <a:t>Step 3: Example</a:t>
                      </a:r>
                    </a:p>
                  </a:txBody>
                  <a:tcPr/>
                </a:tc>
                <a:tc>
                  <a:txBody>
                    <a:bodyPr/>
                    <a:lstStyle/>
                    <a:p>
                      <a:r>
                        <a:rPr lang="en-US" sz="1200" dirty="0"/>
                        <a:t>Let me give you a quick example at Peakster Computing. Janna Leahy, the HR director, estimated that productivity increased by 15 to 20 percent because of continuous reviews. After using continuous reviews for one year, Janna conducted a complete evaluation of the types of feedback that employees received. Here’s what she found.</a:t>
                      </a:r>
                    </a:p>
                    <a:p>
                      <a:endParaRPr lang="en-US" sz="500" dirty="0"/>
                    </a:p>
                    <a:p>
                      <a:r>
                        <a:rPr lang="en-US" sz="1200" dirty="0"/>
                        <a:t>First, employees said that feedback was “actionable.” Before implementing continual reviews, employee surveys showed that only 23 percent of employees agreed with the statement </a:t>
                      </a:r>
                      <a:r>
                        <a:rPr lang="en-US" sz="1200" i="1" dirty="0"/>
                        <a:t>I’ve improved my performance due to performance reviews.</a:t>
                      </a:r>
                      <a:r>
                        <a:rPr lang="en-US" sz="1200" dirty="0"/>
                        <a:t> After a year of continuous reviews, employee surveys showed that 92 percent of employees agreed with the statement </a:t>
                      </a:r>
                      <a:r>
                        <a:rPr lang="en-US" sz="1200" i="1" dirty="0"/>
                        <a:t>I’ve improved my performance due to continuous reviews.</a:t>
                      </a:r>
                      <a:r>
                        <a:rPr lang="en-US" sz="1200" dirty="0"/>
                        <a:t> Clearly, the employees see value in this feedback.</a:t>
                      </a:r>
                    </a:p>
                    <a:p>
                      <a:endParaRPr lang="en-US" sz="500" dirty="0"/>
                    </a:p>
                    <a:p>
                      <a:r>
                        <a:rPr lang="en-US" sz="1200" dirty="0"/>
                        <a:t>Janna estimates that employees now receive approximately 12 times more feedback throughout the course of a year! Of this feedback, roughly 80 percent is positive feedback and roughly 20 percent is negative or suggestion-based. She thinks that the positive feedback serves as motivation and confirmation of employee strengths. One concern many people have of continual feedback is that colleagues won’t be candid about suggestions for one another’s improvement. Janna has found this simply isn’t the case. It’s true most comments are positive. But, employees at her company regularly give tough love to each other. Janna estimates that the average employee last year received 31 clear recommendations about how to improve performance from fellow managers and employees. Now, compare that to an annual review from a single manager’s viewpoint where an employee might get 5 to 6 suggestions.</a:t>
                      </a:r>
                    </a:p>
                    <a:p>
                      <a:endParaRPr lang="en-US" sz="500" dirty="0"/>
                    </a:p>
                    <a:p>
                      <a:r>
                        <a:rPr lang="en-US" sz="1200" dirty="0"/>
                        <a:t>Finally, the amount of positive and negative feedback makes a huge difference. Janna estimates that employees now receive approximately 55 times more feedback throughout the course of a year! Of this feedback, roughly 80 percent is positive feedback and roughly 20 percent is negative or suggestion-based. She thinks that the positive feedback serves as motivation and confirmation of employee strengths.</a:t>
                      </a:r>
                    </a:p>
                    <a:p>
                      <a:endParaRPr lang="en-US" sz="500" dirty="0"/>
                    </a:p>
                    <a:p>
                      <a:r>
                        <a:rPr lang="en-US" sz="1200" dirty="0"/>
                        <a:t>One concern many people have of continual feedback is that colleagues won’t be candid about suggestions for one another’s improvement. Janna has found this simply isn’t the case. It’s true most comments are positive. But, employees at her company regularly give tough love to each other. Janna estimates that the average employee last year received 22 clear recommendations about how to improve performance from fellow managers and employees. Now, compare that to an annual review from a single manager’s viewpoint where an employee might get three to four suggestions.</a:t>
                      </a:r>
                    </a:p>
                  </a:txBody>
                  <a:tcPr/>
                </a:tc>
                <a:extLst>
                  <a:ext uri="{0D108BD9-81ED-4DB2-BD59-A6C34878D82A}">
                    <a16:rowId xmlns:a16="http://schemas.microsoft.com/office/drawing/2014/main" val="2225477471"/>
                  </a:ext>
                </a:extLst>
              </a:tr>
            </a:tbl>
          </a:graphicData>
        </a:graphic>
      </p:graphicFrame>
      <p:sp>
        <p:nvSpPr>
          <p:cNvPr id="4" name="Rectangle 3">
            <a:extLst>
              <a:ext uri="{FF2B5EF4-FFF2-40B4-BE49-F238E27FC236}">
                <a16:creationId xmlns:a16="http://schemas.microsoft.com/office/drawing/2014/main" id="{FAD8AEC8-8C78-48C0-B82A-33115F8F4F53}"/>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3875201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D348A8-2CF9-461F-A40A-6D9C41C4C6CE}"/>
              </a:ext>
            </a:extLst>
          </p:cNvPr>
          <p:cNvSpPr>
            <a:spLocks noGrp="1"/>
          </p:cNvSpPr>
          <p:nvPr>
            <p:ph type="title"/>
          </p:nvPr>
        </p:nvSpPr>
        <p:spPr>
          <a:xfrm>
            <a:off x="342900" y="304800"/>
            <a:ext cx="8458200" cy="800100"/>
          </a:xfrm>
        </p:spPr>
        <p:txBody>
          <a:bodyPr/>
          <a:lstStyle/>
          <a:p>
            <a:r>
              <a:rPr lang="en-US" dirty="0"/>
              <a:t>Table 14.2d The PREP Method</a:t>
            </a:r>
          </a:p>
        </p:txBody>
      </p:sp>
      <p:graphicFrame>
        <p:nvGraphicFramePr>
          <p:cNvPr id="11" name="Table 11">
            <a:extLst>
              <a:ext uri="{FF2B5EF4-FFF2-40B4-BE49-F238E27FC236}">
                <a16:creationId xmlns:a16="http://schemas.microsoft.com/office/drawing/2014/main" id="{117E6EC8-148C-47FB-B858-8EEB21667AB2}"/>
              </a:ext>
            </a:extLst>
          </p:cNvPr>
          <p:cNvGraphicFramePr>
            <a:graphicFrameLocks noGrp="1"/>
          </p:cNvGraphicFramePr>
          <p:nvPr>
            <p:ph sz="quarter" idx="11"/>
            <p:extLst>
              <p:ext uri="{D42A27DB-BD31-4B8C-83A1-F6EECF244321}">
                <p14:modId xmlns:p14="http://schemas.microsoft.com/office/powerpoint/2010/main" val="4251989298"/>
              </p:ext>
            </p:extLst>
          </p:nvPr>
        </p:nvGraphicFramePr>
        <p:xfrm>
          <a:off x="342900" y="1600200"/>
          <a:ext cx="8458200" cy="2819400"/>
        </p:xfrm>
        <a:graphic>
          <a:graphicData uri="http://schemas.openxmlformats.org/drawingml/2006/table">
            <a:tbl>
              <a:tblPr firstRow="1" bandRow="1">
                <a:tableStyleId>{5940675A-B579-460E-94D1-54222C63F5DA}</a:tableStyleId>
              </a:tblPr>
              <a:tblGrid>
                <a:gridCol w="1788907">
                  <a:extLst>
                    <a:ext uri="{9D8B030D-6E8A-4147-A177-3AD203B41FA5}">
                      <a16:colId xmlns:a16="http://schemas.microsoft.com/office/drawing/2014/main" val="308360969"/>
                    </a:ext>
                  </a:extLst>
                </a:gridCol>
                <a:gridCol w="6669293">
                  <a:extLst>
                    <a:ext uri="{9D8B030D-6E8A-4147-A177-3AD203B41FA5}">
                      <a16:colId xmlns:a16="http://schemas.microsoft.com/office/drawing/2014/main" val="2689575011"/>
                    </a:ext>
                  </a:extLst>
                </a:gridCol>
              </a:tblGrid>
              <a:tr h="225115">
                <a:tc>
                  <a:txBody>
                    <a:bodyPr/>
                    <a:lstStyle/>
                    <a:p>
                      <a:endParaRPr lang="en-US" sz="2400" dirty="0">
                        <a:solidFill>
                          <a:srgbClr val="E4F2F4"/>
                        </a:solidFill>
                      </a:endParaRPr>
                    </a:p>
                  </a:txBody>
                  <a:tcPr>
                    <a:solidFill>
                      <a:srgbClr val="E4F2F4"/>
                    </a:solidFill>
                  </a:tcPr>
                </a:tc>
                <a:tc>
                  <a:txBody>
                    <a:bodyPr/>
                    <a:lstStyle/>
                    <a:p>
                      <a:r>
                        <a:rPr lang="en-US" sz="2400" b="1" dirty="0"/>
                        <a:t>Sample Statements</a:t>
                      </a:r>
                    </a:p>
                  </a:txBody>
                  <a:tcPr>
                    <a:solidFill>
                      <a:srgbClr val="E4F2F4"/>
                    </a:solidFill>
                  </a:tcPr>
                </a:tc>
                <a:extLst>
                  <a:ext uri="{0D108BD9-81ED-4DB2-BD59-A6C34878D82A}">
                    <a16:rowId xmlns:a16="http://schemas.microsoft.com/office/drawing/2014/main" val="2888399400"/>
                  </a:ext>
                </a:extLst>
              </a:tr>
              <a:tr h="2362200">
                <a:tc>
                  <a:txBody>
                    <a:bodyPr/>
                    <a:lstStyle/>
                    <a:p>
                      <a:r>
                        <a:rPr lang="en-US" sz="2400" b="1" dirty="0"/>
                        <a:t>Step 4: Position</a:t>
                      </a:r>
                    </a:p>
                  </a:txBody>
                  <a:tcPr/>
                </a:tc>
                <a:tc>
                  <a:txBody>
                    <a:bodyPr/>
                    <a:lstStyle/>
                    <a:p>
                      <a:r>
                        <a:rPr lang="en-US" sz="2400" dirty="0"/>
                        <a:t>So, we anticipate the same results here at Eastmond. Continuous reviews will ensure each employee gets more constructive feedback more often. We expect this helpful feedback will increase the performance level of our employees.</a:t>
                      </a:r>
                    </a:p>
                  </a:txBody>
                  <a:tcPr/>
                </a:tc>
                <a:extLst>
                  <a:ext uri="{0D108BD9-81ED-4DB2-BD59-A6C34878D82A}">
                    <a16:rowId xmlns:a16="http://schemas.microsoft.com/office/drawing/2014/main" val="2225477471"/>
                  </a:ext>
                </a:extLst>
              </a:tr>
            </a:tbl>
          </a:graphicData>
        </a:graphic>
      </p:graphicFrame>
      <p:sp>
        <p:nvSpPr>
          <p:cNvPr id="4" name="Rectangle 3">
            <a:extLst>
              <a:ext uri="{FF2B5EF4-FFF2-40B4-BE49-F238E27FC236}">
                <a16:creationId xmlns:a16="http://schemas.microsoft.com/office/drawing/2014/main" id="{7250F187-12C2-492F-8E1E-CC1F6E69D021}"/>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2580883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42900" y="412330"/>
            <a:ext cx="8458200" cy="661240"/>
          </a:xfrm>
        </p:spPr>
        <p:txBody>
          <a:bodyPr>
            <a:normAutofit/>
          </a:bodyPr>
          <a:lstStyle/>
          <a:p>
            <a:r>
              <a:rPr lang="en-US" altLang="en-US" dirty="0"/>
              <a:t>Conclude with an Effective Review</a:t>
            </a:r>
          </a:p>
        </p:txBody>
      </p:sp>
      <p:sp>
        <p:nvSpPr>
          <p:cNvPr id="3" name="Content Placeholder 2"/>
          <p:cNvSpPr>
            <a:spLocks noGrp="1"/>
          </p:cNvSpPr>
          <p:nvPr>
            <p:ph sz="quarter" idx="11"/>
          </p:nvPr>
        </p:nvSpPr>
        <p:spPr/>
        <p:txBody>
          <a:bodyPr/>
          <a:lstStyle/>
          <a:p>
            <a:pPr marL="0" indent="0">
              <a:buNone/>
              <a:defRPr/>
            </a:pPr>
            <a:r>
              <a:rPr lang="en-US" sz="2800" b="1" dirty="0"/>
              <a:t>Review</a:t>
            </a:r>
          </a:p>
          <a:p>
            <a:pPr marL="461963" indent="-461963">
              <a:buFont typeface="Arial" panose="020B0604020202020204" pitchFamily="34" charset="0"/>
              <a:buChar char="•"/>
              <a:defRPr/>
            </a:pPr>
            <a:r>
              <a:rPr lang="en-US" sz="2400" dirty="0"/>
              <a:t>Have a strong finish.</a:t>
            </a:r>
          </a:p>
          <a:p>
            <a:pPr marL="461963" indent="-461963">
              <a:buFont typeface="Arial" panose="020B0604020202020204" pitchFamily="34" charset="0"/>
              <a:buChar char="•"/>
              <a:defRPr/>
            </a:pPr>
            <a:r>
              <a:rPr lang="en-US" sz="2400" dirty="0"/>
              <a:t>Gain buy-in on specific actions.</a:t>
            </a:r>
          </a:p>
          <a:p>
            <a:pPr lvl="1" indent="-457200">
              <a:spcBef>
                <a:spcPts val="0"/>
              </a:spcBef>
              <a:defRPr/>
            </a:pPr>
            <a:r>
              <a:rPr lang="en-US" sz="2000" dirty="0"/>
              <a:t>Recap your message in a few sentences.</a:t>
            </a:r>
          </a:p>
          <a:p>
            <a:pPr lvl="1" indent="-457200">
              <a:spcBef>
                <a:spcPts val="0"/>
              </a:spcBef>
              <a:defRPr/>
            </a:pPr>
            <a:r>
              <a:rPr lang="en-US" sz="2000" dirty="0"/>
              <a:t>Provide a call to action.</a:t>
            </a:r>
          </a:p>
        </p:txBody>
      </p:sp>
      <p:sp>
        <p:nvSpPr>
          <p:cNvPr id="4" name="Rectangle 3">
            <a:extLst>
              <a:ext uri="{FF2B5EF4-FFF2-40B4-BE49-F238E27FC236}">
                <a16:creationId xmlns:a16="http://schemas.microsoft.com/office/drawing/2014/main" id="{367F7E72-610A-4FEE-9012-D2E332C3A924}"/>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1686385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B9289-2E3A-4C6B-9026-5792BF3C3E07}"/>
              </a:ext>
            </a:extLst>
          </p:cNvPr>
          <p:cNvSpPr>
            <a:spLocks noGrp="1"/>
          </p:cNvSpPr>
          <p:nvPr>
            <p:ph type="title"/>
          </p:nvPr>
        </p:nvSpPr>
        <p:spPr/>
        <p:txBody>
          <a:bodyPr>
            <a:normAutofit/>
          </a:bodyPr>
          <a:lstStyle/>
          <a:p>
            <a:r>
              <a:rPr lang="en-US" dirty="0"/>
              <a:t>Design Appealing Slides </a:t>
            </a:r>
            <a:r>
              <a:rPr lang="en-US" sz="800" dirty="0"/>
              <a:t>1</a:t>
            </a:r>
          </a:p>
        </p:txBody>
      </p:sp>
      <p:sp>
        <p:nvSpPr>
          <p:cNvPr id="3" name="Content Placeholder 2">
            <a:extLst>
              <a:ext uri="{FF2B5EF4-FFF2-40B4-BE49-F238E27FC236}">
                <a16:creationId xmlns:a16="http://schemas.microsoft.com/office/drawing/2014/main" id="{7BA61563-557B-45E9-B8FF-CC9A36FFE300}"/>
              </a:ext>
            </a:extLst>
          </p:cNvPr>
          <p:cNvSpPr>
            <a:spLocks noGrp="1"/>
          </p:cNvSpPr>
          <p:nvPr>
            <p:ph sz="quarter" idx="11"/>
          </p:nvPr>
        </p:nvSpPr>
        <p:spPr/>
        <p:txBody>
          <a:bodyPr/>
          <a:lstStyle/>
          <a:p>
            <a:r>
              <a:rPr lang="en-US" dirty="0"/>
              <a:t>Good Visuals</a:t>
            </a:r>
          </a:p>
          <a:p>
            <a:pPr marL="457200" indent="-457200">
              <a:buFont typeface="Arial" panose="020B0604020202020204" pitchFamily="34" charset="0"/>
              <a:buChar char="•"/>
            </a:pPr>
            <a:r>
              <a:rPr lang="en-US" sz="2400" dirty="0"/>
              <a:t>Businesspeople frequently use PowerPoint or other electronic slide presentations.</a:t>
            </a:r>
          </a:p>
          <a:p>
            <a:pPr marL="457200" indent="-457200">
              <a:buFont typeface="Arial" panose="020B0604020202020204" pitchFamily="34" charset="0"/>
              <a:buChar char="•"/>
            </a:pPr>
            <a:r>
              <a:rPr lang="en-US" sz="2400" dirty="0"/>
              <a:t>Can increase communication effectiveness and persuasiveness by about 50 percent.</a:t>
            </a:r>
          </a:p>
          <a:p>
            <a:pPr marL="457200" indent="-457200">
              <a:buFont typeface="Arial" panose="020B0604020202020204" pitchFamily="34" charset="0"/>
              <a:buChar char="•"/>
            </a:pPr>
            <a:r>
              <a:rPr lang="en-US" sz="2400" dirty="0"/>
              <a:t>Don’t forget you as the speaker are the focus of the presentation.</a:t>
            </a:r>
          </a:p>
          <a:p>
            <a:pPr marL="457200" indent="-457200">
              <a:buFont typeface="Arial" panose="020B0604020202020204" pitchFamily="34" charset="0"/>
              <a:buChar char="•"/>
            </a:pPr>
            <a:r>
              <a:rPr lang="en-US" sz="2400" dirty="0"/>
              <a:t>Create a storyboard with your slide titles.</a:t>
            </a:r>
          </a:p>
        </p:txBody>
      </p:sp>
      <p:sp>
        <p:nvSpPr>
          <p:cNvPr id="4" name="Rectangle 3">
            <a:extLst>
              <a:ext uri="{FF2B5EF4-FFF2-40B4-BE49-F238E27FC236}">
                <a16:creationId xmlns:a16="http://schemas.microsoft.com/office/drawing/2014/main" id="{FBEBC6FE-1ADF-455E-A315-82D3AC059600}"/>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166122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653819"/>
            <a:ext cx="7395214" cy="692498"/>
          </a:xfrm>
        </p:spPr>
        <p:txBody>
          <a:bodyPr wrap="square">
            <a:spAutoFit/>
          </a:bodyPr>
          <a:lstStyle/>
          <a:p>
            <a:pPr marL="407180" indent="-407180" algn="ctr">
              <a:spcBef>
                <a:spcPts val="0"/>
              </a:spcBef>
              <a:buClr>
                <a:schemeClr val="lt1"/>
              </a:buClr>
              <a:buSzPct val="25000"/>
              <a:tabLst>
                <a:tab pos="471471" algn="l"/>
              </a:tabLst>
            </a:pPr>
            <a:r>
              <a:rPr lang="en-US" sz="4500" b="1">
                <a:solidFill>
                  <a:srgbClr val="007FA3"/>
                </a:solidFill>
              </a:rPr>
              <a:t>About You</a:t>
            </a:r>
            <a:endParaRPr lang="en-US" sz="4500" dirty="0"/>
          </a:p>
        </p:txBody>
      </p:sp>
      <p:sp>
        <p:nvSpPr>
          <p:cNvPr id="2" name="Rectangle 1">
            <a:extLst>
              <a:ext uri="{FF2B5EF4-FFF2-40B4-BE49-F238E27FC236}">
                <a16:creationId xmlns:a16="http://schemas.microsoft.com/office/drawing/2014/main" id="{90B50B1F-0BDC-168E-2007-E7181BA344A9}"/>
              </a:ext>
            </a:extLst>
          </p:cNvPr>
          <p:cNvSpPr/>
          <p:nvPr/>
        </p:nvSpPr>
        <p:spPr>
          <a:xfrm>
            <a:off x="190500" y="152400"/>
            <a:ext cx="8763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398021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C90B54-2D10-4AB0-B328-78B577488FF7}"/>
              </a:ext>
            </a:extLst>
          </p:cNvPr>
          <p:cNvSpPr>
            <a:spLocks noGrp="1"/>
          </p:cNvSpPr>
          <p:nvPr>
            <p:ph type="title"/>
          </p:nvPr>
        </p:nvSpPr>
        <p:spPr>
          <a:xfrm>
            <a:off x="342900" y="258890"/>
            <a:ext cx="8458200" cy="968121"/>
          </a:xfrm>
        </p:spPr>
        <p:txBody>
          <a:bodyPr>
            <a:normAutofit fontScale="90000"/>
          </a:bodyPr>
          <a:lstStyle/>
          <a:p>
            <a:r>
              <a:rPr lang="en-US" dirty="0"/>
              <a:t>Table 14.3a Setting Up Slide Titles to Help You Make a Smooth, Logical Presentation</a:t>
            </a:r>
          </a:p>
        </p:txBody>
      </p:sp>
      <p:graphicFrame>
        <p:nvGraphicFramePr>
          <p:cNvPr id="11" name="Table 11">
            <a:extLst>
              <a:ext uri="{FF2B5EF4-FFF2-40B4-BE49-F238E27FC236}">
                <a16:creationId xmlns:a16="http://schemas.microsoft.com/office/drawing/2014/main" id="{BCB0C594-4A78-465B-8632-D798DB9FFD9F}"/>
              </a:ext>
            </a:extLst>
          </p:cNvPr>
          <p:cNvGraphicFramePr>
            <a:graphicFrameLocks noGrp="1"/>
          </p:cNvGraphicFramePr>
          <p:nvPr>
            <p:ph sz="quarter" idx="11"/>
            <p:extLst>
              <p:ext uri="{D42A27DB-BD31-4B8C-83A1-F6EECF244321}">
                <p14:modId xmlns:p14="http://schemas.microsoft.com/office/powerpoint/2010/main" val="2402526557"/>
              </p:ext>
            </p:extLst>
          </p:nvPr>
        </p:nvGraphicFramePr>
        <p:xfrm>
          <a:off x="342900" y="1524000"/>
          <a:ext cx="8458200" cy="3444240"/>
        </p:xfrm>
        <a:graphic>
          <a:graphicData uri="http://schemas.openxmlformats.org/drawingml/2006/table">
            <a:tbl>
              <a:tblPr firstRow="1" bandRow="1">
                <a:tableStyleId>{5940675A-B579-460E-94D1-54222C63F5DA}</a:tableStyleId>
              </a:tblPr>
              <a:tblGrid>
                <a:gridCol w="1181100">
                  <a:extLst>
                    <a:ext uri="{9D8B030D-6E8A-4147-A177-3AD203B41FA5}">
                      <a16:colId xmlns:a16="http://schemas.microsoft.com/office/drawing/2014/main" val="4213307829"/>
                    </a:ext>
                  </a:extLst>
                </a:gridCol>
                <a:gridCol w="2971800">
                  <a:extLst>
                    <a:ext uri="{9D8B030D-6E8A-4147-A177-3AD203B41FA5}">
                      <a16:colId xmlns:a16="http://schemas.microsoft.com/office/drawing/2014/main" val="1787441352"/>
                    </a:ext>
                  </a:extLst>
                </a:gridCol>
                <a:gridCol w="4305300">
                  <a:extLst>
                    <a:ext uri="{9D8B030D-6E8A-4147-A177-3AD203B41FA5}">
                      <a16:colId xmlns:a16="http://schemas.microsoft.com/office/drawing/2014/main" val="958813891"/>
                    </a:ext>
                  </a:extLst>
                </a:gridCol>
              </a:tblGrid>
              <a:tr h="370840">
                <a:tc>
                  <a:txBody>
                    <a:bodyPr/>
                    <a:lstStyle/>
                    <a:p>
                      <a:pPr algn="l"/>
                      <a:r>
                        <a:rPr lang="en-US" sz="2000" b="1" dirty="0"/>
                        <a:t>Slide Number</a:t>
                      </a:r>
                    </a:p>
                  </a:txBody>
                  <a:tcPr>
                    <a:solidFill>
                      <a:srgbClr val="E4F2F4"/>
                    </a:solidFill>
                  </a:tcPr>
                </a:tc>
                <a:tc>
                  <a:txBody>
                    <a:bodyPr/>
                    <a:lstStyle/>
                    <a:p>
                      <a:r>
                        <a:rPr lang="en-US" sz="2000" b="1" dirty="0"/>
                        <a:t>Title</a:t>
                      </a:r>
                    </a:p>
                  </a:txBody>
                  <a:tcPr>
                    <a:solidFill>
                      <a:srgbClr val="E4F2F4"/>
                    </a:solidFill>
                  </a:tcPr>
                </a:tc>
                <a:tc>
                  <a:txBody>
                    <a:bodyPr/>
                    <a:lstStyle/>
                    <a:p>
                      <a:r>
                        <a:rPr lang="en-US" sz="2000" b="1" dirty="0"/>
                        <a:t>Story Line</a:t>
                      </a:r>
                    </a:p>
                  </a:txBody>
                  <a:tcPr>
                    <a:solidFill>
                      <a:srgbClr val="E4F2F4"/>
                    </a:solidFill>
                  </a:tcPr>
                </a:tc>
                <a:extLst>
                  <a:ext uri="{0D108BD9-81ED-4DB2-BD59-A6C34878D82A}">
                    <a16:rowId xmlns:a16="http://schemas.microsoft.com/office/drawing/2014/main" val="2759801036"/>
                  </a:ext>
                </a:extLst>
              </a:tr>
              <a:tr h="370840">
                <a:tc>
                  <a:txBody>
                    <a:bodyPr/>
                    <a:lstStyle/>
                    <a:p>
                      <a:pPr algn="ctr"/>
                      <a:r>
                        <a:rPr lang="en-US" b="1" dirty="0"/>
                        <a:t>1</a:t>
                      </a:r>
                    </a:p>
                  </a:txBody>
                  <a:tcPr/>
                </a:tc>
                <a:tc>
                  <a:txBody>
                    <a:bodyPr/>
                    <a:lstStyle/>
                    <a:p>
                      <a:r>
                        <a:rPr lang="en-US" dirty="0"/>
                        <a:t>Improving Employee Engagement: Transitioning to Continuous Reviews and Recognition</a:t>
                      </a:r>
                    </a:p>
                  </a:txBody>
                  <a:tcPr/>
                </a:tc>
                <a:tc>
                  <a:txBody>
                    <a:bodyPr/>
                    <a:lstStyle/>
                    <a:p>
                      <a:r>
                        <a:rPr lang="en-US" i="1" dirty="0"/>
                        <a:t>Positive overarching theme in the title slide:</a:t>
                      </a:r>
                      <a:r>
                        <a:rPr lang="en-US" dirty="0"/>
                        <a:t> higher employee engagement</a:t>
                      </a:r>
                    </a:p>
                  </a:txBody>
                  <a:tcPr/>
                </a:tc>
                <a:extLst>
                  <a:ext uri="{0D108BD9-81ED-4DB2-BD59-A6C34878D82A}">
                    <a16:rowId xmlns:a16="http://schemas.microsoft.com/office/drawing/2014/main" val="2495759777"/>
                  </a:ext>
                </a:extLst>
              </a:tr>
              <a:tr h="370840">
                <a:tc>
                  <a:txBody>
                    <a:bodyPr/>
                    <a:lstStyle/>
                    <a:p>
                      <a:pPr algn="ctr"/>
                      <a:r>
                        <a:rPr lang="en-US" b="1" dirty="0"/>
                        <a:t>2</a:t>
                      </a:r>
                    </a:p>
                  </a:txBody>
                  <a:tcPr/>
                </a:tc>
                <a:tc>
                  <a:txBody>
                    <a:bodyPr/>
                    <a:lstStyle/>
                    <a:p>
                      <a:r>
                        <a:rPr lang="en-US" dirty="0"/>
                        <a:t>Benefits of Employee Engagement</a:t>
                      </a:r>
                    </a:p>
                  </a:txBody>
                  <a:tcPr/>
                </a:tc>
                <a:tc>
                  <a:txBody>
                    <a:bodyPr/>
                    <a:lstStyle/>
                    <a:p>
                      <a:r>
                        <a:rPr lang="en-US" i="1" dirty="0"/>
                        <a:t>Attention:</a:t>
                      </a:r>
                      <a:r>
                        <a:rPr lang="en-US" dirty="0"/>
                        <a:t> shows the benefits of increasing employee engagement</a:t>
                      </a:r>
                    </a:p>
                  </a:txBody>
                  <a:tcPr/>
                </a:tc>
                <a:extLst>
                  <a:ext uri="{0D108BD9-81ED-4DB2-BD59-A6C34878D82A}">
                    <a16:rowId xmlns:a16="http://schemas.microsoft.com/office/drawing/2014/main" val="2786534532"/>
                  </a:ext>
                </a:extLst>
              </a:tr>
              <a:tr h="370840">
                <a:tc>
                  <a:txBody>
                    <a:bodyPr/>
                    <a:lstStyle/>
                    <a:p>
                      <a:pPr algn="ctr"/>
                      <a:r>
                        <a:rPr lang="en-US" b="1" dirty="0"/>
                        <a:t>3</a:t>
                      </a:r>
                    </a:p>
                  </a:txBody>
                  <a:tcPr/>
                </a:tc>
                <a:tc>
                  <a:txBody>
                    <a:bodyPr/>
                    <a:lstStyle/>
                    <a:p>
                      <a:r>
                        <a:rPr lang="en-US" dirty="0"/>
                        <a:t>Problems with Annual Reviews</a:t>
                      </a:r>
                    </a:p>
                  </a:txBody>
                  <a:tcPr/>
                </a:tc>
                <a:tc>
                  <a:txBody>
                    <a:bodyPr/>
                    <a:lstStyle/>
                    <a:p>
                      <a:r>
                        <a:rPr lang="en-US" i="1" dirty="0"/>
                        <a:t>Need:</a:t>
                      </a:r>
                      <a:r>
                        <a:rPr lang="en-US" dirty="0"/>
                        <a:t> shows how the current approach of annual reviews does not improve employee engagement</a:t>
                      </a:r>
                    </a:p>
                  </a:txBody>
                  <a:tcPr/>
                </a:tc>
                <a:extLst>
                  <a:ext uri="{0D108BD9-81ED-4DB2-BD59-A6C34878D82A}">
                    <a16:rowId xmlns:a16="http://schemas.microsoft.com/office/drawing/2014/main" val="340727708"/>
                  </a:ext>
                </a:extLst>
              </a:tr>
            </a:tbl>
          </a:graphicData>
        </a:graphic>
      </p:graphicFrame>
      <p:sp>
        <p:nvSpPr>
          <p:cNvPr id="4" name="Rectangle 3">
            <a:extLst>
              <a:ext uri="{FF2B5EF4-FFF2-40B4-BE49-F238E27FC236}">
                <a16:creationId xmlns:a16="http://schemas.microsoft.com/office/drawing/2014/main" id="{078135C1-CD87-4BF9-8FD8-AC60F153223B}"/>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2532375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C90B54-2D10-4AB0-B328-78B577488FF7}"/>
              </a:ext>
            </a:extLst>
          </p:cNvPr>
          <p:cNvSpPr>
            <a:spLocks noGrp="1"/>
          </p:cNvSpPr>
          <p:nvPr>
            <p:ph type="title"/>
          </p:nvPr>
        </p:nvSpPr>
        <p:spPr>
          <a:xfrm>
            <a:off x="342900" y="210484"/>
            <a:ext cx="8458200" cy="1064933"/>
          </a:xfrm>
        </p:spPr>
        <p:txBody>
          <a:bodyPr>
            <a:normAutofit fontScale="90000"/>
          </a:bodyPr>
          <a:lstStyle/>
          <a:p>
            <a:r>
              <a:rPr lang="en-US" dirty="0"/>
              <a:t>Table 14.3b Setting Up Slide Titles to Help You Make a Smooth, Logical Presentation</a:t>
            </a:r>
          </a:p>
        </p:txBody>
      </p:sp>
      <p:graphicFrame>
        <p:nvGraphicFramePr>
          <p:cNvPr id="11" name="Table 11">
            <a:extLst>
              <a:ext uri="{FF2B5EF4-FFF2-40B4-BE49-F238E27FC236}">
                <a16:creationId xmlns:a16="http://schemas.microsoft.com/office/drawing/2014/main" id="{BCB0C594-4A78-465B-8632-D798DB9FFD9F}"/>
              </a:ext>
            </a:extLst>
          </p:cNvPr>
          <p:cNvGraphicFramePr>
            <a:graphicFrameLocks noGrp="1"/>
          </p:cNvGraphicFramePr>
          <p:nvPr>
            <p:ph sz="quarter" idx="11"/>
            <p:extLst>
              <p:ext uri="{D42A27DB-BD31-4B8C-83A1-F6EECF244321}">
                <p14:modId xmlns:p14="http://schemas.microsoft.com/office/powerpoint/2010/main" val="2751424379"/>
              </p:ext>
            </p:extLst>
          </p:nvPr>
        </p:nvGraphicFramePr>
        <p:xfrm>
          <a:off x="342900" y="1524000"/>
          <a:ext cx="8458200" cy="3444240"/>
        </p:xfrm>
        <a:graphic>
          <a:graphicData uri="http://schemas.openxmlformats.org/drawingml/2006/table">
            <a:tbl>
              <a:tblPr firstRow="1" bandRow="1">
                <a:tableStyleId>{5940675A-B579-460E-94D1-54222C63F5DA}</a:tableStyleId>
              </a:tblPr>
              <a:tblGrid>
                <a:gridCol w="1181100">
                  <a:extLst>
                    <a:ext uri="{9D8B030D-6E8A-4147-A177-3AD203B41FA5}">
                      <a16:colId xmlns:a16="http://schemas.microsoft.com/office/drawing/2014/main" val="4213307829"/>
                    </a:ext>
                  </a:extLst>
                </a:gridCol>
                <a:gridCol w="2971800">
                  <a:extLst>
                    <a:ext uri="{9D8B030D-6E8A-4147-A177-3AD203B41FA5}">
                      <a16:colId xmlns:a16="http://schemas.microsoft.com/office/drawing/2014/main" val="1787441352"/>
                    </a:ext>
                  </a:extLst>
                </a:gridCol>
                <a:gridCol w="4305300">
                  <a:extLst>
                    <a:ext uri="{9D8B030D-6E8A-4147-A177-3AD203B41FA5}">
                      <a16:colId xmlns:a16="http://schemas.microsoft.com/office/drawing/2014/main" val="958813891"/>
                    </a:ext>
                  </a:extLst>
                </a:gridCol>
              </a:tblGrid>
              <a:tr h="370840">
                <a:tc>
                  <a:txBody>
                    <a:bodyPr/>
                    <a:lstStyle/>
                    <a:p>
                      <a:pPr algn="l"/>
                      <a:r>
                        <a:rPr lang="en-US" sz="2000" b="1" dirty="0"/>
                        <a:t>Slide Number</a:t>
                      </a:r>
                    </a:p>
                  </a:txBody>
                  <a:tcPr>
                    <a:solidFill>
                      <a:srgbClr val="E4F2F4"/>
                    </a:solidFill>
                  </a:tcPr>
                </a:tc>
                <a:tc>
                  <a:txBody>
                    <a:bodyPr/>
                    <a:lstStyle/>
                    <a:p>
                      <a:pPr algn="l"/>
                      <a:r>
                        <a:rPr lang="en-US" sz="2000" b="1" dirty="0"/>
                        <a:t>Title</a:t>
                      </a:r>
                    </a:p>
                  </a:txBody>
                  <a:tcPr>
                    <a:solidFill>
                      <a:srgbClr val="E4F2F4"/>
                    </a:solidFill>
                  </a:tcPr>
                </a:tc>
                <a:tc>
                  <a:txBody>
                    <a:bodyPr/>
                    <a:lstStyle/>
                    <a:p>
                      <a:pPr algn="l"/>
                      <a:r>
                        <a:rPr lang="en-US" sz="2000" b="1" dirty="0"/>
                        <a:t>Story Line</a:t>
                      </a:r>
                    </a:p>
                  </a:txBody>
                  <a:tcPr>
                    <a:solidFill>
                      <a:srgbClr val="E4F2F4"/>
                    </a:solidFill>
                  </a:tcPr>
                </a:tc>
                <a:extLst>
                  <a:ext uri="{0D108BD9-81ED-4DB2-BD59-A6C34878D82A}">
                    <a16:rowId xmlns:a16="http://schemas.microsoft.com/office/drawing/2014/main" val="2759801036"/>
                  </a:ext>
                </a:extLst>
              </a:tr>
              <a:tr h="370840">
                <a:tc>
                  <a:txBody>
                    <a:bodyPr/>
                    <a:lstStyle/>
                    <a:p>
                      <a:pPr algn="ctr"/>
                      <a:r>
                        <a:rPr lang="en-US" b="1" dirty="0"/>
                        <a:t>4</a:t>
                      </a:r>
                    </a:p>
                  </a:txBody>
                  <a:tcPr/>
                </a:tc>
                <a:tc>
                  <a:txBody>
                    <a:bodyPr/>
                    <a:lstStyle/>
                    <a:p>
                      <a:r>
                        <a:rPr lang="en-US" dirty="0"/>
                        <a:t>Our Employees’ Views of Annual Reviews</a:t>
                      </a:r>
                    </a:p>
                  </a:txBody>
                  <a:tcPr/>
                </a:tc>
                <a:tc>
                  <a:txBody>
                    <a:bodyPr/>
                    <a:lstStyle/>
                    <a:p>
                      <a:r>
                        <a:rPr lang="en-US" i="1" dirty="0"/>
                        <a:t>Need:</a:t>
                      </a:r>
                      <a:r>
                        <a:rPr lang="en-US" dirty="0"/>
                        <a:t> shows current disenchantment with annual reviews at this company</a:t>
                      </a:r>
                    </a:p>
                  </a:txBody>
                  <a:tcPr/>
                </a:tc>
                <a:extLst>
                  <a:ext uri="{0D108BD9-81ED-4DB2-BD59-A6C34878D82A}">
                    <a16:rowId xmlns:a16="http://schemas.microsoft.com/office/drawing/2014/main" val="2495759777"/>
                  </a:ext>
                </a:extLst>
              </a:tr>
              <a:tr h="370840">
                <a:tc>
                  <a:txBody>
                    <a:bodyPr/>
                    <a:lstStyle/>
                    <a:p>
                      <a:pPr algn="ctr"/>
                      <a:r>
                        <a:rPr lang="en-US" b="1" dirty="0"/>
                        <a:t>5</a:t>
                      </a:r>
                    </a:p>
                  </a:txBody>
                  <a:tcPr/>
                </a:tc>
                <a:tc>
                  <a:txBody>
                    <a:bodyPr/>
                    <a:lstStyle/>
                    <a:p>
                      <a:r>
                        <a:rPr lang="en-US" dirty="0"/>
                        <a:t>Benefits of Continuous Reviews</a:t>
                      </a:r>
                    </a:p>
                  </a:txBody>
                  <a:tcPr/>
                </a:tc>
                <a:tc>
                  <a:txBody>
                    <a:bodyPr/>
                    <a:lstStyle/>
                    <a:p>
                      <a:r>
                        <a:rPr lang="en-US" i="1" dirty="0"/>
                        <a:t>Solution:</a:t>
                      </a:r>
                      <a:r>
                        <a:rPr lang="en-US" dirty="0"/>
                        <a:t> shows how continuous review systems overcome the problems of annual reviews and increase employee engagement</a:t>
                      </a:r>
                    </a:p>
                  </a:txBody>
                  <a:tcPr/>
                </a:tc>
                <a:extLst>
                  <a:ext uri="{0D108BD9-81ED-4DB2-BD59-A6C34878D82A}">
                    <a16:rowId xmlns:a16="http://schemas.microsoft.com/office/drawing/2014/main" val="2786534532"/>
                  </a:ext>
                </a:extLst>
              </a:tr>
              <a:tr h="370840">
                <a:tc>
                  <a:txBody>
                    <a:bodyPr/>
                    <a:lstStyle/>
                    <a:p>
                      <a:pPr algn="ctr"/>
                      <a:r>
                        <a:rPr lang="en-US" b="1" dirty="0"/>
                        <a:t>6</a:t>
                      </a:r>
                    </a:p>
                  </a:txBody>
                  <a:tcPr/>
                </a:tc>
                <a:tc>
                  <a:txBody>
                    <a:bodyPr/>
                    <a:lstStyle/>
                    <a:p>
                      <a:r>
                        <a:rPr lang="en-US" dirty="0"/>
                        <a:t>Our Employees’ Views of Continuous Reviews</a:t>
                      </a:r>
                    </a:p>
                  </a:txBody>
                  <a:tcPr/>
                </a:tc>
                <a:tc>
                  <a:txBody>
                    <a:bodyPr/>
                    <a:lstStyle/>
                    <a:p>
                      <a:r>
                        <a:rPr lang="en-US" i="1" dirty="0"/>
                        <a:t>Solution:</a:t>
                      </a:r>
                      <a:r>
                        <a:rPr lang="en-US" dirty="0"/>
                        <a:t> shows how continuous review systems have support from the employees</a:t>
                      </a:r>
                    </a:p>
                  </a:txBody>
                  <a:tcPr/>
                </a:tc>
                <a:extLst>
                  <a:ext uri="{0D108BD9-81ED-4DB2-BD59-A6C34878D82A}">
                    <a16:rowId xmlns:a16="http://schemas.microsoft.com/office/drawing/2014/main" val="340727708"/>
                  </a:ext>
                </a:extLst>
              </a:tr>
            </a:tbl>
          </a:graphicData>
        </a:graphic>
      </p:graphicFrame>
      <p:sp>
        <p:nvSpPr>
          <p:cNvPr id="4" name="Rectangle 3">
            <a:extLst>
              <a:ext uri="{FF2B5EF4-FFF2-40B4-BE49-F238E27FC236}">
                <a16:creationId xmlns:a16="http://schemas.microsoft.com/office/drawing/2014/main" id="{A2098D2B-FC68-40E1-8610-11C4AE226069}"/>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1993718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C90B54-2D10-4AB0-B328-78B577488FF7}"/>
              </a:ext>
            </a:extLst>
          </p:cNvPr>
          <p:cNvSpPr>
            <a:spLocks noGrp="1"/>
          </p:cNvSpPr>
          <p:nvPr>
            <p:ph type="title"/>
          </p:nvPr>
        </p:nvSpPr>
        <p:spPr>
          <a:xfrm>
            <a:off x="342900" y="210484"/>
            <a:ext cx="8458200" cy="1064933"/>
          </a:xfrm>
        </p:spPr>
        <p:txBody>
          <a:bodyPr>
            <a:normAutofit fontScale="90000"/>
          </a:bodyPr>
          <a:lstStyle/>
          <a:p>
            <a:r>
              <a:rPr lang="en-US" dirty="0"/>
              <a:t>Table 14.3c Setting Up Slide Titles to Help You Make a Smooth, Logical Presentation</a:t>
            </a:r>
          </a:p>
        </p:txBody>
      </p:sp>
      <p:graphicFrame>
        <p:nvGraphicFramePr>
          <p:cNvPr id="11" name="Table 11">
            <a:extLst>
              <a:ext uri="{FF2B5EF4-FFF2-40B4-BE49-F238E27FC236}">
                <a16:creationId xmlns:a16="http://schemas.microsoft.com/office/drawing/2014/main" id="{BCB0C594-4A78-465B-8632-D798DB9FFD9F}"/>
              </a:ext>
            </a:extLst>
          </p:cNvPr>
          <p:cNvGraphicFramePr>
            <a:graphicFrameLocks noGrp="1"/>
          </p:cNvGraphicFramePr>
          <p:nvPr>
            <p:ph sz="quarter" idx="11"/>
            <p:extLst>
              <p:ext uri="{D42A27DB-BD31-4B8C-83A1-F6EECF244321}">
                <p14:modId xmlns:p14="http://schemas.microsoft.com/office/powerpoint/2010/main" val="953818764"/>
              </p:ext>
            </p:extLst>
          </p:nvPr>
        </p:nvGraphicFramePr>
        <p:xfrm>
          <a:off x="342900" y="1524000"/>
          <a:ext cx="8458200" cy="4632960"/>
        </p:xfrm>
        <a:graphic>
          <a:graphicData uri="http://schemas.openxmlformats.org/drawingml/2006/table">
            <a:tbl>
              <a:tblPr firstRow="1" bandRow="1">
                <a:tableStyleId>{5940675A-B579-460E-94D1-54222C63F5DA}</a:tableStyleId>
              </a:tblPr>
              <a:tblGrid>
                <a:gridCol w="1181100">
                  <a:extLst>
                    <a:ext uri="{9D8B030D-6E8A-4147-A177-3AD203B41FA5}">
                      <a16:colId xmlns:a16="http://schemas.microsoft.com/office/drawing/2014/main" val="4213307829"/>
                    </a:ext>
                  </a:extLst>
                </a:gridCol>
                <a:gridCol w="2819400">
                  <a:extLst>
                    <a:ext uri="{9D8B030D-6E8A-4147-A177-3AD203B41FA5}">
                      <a16:colId xmlns:a16="http://schemas.microsoft.com/office/drawing/2014/main" val="1787441352"/>
                    </a:ext>
                  </a:extLst>
                </a:gridCol>
                <a:gridCol w="4457700">
                  <a:extLst>
                    <a:ext uri="{9D8B030D-6E8A-4147-A177-3AD203B41FA5}">
                      <a16:colId xmlns:a16="http://schemas.microsoft.com/office/drawing/2014/main" val="958813891"/>
                    </a:ext>
                  </a:extLst>
                </a:gridCol>
              </a:tblGrid>
              <a:tr h="370840">
                <a:tc>
                  <a:txBody>
                    <a:bodyPr/>
                    <a:lstStyle/>
                    <a:p>
                      <a:pPr algn="l"/>
                      <a:r>
                        <a:rPr lang="en-US" sz="2000" b="1" dirty="0"/>
                        <a:t>Slide Number</a:t>
                      </a:r>
                    </a:p>
                  </a:txBody>
                  <a:tcPr>
                    <a:solidFill>
                      <a:srgbClr val="E4F2F4"/>
                    </a:solidFill>
                  </a:tcPr>
                </a:tc>
                <a:tc>
                  <a:txBody>
                    <a:bodyPr/>
                    <a:lstStyle/>
                    <a:p>
                      <a:pPr algn="l"/>
                      <a:r>
                        <a:rPr lang="en-US" sz="2000" b="1" dirty="0"/>
                        <a:t>Title</a:t>
                      </a:r>
                    </a:p>
                  </a:txBody>
                  <a:tcPr>
                    <a:solidFill>
                      <a:srgbClr val="E4F2F4"/>
                    </a:solidFill>
                  </a:tcPr>
                </a:tc>
                <a:tc>
                  <a:txBody>
                    <a:bodyPr/>
                    <a:lstStyle/>
                    <a:p>
                      <a:pPr algn="l"/>
                      <a:r>
                        <a:rPr lang="en-US" sz="2000" b="1" dirty="0"/>
                        <a:t>Story Line</a:t>
                      </a:r>
                    </a:p>
                  </a:txBody>
                  <a:tcPr>
                    <a:solidFill>
                      <a:srgbClr val="E4F2F4"/>
                    </a:solidFill>
                  </a:tcPr>
                </a:tc>
                <a:extLst>
                  <a:ext uri="{0D108BD9-81ED-4DB2-BD59-A6C34878D82A}">
                    <a16:rowId xmlns:a16="http://schemas.microsoft.com/office/drawing/2014/main" val="2759801036"/>
                  </a:ext>
                </a:extLst>
              </a:tr>
              <a:tr h="370840">
                <a:tc>
                  <a:txBody>
                    <a:bodyPr/>
                    <a:lstStyle/>
                    <a:p>
                      <a:pPr algn="ctr"/>
                      <a:r>
                        <a:rPr lang="en-US" b="1" dirty="0"/>
                        <a:t>7</a:t>
                      </a:r>
                    </a:p>
                  </a:txBody>
                  <a:tcPr/>
                </a:tc>
                <a:tc>
                  <a:txBody>
                    <a:bodyPr/>
                    <a:lstStyle/>
                    <a:p>
                      <a:r>
                        <a:rPr lang="en-US" dirty="0"/>
                        <a:t>Positive, Helpful, and Candid Feedback</a:t>
                      </a:r>
                    </a:p>
                  </a:txBody>
                  <a:tcPr/>
                </a:tc>
                <a:tc>
                  <a:txBody>
                    <a:bodyPr/>
                    <a:lstStyle/>
                    <a:p>
                      <a:r>
                        <a:rPr lang="en-US" i="1" dirty="0"/>
                        <a:t>Rationale/counterpoints:</a:t>
                      </a:r>
                      <a:r>
                        <a:rPr lang="en-US" dirty="0"/>
                        <a:t> describes the nature of feedback; addresses concerns that a new system won’t promote candid feedback</a:t>
                      </a:r>
                    </a:p>
                  </a:txBody>
                  <a:tcPr/>
                </a:tc>
                <a:extLst>
                  <a:ext uri="{0D108BD9-81ED-4DB2-BD59-A6C34878D82A}">
                    <a16:rowId xmlns:a16="http://schemas.microsoft.com/office/drawing/2014/main" val="2495759777"/>
                  </a:ext>
                </a:extLst>
              </a:tr>
              <a:tr h="370840">
                <a:tc>
                  <a:txBody>
                    <a:bodyPr/>
                    <a:lstStyle/>
                    <a:p>
                      <a:pPr algn="ctr"/>
                      <a:r>
                        <a:rPr lang="en-US" b="1" dirty="0"/>
                        <a:t>8</a:t>
                      </a:r>
                    </a:p>
                  </a:txBody>
                  <a:tcPr/>
                </a:tc>
                <a:tc>
                  <a:txBody>
                    <a:bodyPr/>
                    <a:lstStyle/>
                    <a:p>
                      <a:r>
                        <a:rPr lang="en-US" dirty="0"/>
                        <a:t>Ease of Use for Managers</a:t>
                      </a:r>
                    </a:p>
                  </a:txBody>
                  <a:tcPr/>
                </a:tc>
                <a:tc>
                  <a:txBody>
                    <a:bodyPr/>
                    <a:lstStyle/>
                    <a:p>
                      <a:r>
                        <a:rPr lang="en-US" i="1" dirty="0"/>
                        <a:t>Rationale/counterpoints:</a:t>
                      </a:r>
                      <a:r>
                        <a:rPr lang="en-US" dirty="0"/>
                        <a:t> describes how the system gets buy-in from managers; addresses concerns that a new system won’t get support from managers</a:t>
                      </a:r>
                    </a:p>
                  </a:txBody>
                  <a:tcPr/>
                </a:tc>
                <a:extLst>
                  <a:ext uri="{0D108BD9-81ED-4DB2-BD59-A6C34878D82A}">
                    <a16:rowId xmlns:a16="http://schemas.microsoft.com/office/drawing/2014/main" val="2786534532"/>
                  </a:ext>
                </a:extLst>
              </a:tr>
              <a:tr h="370840">
                <a:tc>
                  <a:txBody>
                    <a:bodyPr/>
                    <a:lstStyle/>
                    <a:p>
                      <a:pPr algn="ctr"/>
                      <a:r>
                        <a:rPr lang="en-US" b="1" dirty="0"/>
                        <a:t>9</a:t>
                      </a:r>
                    </a:p>
                  </a:txBody>
                  <a:tcPr/>
                </a:tc>
                <a:tc>
                  <a:txBody>
                    <a:bodyPr/>
                    <a:lstStyle/>
                    <a:p>
                      <a:r>
                        <a:rPr lang="en-US" dirty="0"/>
                        <a:t>Cost-Effectiveness</a:t>
                      </a:r>
                    </a:p>
                  </a:txBody>
                  <a:tcPr/>
                </a:tc>
                <a:tc>
                  <a:txBody>
                    <a:bodyPr/>
                    <a:lstStyle/>
                    <a:p>
                      <a:r>
                        <a:rPr lang="en-US" i="1" dirty="0"/>
                        <a:t>Rationale/counterpoints:</a:t>
                      </a:r>
                      <a:r>
                        <a:rPr lang="en-US" dirty="0"/>
                        <a:t> describes the costs of a system; addresses concerns that a new system costs too much</a:t>
                      </a:r>
                    </a:p>
                  </a:txBody>
                  <a:tcPr/>
                </a:tc>
                <a:extLst>
                  <a:ext uri="{0D108BD9-81ED-4DB2-BD59-A6C34878D82A}">
                    <a16:rowId xmlns:a16="http://schemas.microsoft.com/office/drawing/2014/main" val="340727708"/>
                  </a:ext>
                </a:extLst>
              </a:tr>
              <a:tr h="370840">
                <a:tc>
                  <a:txBody>
                    <a:bodyPr/>
                    <a:lstStyle/>
                    <a:p>
                      <a:pPr algn="ctr"/>
                      <a:r>
                        <a:rPr lang="en-US" b="1" dirty="0"/>
                        <a:t>10</a:t>
                      </a:r>
                    </a:p>
                  </a:txBody>
                  <a:tcPr/>
                </a:tc>
                <a:tc>
                  <a:txBody>
                    <a:bodyPr/>
                    <a:lstStyle/>
                    <a:p>
                      <a:r>
                        <a:rPr lang="en-US" dirty="0"/>
                        <a:t>Proposed Implementation</a:t>
                      </a:r>
                    </a:p>
                  </a:txBody>
                  <a:tcPr/>
                </a:tc>
                <a:tc>
                  <a:txBody>
                    <a:bodyPr/>
                    <a:lstStyle/>
                    <a:p>
                      <a:r>
                        <a:rPr lang="en-US" i="1" dirty="0"/>
                        <a:t>Call to action:</a:t>
                      </a:r>
                      <a:r>
                        <a:rPr lang="en-US" dirty="0"/>
                        <a:t> uses a timeline to identify implementation</a:t>
                      </a:r>
                    </a:p>
                  </a:txBody>
                  <a:tcPr/>
                </a:tc>
                <a:extLst>
                  <a:ext uri="{0D108BD9-81ED-4DB2-BD59-A6C34878D82A}">
                    <a16:rowId xmlns:a16="http://schemas.microsoft.com/office/drawing/2014/main" val="744272002"/>
                  </a:ext>
                </a:extLst>
              </a:tr>
            </a:tbl>
          </a:graphicData>
        </a:graphic>
      </p:graphicFrame>
      <p:sp>
        <p:nvSpPr>
          <p:cNvPr id="4" name="Rectangle 3">
            <a:extLst>
              <a:ext uri="{FF2B5EF4-FFF2-40B4-BE49-F238E27FC236}">
                <a16:creationId xmlns:a16="http://schemas.microsoft.com/office/drawing/2014/main" id="{EE0C8B19-C067-4355-84E4-3ABD03B4F790}"/>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4278789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42900" y="407508"/>
            <a:ext cx="8458200" cy="615320"/>
          </a:xfrm>
        </p:spPr>
        <p:txBody>
          <a:bodyPr>
            <a:noAutofit/>
          </a:bodyPr>
          <a:lstStyle/>
          <a:p>
            <a:r>
              <a:rPr lang="en-US" dirty="0"/>
              <a:t>Design Appealing Slides </a:t>
            </a:r>
            <a:r>
              <a:rPr lang="en-US" sz="800" dirty="0"/>
              <a:t>2</a:t>
            </a:r>
            <a:endParaRPr lang="en-US" altLang="en-US" dirty="0"/>
          </a:p>
        </p:txBody>
      </p:sp>
      <p:sp>
        <p:nvSpPr>
          <p:cNvPr id="3" name="Content Placeholder 2"/>
          <p:cNvSpPr>
            <a:spLocks noGrp="1"/>
          </p:cNvSpPr>
          <p:nvPr>
            <p:ph sz="quarter" idx="11"/>
          </p:nvPr>
        </p:nvSpPr>
        <p:spPr/>
        <p:txBody>
          <a:bodyPr/>
          <a:lstStyle/>
          <a:p>
            <a:pPr>
              <a:defRPr/>
            </a:pPr>
            <a:r>
              <a:rPr lang="en-US" altLang="en-US" dirty="0"/>
              <a:t>Design Your Slides for Ease of Processing </a:t>
            </a:r>
          </a:p>
          <a:p>
            <a:pPr marL="457200" indent="-457200">
              <a:buFont typeface="Arial" panose="020B0604020202020204" pitchFamily="34" charset="0"/>
              <a:buChar char="•"/>
              <a:defRPr/>
            </a:pPr>
            <a:r>
              <a:rPr lang="en-US" sz="2400" dirty="0"/>
              <a:t>Limit the amount of information on any given slide.</a:t>
            </a:r>
          </a:p>
          <a:p>
            <a:pPr marL="461963" indent="-461963">
              <a:buFont typeface="Arial" panose="020B0604020202020204" pitchFamily="34" charset="0"/>
              <a:buChar char="•"/>
              <a:defRPr/>
            </a:pPr>
            <a:r>
              <a:rPr lang="en-US" sz="2400" dirty="0"/>
              <a:t>Use font sizes that all audience members can read easily.</a:t>
            </a:r>
          </a:p>
          <a:p>
            <a:pPr marL="461963" indent="-461963">
              <a:buFont typeface="Arial" panose="020B0604020202020204" pitchFamily="34" charset="0"/>
              <a:buChar char="•"/>
              <a:defRPr/>
            </a:pPr>
            <a:r>
              <a:rPr lang="en-US" sz="2400" dirty="0"/>
              <a:t>Focus on and highlight key information.</a:t>
            </a:r>
          </a:p>
          <a:p>
            <a:pPr marL="461963" indent="-461963">
              <a:buFont typeface="Arial" panose="020B0604020202020204" pitchFamily="34" charset="0"/>
              <a:buChar char="•"/>
              <a:defRPr/>
            </a:pPr>
            <a:r>
              <a:rPr lang="en-US" sz="2400" dirty="0"/>
              <a:t>Use plenty of white space.</a:t>
            </a:r>
          </a:p>
        </p:txBody>
      </p:sp>
      <p:sp>
        <p:nvSpPr>
          <p:cNvPr id="4" name="Rectangle 3">
            <a:extLst>
              <a:ext uri="{FF2B5EF4-FFF2-40B4-BE49-F238E27FC236}">
                <a16:creationId xmlns:a16="http://schemas.microsoft.com/office/drawing/2014/main" id="{2ABE17C8-2723-455E-859F-73BC58F306AA}"/>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1153659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42900" y="342900"/>
            <a:ext cx="8458200" cy="744537"/>
          </a:xfrm>
        </p:spPr>
        <p:txBody>
          <a:bodyPr>
            <a:noAutofit/>
          </a:bodyPr>
          <a:lstStyle/>
          <a:p>
            <a:r>
              <a:rPr lang="en-US" dirty="0"/>
              <a:t>Design Appealing Slides </a:t>
            </a:r>
            <a:r>
              <a:rPr lang="en-US" sz="800" dirty="0"/>
              <a:t>3</a:t>
            </a:r>
            <a:endParaRPr lang="en-US" altLang="en-US" dirty="0"/>
          </a:p>
        </p:txBody>
      </p:sp>
      <p:sp>
        <p:nvSpPr>
          <p:cNvPr id="3" name="Content Placeholder 2"/>
          <p:cNvSpPr>
            <a:spLocks noGrp="1"/>
          </p:cNvSpPr>
          <p:nvPr>
            <p:ph sz="quarter" idx="11"/>
          </p:nvPr>
        </p:nvSpPr>
        <p:spPr/>
        <p:txBody>
          <a:bodyPr/>
          <a:lstStyle/>
          <a:p>
            <a:pPr>
              <a:defRPr/>
            </a:pPr>
            <a:r>
              <a:rPr lang="en-US" altLang="en-US" dirty="0"/>
              <a:t>Design Your Slides for Ease of Processing </a:t>
            </a:r>
            <a:r>
              <a:rPr lang="en-US" altLang="en-US" sz="2000" dirty="0"/>
              <a:t>(continued)</a:t>
            </a:r>
          </a:p>
          <a:p>
            <a:pPr marL="461963" indent="-461963">
              <a:buFont typeface="Arial" panose="020B0604020202020204" pitchFamily="34" charset="0"/>
              <a:buChar char="•"/>
              <a:defRPr/>
            </a:pPr>
            <a:r>
              <a:rPr lang="en-US" sz="2400" dirty="0"/>
              <a:t>Use high-contrast backgrounds and colors.</a:t>
            </a:r>
          </a:p>
          <a:p>
            <a:pPr marL="461963" indent="-461963">
              <a:buFont typeface="Arial" panose="020B0604020202020204" pitchFamily="34" charset="0"/>
              <a:buChar char="•"/>
              <a:defRPr/>
            </a:pPr>
            <a:r>
              <a:rPr lang="en-US" sz="2400" dirty="0"/>
              <a:t>Use compelling images in moderation.</a:t>
            </a:r>
          </a:p>
          <a:p>
            <a:pPr marL="461963" indent="-461963">
              <a:buFont typeface="Arial" panose="020B0604020202020204" pitchFamily="34" charset="0"/>
              <a:buChar char="•"/>
              <a:defRPr/>
            </a:pPr>
            <a:r>
              <a:rPr lang="en-US" sz="2400" dirty="0"/>
              <a:t>Develop simple charts and diagrams.</a:t>
            </a:r>
          </a:p>
          <a:p>
            <a:pPr marL="461963" indent="-461963">
              <a:buFont typeface="Arial" panose="020B0604020202020204" pitchFamily="34" charset="0"/>
              <a:buChar char="•"/>
              <a:defRPr/>
            </a:pPr>
            <a:r>
              <a:rPr lang="en-US" sz="2400" dirty="0"/>
              <a:t>Get professional design help when possible.</a:t>
            </a:r>
          </a:p>
        </p:txBody>
      </p:sp>
      <p:sp>
        <p:nvSpPr>
          <p:cNvPr id="4" name="Rectangle 3">
            <a:extLst>
              <a:ext uri="{FF2B5EF4-FFF2-40B4-BE49-F238E27FC236}">
                <a16:creationId xmlns:a16="http://schemas.microsoft.com/office/drawing/2014/main" id="{75F8BCE1-DC37-4DE0-AD94-756CA3BDECD9}"/>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572751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42900" y="210484"/>
            <a:ext cx="8458200" cy="1064933"/>
          </a:xfrm>
        </p:spPr>
        <p:txBody>
          <a:bodyPr>
            <a:noAutofit/>
          </a:bodyPr>
          <a:lstStyle/>
          <a:p>
            <a:r>
              <a:rPr lang="en-US" altLang="en-US" dirty="0"/>
              <a:t>Applying the Story Line Approach to Your Presentations </a:t>
            </a:r>
            <a:r>
              <a:rPr lang="en-US" altLang="en-US" sz="800" dirty="0"/>
              <a:t>1</a:t>
            </a:r>
          </a:p>
        </p:txBody>
      </p:sp>
      <p:sp>
        <p:nvSpPr>
          <p:cNvPr id="9" name="Content Placeholder 8"/>
          <p:cNvSpPr>
            <a:spLocks noGrp="1"/>
          </p:cNvSpPr>
          <p:nvPr>
            <p:ph sz="quarter" idx="11"/>
          </p:nvPr>
        </p:nvSpPr>
        <p:spPr/>
        <p:txBody>
          <a:bodyPr/>
          <a:lstStyle/>
          <a:p>
            <a:pPr marL="0" indent="0">
              <a:buNone/>
              <a:defRPr/>
            </a:pPr>
            <a:r>
              <a:rPr lang="en-US" sz="2800" dirty="0"/>
              <a:t>The Story </a:t>
            </a:r>
            <a:r>
              <a:rPr lang="en-US" dirty="0"/>
              <a:t>L</a:t>
            </a:r>
            <a:r>
              <a:rPr lang="en-US" sz="2800" dirty="0"/>
              <a:t>ine Approach</a:t>
            </a:r>
          </a:p>
          <a:p>
            <a:pPr marL="457200" indent="-457200">
              <a:buFont typeface="Arial" panose="020B0604020202020204" pitchFamily="34" charset="0"/>
              <a:buChar char="•"/>
              <a:defRPr/>
            </a:pPr>
            <a:r>
              <a:rPr lang="en-US" sz="2400" dirty="0"/>
              <a:t>Allows your listeners to engage on a deeper level emotionally and intellectually.</a:t>
            </a:r>
          </a:p>
          <a:p>
            <a:pPr marL="457200" indent="-457200">
              <a:buFont typeface="Arial" panose="020B0604020202020204" pitchFamily="34" charset="0"/>
              <a:buChar char="•"/>
              <a:defRPr/>
            </a:pPr>
            <a:r>
              <a:rPr lang="en-US" sz="2400" dirty="0"/>
              <a:t>People remember stories more easily than they do abstract information, and they are more likely to act on what they hear via stories. </a:t>
            </a:r>
          </a:p>
        </p:txBody>
      </p:sp>
      <p:sp>
        <p:nvSpPr>
          <p:cNvPr id="4" name="Rectangle 3">
            <a:extLst>
              <a:ext uri="{FF2B5EF4-FFF2-40B4-BE49-F238E27FC236}">
                <a16:creationId xmlns:a16="http://schemas.microsoft.com/office/drawing/2014/main" id="{D116ECA6-20FE-4C0B-BA12-FA9C685C0F9D}"/>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868737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42900" y="210484"/>
            <a:ext cx="8458200" cy="1064933"/>
          </a:xfrm>
        </p:spPr>
        <p:txBody>
          <a:bodyPr>
            <a:noAutofit/>
          </a:bodyPr>
          <a:lstStyle/>
          <a:p>
            <a:r>
              <a:rPr lang="en-US" altLang="en-US" dirty="0"/>
              <a:t>Applying the Story Line Approach to Your Presentations </a:t>
            </a:r>
            <a:r>
              <a:rPr lang="en-US" sz="800" dirty="0"/>
              <a:t>2</a:t>
            </a:r>
            <a:endParaRPr lang="en-US" altLang="en-US" sz="800" dirty="0"/>
          </a:p>
        </p:txBody>
      </p:sp>
      <p:sp>
        <p:nvSpPr>
          <p:cNvPr id="7" name="Content Placeholder 6"/>
          <p:cNvSpPr>
            <a:spLocks noGrp="1"/>
          </p:cNvSpPr>
          <p:nvPr>
            <p:ph sz="quarter" idx="11"/>
          </p:nvPr>
        </p:nvSpPr>
        <p:spPr/>
        <p:txBody>
          <a:bodyPr/>
          <a:lstStyle/>
          <a:p>
            <a:pPr marL="0" indent="0">
              <a:buNone/>
            </a:pPr>
            <a:r>
              <a:rPr lang="en-US" sz="2800" dirty="0"/>
              <a:t>Stories for business contain the following elements:</a:t>
            </a:r>
          </a:p>
          <a:p>
            <a:pPr marL="457200" indent="-457200">
              <a:buFont typeface="Arial" panose="020B0604020202020204" pitchFamily="34" charset="0"/>
              <a:buChar char="•"/>
            </a:pPr>
            <a:r>
              <a:rPr lang="en-US" sz="2400" dirty="0"/>
              <a:t>Plot.</a:t>
            </a:r>
          </a:p>
          <a:p>
            <a:pPr marL="457200" indent="-457200">
              <a:buFont typeface="Arial" panose="020B0604020202020204" pitchFamily="34" charset="0"/>
              <a:buChar char="•"/>
            </a:pPr>
            <a:r>
              <a:rPr lang="en-US" sz="2400" dirty="0"/>
              <a:t>Setting.</a:t>
            </a:r>
          </a:p>
          <a:p>
            <a:pPr marL="457200" indent="-457200">
              <a:buFont typeface="Arial" panose="020B0604020202020204" pitchFamily="34" charset="0"/>
              <a:buChar char="•"/>
            </a:pPr>
            <a:r>
              <a:rPr lang="en-US" sz="2400" dirty="0"/>
              <a:t>Resolution.</a:t>
            </a:r>
          </a:p>
          <a:p>
            <a:pPr marL="457200" indent="-457200">
              <a:buFont typeface="Arial" panose="020B0604020202020204" pitchFamily="34" charset="0"/>
              <a:buChar char="•"/>
            </a:pPr>
            <a:r>
              <a:rPr lang="en-US" sz="2400" dirty="0"/>
              <a:t>Moral or lesson.</a:t>
            </a:r>
            <a:endParaRPr lang="en-US" sz="2800" dirty="0"/>
          </a:p>
        </p:txBody>
      </p:sp>
      <p:sp>
        <p:nvSpPr>
          <p:cNvPr id="4" name="Rectangle 3">
            <a:extLst>
              <a:ext uri="{FF2B5EF4-FFF2-40B4-BE49-F238E27FC236}">
                <a16:creationId xmlns:a16="http://schemas.microsoft.com/office/drawing/2014/main" id="{503109CB-4D60-4C36-891B-E315C3F48F63}"/>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2275627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7BCB-C652-4360-8798-1E28A945F09D}"/>
              </a:ext>
            </a:extLst>
          </p:cNvPr>
          <p:cNvSpPr>
            <a:spLocks noGrp="1"/>
          </p:cNvSpPr>
          <p:nvPr>
            <p:ph type="title"/>
          </p:nvPr>
        </p:nvSpPr>
        <p:spPr>
          <a:xfrm>
            <a:off x="342900" y="210484"/>
            <a:ext cx="8458200" cy="1064933"/>
          </a:xfrm>
        </p:spPr>
        <p:txBody>
          <a:bodyPr>
            <a:noAutofit/>
          </a:bodyPr>
          <a:lstStyle/>
          <a:p>
            <a:r>
              <a:rPr lang="en-US" dirty="0"/>
              <a:t>Reviewing Your Presentations for Fairness and Effectiveness</a:t>
            </a:r>
          </a:p>
        </p:txBody>
      </p:sp>
      <p:sp>
        <p:nvSpPr>
          <p:cNvPr id="3" name="Content Placeholder 2">
            <a:extLst>
              <a:ext uri="{FF2B5EF4-FFF2-40B4-BE49-F238E27FC236}">
                <a16:creationId xmlns:a16="http://schemas.microsoft.com/office/drawing/2014/main" id="{E2575568-5FC4-4A3F-B862-8DDD6B54F03C}"/>
              </a:ext>
            </a:extLst>
          </p:cNvPr>
          <p:cNvSpPr>
            <a:spLocks noGrp="1"/>
          </p:cNvSpPr>
          <p:nvPr>
            <p:ph sz="quarter" idx="11"/>
          </p:nvPr>
        </p:nvSpPr>
        <p:spPr/>
        <p:txBody>
          <a:bodyPr/>
          <a:lstStyle/>
          <a:p>
            <a:r>
              <a:rPr lang="en-US" dirty="0"/>
              <a:t>Final Review</a:t>
            </a:r>
          </a:p>
          <a:p>
            <a:pPr marL="457200" indent="-457200">
              <a:buFont typeface="Arial" panose="020B0604020202020204" pitchFamily="34" charset="0"/>
              <a:buChar char="•"/>
            </a:pPr>
            <a:r>
              <a:rPr lang="en-US" sz="2400" dirty="0"/>
              <a:t>Check technology works.</a:t>
            </a:r>
          </a:p>
          <a:p>
            <a:pPr marL="457200" indent="-457200">
              <a:buFont typeface="Arial" panose="020B0604020202020204" pitchFamily="34" charset="0"/>
              <a:buChar char="•"/>
            </a:pPr>
            <a:r>
              <a:rPr lang="en-US" sz="2400" dirty="0"/>
              <a:t>Check for typos.</a:t>
            </a:r>
          </a:p>
          <a:p>
            <a:pPr marL="457200" indent="-457200">
              <a:buFont typeface="Arial" panose="020B0604020202020204" pitchFamily="34" charset="0"/>
              <a:buChar char="•"/>
            </a:pPr>
            <a:r>
              <a:rPr lang="en-US" sz="2400" dirty="0"/>
              <a:t>Seek feedback from colleagues and clients.</a:t>
            </a:r>
          </a:p>
          <a:p>
            <a:pPr marL="457200" indent="-457200">
              <a:buFont typeface="Arial" panose="020B0604020202020204" pitchFamily="34" charset="0"/>
              <a:buChar char="•"/>
            </a:pPr>
            <a:r>
              <a:rPr lang="en-US" sz="2400" dirty="0"/>
              <a:t>Apply the FAIR Test.</a:t>
            </a:r>
          </a:p>
        </p:txBody>
      </p:sp>
      <p:sp>
        <p:nvSpPr>
          <p:cNvPr id="4" name="Rectangle 3">
            <a:extLst>
              <a:ext uri="{FF2B5EF4-FFF2-40B4-BE49-F238E27FC236}">
                <a16:creationId xmlns:a16="http://schemas.microsoft.com/office/drawing/2014/main" id="{BC528931-593E-46FC-A24B-477B9C69E985}"/>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2367810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42900" y="210484"/>
            <a:ext cx="8458200" cy="1064933"/>
          </a:xfrm>
        </p:spPr>
        <p:txBody>
          <a:bodyPr>
            <a:noAutofit/>
          </a:bodyPr>
          <a:lstStyle/>
          <a:p>
            <a:r>
              <a:rPr lang="en-US" altLang="en-US" dirty="0"/>
              <a:t>Figure 14.5a Are Your Presentations FAIR?</a:t>
            </a:r>
          </a:p>
        </p:txBody>
      </p:sp>
      <p:sp>
        <p:nvSpPr>
          <p:cNvPr id="3" name="Content Placeholder 2">
            <a:extLst>
              <a:ext uri="{FF2B5EF4-FFF2-40B4-BE49-F238E27FC236}">
                <a16:creationId xmlns:a16="http://schemas.microsoft.com/office/drawing/2014/main" id="{3FDB2EC2-6F4B-47AD-83B8-F80D3E8A89D2}"/>
              </a:ext>
            </a:extLst>
          </p:cNvPr>
          <p:cNvSpPr>
            <a:spLocks noGrp="1"/>
          </p:cNvSpPr>
          <p:nvPr>
            <p:ph sz="quarter" idx="11"/>
          </p:nvPr>
        </p:nvSpPr>
        <p:spPr/>
        <p:txBody>
          <a:bodyPr/>
          <a:lstStyle/>
          <a:p>
            <a:r>
              <a:rPr lang="en-US" dirty="0"/>
              <a:t>Facts (How </a:t>
            </a:r>
            <a:r>
              <a:rPr lang="en-US" i="1" dirty="0"/>
              <a:t>factual</a:t>
            </a:r>
            <a:r>
              <a:rPr lang="en-US" dirty="0"/>
              <a:t> is your presentation?)</a:t>
            </a:r>
          </a:p>
          <a:p>
            <a:pPr marL="461963" indent="-461963">
              <a:buFont typeface="Arial" panose="020B0604020202020204" pitchFamily="34" charset="0"/>
              <a:buChar char="•"/>
            </a:pPr>
            <a:r>
              <a:rPr lang="en-US" sz="2400" dirty="0"/>
              <a:t>Have you presented </a:t>
            </a:r>
            <a:r>
              <a:rPr lang="en-US" sz="2400" i="1" dirty="0"/>
              <a:t>all</a:t>
            </a:r>
            <a:r>
              <a:rPr lang="en-US" sz="2400" dirty="0"/>
              <a:t> the facts correctly?</a:t>
            </a:r>
          </a:p>
          <a:p>
            <a:pPr marL="461963" indent="-461963">
              <a:buFont typeface="Arial" panose="020B0604020202020204" pitchFamily="34" charset="0"/>
              <a:buChar char="•"/>
            </a:pPr>
            <a:r>
              <a:rPr lang="en-US" sz="2400" dirty="0"/>
              <a:t>Have you presented information that allows colleagues, customers, and consumers to make informed decisions that are in their best interests?</a:t>
            </a:r>
          </a:p>
          <a:p>
            <a:pPr marL="461963" indent="-461963">
              <a:buFont typeface="Arial" panose="020B0604020202020204" pitchFamily="34" charset="0"/>
              <a:buChar char="•"/>
            </a:pPr>
            <a:r>
              <a:rPr lang="en-US" sz="2400" dirty="0"/>
              <a:t>Have you carefully considered various interpretations of your data? Have you assessed the quality of your information?</a:t>
            </a:r>
          </a:p>
        </p:txBody>
      </p:sp>
      <p:sp>
        <p:nvSpPr>
          <p:cNvPr id="4" name="Rectangle 3">
            <a:extLst>
              <a:ext uri="{FF2B5EF4-FFF2-40B4-BE49-F238E27FC236}">
                <a16:creationId xmlns:a16="http://schemas.microsoft.com/office/drawing/2014/main" id="{CF1FC753-37B5-4561-9E54-9A356A1FD359}"/>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2497711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42900" y="210484"/>
            <a:ext cx="8458200" cy="1064933"/>
          </a:xfrm>
        </p:spPr>
        <p:txBody>
          <a:bodyPr>
            <a:noAutofit/>
          </a:bodyPr>
          <a:lstStyle/>
          <a:p>
            <a:r>
              <a:rPr lang="en-US" altLang="en-US" dirty="0"/>
              <a:t>Figure 14.5b Are Your Presentations FAIR?</a:t>
            </a:r>
          </a:p>
        </p:txBody>
      </p:sp>
      <p:sp>
        <p:nvSpPr>
          <p:cNvPr id="3" name="Content Placeholder 2">
            <a:extLst>
              <a:ext uri="{FF2B5EF4-FFF2-40B4-BE49-F238E27FC236}">
                <a16:creationId xmlns:a16="http://schemas.microsoft.com/office/drawing/2014/main" id="{3FDB2EC2-6F4B-47AD-83B8-F80D3E8A89D2}"/>
              </a:ext>
            </a:extLst>
          </p:cNvPr>
          <p:cNvSpPr>
            <a:spLocks noGrp="1"/>
          </p:cNvSpPr>
          <p:nvPr>
            <p:ph sz="quarter" idx="11"/>
          </p:nvPr>
        </p:nvSpPr>
        <p:spPr/>
        <p:txBody>
          <a:bodyPr>
            <a:normAutofit/>
          </a:bodyPr>
          <a:lstStyle/>
          <a:p>
            <a:r>
              <a:rPr lang="en-US" dirty="0"/>
              <a:t>Access (How </a:t>
            </a:r>
            <a:r>
              <a:rPr lang="en-US" i="1" dirty="0"/>
              <a:t>accessible</a:t>
            </a:r>
            <a:r>
              <a:rPr lang="en-US" dirty="0"/>
              <a:t> or </a:t>
            </a:r>
            <a:r>
              <a:rPr lang="en-US" i="1" dirty="0"/>
              <a:t>transparent</a:t>
            </a:r>
            <a:r>
              <a:rPr lang="en-US" dirty="0"/>
              <a:t> are your motives, reasoning, and information?)</a:t>
            </a:r>
          </a:p>
          <a:p>
            <a:pPr marL="457200" indent="-457200">
              <a:buFont typeface="Arial" panose="020B0604020202020204" pitchFamily="34" charset="0"/>
              <a:buChar char="•"/>
            </a:pPr>
            <a:r>
              <a:rPr lang="en-US" sz="2400" dirty="0"/>
              <a:t>Are your motives clear, or will others think you have a hidden agenda? Have you made yourself accessible to others so that they can learn more about your viewpoints?</a:t>
            </a:r>
          </a:p>
          <a:p>
            <a:pPr marL="457200" indent="-457200">
              <a:buFont typeface="Arial" panose="020B0604020202020204" pitchFamily="34" charset="0"/>
              <a:buChar char="•"/>
            </a:pPr>
            <a:r>
              <a:rPr lang="en-US" sz="2400" dirty="0"/>
              <a:t>Have you fully disclosed information that colleagues, customers, or consumers should expect to receive?</a:t>
            </a:r>
          </a:p>
          <a:p>
            <a:pPr marL="457200" indent="-457200">
              <a:buFont typeface="Arial" panose="020B0604020202020204" pitchFamily="34" charset="0"/>
              <a:buChar char="•"/>
            </a:pPr>
            <a:r>
              <a:rPr lang="en-US" sz="2400" dirty="0"/>
              <a:t>Are you hiding any information to cast your recommendations in a better light or real reasons for making certain claims or recommendations?</a:t>
            </a:r>
          </a:p>
        </p:txBody>
      </p:sp>
      <p:sp>
        <p:nvSpPr>
          <p:cNvPr id="4" name="Rectangle 3">
            <a:extLst>
              <a:ext uri="{FF2B5EF4-FFF2-40B4-BE49-F238E27FC236}">
                <a16:creationId xmlns:a16="http://schemas.microsoft.com/office/drawing/2014/main" id="{C8E17C40-827F-4465-A169-5304325F608C}"/>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4134453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444451"/>
            <a:ext cx="6115050" cy="692498"/>
          </a:xfrm>
        </p:spPr>
        <p:txBody>
          <a:bodyPr wrap="square">
            <a:spAutoFit/>
          </a:bodyPr>
          <a:lstStyle/>
          <a:p>
            <a:pPr marL="407180" indent="-407180">
              <a:spcBef>
                <a:spcPts val="0"/>
              </a:spcBef>
              <a:buClr>
                <a:schemeClr val="lt1"/>
              </a:buClr>
              <a:buSzPct val="25000"/>
              <a:tabLst>
                <a:tab pos="471471" algn="l"/>
              </a:tabLst>
            </a:pPr>
            <a:r>
              <a:rPr lang="en-IN" altLang="en-US" sz="4500" dirty="0">
                <a:solidFill>
                  <a:srgbClr val="007FA3"/>
                </a:solidFill>
                <a:latin typeface="+mn-lt"/>
                <a:ea typeface="+mn-ea"/>
                <a:cs typeface="+mn-cs"/>
              </a:rPr>
              <a:t>Evaluation</a:t>
            </a:r>
            <a:endParaRPr lang="en-US" sz="4500" dirty="0">
              <a:solidFill>
                <a:srgbClr val="007FA3"/>
              </a:solidFill>
              <a:latin typeface="+mn-lt"/>
              <a:ea typeface="+mn-ea"/>
              <a:cs typeface="+mn-cs"/>
            </a:endParaRPr>
          </a:p>
        </p:txBody>
      </p:sp>
      <p:sp>
        <p:nvSpPr>
          <p:cNvPr id="3" name="Rectangle 2">
            <a:extLst>
              <a:ext uri="{FF2B5EF4-FFF2-40B4-BE49-F238E27FC236}">
                <a16:creationId xmlns:a16="http://schemas.microsoft.com/office/drawing/2014/main" id="{62E95292-7767-FFA2-3A4C-1BA436694F5B}"/>
              </a:ext>
            </a:extLst>
          </p:cNvPr>
          <p:cNvSpPr/>
          <p:nvPr/>
        </p:nvSpPr>
        <p:spPr>
          <a:xfrm>
            <a:off x="190500" y="152400"/>
            <a:ext cx="8763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pic>
        <p:nvPicPr>
          <p:cNvPr id="6" name="Picture 5">
            <a:extLst>
              <a:ext uri="{FF2B5EF4-FFF2-40B4-BE49-F238E27FC236}">
                <a16:creationId xmlns:a16="http://schemas.microsoft.com/office/drawing/2014/main" id="{38841A33-D14F-1648-1E3A-A7F72B5CCDDA}"/>
              </a:ext>
            </a:extLst>
          </p:cNvPr>
          <p:cNvPicPr>
            <a:picLocks noChangeAspect="1"/>
          </p:cNvPicPr>
          <p:nvPr/>
        </p:nvPicPr>
        <p:blipFill>
          <a:blip r:embed="rId3"/>
          <a:stretch>
            <a:fillRect/>
          </a:stretch>
        </p:blipFill>
        <p:spPr>
          <a:xfrm>
            <a:off x="457200" y="2514600"/>
            <a:ext cx="8187837" cy="2300296"/>
          </a:xfrm>
          <a:prstGeom prst="rect">
            <a:avLst/>
          </a:prstGeom>
        </p:spPr>
      </p:pic>
    </p:spTree>
    <p:extLst>
      <p:ext uri="{BB962C8B-B14F-4D97-AF65-F5344CB8AC3E}">
        <p14:creationId xmlns:p14="http://schemas.microsoft.com/office/powerpoint/2010/main" val="123387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42900" y="210484"/>
            <a:ext cx="8458200" cy="1064933"/>
          </a:xfrm>
        </p:spPr>
        <p:txBody>
          <a:bodyPr>
            <a:noAutofit/>
          </a:bodyPr>
          <a:lstStyle/>
          <a:p>
            <a:r>
              <a:rPr lang="en-US" altLang="en-US" dirty="0"/>
              <a:t>Figure 14.5c Are Your Presentations FAIR?</a:t>
            </a:r>
          </a:p>
        </p:txBody>
      </p:sp>
      <p:sp>
        <p:nvSpPr>
          <p:cNvPr id="3" name="Content Placeholder 2">
            <a:extLst>
              <a:ext uri="{FF2B5EF4-FFF2-40B4-BE49-F238E27FC236}">
                <a16:creationId xmlns:a16="http://schemas.microsoft.com/office/drawing/2014/main" id="{3FDB2EC2-6F4B-47AD-83B8-F80D3E8A89D2}"/>
              </a:ext>
            </a:extLst>
          </p:cNvPr>
          <p:cNvSpPr>
            <a:spLocks noGrp="1"/>
          </p:cNvSpPr>
          <p:nvPr>
            <p:ph sz="quarter" idx="11"/>
          </p:nvPr>
        </p:nvSpPr>
        <p:spPr/>
        <p:txBody>
          <a:bodyPr>
            <a:normAutofit/>
          </a:bodyPr>
          <a:lstStyle/>
          <a:p>
            <a:r>
              <a:rPr lang="en-US" dirty="0"/>
              <a:t>Impacts (How does your communication </a:t>
            </a:r>
            <a:r>
              <a:rPr lang="en-US" i="1" dirty="0"/>
              <a:t>impact</a:t>
            </a:r>
            <a:r>
              <a:rPr lang="en-US" dirty="0"/>
              <a:t> stakeholders?)</a:t>
            </a:r>
          </a:p>
          <a:p>
            <a:pPr marL="457200" indent="-457200">
              <a:buFont typeface="Arial" panose="020B0604020202020204" pitchFamily="34" charset="0"/>
              <a:buChar char="•"/>
            </a:pPr>
            <a:r>
              <a:rPr lang="en-US" sz="2400" dirty="0"/>
              <a:t>Have you carefully considered how your ideas, products, and services will impact colleagues, customers, and consumers?</a:t>
            </a:r>
          </a:p>
          <a:p>
            <a:pPr marL="457200" indent="-457200">
              <a:buFont typeface="Arial" panose="020B0604020202020204" pitchFamily="34" charset="0"/>
              <a:buChar char="•"/>
            </a:pPr>
            <a:r>
              <a:rPr lang="en-US" sz="2400" dirty="0"/>
              <a:t>Have you made recommendations to colleagues, customers, and consumers that are in their best interests?</a:t>
            </a:r>
          </a:p>
        </p:txBody>
      </p:sp>
      <p:sp>
        <p:nvSpPr>
          <p:cNvPr id="4" name="Rectangle 3">
            <a:extLst>
              <a:ext uri="{FF2B5EF4-FFF2-40B4-BE49-F238E27FC236}">
                <a16:creationId xmlns:a16="http://schemas.microsoft.com/office/drawing/2014/main" id="{FB451F7D-0FED-4B6C-9F16-4D8D2A75E931}"/>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3916162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42900" y="210484"/>
            <a:ext cx="8458200" cy="1064933"/>
          </a:xfrm>
        </p:spPr>
        <p:txBody>
          <a:bodyPr>
            <a:noAutofit/>
          </a:bodyPr>
          <a:lstStyle/>
          <a:p>
            <a:r>
              <a:rPr lang="en-US" altLang="en-US" dirty="0"/>
              <a:t>Figure 14.5d Are Your Presentations FAIR?</a:t>
            </a:r>
          </a:p>
        </p:txBody>
      </p:sp>
      <p:sp>
        <p:nvSpPr>
          <p:cNvPr id="3" name="Content Placeholder 2">
            <a:extLst>
              <a:ext uri="{FF2B5EF4-FFF2-40B4-BE49-F238E27FC236}">
                <a16:creationId xmlns:a16="http://schemas.microsoft.com/office/drawing/2014/main" id="{3FDB2EC2-6F4B-47AD-83B8-F80D3E8A89D2}"/>
              </a:ext>
            </a:extLst>
          </p:cNvPr>
          <p:cNvSpPr>
            <a:spLocks noGrp="1"/>
          </p:cNvSpPr>
          <p:nvPr>
            <p:ph sz="quarter" idx="11"/>
          </p:nvPr>
        </p:nvSpPr>
        <p:spPr/>
        <p:txBody>
          <a:bodyPr>
            <a:normAutofit/>
          </a:bodyPr>
          <a:lstStyle/>
          <a:p>
            <a:r>
              <a:rPr lang="en-US" dirty="0"/>
              <a:t>Respect (How </a:t>
            </a:r>
            <a:r>
              <a:rPr lang="en-US" i="1" dirty="0"/>
              <a:t>respectful</a:t>
            </a:r>
            <a:r>
              <a:rPr lang="en-US" dirty="0"/>
              <a:t> is your presentation?)</a:t>
            </a:r>
          </a:p>
          <a:p>
            <a:pPr marL="457200" indent="-457200">
              <a:buFont typeface="Arial" panose="020B0604020202020204" pitchFamily="34" charset="0"/>
              <a:buChar char="•"/>
            </a:pPr>
            <a:r>
              <a:rPr lang="en-US" sz="2400" dirty="0"/>
              <a:t>Does the message offend or pressure in any way? Does it show that your colleagues’ and customers’ needs are important?</a:t>
            </a:r>
          </a:p>
          <a:p>
            <a:pPr marL="457200" indent="-457200">
              <a:buFont typeface="Arial" panose="020B0604020202020204" pitchFamily="34" charset="0"/>
              <a:buChar char="•"/>
            </a:pPr>
            <a:r>
              <a:rPr lang="en-US" sz="2400" dirty="0"/>
              <a:t>Would a neutral observer consider your communication respectful?</a:t>
            </a:r>
          </a:p>
        </p:txBody>
      </p:sp>
      <p:sp>
        <p:nvSpPr>
          <p:cNvPr id="4" name="Rectangle 3">
            <a:extLst>
              <a:ext uri="{FF2B5EF4-FFF2-40B4-BE49-F238E27FC236}">
                <a16:creationId xmlns:a16="http://schemas.microsoft.com/office/drawing/2014/main" id="{EA2B3050-3B7E-4AA1-B485-69154C0DD053}"/>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201525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0"/>
            <a:ext cx="6115050" cy="692498"/>
          </a:xfrm>
        </p:spPr>
        <p:txBody>
          <a:bodyPr wrap="square">
            <a:spAutoFit/>
          </a:bodyPr>
          <a:lstStyle/>
          <a:p>
            <a:pPr marL="407180" indent="-407180" algn="ctr">
              <a:spcBef>
                <a:spcPts val="0"/>
              </a:spcBef>
              <a:buClr>
                <a:schemeClr val="lt1"/>
              </a:buClr>
              <a:buSzPct val="25000"/>
              <a:tabLst>
                <a:tab pos="471471" algn="l"/>
              </a:tabLst>
            </a:pPr>
            <a:r>
              <a:rPr lang="en-IN" altLang="en-US" sz="4500" dirty="0">
                <a:solidFill>
                  <a:srgbClr val="007FA3"/>
                </a:solidFill>
                <a:latin typeface="+mn-lt"/>
                <a:ea typeface="+mn-ea"/>
                <a:cs typeface="+mn-cs"/>
              </a:rPr>
              <a:t>Contact</a:t>
            </a:r>
            <a:endParaRPr lang="en-US" sz="4500" dirty="0">
              <a:solidFill>
                <a:srgbClr val="007FA3"/>
              </a:solidFill>
              <a:latin typeface="+mn-lt"/>
              <a:ea typeface="+mn-ea"/>
              <a:cs typeface="+mn-cs"/>
            </a:endParaRPr>
          </a:p>
        </p:txBody>
      </p:sp>
      <p:sp>
        <p:nvSpPr>
          <p:cNvPr id="3" name="Content Placeholder 2"/>
          <p:cNvSpPr>
            <a:spLocks noGrp="1"/>
          </p:cNvSpPr>
          <p:nvPr>
            <p:ph idx="1"/>
          </p:nvPr>
        </p:nvSpPr>
        <p:spPr>
          <a:xfrm>
            <a:off x="762000" y="2514600"/>
            <a:ext cx="7834394" cy="3230884"/>
          </a:xfrm>
        </p:spPr>
        <p:txBody>
          <a:bodyPr wrap="square">
            <a:spAutoFit/>
          </a:bodyPr>
          <a:lstStyle/>
          <a:p>
            <a:pPr>
              <a:spcBef>
                <a:spcPts val="0"/>
              </a:spcBef>
              <a:buClr>
                <a:srgbClr val="000000"/>
              </a:buClr>
            </a:pPr>
            <a:r>
              <a:rPr lang="en-CA" sz="2000" b="1" kern="0" dirty="0">
                <a:solidFill>
                  <a:srgbClr val="000000"/>
                </a:solidFill>
                <a:latin typeface="Calibri" panose="020F0502020204030204" pitchFamily="34" charset="0"/>
                <a:cs typeface="Arial"/>
                <a:sym typeface="Arial"/>
              </a:rPr>
              <a:t>From: </a:t>
            </a:r>
            <a:r>
              <a:rPr lang="en-CA" sz="2000" u="sng" kern="0" dirty="0">
                <a:solidFill>
                  <a:srgbClr val="FF0000"/>
                </a:solidFill>
                <a:latin typeface="Calibri" panose="020F0502020204030204" pitchFamily="34" charset="0"/>
                <a:cs typeface="Arial"/>
                <a:sym typeface="Arial"/>
              </a:rPr>
              <a:t>you@loyalistcollege.com</a:t>
            </a:r>
          </a:p>
          <a:p>
            <a:pPr>
              <a:spcBef>
                <a:spcPts val="0"/>
              </a:spcBef>
              <a:buClr>
                <a:srgbClr val="000000"/>
              </a:buClr>
            </a:pPr>
            <a:endParaRPr lang="en-CA" sz="2000" kern="0" dirty="0">
              <a:solidFill>
                <a:srgbClr val="000000"/>
              </a:solidFill>
              <a:latin typeface="Calibri" panose="020F0502020204030204" pitchFamily="34" charset="0"/>
              <a:cs typeface="Arial"/>
              <a:sym typeface="Arial"/>
            </a:endParaRPr>
          </a:p>
          <a:p>
            <a:pPr>
              <a:spcBef>
                <a:spcPts val="0"/>
              </a:spcBef>
              <a:buClr>
                <a:srgbClr val="000000"/>
              </a:buClr>
            </a:pPr>
            <a:r>
              <a:rPr lang="en-CA" sz="2000" b="1" kern="0" dirty="0">
                <a:solidFill>
                  <a:srgbClr val="000000"/>
                </a:solidFill>
                <a:latin typeface="Calibri" panose="020F0502020204030204" pitchFamily="34" charset="0"/>
                <a:cs typeface="Arial"/>
                <a:sym typeface="Arial"/>
              </a:rPr>
              <a:t>To: </a:t>
            </a:r>
            <a:r>
              <a:rPr lang="en-CA" sz="2000" kern="0" dirty="0">
                <a:solidFill>
                  <a:srgbClr val="00B0F0"/>
                </a:solidFill>
                <a:latin typeface="Calibri" panose="020F0502020204030204" pitchFamily="34" charset="0"/>
                <a:cs typeface="Arial"/>
                <a:sym typeface="Arial"/>
              </a:rPr>
              <a:t>Saeed.Sojasi@tbcollege.com</a:t>
            </a:r>
            <a:r>
              <a:rPr lang="en-CA" sz="2000" kern="0" dirty="0">
                <a:solidFill>
                  <a:srgbClr val="000000"/>
                </a:solidFill>
                <a:latin typeface="Calibri" panose="020F0502020204030204" pitchFamily="34" charset="0"/>
                <a:cs typeface="Arial"/>
                <a:sym typeface="Arial"/>
              </a:rPr>
              <a:t>	</a:t>
            </a:r>
          </a:p>
          <a:p>
            <a:pPr>
              <a:spcBef>
                <a:spcPts val="0"/>
              </a:spcBef>
              <a:buClr>
                <a:srgbClr val="000000"/>
              </a:buClr>
            </a:pPr>
            <a:endParaRPr lang="en-CA" sz="2000" kern="0" dirty="0">
              <a:solidFill>
                <a:srgbClr val="000000"/>
              </a:solidFill>
              <a:latin typeface="Calibri" panose="020F0502020204030204" pitchFamily="34" charset="0"/>
              <a:cs typeface="Arial"/>
              <a:sym typeface="Arial"/>
            </a:endParaRPr>
          </a:p>
          <a:p>
            <a:pPr>
              <a:spcBef>
                <a:spcPts val="0"/>
              </a:spcBef>
              <a:buClr>
                <a:srgbClr val="000000"/>
              </a:buClr>
            </a:pPr>
            <a:r>
              <a:rPr lang="en-CA" sz="2000" b="1" kern="0" dirty="0">
                <a:solidFill>
                  <a:srgbClr val="FF0000"/>
                </a:solidFill>
                <a:latin typeface="Calibri" panose="020F0502020204030204" pitchFamily="34" charset="0"/>
                <a:cs typeface="Arial"/>
                <a:sym typeface="Arial"/>
              </a:rPr>
              <a:t>*Subject: </a:t>
            </a:r>
            <a:r>
              <a:rPr lang="en-CA" sz="2000" kern="0" dirty="0">
                <a:solidFill>
                  <a:srgbClr val="000000"/>
                </a:solidFill>
                <a:latin typeface="Calibri" panose="020F0502020204030204" pitchFamily="34" charset="0"/>
                <a:cs typeface="Arial"/>
                <a:sym typeface="Arial"/>
              </a:rPr>
              <a:t>AISC1006, STUDENT#, URGENT: …</a:t>
            </a:r>
          </a:p>
          <a:p>
            <a:pPr>
              <a:spcBef>
                <a:spcPts val="0"/>
              </a:spcBef>
              <a:buClr>
                <a:srgbClr val="000000"/>
              </a:buClr>
            </a:pPr>
            <a:endParaRPr lang="en-CA" sz="2000" kern="0" dirty="0">
              <a:solidFill>
                <a:srgbClr val="000000"/>
              </a:solidFill>
              <a:latin typeface="Calibri" panose="020F0502020204030204" pitchFamily="34" charset="0"/>
              <a:cs typeface="Arial"/>
              <a:sym typeface="Arial"/>
            </a:endParaRPr>
          </a:p>
          <a:p>
            <a:pPr marL="257166" indent="-257166">
              <a:spcBef>
                <a:spcPts val="0"/>
              </a:spcBef>
              <a:buClr>
                <a:srgbClr val="000000"/>
              </a:buClr>
            </a:pPr>
            <a:r>
              <a:rPr lang="en-CA" sz="2000" kern="0" dirty="0">
                <a:solidFill>
                  <a:srgbClr val="000000"/>
                </a:solidFill>
                <a:latin typeface="Calibri" panose="020F0502020204030204" pitchFamily="34" charset="0"/>
                <a:cs typeface="Arial"/>
                <a:sym typeface="Arial"/>
              </a:rPr>
              <a:t>Do not forget about Academic </a:t>
            </a:r>
            <a:r>
              <a:rPr lang="en-CA" sz="2000" b="1" kern="0" dirty="0">
                <a:solidFill>
                  <a:srgbClr val="FF0000"/>
                </a:solidFill>
                <a:latin typeface="Calibri" panose="020F0502020204030204" pitchFamily="34" charset="0"/>
                <a:cs typeface="Arial"/>
                <a:sym typeface="Arial"/>
              </a:rPr>
              <a:t>Integrity</a:t>
            </a:r>
          </a:p>
          <a:p>
            <a:pPr marL="257166" indent="-257166">
              <a:spcBef>
                <a:spcPts val="0"/>
              </a:spcBef>
              <a:buClr>
                <a:srgbClr val="000000"/>
              </a:buClr>
            </a:pPr>
            <a:endParaRPr lang="en-CA" sz="2000" b="1" kern="0" dirty="0">
              <a:solidFill>
                <a:srgbClr val="FF0000"/>
              </a:solidFill>
              <a:latin typeface="Calibri" panose="020F0502020204030204" pitchFamily="34" charset="0"/>
              <a:cs typeface="Arial"/>
              <a:sym typeface="Arial"/>
            </a:endParaRPr>
          </a:p>
          <a:p>
            <a:pPr marL="257166" indent="-257166">
              <a:spcBef>
                <a:spcPts val="0"/>
              </a:spcBef>
              <a:buClr>
                <a:srgbClr val="000000"/>
              </a:buClr>
            </a:pPr>
            <a:r>
              <a:rPr lang="en-CA" sz="2000" u="sng" kern="0" dirty="0">
                <a:solidFill>
                  <a:srgbClr val="0C343D"/>
                </a:solidFill>
                <a:latin typeface="Calibri" panose="020F0502020204030204" pitchFamily="34" charset="0"/>
                <a:cs typeface="Arial"/>
                <a:sym typeface="Arial"/>
              </a:rPr>
              <a:t>Read the course MANUAL!</a:t>
            </a:r>
          </a:p>
          <a:p>
            <a:pPr>
              <a:buClr>
                <a:schemeClr val="lt1"/>
              </a:buClr>
              <a:buSzPct val="25000"/>
              <a:tabLst>
                <a:tab pos="407180" algn="l"/>
              </a:tabLst>
            </a:pPr>
            <a:endParaRPr lang="en-US" sz="1800" dirty="0"/>
          </a:p>
        </p:txBody>
      </p:sp>
      <p:sp>
        <p:nvSpPr>
          <p:cNvPr id="4" name="Rectangle 3">
            <a:extLst>
              <a:ext uri="{FF2B5EF4-FFF2-40B4-BE49-F238E27FC236}">
                <a16:creationId xmlns:a16="http://schemas.microsoft.com/office/drawing/2014/main" id="{943D5EA3-A79B-FD61-87A3-B6286B73F3EF}"/>
              </a:ext>
            </a:extLst>
          </p:cNvPr>
          <p:cNvSpPr/>
          <p:nvPr/>
        </p:nvSpPr>
        <p:spPr>
          <a:xfrm>
            <a:off x="190500" y="152400"/>
            <a:ext cx="8763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101745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dirty="0"/>
              <a:t>Learning Objectives</a:t>
            </a:r>
          </a:p>
        </p:txBody>
      </p:sp>
      <p:sp>
        <p:nvSpPr>
          <p:cNvPr id="8195" name="Content Placeholder 2"/>
          <p:cNvSpPr>
            <a:spLocks noGrp="1"/>
          </p:cNvSpPr>
          <p:nvPr>
            <p:ph sz="quarter" idx="11"/>
          </p:nvPr>
        </p:nvSpPr>
        <p:spPr/>
        <p:txBody>
          <a:bodyPr>
            <a:normAutofit/>
          </a:bodyPr>
          <a:lstStyle/>
          <a:p>
            <a:pPr marL="781200" indent="-457200">
              <a:buFont typeface="+mj-lt"/>
              <a:buAutoNum type="arabicPeriod"/>
              <a:defRPr/>
            </a:pPr>
            <a:r>
              <a:rPr lang="en-US" sz="2400" dirty="0"/>
              <a:t>Describe how planning your presentations leads to credibility.</a:t>
            </a:r>
          </a:p>
          <a:p>
            <a:pPr marL="781200" indent="-457200">
              <a:buFont typeface="+mj-lt"/>
              <a:buAutoNum type="arabicPeriod"/>
              <a:defRPr/>
            </a:pPr>
            <a:r>
              <a:rPr lang="en-US" sz="2400" dirty="0"/>
              <a:t>Analyze presentation audiences in terms of message benefits, learning styles, and communicator styles.</a:t>
            </a:r>
          </a:p>
          <a:p>
            <a:pPr marL="781200" indent="-457200">
              <a:buFont typeface="+mj-lt"/>
              <a:buAutoNum type="arabicPeriod"/>
              <a:defRPr/>
            </a:pPr>
            <a:r>
              <a:rPr lang="en-US" sz="2400" dirty="0"/>
              <a:t>Organize and gather content for a preview, view, and review.</a:t>
            </a:r>
          </a:p>
          <a:p>
            <a:pPr marL="781200" indent="-457200">
              <a:buFont typeface="+mj-lt"/>
              <a:buAutoNum type="arabicPeriod"/>
              <a:defRPr/>
            </a:pPr>
            <a:r>
              <a:rPr lang="en-US" sz="2400" dirty="0"/>
              <a:t>Develop effective slide presentations.</a:t>
            </a:r>
          </a:p>
          <a:p>
            <a:pPr marL="781200" indent="-457200">
              <a:buFont typeface="+mj-lt"/>
              <a:buAutoNum type="arabicPeriod"/>
              <a:defRPr/>
            </a:pPr>
            <a:r>
              <a:rPr lang="en-US" sz="2400" dirty="0"/>
              <a:t>Use the story line approach to presentations.</a:t>
            </a:r>
          </a:p>
          <a:p>
            <a:pPr marL="781200" indent="-457200">
              <a:buFont typeface="+mj-lt"/>
              <a:buAutoNum type="arabicPeriod"/>
              <a:defRPr/>
            </a:pPr>
            <a:r>
              <a:rPr lang="en-US" sz="2400" dirty="0"/>
              <a:t>Evaluate your presentations for fairness and effectiveness.</a:t>
            </a:r>
          </a:p>
        </p:txBody>
      </p:sp>
    </p:spTree>
    <p:extLst>
      <p:ext uri="{BB962C8B-B14F-4D97-AF65-F5344CB8AC3E}">
        <p14:creationId xmlns:p14="http://schemas.microsoft.com/office/powerpoint/2010/main" val="2390933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42900" y="342900"/>
            <a:ext cx="8458200" cy="1104900"/>
          </a:xfrm>
        </p:spPr>
        <p:txBody>
          <a:bodyPr>
            <a:noAutofit/>
          </a:bodyPr>
          <a:lstStyle/>
          <a:p>
            <a:r>
              <a:rPr lang="en-US" dirty="0"/>
              <a:t>Applying the AIM Planning Process for Presentations</a:t>
            </a:r>
            <a:endParaRPr lang="en-US" altLang="en-US" dirty="0"/>
          </a:p>
        </p:txBody>
      </p:sp>
      <p:sp>
        <p:nvSpPr>
          <p:cNvPr id="3" name="Content Placeholder 2"/>
          <p:cNvSpPr>
            <a:spLocks noGrp="1"/>
          </p:cNvSpPr>
          <p:nvPr>
            <p:ph sz="quarter" idx="11"/>
          </p:nvPr>
        </p:nvSpPr>
        <p:spPr>
          <a:xfrm>
            <a:off x="342900" y="1617662"/>
            <a:ext cx="8458200" cy="4630737"/>
          </a:xfrm>
        </p:spPr>
        <p:txBody>
          <a:bodyPr/>
          <a:lstStyle/>
          <a:p>
            <a:pPr marL="0" indent="0">
              <a:buNone/>
              <a:defRPr/>
            </a:pPr>
            <a:r>
              <a:rPr lang="en-US" sz="2800" b="1" dirty="0"/>
              <a:t>A</a:t>
            </a:r>
            <a:r>
              <a:rPr lang="en-US" sz="2800" dirty="0"/>
              <a:t>udience</a:t>
            </a:r>
            <a:endParaRPr lang="en-US" i="1" dirty="0"/>
          </a:p>
          <a:p>
            <a:pPr marL="457200" indent="-457200">
              <a:buFont typeface="Arial" panose="020B0604020202020204" pitchFamily="34" charset="0"/>
              <a:buChar char="•"/>
              <a:defRPr/>
            </a:pPr>
            <a:r>
              <a:rPr lang="en-US" sz="2400" dirty="0"/>
              <a:t>Address needs and speak to the audience in a way that is most appealing and easy to learn.</a:t>
            </a:r>
          </a:p>
          <a:p>
            <a:pPr>
              <a:defRPr/>
            </a:pPr>
            <a:r>
              <a:rPr lang="en-US" b="1" dirty="0"/>
              <a:t>I</a:t>
            </a:r>
            <a:r>
              <a:rPr lang="en-US" dirty="0"/>
              <a:t>nformation</a:t>
            </a:r>
            <a:endParaRPr lang="en-US" sz="2400" dirty="0"/>
          </a:p>
          <a:p>
            <a:pPr marL="461963" indent="-461963">
              <a:buFont typeface="Arial" panose="020B0604020202020204" pitchFamily="34" charset="0"/>
              <a:buChar char="•"/>
              <a:defRPr/>
            </a:pPr>
            <a:r>
              <a:rPr lang="en-US" sz="2400" dirty="0"/>
              <a:t>Identify key facts and conclusions.</a:t>
            </a:r>
          </a:p>
          <a:p>
            <a:pPr>
              <a:defRPr/>
            </a:pPr>
            <a:r>
              <a:rPr lang="en-US" b="1" dirty="0"/>
              <a:t>M</a:t>
            </a:r>
            <a:r>
              <a:rPr lang="en-US" dirty="0"/>
              <a:t>essage</a:t>
            </a:r>
            <a:endParaRPr lang="en-US" sz="2400" dirty="0"/>
          </a:p>
          <a:p>
            <a:pPr marL="461963" indent="-461963">
              <a:buFont typeface="Arial" panose="020B0604020202020204" pitchFamily="34" charset="0"/>
              <a:buChar char="•"/>
              <a:defRPr/>
            </a:pPr>
            <a:r>
              <a:rPr lang="en-US" sz="2400" dirty="0"/>
              <a:t>Focus on key takeaway concepts and provide supporting points throughout.</a:t>
            </a:r>
          </a:p>
        </p:txBody>
      </p:sp>
      <p:sp>
        <p:nvSpPr>
          <p:cNvPr id="4" name="Rectangle 3">
            <a:extLst>
              <a:ext uri="{FF2B5EF4-FFF2-40B4-BE49-F238E27FC236}">
                <a16:creationId xmlns:a16="http://schemas.microsoft.com/office/drawing/2014/main" id="{52B443CE-5C26-4EAC-9352-9F04EE8D36B2}"/>
              </a:ext>
            </a:extLst>
          </p:cNvPr>
          <p:cNvSpPr/>
          <p:nvPr/>
        </p:nvSpPr>
        <p:spPr>
          <a:xfrm>
            <a:off x="152400" y="6685578"/>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365179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8410C3-4DF0-4FA5-B7D6-EF994DF024B2}"/>
              </a:ext>
            </a:extLst>
          </p:cNvPr>
          <p:cNvSpPr>
            <a:spLocks noGrp="1"/>
          </p:cNvSpPr>
          <p:nvPr>
            <p:ph type="title"/>
          </p:nvPr>
        </p:nvSpPr>
        <p:spPr>
          <a:xfrm>
            <a:off x="342900" y="412330"/>
            <a:ext cx="8458200" cy="661240"/>
          </a:xfrm>
        </p:spPr>
        <p:txBody>
          <a:bodyPr/>
          <a:lstStyle/>
          <a:p>
            <a:r>
              <a:rPr lang="en-US" dirty="0"/>
              <a:t>Principles of Audience Analysis</a:t>
            </a:r>
          </a:p>
        </p:txBody>
      </p:sp>
      <p:sp>
        <p:nvSpPr>
          <p:cNvPr id="8" name="Content Placeholder 7">
            <a:extLst>
              <a:ext uri="{FF2B5EF4-FFF2-40B4-BE49-F238E27FC236}">
                <a16:creationId xmlns:a16="http://schemas.microsoft.com/office/drawing/2014/main" id="{C9B32B82-3DAB-4423-852C-BCE77D0CA50E}"/>
              </a:ext>
            </a:extLst>
          </p:cNvPr>
          <p:cNvSpPr>
            <a:spLocks noGrp="1"/>
          </p:cNvSpPr>
          <p:nvPr>
            <p:ph sz="quarter" idx="11"/>
          </p:nvPr>
        </p:nvSpPr>
        <p:spPr>
          <a:xfrm>
            <a:off x="2667000" y="1572419"/>
            <a:ext cx="3810000" cy="3962400"/>
          </a:xfrm>
          <a:solidFill>
            <a:srgbClr val="FBE2FE"/>
          </a:solidFill>
        </p:spPr>
        <p:txBody>
          <a:bodyPr/>
          <a:lstStyle/>
          <a:p>
            <a:r>
              <a:rPr lang="en-US" dirty="0"/>
              <a:t>Identify the following:</a:t>
            </a:r>
          </a:p>
          <a:p>
            <a:pPr marL="457200" indent="-228600">
              <a:buFont typeface="Arial" panose="020B0604020202020204" pitchFamily="34" charset="0"/>
              <a:buChar char="•"/>
            </a:pPr>
            <a:r>
              <a:rPr lang="en-US" sz="2400" dirty="0"/>
              <a:t>Audience benefits.</a:t>
            </a:r>
          </a:p>
          <a:p>
            <a:pPr marL="457200" indent="-228600">
              <a:buFont typeface="Arial" panose="020B0604020202020204" pitchFamily="34" charset="0"/>
              <a:buChar char="•"/>
            </a:pPr>
            <a:r>
              <a:rPr lang="en-US" sz="2400" dirty="0"/>
              <a:t>Existing knowledge.</a:t>
            </a:r>
          </a:p>
          <a:p>
            <a:pPr marL="457200" indent="-228600">
              <a:buFont typeface="Arial" panose="020B0604020202020204" pitchFamily="34" charset="0"/>
              <a:buChar char="•"/>
            </a:pPr>
            <a:r>
              <a:rPr lang="en-US" sz="2400" dirty="0"/>
              <a:t>Concerns.</a:t>
            </a:r>
          </a:p>
          <a:p>
            <a:pPr marL="457200" indent="-228600">
              <a:buFont typeface="Arial" panose="020B0604020202020204" pitchFamily="34" charset="0"/>
              <a:buChar char="•"/>
            </a:pPr>
            <a:r>
              <a:rPr lang="en-US" sz="2400" dirty="0"/>
              <a:t>Decision makers.</a:t>
            </a:r>
          </a:p>
          <a:p>
            <a:pPr marL="457200" indent="-228600">
              <a:buFont typeface="Arial" panose="020B0604020202020204" pitchFamily="34" charset="0"/>
              <a:buChar char="•"/>
            </a:pPr>
            <a:r>
              <a:rPr lang="en-US" sz="2400" dirty="0"/>
              <a:t>Appeals.</a:t>
            </a:r>
          </a:p>
          <a:p>
            <a:pPr marL="457200" indent="-228600">
              <a:buFont typeface="Arial" panose="020B0604020202020204" pitchFamily="34" charset="0"/>
              <a:buChar char="•"/>
            </a:pPr>
            <a:r>
              <a:rPr lang="en-US" sz="2400" dirty="0"/>
              <a:t>Communicator style.</a:t>
            </a:r>
          </a:p>
          <a:p>
            <a:pPr marL="457200" indent="-228600">
              <a:buFont typeface="Arial" panose="020B0604020202020204" pitchFamily="34" charset="0"/>
              <a:buChar char="•"/>
            </a:pPr>
            <a:r>
              <a:rPr lang="en-US" sz="2400" dirty="0"/>
              <a:t>Learning style.</a:t>
            </a:r>
          </a:p>
        </p:txBody>
      </p:sp>
      <p:sp>
        <p:nvSpPr>
          <p:cNvPr id="4" name="Rectangle 3">
            <a:extLst>
              <a:ext uri="{FF2B5EF4-FFF2-40B4-BE49-F238E27FC236}">
                <a16:creationId xmlns:a16="http://schemas.microsoft.com/office/drawing/2014/main" id="{44920249-DB5F-4289-AE0D-5BF3BFAF4D15}"/>
              </a:ext>
            </a:extLst>
          </p:cNvPr>
          <p:cNvSpPr/>
          <p:nvPr/>
        </p:nvSpPr>
        <p:spPr>
          <a:xfrm>
            <a:off x="152400" y="6685578"/>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287368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42900" y="157237"/>
            <a:ext cx="8458200" cy="1171426"/>
          </a:xfrm>
        </p:spPr>
        <p:txBody>
          <a:bodyPr>
            <a:noAutofit/>
          </a:bodyPr>
          <a:lstStyle/>
          <a:p>
            <a:r>
              <a:rPr lang="en-US" altLang="en-US" dirty="0"/>
              <a:t>Analyze Your Audience and Gather the Right Information </a:t>
            </a:r>
            <a:r>
              <a:rPr lang="en-US" altLang="en-US" sz="800" dirty="0"/>
              <a:t>1</a:t>
            </a:r>
          </a:p>
        </p:txBody>
      </p:sp>
      <p:sp>
        <p:nvSpPr>
          <p:cNvPr id="3" name="Content Placeholder 2"/>
          <p:cNvSpPr>
            <a:spLocks noGrp="1"/>
          </p:cNvSpPr>
          <p:nvPr>
            <p:ph sz="quarter" idx="11"/>
          </p:nvPr>
        </p:nvSpPr>
        <p:spPr/>
        <p:txBody>
          <a:bodyPr/>
          <a:lstStyle/>
          <a:p>
            <a:pPr marL="0" indent="0">
              <a:buNone/>
              <a:defRPr/>
            </a:pPr>
            <a:r>
              <a:rPr lang="en-US" sz="2800" dirty="0"/>
              <a:t>Seven Questions to Ask</a:t>
            </a:r>
          </a:p>
          <a:p>
            <a:pPr marL="457200" indent="-457200">
              <a:buFont typeface="Arial" panose="020B0604020202020204" pitchFamily="34" charset="0"/>
              <a:buChar char="•"/>
              <a:defRPr/>
            </a:pPr>
            <a:r>
              <a:rPr lang="en-US" sz="2400" dirty="0"/>
              <a:t>How will audience members benefit from the product, service, or ideas I am proposing?</a:t>
            </a:r>
          </a:p>
          <a:p>
            <a:pPr marL="457200" indent="-457200">
              <a:buFont typeface="Arial" panose="020B0604020202020204" pitchFamily="34" charset="0"/>
              <a:buChar char="•"/>
              <a:defRPr/>
            </a:pPr>
            <a:r>
              <a:rPr lang="en-US" sz="2400" dirty="0"/>
              <a:t>What do the audience members already know about my product, service, or ideas?</a:t>
            </a:r>
          </a:p>
          <a:p>
            <a:pPr marL="457200" indent="-457200">
              <a:buFont typeface="Arial" panose="020B0604020202020204" pitchFamily="34" charset="0"/>
              <a:buChar char="•"/>
              <a:defRPr/>
            </a:pPr>
            <a:r>
              <a:rPr lang="en-US" sz="2400" dirty="0"/>
              <a:t>What are my audience members’ chief concerns?</a:t>
            </a:r>
          </a:p>
          <a:p>
            <a:pPr marL="457200" indent="-457200">
              <a:buFont typeface="Arial" panose="020B0604020202020204" pitchFamily="34" charset="0"/>
              <a:buChar char="•"/>
              <a:defRPr/>
            </a:pPr>
            <a:r>
              <a:rPr lang="en-US" sz="2400" dirty="0"/>
              <a:t>Who are the key decision makers?</a:t>
            </a:r>
          </a:p>
        </p:txBody>
      </p:sp>
      <p:sp>
        <p:nvSpPr>
          <p:cNvPr id="4" name="Rectangle 3">
            <a:extLst>
              <a:ext uri="{FF2B5EF4-FFF2-40B4-BE49-F238E27FC236}">
                <a16:creationId xmlns:a16="http://schemas.microsoft.com/office/drawing/2014/main" id="{57C1ACDD-007F-4694-8BC7-FFB7907877D0}"/>
              </a:ext>
            </a:extLst>
          </p:cNvPr>
          <p:cNvSpPr/>
          <p:nvPr/>
        </p:nvSpPr>
        <p:spPr>
          <a:xfrm>
            <a:off x="152400" y="6655761"/>
            <a:ext cx="1143000" cy="1591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1869610509"/>
      </p:ext>
    </p:extLst>
  </p:cSld>
  <p:clrMapOvr>
    <a:masterClrMapping/>
  </p:clrMapOvr>
</p:sld>
</file>

<file path=ppt/theme/theme1.xml><?xml version="1.0" encoding="utf-8"?>
<a:theme xmlns:a="http://schemas.openxmlformats.org/drawingml/2006/main" name="3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807402C1-F174-418D-9BA4-5CD14936CAC8}"/>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9AE6DB3E-6497-4623-8691-2EE4CB4F7CA4}"/>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F2635052-3C18-4769-A013-9006CA8D461F}"/>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4F7C4758-EF78-4114-B0CD-C65931E31D6B}"/>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FFB3B673-0FAC-4577-A063-A470808218D9}"/>
    </a:ext>
  </a:extLst>
</a:theme>
</file>

<file path=ppt/theme/theme6.xml><?xml version="1.0" encoding="utf-8"?>
<a:theme xmlns:a="http://schemas.openxmlformats.org/drawingml/2006/main" name="1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9AE6DB3E-6497-4623-8691-2EE4CB4F7CA4}"/>
    </a:ext>
  </a:extLst>
</a:theme>
</file>

<file path=ppt/theme/theme7.xml><?xml version="1.0" encoding="utf-8"?>
<a:theme xmlns:a="http://schemas.openxmlformats.org/drawingml/2006/main" name="2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9AE6DB3E-6497-4623-8691-2EE4CB4F7CA4}"/>
    </a:ext>
  </a:extLst>
</a:theme>
</file>

<file path=ppt/theme/theme8.xml><?xml version="1.0" encoding="utf-8"?>
<a:theme xmlns:a="http://schemas.openxmlformats.org/drawingml/2006/main" name="3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9AE6DB3E-6497-4623-8691-2EE4CB4F7CA4}"/>
    </a:ext>
  </a:extLst>
</a:theme>
</file>

<file path=ppt/theme/theme9.xml><?xml version="1.0" encoding="utf-8"?>
<a:theme xmlns:a="http://schemas.openxmlformats.org/drawingml/2006/main" name="4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9AE6DB3E-6497-4623-8691-2EE4CB4F7CA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3af4bdee-a1f4-4ee2-bc43-c8d196e8e000" xsi:nil="true"/>
    <lcf76f155ced4ddcb4097134ff3c332f xmlns="3af4bdee-a1f4-4ee2-bc43-c8d196e8e000">
      <Terms xmlns="http://schemas.microsoft.com/office/infopath/2007/PartnerControls"/>
    </lcf76f155ced4ddcb4097134ff3c332f>
    <TaxCatchAll xmlns="c2d2387d-378a-45dc-97af-5953ed575af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37C8E1EF2177C4CADCEB4AF5056A74C" ma:contentTypeVersion="17" ma:contentTypeDescription="Create a new document." ma:contentTypeScope="" ma:versionID="a3b9a1881c8609b43daedfea0e2006e3">
  <xsd:schema xmlns:xsd="http://www.w3.org/2001/XMLSchema" xmlns:xs="http://www.w3.org/2001/XMLSchema" xmlns:p="http://schemas.microsoft.com/office/2006/metadata/properties" xmlns:ns2="3af4bdee-a1f4-4ee2-bc43-c8d196e8e000" xmlns:ns3="c2d2387d-378a-45dc-97af-5953ed575aff" targetNamespace="http://schemas.microsoft.com/office/2006/metadata/properties" ma:root="true" ma:fieldsID="55a51ed95a1495b7d0309e951c0bcb02" ns2:_="" ns3:_="">
    <xsd:import namespace="3af4bdee-a1f4-4ee2-bc43-c8d196e8e000"/>
    <xsd:import namespace="c2d2387d-378a-45dc-97af-5953ed575af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MediaServiceLocation"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f4bdee-a1f4-4ee2-bc43-c8d196e8e0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_Flow_SignoffStatus" ma:index="21" nillable="true" ma:displayName="Sign-off status" ma:internalName="Sign_x002d_off_x0020_status">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d7d585fd-1929-495a-a0d7-500caaa34fc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2d2387d-378a-45dc-97af-5953ed575a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47edbff3-4a68-4072-a136-2744e71cd924}" ma:internalName="TaxCatchAll" ma:showField="CatchAllData" ma:web="c2d2387d-378a-45dc-97af-5953ed575a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550B84-319A-4FB8-B0C0-5906505E66E7}">
  <ds:schemaRefs>
    <ds:schemaRef ds:uri="http://schemas.microsoft.com/office/2006/metadata/properties"/>
    <ds:schemaRef ds:uri="http://schemas.microsoft.com/office/infopath/2007/PartnerControls"/>
    <ds:schemaRef ds:uri="3af4bdee-a1f4-4ee2-bc43-c8d196e8e000"/>
    <ds:schemaRef ds:uri="c2d2387d-378a-45dc-97af-5953ed575aff"/>
  </ds:schemaRefs>
</ds:datastoreItem>
</file>

<file path=customXml/itemProps2.xml><?xml version="1.0" encoding="utf-8"?>
<ds:datastoreItem xmlns:ds="http://schemas.openxmlformats.org/officeDocument/2006/customXml" ds:itemID="{9830D69B-E7D9-4A6E-A945-226B70AF02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f4bdee-a1f4-4ee2-bc43-c8d196e8e000"/>
    <ds:schemaRef ds:uri="c2d2387d-378a-45dc-97af-5953ed575a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AA758B-C3E4-489A-9D16-E2AA23DBDE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2378</TotalTime>
  <Words>4558</Words>
  <Application>Microsoft Office PowerPoint</Application>
  <PresentationFormat>On-screen Show (4:3)</PresentationFormat>
  <Paragraphs>348</Paragraphs>
  <Slides>41</Slides>
  <Notes>41</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41</vt:i4>
      </vt:variant>
    </vt:vector>
  </HeadingPairs>
  <TitlesOfParts>
    <vt:vector size="54" baseType="lpstr">
      <vt:lpstr>Arial</vt:lpstr>
      <vt:lpstr>ArumSans Bold</vt:lpstr>
      <vt:lpstr>ArumSans Regular</vt:lpstr>
      <vt:lpstr>Calibri</vt:lpstr>
      <vt:lpstr>3_Title Slides Master</vt:lpstr>
      <vt:lpstr>MainContentSlideMaster</vt:lpstr>
      <vt:lpstr>ClosingMaster</vt:lpstr>
      <vt:lpstr>DividerSlideMaster</vt:lpstr>
      <vt:lpstr>ImageDescriptionAppendixSlideMaster</vt:lpstr>
      <vt:lpstr>1_MainContentSlideMaster</vt:lpstr>
      <vt:lpstr>2_MainContentSlideMaster</vt:lpstr>
      <vt:lpstr>3_MainContentSlideMaster</vt:lpstr>
      <vt:lpstr>4_MainContentSlideMaster</vt:lpstr>
      <vt:lpstr> Planning Presentations</vt:lpstr>
      <vt:lpstr>PowerPoint Presentation</vt:lpstr>
      <vt:lpstr>PowerPoint Presentation</vt:lpstr>
      <vt:lpstr>Evaluation</vt:lpstr>
      <vt:lpstr>Contact</vt:lpstr>
      <vt:lpstr>Learning Objectives</vt:lpstr>
      <vt:lpstr>Applying the AIM Planning Process for Presentations</vt:lpstr>
      <vt:lpstr>Principles of Audience Analysis</vt:lpstr>
      <vt:lpstr>Analyze Your Audience and Gather the Right Information 1</vt:lpstr>
      <vt:lpstr>Analyze Your Audience and Gather the Right Information 2</vt:lpstr>
      <vt:lpstr>Develop Your Message</vt:lpstr>
      <vt:lpstr>Provide a Compelling Preview</vt:lpstr>
      <vt:lpstr>Table 14.1a Types of Effective Attention-Getters </vt:lpstr>
      <vt:lpstr>Table 14.1b Types of Effective Attention-Getters </vt:lpstr>
      <vt:lpstr>Table 14.1c Types of Effective Attention-Getters </vt:lpstr>
      <vt:lpstr>Table 14.1d Types of Effective Attention-Getters </vt:lpstr>
      <vt:lpstr>Table 14.1e Types of Effective Attention-Getters </vt:lpstr>
      <vt:lpstr>Table 14.1f Types of Effective Attention-Getters </vt:lpstr>
      <vt:lpstr>Table 14.1g Types of Effective Attention-Getters </vt:lpstr>
      <vt:lpstr>Creating a Positioning Statement</vt:lpstr>
      <vt:lpstr>Providing an Overview Statement</vt:lpstr>
      <vt:lpstr>Justify Your Views</vt:lpstr>
      <vt:lpstr>Use the PREP Method</vt:lpstr>
      <vt:lpstr>Table 14.2a The PREP Method</vt:lpstr>
      <vt:lpstr>Table 14.2b The PREP Method</vt:lpstr>
      <vt:lpstr>Table 14.2c The PREP Method</vt:lpstr>
      <vt:lpstr>Table 14.2d The PREP Method</vt:lpstr>
      <vt:lpstr>Conclude with an Effective Review</vt:lpstr>
      <vt:lpstr>Design Appealing Slides 1</vt:lpstr>
      <vt:lpstr>Table 14.3a Setting Up Slide Titles to Help You Make a Smooth, Logical Presentation</vt:lpstr>
      <vt:lpstr>Table 14.3b Setting Up Slide Titles to Help You Make a Smooth, Logical Presentation</vt:lpstr>
      <vt:lpstr>Table 14.3c Setting Up Slide Titles to Help You Make a Smooth, Logical Presentation</vt:lpstr>
      <vt:lpstr>Design Appealing Slides 2</vt:lpstr>
      <vt:lpstr>Design Appealing Slides 3</vt:lpstr>
      <vt:lpstr>Applying the Story Line Approach to Your Presentations 1</vt:lpstr>
      <vt:lpstr>Applying the Story Line Approach to Your Presentations 2</vt:lpstr>
      <vt:lpstr>Reviewing Your Presentations for Fairness and Effectiveness</vt:lpstr>
      <vt:lpstr>Figure 14.5a Are Your Presentations FAIR?</vt:lpstr>
      <vt:lpstr>Figure 14.5b Are Your Presentations FAIR?</vt:lpstr>
      <vt:lpstr>Figure 14.5c Are Your Presentations FAIR?</vt:lpstr>
      <vt:lpstr>Figure 14.5d Are Your Presentations FAIR?</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Bcox</dc:creator>
  <cp:lastModifiedBy>Saeed Sojasi</cp:lastModifiedBy>
  <cp:revision>123</cp:revision>
  <dcterms:created xsi:type="dcterms:W3CDTF">2014-07-15T19:12:45Z</dcterms:created>
  <dcterms:modified xsi:type="dcterms:W3CDTF">2023-09-08T20:29:33Z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0x010100E37C8E1EF2177C4CADCEB4AF5056A74C</vt:lpwstr>
  </property>
</Properties>
</file>