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theme/theme4.xml" ContentType="application/vnd.openxmlformats-officedocument.theme+xml"/>
  <Override PartName="/ppt/theme/theme3.xml" ContentType="application/vnd.openxmlformats-officedocument.theme+xml"/>
  <Override PartName="/ppt/theme/theme8.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10.xml" ContentType="application/vnd.openxmlformats-officedocument.theme+xml"/>
  <Override PartName="/ppt/theme/theme9.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4" r:id="rId2"/>
    <p:sldMasterId id="2147483734" r:id="rId3"/>
    <p:sldMasterId id="2147483736" r:id="rId4"/>
    <p:sldMasterId id="2147483739" r:id="rId5"/>
    <p:sldMasterId id="2147483743" r:id="rId6"/>
    <p:sldMasterId id="2147483751" r:id="rId7"/>
    <p:sldMasterId id="2147483759" r:id="rId8"/>
    <p:sldMasterId id="2147483767" r:id="rId9"/>
  </p:sldMasterIdLst>
  <p:notesMasterIdLst>
    <p:notesMasterId r:id="rId36"/>
  </p:notesMasterIdLst>
  <p:sldIdLst>
    <p:sldId id="342" r:id="rId10"/>
    <p:sldId id="263" r:id="rId11"/>
    <p:sldId id="339" r:id="rId12"/>
    <p:sldId id="340" r:id="rId13"/>
    <p:sldId id="293" r:id="rId14"/>
    <p:sldId id="269" r:id="rId15"/>
    <p:sldId id="272" r:id="rId16"/>
    <p:sldId id="273" r:id="rId17"/>
    <p:sldId id="274" r:id="rId18"/>
    <p:sldId id="275" r:id="rId19"/>
    <p:sldId id="276" r:id="rId20"/>
    <p:sldId id="277" r:id="rId21"/>
    <p:sldId id="278" r:id="rId22"/>
    <p:sldId id="279" r:id="rId23"/>
    <p:sldId id="282" r:id="rId24"/>
    <p:sldId id="283" r:id="rId25"/>
    <p:sldId id="285" r:id="rId26"/>
    <p:sldId id="286" r:id="rId27"/>
    <p:sldId id="297" r:id="rId28"/>
    <p:sldId id="341" r:id="rId29"/>
    <p:sldId id="289" r:id="rId30"/>
    <p:sldId id="290" r:id="rId31"/>
    <p:sldId id="291" r:id="rId32"/>
    <p:sldId id="298" r:id="rId33"/>
    <p:sldId id="292" r:id="rId34"/>
    <p:sldId id="261"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7F73EC11-5AD1-4AED-BC93-15F2CC161CF9}">
          <p14:sldIdLst>
            <p14:sldId id="342"/>
            <p14:sldId id="263"/>
            <p14:sldId id="339"/>
            <p14:sldId id="340"/>
            <p14:sldId id="293"/>
            <p14:sldId id="269"/>
            <p14:sldId id="272"/>
            <p14:sldId id="273"/>
            <p14:sldId id="274"/>
            <p14:sldId id="275"/>
            <p14:sldId id="276"/>
            <p14:sldId id="277"/>
            <p14:sldId id="278"/>
            <p14:sldId id="279"/>
            <p14:sldId id="282"/>
            <p14:sldId id="283"/>
            <p14:sldId id="285"/>
            <p14:sldId id="286"/>
            <p14:sldId id="297"/>
            <p14:sldId id="341"/>
            <p14:sldId id="289"/>
            <p14:sldId id="290"/>
            <p14:sldId id="291"/>
            <p14:sldId id="298"/>
            <p14:sldId id="292"/>
            <p14:sldId id="261"/>
          </p14:sldIdLst>
        </p14:section>
        <p14:section name="Appendix: Image Descriptions for Unsighted Students" id="{A733DAB7-D355-4F10-B4B3-7F582EDA160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Murphy" initials="DM" lastIdx="2" clrIdx="0">
    <p:extLst>
      <p:ext uri="{19B8F6BF-5375-455C-9EA6-DF929625EA0E}">
        <p15:presenceInfo xmlns:p15="http://schemas.microsoft.com/office/powerpoint/2012/main" userId="0973a90792220e7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0000"/>
    <a:srgbClr val="00504E"/>
    <a:srgbClr val="008080"/>
    <a:srgbClr val="E4F2F4"/>
    <a:srgbClr val="EDECF4"/>
    <a:srgbClr val="006666"/>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87" autoAdjust="0"/>
    <p:restoredTop sz="84185" autoAdjust="0"/>
  </p:normalViewPr>
  <p:slideViewPr>
    <p:cSldViewPr>
      <p:cViewPr varScale="1">
        <p:scale>
          <a:sx n="96" d="100"/>
          <a:sy n="96" d="100"/>
        </p:scale>
        <p:origin x="1680" y="72"/>
      </p:cViewPr>
      <p:guideLst>
        <p:guide orient="horz" pos="2160"/>
        <p:guide pos="2880"/>
      </p:guideLst>
    </p:cSldViewPr>
  </p:slideViewPr>
  <p:outlineViewPr>
    <p:cViewPr>
      <p:scale>
        <a:sx n="33" d="100"/>
        <a:sy n="33" d="100"/>
      </p:scale>
      <p:origin x="0" y="11694"/>
    </p:cViewPr>
  </p:outlineViewPr>
  <p:notesTextViewPr>
    <p:cViewPr>
      <p:scale>
        <a:sx n="1" d="1"/>
        <a:sy n="1" d="1"/>
      </p:scale>
      <p:origin x="0" y="0"/>
    </p:cViewPr>
  </p:notesTextViewPr>
  <p:sorterViewPr>
    <p:cViewPr>
      <p:scale>
        <a:sx n="100" d="100"/>
        <a:sy n="100" d="100"/>
      </p:scale>
      <p:origin x="0" y="2534"/>
    </p:cViewPr>
  </p:sorterViewPr>
  <p:notesViewPr>
    <p:cSldViewPr>
      <p:cViewPr varScale="1">
        <p:scale>
          <a:sx n="84" d="100"/>
          <a:sy n="84" d="100"/>
        </p:scale>
        <p:origin x="304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customXml" Target="../customXml/item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customXml" Target="../customXml/item3.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customXml" Target="../customXml/item2.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23B22F-C96D-432B-8789-A7FB45EA7EC7}" type="datetimeFigureOut">
              <a:rPr lang="en-US" smtClean="0"/>
              <a:pPr/>
              <a:t>6/29/2021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747BE-E4A6-4AAA-B8B8-94347DC0F2E4}" type="slidenum">
              <a:rPr lang="en-US" smtClean="0"/>
              <a:pPr/>
              <a:t>‹#›</a:t>
            </a:fld>
            <a:endParaRPr lang="en-US" dirty="0"/>
          </a:p>
        </p:txBody>
      </p:sp>
    </p:spTree>
    <p:extLst>
      <p:ext uri="{BB962C8B-B14F-4D97-AF65-F5344CB8AC3E}">
        <p14:creationId xmlns:p14="http://schemas.microsoft.com/office/powerpoint/2010/main" val="56998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45747BE-E4A6-4AAA-B8B8-94347DC0F2E4}" type="slidenum">
              <a:rPr lang="en-US" smtClean="0"/>
              <a:pPr/>
              <a:t>1</a:t>
            </a:fld>
            <a:endParaRPr lang="en-US" dirty="0"/>
          </a:p>
        </p:txBody>
      </p:sp>
    </p:spTree>
    <p:extLst>
      <p:ext uri="{BB962C8B-B14F-4D97-AF65-F5344CB8AC3E}">
        <p14:creationId xmlns:p14="http://schemas.microsoft.com/office/powerpoint/2010/main" val="2975947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When you know the names of persons in your audience, consider using their names from time to time to personalize your presentation (see Table 15.3).</a:t>
            </a:r>
          </a:p>
        </p:txBody>
      </p:sp>
      <p:sp>
        <p:nvSpPr>
          <p:cNvPr id="4" name="Slide Number Placeholder 3"/>
          <p:cNvSpPr>
            <a:spLocks noGrp="1"/>
          </p:cNvSpPr>
          <p:nvPr>
            <p:ph type="sldNum" sz="quarter" idx="5"/>
          </p:nvPr>
        </p:nvSpPr>
        <p:spPr/>
        <p:txBody>
          <a:bodyPr/>
          <a:lstStyle/>
          <a:p>
            <a:pPr>
              <a:defRPr/>
            </a:pPr>
            <a:fld id="{428EB4B2-C41D-4087-9A7B-9E50DBAB1B2D}" type="slidenum">
              <a:rPr lang="en-US" smtClean="0"/>
              <a:pPr>
                <a:defRPr/>
              </a:pPr>
              <a:t>10</a:t>
            </a:fld>
            <a:endParaRPr lang="en-US" dirty="0"/>
          </a:p>
        </p:txBody>
      </p:sp>
    </p:spTree>
    <p:extLst>
      <p:ext uri="{BB962C8B-B14F-4D97-AF65-F5344CB8AC3E}">
        <p14:creationId xmlns:p14="http://schemas.microsoft.com/office/powerpoint/2010/main" val="630759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Presentations rarely go as planned. Knowing your content perfectly will help you adapt to unexpected circumstances. Maintaining a flexible approach will help you think on your feet for unanticipated events. Consider the following ways of staying flexible: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Arriving early lets you notice if there are any surprises in terms of equipment, room layout, or people in attendance.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 ready to adapt to the immediate needs of your audience so that you can quickly modify your presentation based on their requests.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All presenters inevitably lose their train of thought from time to time. When this happens, you can pause until you regain your composure and your line of thinking. Within a few seconds, you will often get back on target.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Resist the urge to mention problems that have disrupted the presentation. Most audience members will never know that anything out of the ordinary happened if you simply proceed with slightly modified plans.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If you have electronic slides to display, be prepared for a situation where the projector does not work and you need to speak without them.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You can often leave out parts of your presentations as necessary with little change in impact as long as you know your three or four key messages and accentuate them throughout your presentation.</a:t>
            </a:r>
          </a:p>
        </p:txBody>
      </p:sp>
      <p:sp>
        <p:nvSpPr>
          <p:cNvPr id="4" name="Slide Number Placeholder 3"/>
          <p:cNvSpPr>
            <a:spLocks noGrp="1"/>
          </p:cNvSpPr>
          <p:nvPr>
            <p:ph type="sldNum" sz="quarter" idx="5"/>
          </p:nvPr>
        </p:nvSpPr>
        <p:spPr/>
        <p:txBody>
          <a:bodyPr/>
          <a:lstStyle/>
          <a:p>
            <a:pPr>
              <a:defRPr/>
            </a:pPr>
            <a:fld id="{CBABAA89-E3EF-4BB3-A1E0-80949B96E626}" type="slidenum">
              <a:rPr lang="en-US" smtClean="0"/>
              <a:pPr>
                <a:defRPr/>
              </a:pPr>
              <a:t>11</a:t>
            </a:fld>
            <a:endParaRPr lang="en-US" dirty="0"/>
          </a:p>
        </p:txBody>
      </p:sp>
    </p:spTree>
    <p:extLst>
      <p:ext uri="{BB962C8B-B14F-4D97-AF65-F5344CB8AC3E}">
        <p14:creationId xmlns:p14="http://schemas.microsoft.com/office/powerpoint/2010/main" val="3125946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You will inevitably present in rooms of various sizes and layouts. Generally, you connect with your audiences best if you position yourself close to them and establish eye contact with them. Consider the following advice: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Walk around the room before your presentation to check the vantage points that various audience members will have.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During presentations of more than five to ten minutes, you can keep the audience more engaged by moving around the room.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Many rooms are set up with podiums or tables, where presenters can place notes and other materials. Standing behind a podium or table can help you project authority and add to the formality of the presentation.</a:t>
            </a:r>
          </a:p>
        </p:txBody>
      </p:sp>
      <p:sp>
        <p:nvSpPr>
          <p:cNvPr id="4" name="Slide Number Placeholder 3"/>
          <p:cNvSpPr>
            <a:spLocks noGrp="1"/>
          </p:cNvSpPr>
          <p:nvPr>
            <p:ph type="sldNum" sz="quarter" idx="5"/>
          </p:nvPr>
        </p:nvSpPr>
        <p:spPr/>
        <p:txBody>
          <a:bodyPr/>
          <a:lstStyle/>
          <a:p>
            <a:pPr>
              <a:defRPr/>
            </a:pPr>
            <a:fld id="{090764E9-8064-4116-BDB4-F768E2B1E32E}" type="slidenum">
              <a:rPr lang="en-US" smtClean="0"/>
              <a:pPr>
                <a:defRPr/>
              </a:pPr>
              <a:t>12</a:t>
            </a:fld>
            <a:endParaRPr lang="en-US" dirty="0"/>
          </a:p>
        </p:txBody>
      </p:sp>
    </p:spTree>
    <p:extLst>
      <p:ext uri="{BB962C8B-B14F-4D97-AF65-F5344CB8AC3E}">
        <p14:creationId xmlns:p14="http://schemas.microsoft.com/office/powerpoint/2010/main" val="1571798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Consider using the </a:t>
            </a:r>
            <a:r>
              <a:rPr lang="en-US" sz="1200" b="1" kern="1200" dirty="0">
                <a:solidFill>
                  <a:schemeClr val="tx1"/>
                </a:solidFill>
                <a:effectLst/>
                <a:latin typeface="+mn-lt"/>
                <a:ea typeface="+mn-ea"/>
                <a:cs typeface="+mn-cs"/>
              </a:rPr>
              <a:t>SOFTEN model of nonverbal communication</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a:t>
            </a:r>
            <a:r>
              <a:rPr lang="en-US" sz="1200" kern="1200" dirty="0">
                <a:solidFill>
                  <a:schemeClr val="tx1"/>
                </a:solidFill>
                <a:effectLst/>
                <a:latin typeface="+mn-lt"/>
                <a:ea typeface="+mn-ea"/>
                <a:cs typeface="+mn-cs"/>
              </a:rPr>
              <a:t>mile, </a:t>
            </a:r>
            <a:r>
              <a:rPr lang="en-US" sz="1200" i="1" kern="1200" dirty="0">
                <a:solidFill>
                  <a:schemeClr val="tx1"/>
                </a:solidFill>
                <a:effectLst/>
                <a:latin typeface="+mn-lt"/>
                <a:ea typeface="+mn-ea"/>
                <a:cs typeface="+mn-cs"/>
              </a:rPr>
              <a:t>o</a:t>
            </a:r>
            <a:r>
              <a:rPr lang="en-US" sz="1200" kern="1200" dirty="0">
                <a:solidFill>
                  <a:schemeClr val="tx1"/>
                </a:solidFill>
                <a:effectLst/>
                <a:latin typeface="+mn-lt"/>
                <a:ea typeface="+mn-ea"/>
                <a:cs typeface="+mn-cs"/>
              </a:rPr>
              <a:t>pen stance, </a:t>
            </a:r>
            <a:r>
              <a:rPr lang="en-US" sz="1200" i="1" kern="1200" dirty="0">
                <a:solidFill>
                  <a:schemeClr val="tx1"/>
                </a:solidFill>
                <a:effectLst/>
                <a:latin typeface="+mn-lt"/>
                <a:ea typeface="+mn-ea"/>
                <a:cs typeface="+mn-cs"/>
              </a:rPr>
              <a:t>f</a:t>
            </a:r>
            <a:r>
              <a:rPr lang="en-US" sz="1200" kern="1200" dirty="0">
                <a:solidFill>
                  <a:schemeClr val="tx1"/>
                </a:solidFill>
                <a:effectLst/>
                <a:latin typeface="+mn-lt"/>
                <a:ea typeface="+mn-ea"/>
                <a:cs typeface="+mn-cs"/>
              </a:rPr>
              <a:t>orward lean, </a:t>
            </a:r>
            <a:r>
              <a:rPr lang="en-US" sz="1200" i="1"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one, </a:t>
            </a:r>
            <a:r>
              <a:rPr lang="en-US" sz="1200" i="1" kern="1200" dirty="0">
                <a:solidFill>
                  <a:schemeClr val="tx1"/>
                </a:solidFill>
                <a:effectLst/>
                <a:latin typeface="+mn-lt"/>
                <a:ea typeface="+mn-ea"/>
                <a:cs typeface="+mn-cs"/>
              </a:rPr>
              <a:t>e</a:t>
            </a:r>
            <a:r>
              <a:rPr lang="en-US" sz="1200" kern="1200" dirty="0">
                <a:solidFill>
                  <a:schemeClr val="tx1"/>
                </a:solidFill>
                <a:effectLst/>
                <a:latin typeface="+mn-lt"/>
                <a:ea typeface="+mn-ea"/>
                <a:cs typeface="+mn-cs"/>
              </a:rPr>
              <a:t>ye contact, and </a:t>
            </a:r>
            <a:r>
              <a:rPr lang="en-US" sz="1200" i="1" kern="1200" dirty="0">
                <a:solidFill>
                  <a:schemeClr val="tx1"/>
                </a:solidFill>
                <a:effectLst/>
                <a:latin typeface="+mn-lt"/>
                <a:ea typeface="+mn-ea"/>
                <a:cs typeface="+mn-cs"/>
              </a:rPr>
              <a:t>n</a:t>
            </a:r>
            <a:r>
              <a:rPr lang="en-US" sz="1200" kern="1200" dirty="0">
                <a:solidFill>
                  <a:schemeClr val="tx1"/>
                </a:solidFill>
                <a:effectLst/>
                <a:latin typeface="+mn-lt"/>
                <a:ea typeface="+mn-ea"/>
                <a:cs typeface="+mn-cs"/>
              </a:rPr>
              <a:t>od). By focusing on these nonverbal behaviors, you can display confidence and strength while also showing warmth and concern.</a:t>
            </a:r>
          </a:p>
        </p:txBody>
      </p:sp>
      <p:sp>
        <p:nvSpPr>
          <p:cNvPr id="4" name="Slide Number Placeholder 3"/>
          <p:cNvSpPr>
            <a:spLocks noGrp="1"/>
          </p:cNvSpPr>
          <p:nvPr>
            <p:ph type="sldNum" sz="quarter" idx="5"/>
          </p:nvPr>
        </p:nvSpPr>
        <p:spPr/>
        <p:txBody>
          <a:bodyPr/>
          <a:lstStyle/>
          <a:p>
            <a:pPr>
              <a:defRPr/>
            </a:pPr>
            <a:fld id="{A38B507C-68C9-457C-BC18-6AB456C11CE5}" type="slidenum">
              <a:rPr lang="en-US" smtClean="0"/>
              <a:pPr>
                <a:defRPr/>
              </a:pPr>
              <a:t>13</a:t>
            </a:fld>
            <a:endParaRPr lang="en-US" dirty="0"/>
          </a:p>
        </p:txBody>
      </p:sp>
    </p:spTree>
    <p:extLst>
      <p:ext uri="{BB962C8B-B14F-4D97-AF65-F5344CB8AC3E}">
        <p14:creationId xmlns:p14="http://schemas.microsoft.com/office/powerpoint/2010/main" val="412718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Most attire can be placed on a continuum from formal to casual. Common categories along this continuum are formal business, business casual, and casual. </a:t>
            </a:r>
            <a:r>
              <a:rPr lang="en-US" sz="1200" b="1" kern="1200" dirty="0">
                <a:solidFill>
                  <a:schemeClr val="tx1"/>
                </a:solidFill>
                <a:effectLst/>
                <a:latin typeface="+mn-lt"/>
                <a:ea typeface="+mn-ea"/>
                <a:cs typeface="+mn-cs"/>
              </a:rPr>
              <a:t>Formal business dress</a:t>
            </a:r>
            <a:r>
              <a:rPr lang="en-US" sz="1200" kern="1200" dirty="0">
                <a:solidFill>
                  <a:schemeClr val="tx1"/>
                </a:solidFill>
                <a:effectLst/>
                <a:latin typeface="+mn-lt"/>
                <a:ea typeface="+mn-ea"/>
                <a:cs typeface="+mn-cs"/>
              </a:rPr>
              <a:t>, at one end of the continuum, is intended to project executive presence and seriousness. It is distinguished by business suits, typically dark and conservative, accompanied by collared, button-down dress shirts. For men, neckties are essential. </a:t>
            </a:r>
          </a:p>
          <a:p>
            <a:r>
              <a:rPr lang="en-US" sz="1200" b="1" kern="1200" dirty="0">
                <a:solidFill>
                  <a:schemeClr val="tx1"/>
                </a:solidFill>
                <a:effectLst/>
                <a:latin typeface="+mn-lt"/>
                <a:ea typeface="+mn-ea"/>
                <a:cs typeface="+mn-cs"/>
              </a:rPr>
              <a:t>Business casual dress </a:t>
            </a:r>
            <a:r>
              <a:rPr lang="en-US" sz="1200" kern="1200" dirty="0">
                <a:solidFill>
                  <a:schemeClr val="tx1"/>
                </a:solidFill>
                <a:effectLst/>
                <a:latin typeface="+mn-lt"/>
                <a:ea typeface="+mn-ea"/>
                <a:cs typeface="+mn-cs"/>
              </a:rPr>
              <a:t>is one step down in formality along the continuum. It is intended to project a more comfortable, relaxed feel while still maintaining a high standard of professionalism. Business casual dress is interpreted broadly and varies significantly by location and company. As a result, business casual can be divided into </a:t>
            </a:r>
            <a:r>
              <a:rPr lang="en-US" sz="1200" i="1" kern="1200" dirty="0">
                <a:solidFill>
                  <a:schemeClr val="tx1"/>
                </a:solidFill>
                <a:effectLst/>
                <a:latin typeface="+mn-lt"/>
                <a:ea typeface="+mn-ea"/>
                <a:cs typeface="+mn-cs"/>
              </a:rPr>
              <a:t>high-level business casual</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low-level business casual.</a:t>
            </a:r>
            <a:r>
              <a:rPr lang="en-US" sz="1200" kern="1200" dirty="0">
                <a:solidFill>
                  <a:schemeClr val="tx1"/>
                </a:solidFill>
                <a:effectLst/>
                <a:latin typeface="+mn-lt"/>
                <a:ea typeface="+mn-ea"/>
                <a:cs typeface="+mn-cs"/>
              </a:rPr>
              <a:t> Business casual dress is probably the most common form of dress in the workplace today.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Casual dress </a:t>
            </a:r>
            <a:r>
              <a:rPr lang="en-US" sz="1200" kern="1200" dirty="0">
                <a:solidFill>
                  <a:schemeClr val="tx1"/>
                </a:solidFill>
                <a:effectLst/>
                <a:latin typeface="+mn-lt"/>
                <a:ea typeface="+mn-ea"/>
                <a:cs typeface="+mn-cs"/>
              </a:rPr>
              <a:t>is the least formal option. It is rare in a business-related setting. While some companies have implemented casual Fridays, nearly half of executives and managers feel that employees dress too casually on these days. If your company allows casual Fridays, make sure your attire continues to project a professional image.</a:t>
            </a:r>
          </a:p>
        </p:txBody>
      </p:sp>
      <p:sp>
        <p:nvSpPr>
          <p:cNvPr id="4" name="Slide Number Placeholder 3"/>
          <p:cNvSpPr>
            <a:spLocks noGrp="1"/>
          </p:cNvSpPr>
          <p:nvPr>
            <p:ph type="sldNum" sz="quarter" idx="5"/>
          </p:nvPr>
        </p:nvSpPr>
        <p:spPr/>
        <p:txBody>
          <a:bodyPr/>
          <a:lstStyle/>
          <a:p>
            <a:pPr>
              <a:defRPr/>
            </a:pPr>
            <a:fld id="{18CF8ACB-DE5F-4649-AC0D-040EF862556A}" type="slidenum">
              <a:rPr lang="en-US" smtClean="0"/>
              <a:pPr>
                <a:defRPr/>
              </a:pPr>
              <a:t>14</a:t>
            </a:fld>
            <a:endParaRPr lang="en-US" dirty="0"/>
          </a:p>
        </p:txBody>
      </p:sp>
    </p:spTree>
    <p:extLst>
      <p:ext uri="{BB962C8B-B14F-4D97-AF65-F5344CB8AC3E}">
        <p14:creationId xmlns:p14="http://schemas.microsoft.com/office/powerpoint/2010/main" val="20050260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Your attire, and the level of formality you choose, projects a range of messages (see Figure 15.3). Generally, formal business attire projects authority and competence, high-level business casual is associated with productivity and trustworthiness, and low-level business casual is associated with creativity and friendliness. For business presentations, you should generally dress up slightly more formally than your audience.</a:t>
            </a:r>
          </a:p>
        </p:txBody>
      </p:sp>
      <p:sp>
        <p:nvSpPr>
          <p:cNvPr id="4" name="Slide Number Placeholder 3"/>
          <p:cNvSpPr>
            <a:spLocks noGrp="1"/>
          </p:cNvSpPr>
          <p:nvPr>
            <p:ph type="sldNum" sz="quarter" idx="5"/>
          </p:nvPr>
        </p:nvSpPr>
        <p:spPr/>
        <p:txBody>
          <a:bodyPr/>
          <a:lstStyle/>
          <a:p>
            <a:pPr>
              <a:defRPr/>
            </a:pPr>
            <a:fld id="{881CAF38-CC54-41A8-972A-683F337AD779}" type="slidenum">
              <a:rPr lang="en-US" smtClean="0"/>
              <a:pPr>
                <a:defRPr/>
              </a:pPr>
              <a:t>15</a:t>
            </a:fld>
            <a:endParaRPr lang="en-US" dirty="0"/>
          </a:p>
        </p:txBody>
      </p:sp>
    </p:spTree>
    <p:extLst>
      <p:ext uri="{BB962C8B-B14F-4D97-AF65-F5344CB8AC3E}">
        <p14:creationId xmlns:p14="http://schemas.microsoft.com/office/powerpoint/2010/main" val="32121118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Regardless of the technology you use, your goal is to keep yourself as the main focus of the presentation. Even with well-designed slides or videos, however, keeping the focus on you during the presentation can be challenging. Keep in mind the following tips as you present.</a:t>
            </a:r>
          </a:p>
        </p:txBody>
      </p:sp>
      <p:sp>
        <p:nvSpPr>
          <p:cNvPr id="4" name="Slide Number Placeholder 3"/>
          <p:cNvSpPr>
            <a:spLocks noGrp="1"/>
          </p:cNvSpPr>
          <p:nvPr>
            <p:ph type="sldNum" sz="quarter" idx="5"/>
          </p:nvPr>
        </p:nvSpPr>
        <p:spPr/>
        <p:txBody>
          <a:bodyPr/>
          <a:lstStyle/>
          <a:p>
            <a:pPr>
              <a:defRPr/>
            </a:pPr>
            <a:fld id="{7664FB99-CAA3-463B-9824-272BE8C81506}" type="slidenum">
              <a:rPr lang="en-US" smtClean="0"/>
              <a:pPr>
                <a:defRPr/>
              </a:pPr>
              <a:t>16</a:t>
            </a:fld>
            <a:endParaRPr lang="en-US" dirty="0"/>
          </a:p>
        </p:txBody>
      </p:sp>
    </p:spTree>
    <p:extLst>
      <p:ext uri="{BB962C8B-B14F-4D97-AF65-F5344CB8AC3E}">
        <p14:creationId xmlns:p14="http://schemas.microsoft.com/office/powerpoint/2010/main" val="2216663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If you can, wait until the end of your presentation to distribute handouts. This allows you to maintain more control over the message. If you need to use handouts during the presentation, consider how you might distribute them without losing control, especially during the opening one to two minutes of your presentation. Recall that audience members form many of their deepest impressions during this initial part of your presentation. Many presenters have lost the opportunity to connect effectively during their openings because of rustling handouts.</a:t>
            </a:r>
          </a:p>
        </p:txBody>
      </p:sp>
      <p:sp>
        <p:nvSpPr>
          <p:cNvPr id="4" name="Slide Number Placeholder 3"/>
          <p:cNvSpPr>
            <a:spLocks noGrp="1"/>
          </p:cNvSpPr>
          <p:nvPr>
            <p:ph type="sldNum" sz="quarter" idx="10"/>
          </p:nvPr>
        </p:nvSpPr>
        <p:spPr/>
        <p:txBody>
          <a:bodyPr/>
          <a:lstStyle/>
          <a:p>
            <a:fld id="{645747BE-E4A6-4AAA-B8B8-94347DC0F2E4}" type="slidenum">
              <a:rPr lang="en-US" smtClean="0"/>
              <a:pPr/>
              <a:t>17</a:t>
            </a:fld>
            <a:endParaRPr lang="en-US" dirty="0"/>
          </a:p>
        </p:txBody>
      </p:sp>
    </p:spTree>
    <p:extLst>
      <p:ext uri="{BB962C8B-B14F-4D97-AF65-F5344CB8AC3E}">
        <p14:creationId xmlns:p14="http://schemas.microsoft.com/office/powerpoint/2010/main" val="4170132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Good speakers involve the audience as much as possible without getting off message and taking too much time. A few ways to interact with your audience include fielding questions during the presentation as well as mingling and following up with audience members afterward.</a:t>
            </a:r>
          </a:p>
          <a:p>
            <a:r>
              <a:rPr lang="en-US" sz="1200" kern="1200" dirty="0">
                <a:solidFill>
                  <a:schemeClr val="tx1"/>
                </a:solidFill>
                <a:effectLst/>
                <a:latin typeface="+mn-lt"/>
                <a:ea typeface="+mn-ea"/>
                <a:cs typeface="+mn-cs"/>
              </a:rPr>
              <a:t>Many of your presentations will involve a question-and-answer (Q&amp;A) portion. Practice the following strategies to make the Q&amp;A go as smoothly and effectively as possible.</a:t>
            </a:r>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When you complete your presentation, your work is not complete. In most cases, this is a good opportunity to work the room, further connecting with your audience. You can get additional feedback and discuss future endeavors with your listeners.</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45747BE-E4A6-4AAA-B8B8-94347DC0F2E4}" type="slidenum">
              <a:rPr lang="en-US" smtClean="0"/>
              <a:pPr/>
              <a:t>18</a:t>
            </a:fld>
            <a:endParaRPr lang="en-US" dirty="0"/>
          </a:p>
        </p:txBody>
      </p:sp>
    </p:spTree>
    <p:extLst>
      <p:ext uri="{BB962C8B-B14F-4D97-AF65-F5344CB8AC3E}">
        <p14:creationId xmlns:p14="http://schemas.microsoft.com/office/powerpoint/2010/main" val="792926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Admit when you do not know the answer. Explain that you would like to get an answer to the question and seek an opportunity to continue the conversation later. In Table 15.4 see how Latisha responds when she doesn’t have a firm answer to a question.</a:t>
            </a:r>
          </a:p>
        </p:txBody>
      </p:sp>
      <p:sp>
        <p:nvSpPr>
          <p:cNvPr id="4" name="Slide Number Placeholder 3"/>
          <p:cNvSpPr>
            <a:spLocks noGrp="1"/>
          </p:cNvSpPr>
          <p:nvPr>
            <p:ph type="sldNum" sz="quarter" idx="5"/>
          </p:nvPr>
        </p:nvSpPr>
        <p:spPr/>
        <p:txBody>
          <a:bodyPr/>
          <a:lstStyle/>
          <a:p>
            <a:pPr>
              <a:defRPr/>
            </a:pPr>
            <a:fld id="{859A0FF7-7AB7-40F4-AFC4-F687241EFAB7}" type="slidenum">
              <a:rPr lang="en-US" smtClean="0"/>
              <a:pPr>
                <a:defRPr/>
              </a:pPr>
              <a:t>19</a:t>
            </a:fld>
            <a:endParaRPr lang="en-US" dirty="0"/>
          </a:p>
        </p:txBody>
      </p:sp>
    </p:spTree>
    <p:extLst>
      <p:ext uri="{BB962C8B-B14F-4D97-AF65-F5344CB8AC3E}">
        <p14:creationId xmlns:p14="http://schemas.microsoft.com/office/powerpoint/2010/main" val="710310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p>
            <a:pPr>
              <a:defRPr/>
            </a:pPr>
            <a:fld id="{7B92A4B2-EF87-4E85-8951-F369F8D9605A}" type="slidenum">
              <a:rPr lang="en-US" smtClean="0"/>
              <a:pPr>
                <a:defRPr/>
              </a:pPr>
              <a:t>2</a:t>
            </a:fld>
            <a:endParaRPr lang="en-US" dirty="0"/>
          </a:p>
        </p:txBody>
      </p:sp>
    </p:spTree>
    <p:extLst>
      <p:ext uri="{BB962C8B-B14F-4D97-AF65-F5344CB8AC3E}">
        <p14:creationId xmlns:p14="http://schemas.microsoft.com/office/powerpoint/2010/main" val="26032654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859A0FF7-7AB7-40F4-AFC4-F687241EFAB7}" type="slidenum">
              <a:rPr lang="en-US" smtClean="0"/>
              <a:pPr>
                <a:defRPr/>
              </a:pPr>
              <a:t>20</a:t>
            </a:fld>
            <a:endParaRPr lang="en-US" dirty="0"/>
          </a:p>
        </p:txBody>
      </p:sp>
    </p:spTree>
    <p:extLst>
      <p:ext uri="{BB962C8B-B14F-4D97-AF65-F5344CB8AC3E}">
        <p14:creationId xmlns:p14="http://schemas.microsoft.com/office/powerpoint/2010/main" val="3714172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Fielding questions allows you to develop an emotional bond with the questioner. You can do so by sincerely showing thanks, recognizing the importance of the question, and otherwise validating the questioner, as Latisha does in the more effective example in Table 15.5.</a:t>
            </a:r>
            <a:endParaRPr lang="en-US" altLang="en-US" dirty="0"/>
          </a:p>
        </p:txBody>
      </p:sp>
      <p:sp>
        <p:nvSpPr>
          <p:cNvPr id="4" name="Slide Number Placeholder 3"/>
          <p:cNvSpPr>
            <a:spLocks noGrp="1"/>
          </p:cNvSpPr>
          <p:nvPr>
            <p:ph type="sldNum" sz="quarter" idx="5"/>
          </p:nvPr>
        </p:nvSpPr>
        <p:spPr/>
        <p:txBody>
          <a:bodyPr/>
          <a:lstStyle/>
          <a:p>
            <a:pPr>
              <a:defRPr/>
            </a:pPr>
            <a:fld id="{14D871B3-25FC-4316-958D-0744A4E2A64E}" type="slidenum">
              <a:rPr lang="en-US" smtClean="0"/>
              <a:pPr>
                <a:defRPr/>
              </a:pPr>
              <a:t>21</a:t>
            </a:fld>
            <a:endParaRPr lang="en-US" dirty="0"/>
          </a:p>
        </p:txBody>
      </p:sp>
    </p:spTree>
    <p:extLst>
      <p:ext uri="{BB962C8B-B14F-4D97-AF65-F5344CB8AC3E}">
        <p14:creationId xmlns:p14="http://schemas.microsoft.com/office/powerpoint/2010/main" val="1234813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As a rule of thumb, keep most responses to between 20 and 45 seconds. Pay close attention to your audience members during Q&amp;A to see if they are remaining interested and engaged. See Table 15.6 to compare Latisha’s less- and more-concise responses.</a:t>
            </a:r>
          </a:p>
        </p:txBody>
      </p:sp>
      <p:sp>
        <p:nvSpPr>
          <p:cNvPr id="4" name="Slide Number Placeholder 3"/>
          <p:cNvSpPr>
            <a:spLocks noGrp="1"/>
          </p:cNvSpPr>
          <p:nvPr>
            <p:ph type="sldNum" sz="quarter" idx="5"/>
          </p:nvPr>
        </p:nvSpPr>
        <p:spPr/>
        <p:txBody>
          <a:bodyPr/>
          <a:lstStyle/>
          <a:p>
            <a:pPr>
              <a:defRPr/>
            </a:pPr>
            <a:fld id="{970E1F24-6D3E-41DE-97BE-44CA41775C38}" type="slidenum">
              <a:rPr lang="en-US" smtClean="0"/>
              <a:pPr>
                <a:defRPr/>
              </a:pPr>
              <a:t>22</a:t>
            </a:fld>
            <a:endParaRPr lang="en-US" dirty="0"/>
          </a:p>
        </p:txBody>
      </p:sp>
    </p:spTree>
    <p:extLst>
      <p:ext uri="{BB962C8B-B14F-4D97-AF65-F5344CB8AC3E}">
        <p14:creationId xmlns:p14="http://schemas.microsoft.com/office/powerpoint/2010/main" val="39264361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When your listeners ask questions that could derail your agenda, find ways to tactfully reframe the conversation in favor of your objectives, as Latisha’s does in the examples in Table 15.7.</a:t>
            </a:r>
          </a:p>
        </p:txBody>
      </p:sp>
      <p:sp>
        <p:nvSpPr>
          <p:cNvPr id="4" name="Slide Number Placeholder 3"/>
          <p:cNvSpPr>
            <a:spLocks noGrp="1"/>
          </p:cNvSpPr>
          <p:nvPr>
            <p:ph type="sldNum" sz="quarter" idx="5"/>
          </p:nvPr>
        </p:nvSpPr>
        <p:spPr/>
        <p:txBody>
          <a:bodyPr/>
          <a:lstStyle/>
          <a:p>
            <a:pPr>
              <a:defRPr/>
            </a:pPr>
            <a:fld id="{F7FBCAC5-131E-41C9-A737-5DD33E619740}" type="slidenum">
              <a:rPr lang="en-US" smtClean="0"/>
              <a:pPr>
                <a:defRPr/>
              </a:pPr>
              <a:t>23</a:t>
            </a:fld>
            <a:endParaRPr lang="en-US" dirty="0"/>
          </a:p>
        </p:txBody>
      </p:sp>
    </p:spTree>
    <p:extLst>
      <p:ext uri="{BB962C8B-B14F-4D97-AF65-F5344CB8AC3E}">
        <p14:creationId xmlns:p14="http://schemas.microsoft.com/office/powerpoint/2010/main" val="2811893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4" name="Slide Number Placeholder 3"/>
          <p:cNvSpPr>
            <a:spLocks noGrp="1"/>
          </p:cNvSpPr>
          <p:nvPr>
            <p:ph type="sldNum" sz="quarter" idx="5"/>
          </p:nvPr>
        </p:nvSpPr>
        <p:spPr/>
        <p:txBody>
          <a:bodyPr/>
          <a:lstStyle/>
          <a:p>
            <a:pPr>
              <a:defRPr/>
            </a:pPr>
            <a:fld id="{F7FBCAC5-131E-41C9-A737-5DD33E619740}" type="slidenum">
              <a:rPr lang="en-US" smtClean="0"/>
              <a:pPr>
                <a:defRPr/>
              </a:pPr>
              <a:t>24</a:t>
            </a:fld>
            <a:endParaRPr lang="en-US" dirty="0"/>
          </a:p>
        </p:txBody>
      </p:sp>
    </p:spTree>
    <p:extLst>
      <p:ext uri="{BB962C8B-B14F-4D97-AF65-F5344CB8AC3E}">
        <p14:creationId xmlns:p14="http://schemas.microsoft.com/office/powerpoint/2010/main" val="3195846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You’ll often have the opportunity to present in teams. Delivering an effective team presentation involves the same principles as an individual presentation with a few complications to address. The key is to plan for these issues well ahead of the presentation.</a:t>
            </a:r>
          </a:p>
        </p:txBody>
      </p:sp>
      <p:sp>
        <p:nvSpPr>
          <p:cNvPr id="4" name="Slide Number Placeholder 3"/>
          <p:cNvSpPr>
            <a:spLocks noGrp="1"/>
          </p:cNvSpPr>
          <p:nvPr>
            <p:ph type="sldNum" sz="quarter" idx="10"/>
          </p:nvPr>
        </p:nvSpPr>
        <p:spPr/>
        <p:txBody>
          <a:bodyPr/>
          <a:lstStyle/>
          <a:p>
            <a:fld id="{645747BE-E4A6-4AAA-B8B8-94347DC0F2E4}" type="slidenum">
              <a:rPr lang="en-US" smtClean="0"/>
              <a:pPr/>
              <a:t>25</a:t>
            </a:fld>
            <a:endParaRPr lang="en-US" dirty="0"/>
          </a:p>
        </p:txBody>
      </p:sp>
    </p:spTree>
    <p:extLst>
      <p:ext uri="{BB962C8B-B14F-4D97-AF65-F5344CB8AC3E}">
        <p14:creationId xmlns:p14="http://schemas.microsoft.com/office/powerpoint/2010/main" val="1469552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You will likely be an audience member more often than you are a presenter. Take this role seriously. Do all you can to support the presenter. Show interest by maintaining eye contact and sitting up straight. Avoid behaviors that may distract the presenter, such as glancing at your mobile phone or yawning. Make comments and ask questions that help the presenter stay on message. In most cases, you share professional interests with the presenter. As a result, the success of the presentation is a team effort.</a:t>
            </a:r>
            <a:endParaRPr lang="en-US" dirty="0"/>
          </a:p>
        </p:txBody>
      </p:sp>
      <p:sp>
        <p:nvSpPr>
          <p:cNvPr id="4" name="Slide Number Placeholder 3"/>
          <p:cNvSpPr>
            <a:spLocks noGrp="1"/>
          </p:cNvSpPr>
          <p:nvPr>
            <p:ph type="sldNum" sz="quarter" idx="10"/>
          </p:nvPr>
        </p:nvSpPr>
        <p:spPr/>
        <p:txBody>
          <a:bodyPr/>
          <a:lstStyle/>
          <a:p>
            <a:fld id="{645747BE-E4A6-4AAA-B8B8-94347DC0F2E4}" type="slidenum">
              <a:rPr lang="en-US" smtClean="0"/>
              <a:pPr/>
              <a:t>26</a:t>
            </a:fld>
            <a:endParaRPr lang="en-US" dirty="0"/>
          </a:p>
        </p:txBody>
      </p:sp>
    </p:spTree>
    <p:extLst>
      <p:ext uri="{BB962C8B-B14F-4D97-AF65-F5344CB8AC3E}">
        <p14:creationId xmlns:p14="http://schemas.microsoft.com/office/powerpoint/2010/main" val="322877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Presenting gives you an excellent opportunity to connect deeply with your colleagues, your clients, and your other contacts. It allows you to express your views in a rich, two-way environment. As you do with your written communication, you will aim to strike the right style and tone in your presentations. Moreover, you will strive to establish a “presence,” something great speakers and presenters are often described as doing.</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internal presentations, you often present to people who know you well and who have already formed opinions about your credibility; they have a sense of your competence, caring, and character. However, internal presentations still provide you the opportunity to change others’ views of you. Use the presentation to show your thorough understanding of a business issue. Frame your ideas in ways that show clear benefits to your company, its employees, and its stakeholders. In every way, display honesty and openness.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external presentations, you are often dealing with people who have superficial impressions of your credibility. You have opportunities before, during, and after your presentation to bolster your credibility. Before the presentation, you can make information about your background available or have someone introduce you with a brief statement. During the presentation, you establish your competence by showing that you know the content well. You show your caring by connecting emotionally</a:t>
            </a:r>
            <a:r>
              <a:rPr lang="en-US" sz="1200" kern="1200" baseline="0" dirty="0">
                <a:solidFill>
                  <a:schemeClr val="tx1"/>
                </a:solidFill>
                <a:effectLst/>
                <a:latin typeface="+mn-lt"/>
                <a:ea typeface="+mn-ea"/>
                <a:cs typeface="+mn-cs"/>
              </a:rPr>
              <a:t> with audience members and adapting to their needs. You show your character by being open and honest. After your presentation, following up as appropriate with audience members shows your caring and character as well.</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a:defRPr/>
            </a:pPr>
            <a:fld id="{11879A3B-38BD-4D99-89CF-11C1D87C7B9F}" type="slidenum">
              <a:rPr lang="en-US" smtClean="0"/>
              <a:pPr>
                <a:defRPr/>
              </a:pPr>
              <a:t>3</a:t>
            </a:fld>
            <a:endParaRPr lang="en-US" dirty="0"/>
          </a:p>
        </p:txBody>
      </p:sp>
    </p:spTree>
    <p:extLst>
      <p:ext uri="{BB962C8B-B14F-4D97-AF65-F5344CB8AC3E}">
        <p14:creationId xmlns:p14="http://schemas.microsoft.com/office/powerpoint/2010/main" val="250688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By running through your presentations several times, you allow yourself to become more comfortable with the content, work out weakly connected areas, and identify parts that you want to emphasize through tone and nonverbal communication. Also, rehearsing allows you to time your presentation so you know if you need to add or remove content. Rehearsing may involve running through the presentation in your mind or out loud. Ideally, you can do it out loud. Consider videotaping your presentation.</a:t>
            </a:r>
          </a:p>
        </p:txBody>
      </p:sp>
      <p:sp>
        <p:nvSpPr>
          <p:cNvPr id="4" name="Slide Number Placeholder 3"/>
          <p:cNvSpPr>
            <a:spLocks noGrp="1"/>
          </p:cNvSpPr>
          <p:nvPr>
            <p:ph type="sldNum" sz="quarter" idx="5"/>
          </p:nvPr>
        </p:nvSpPr>
        <p:spPr/>
        <p:txBody>
          <a:bodyPr/>
          <a:lstStyle/>
          <a:p>
            <a:pPr>
              <a:defRPr/>
            </a:pPr>
            <a:fld id="{11879A3B-38BD-4D99-89CF-11C1D87C7B9F}" type="slidenum">
              <a:rPr lang="en-US" smtClean="0"/>
              <a:pPr>
                <a:defRPr/>
              </a:pPr>
              <a:t>4</a:t>
            </a:fld>
            <a:endParaRPr lang="en-US" dirty="0"/>
          </a:p>
        </p:txBody>
      </p:sp>
    </p:spTree>
    <p:extLst>
      <p:ext uri="{BB962C8B-B14F-4D97-AF65-F5344CB8AC3E}">
        <p14:creationId xmlns:p14="http://schemas.microsoft.com/office/powerpoint/2010/main" val="1163494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Experiencing some nervousness as you speak and present is normal. Even experienced speakers get stage fright from time to time. Feeling some nerves is not necessarily bad. It shows you care about making an effective presentation. And feeling some nerves can heighten your ability to deliver forcefully and passionately. Nervousness is dysfunctional only when it impairs your ability to deliver your content.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nervousness means you shortchange yourself at critical moments, use techniques to help you manage your nervousness. Consider some of the following recommendations: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Engage in relaxation techniques, such as stretching, meditating, or listening to music.</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Taking several deep breaths is a great technique to quickly alleviate anxiety.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Envision yourself speaking with confidence and ease.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 the opening moments of your presentation, look at those in the audience with whom you are most friendly.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Pay attention to foods and beverages that impact your nervousness. Some people avoid or minimize caffeine intake on speech days to avoid jitters.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One of the best ways of relaxing immediately before your presentation is to speak with audience members.</a:t>
            </a:r>
          </a:p>
        </p:txBody>
      </p:sp>
      <p:sp>
        <p:nvSpPr>
          <p:cNvPr id="4" name="Slide Number Placeholder 3"/>
          <p:cNvSpPr>
            <a:spLocks noGrp="1"/>
          </p:cNvSpPr>
          <p:nvPr>
            <p:ph type="sldNum" sz="quarter" idx="5"/>
          </p:nvPr>
        </p:nvSpPr>
        <p:spPr/>
        <p:txBody>
          <a:bodyPr/>
          <a:lstStyle/>
          <a:p>
            <a:pPr>
              <a:defRPr/>
            </a:pPr>
            <a:fld id="{11879A3B-38BD-4D99-89CF-11C1D87C7B9F}" type="slidenum">
              <a:rPr lang="en-US" smtClean="0"/>
              <a:pPr>
                <a:defRPr/>
              </a:pPr>
              <a:t>5</a:t>
            </a:fld>
            <a:endParaRPr lang="en-US" dirty="0"/>
          </a:p>
        </p:txBody>
      </p:sp>
    </p:spTree>
    <p:extLst>
      <p:ext uri="{BB962C8B-B14F-4D97-AF65-F5344CB8AC3E}">
        <p14:creationId xmlns:p14="http://schemas.microsoft.com/office/powerpoint/2010/main" val="1051650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Some polls show that public speaking is among the most serious phobias among adults, with the fear of snakes and heights surpassing it (see Figure 15.1).</a:t>
            </a:r>
          </a:p>
        </p:txBody>
      </p:sp>
      <p:sp>
        <p:nvSpPr>
          <p:cNvPr id="4" name="Slide Number Placeholder 3"/>
          <p:cNvSpPr>
            <a:spLocks noGrp="1"/>
          </p:cNvSpPr>
          <p:nvPr>
            <p:ph type="sldNum" sz="quarter" idx="5"/>
          </p:nvPr>
        </p:nvSpPr>
        <p:spPr/>
        <p:txBody>
          <a:bodyPr/>
          <a:lstStyle/>
          <a:p>
            <a:pPr>
              <a:defRPr/>
            </a:pPr>
            <a:fld id="{BA3EF6F0-E877-4DC1-8443-FDCFA55011DC}" type="slidenum">
              <a:rPr lang="en-US" smtClean="0"/>
              <a:pPr>
                <a:defRPr/>
              </a:pPr>
              <a:t>6</a:t>
            </a:fld>
            <a:endParaRPr lang="en-US" dirty="0"/>
          </a:p>
        </p:txBody>
      </p:sp>
    </p:spTree>
    <p:extLst>
      <p:ext uri="{BB962C8B-B14F-4D97-AF65-F5344CB8AC3E}">
        <p14:creationId xmlns:p14="http://schemas.microsoft.com/office/powerpoint/2010/main" val="3414984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If you make your speech about people, your audience members are more likely to trust your commitment to them and others. Also, a strong people-focus will allow you to liven up dry facts and statistics. Try the following methods of making your speech about people.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When you present numerical information, using people as the subjects of your sentences humanizes your presentation.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By naming members in your organization or other relevant people, you help your audience members feel they are getting to know these important individuals.</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When you know the names of persons in your audience, consider using their names from time to time to personalize your presentation.</a:t>
            </a:r>
            <a:endParaRPr lang="en-US" altLang="en-US" dirty="0"/>
          </a:p>
        </p:txBody>
      </p:sp>
      <p:sp>
        <p:nvSpPr>
          <p:cNvPr id="4" name="Slide Number Placeholder 3"/>
          <p:cNvSpPr>
            <a:spLocks noGrp="1"/>
          </p:cNvSpPr>
          <p:nvPr>
            <p:ph type="sldNum" sz="quarter" idx="5"/>
          </p:nvPr>
        </p:nvSpPr>
        <p:spPr/>
        <p:txBody>
          <a:bodyPr/>
          <a:lstStyle/>
          <a:p>
            <a:pPr>
              <a:defRPr/>
            </a:pPr>
            <a:fld id="{054DBAFA-4106-437C-BEBD-EB44CC33C91D}" type="slidenum">
              <a:rPr lang="en-US" smtClean="0"/>
              <a:pPr>
                <a:defRPr/>
              </a:pPr>
              <a:t>7</a:t>
            </a:fld>
            <a:endParaRPr lang="en-US" dirty="0"/>
          </a:p>
        </p:txBody>
      </p:sp>
    </p:spTree>
    <p:extLst>
      <p:ext uri="{BB962C8B-B14F-4D97-AF65-F5344CB8AC3E}">
        <p14:creationId xmlns:p14="http://schemas.microsoft.com/office/powerpoint/2010/main" val="788848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Using people as the subjects of your sentences humanizes your presentation, especially when you present numerical information. Notice how Latisha does this in Table 15.1.</a:t>
            </a:r>
          </a:p>
        </p:txBody>
      </p:sp>
      <p:sp>
        <p:nvSpPr>
          <p:cNvPr id="4" name="Slide Number Placeholder 3"/>
          <p:cNvSpPr>
            <a:spLocks noGrp="1"/>
          </p:cNvSpPr>
          <p:nvPr>
            <p:ph type="sldNum" sz="quarter" idx="5"/>
          </p:nvPr>
        </p:nvSpPr>
        <p:spPr/>
        <p:txBody>
          <a:bodyPr/>
          <a:lstStyle/>
          <a:p>
            <a:pPr>
              <a:defRPr/>
            </a:pPr>
            <a:fld id="{E9607BC3-CF05-48C2-B713-799CF3A86CA3}" type="slidenum">
              <a:rPr lang="en-US" smtClean="0"/>
              <a:pPr>
                <a:defRPr/>
              </a:pPr>
              <a:t>8</a:t>
            </a:fld>
            <a:endParaRPr lang="en-US" dirty="0"/>
          </a:p>
        </p:txBody>
      </p:sp>
    </p:spTree>
    <p:extLst>
      <p:ext uri="{BB962C8B-B14F-4D97-AF65-F5344CB8AC3E}">
        <p14:creationId xmlns:p14="http://schemas.microsoft.com/office/powerpoint/2010/main" val="408065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z="1200" kern="1200" dirty="0">
                <a:solidFill>
                  <a:schemeClr val="tx1"/>
                </a:solidFill>
                <a:effectLst/>
                <a:latin typeface="+mn-lt"/>
                <a:ea typeface="+mn-ea"/>
                <a:cs typeface="+mn-cs"/>
              </a:rPr>
              <a:t>By naming members in your organization or other relevant people, you help your audience members feel that they are getting to know these important individuals (see Table 15.2).</a:t>
            </a:r>
            <a:endParaRPr lang="en-US" altLang="en-US" dirty="0"/>
          </a:p>
        </p:txBody>
      </p:sp>
      <p:sp>
        <p:nvSpPr>
          <p:cNvPr id="4" name="Slide Number Placeholder 3"/>
          <p:cNvSpPr>
            <a:spLocks noGrp="1"/>
          </p:cNvSpPr>
          <p:nvPr>
            <p:ph type="sldNum" sz="quarter" idx="5"/>
          </p:nvPr>
        </p:nvSpPr>
        <p:spPr/>
        <p:txBody>
          <a:bodyPr/>
          <a:lstStyle/>
          <a:p>
            <a:pPr>
              <a:defRPr/>
            </a:pPr>
            <a:fld id="{9F7E62D1-B302-4290-A03F-603EA165267F}" type="slidenum">
              <a:rPr lang="en-US" smtClean="0"/>
              <a:pPr>
                <a:defRPr/>
              </a:pPr>
              <a:t>9</a:t>
            </a:fld>
            <a:endParaRPr lang="en-US" dirty="0"/>
          </a:p>
        </p:txBody>
      </p:sp>
    </p:spTree>
    <p:extLst>
      <p:ext uri="{BB962C8B-B14F-4D97-AF65-F5344CB8AC3E}">
        <p14:creationId xmlns:p14="http://schemas.microsoft.com/office/powerpoint/2010/main" val="3562511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rPr>
              <a:t>© 2021 McGraw Hill. All rights reserved. Authorized only for instructor use in the classroom.</a:t>
            </a:r>
          </a:p>
        </p:txBody>
      </p:sp>
    </p:spTree>
    <p:extLst>
      <p:ext uri="{BB962C8B-B14F-4D97-AF65-F5344CB8AC3E}">
        <p14:creationId xmlns:p14="http://schemas.microsoft.com/office/powerpoint/2010/main" val="675374071"/>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1"/>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Jump Link"/>
          <p:cNvSpPr>
            <a:spLocks noGrp="1"/>
          </p:cNvSpPr>
          <p:nvPr>
            <p:ph type="body" sz="quarter" idx="12" hasCustomPrompt="1"/>
          </p:nvPr>
        </p:nvSpPr>
        <p:spPr>
          <a:xfrm>
            <a:off x="3817620" y="6529450"/>
            <a:ext cx="1508760" cy="99950"/>
          </a:xfrm>
          <a:prstGeom prst="rect">
            <a:avLst/>
          </a:prstGeom>
        </p:spPr>
        <p:txBody>
          <a:bodyPr lIns="0" tIns="0" rIns="0" bIns="0"/>
          <a:lstStyle>
            <a:lvl1pPr marL="0" indent="0" algn="ctr">
              <a:buNone/>
              <a:defRPr sz="800"/>
            </a:lvl1pPr>
          </a:lstStyle>
          <a:p>
            <a:pPr lvl="0"/>
            <a:r>
              <a:rPr lang="en-US" dirty="0"/>
              <a:t>Jump to long image description(s)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021737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504E"/>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09058233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08420036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normAutofit/>
          </a:bodyPr>
          <a:lstStyle>
            <a:lvl1pPr>
              <a:defRPr sz="3600">
                <a:solidFill>
                  <a:srgbClr val="1D7573"/>
                </a:solidFill>
              </a:defRPr>
            </a:lvl1pPr>
          </a:lstStyle>
          <a:p>
            <a:r>
              <a:rPr lang="en-US" dirty="0"/>
              <a:t>Slide Title</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sz="2800"/>
            </a:lvl1pPr>
            <a:lvl2pPr>
              <a:defRPr sz="2400"/>
            </a:lvl2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sz="2800"/>
            </a:lvl1pPr>
            <a:lvl2pPr>
              <a:defRPr sz="2400"/>
            </a:lvl2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88630257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93191200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5765095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24524593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3162300" cy="79378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524051" y="2423225"/>
            <a:ext cx="2676348" cy="867419"/>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433475" y="3704920"/>
            <a:ext cx="2857500" cy="985256"/>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596663" y="4925917"/>
            <a:ext cx="2531125" cy="881515"/>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4800600" y="1203077"/>
            <a:ext cx="2857500" cy="867419"/>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4857752" y="2655397"/>
            <a:ext cx="2171700" cy="1221457"/>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
        <p:nvSpPr>
          <p:cNvPr id="10" name="Content Placeholder 9">
            <a:extLst>
              <a:ext uri="{FF2B5EF4-FFF2-40B4-BE49-F238E27FC236}">
                <a16:creationId xmlns:a16="http://schemas.microsoft.com/office/drawing/2014/main" id="{964BB709-92B6-4B12-A756-9B51EB04E04D}"/>
              </a:ext>
            </a:extLst>
          </p:cNvPr>
          <p:cNvSpPr>
            <a:spLocks noGrp="1"/>
          </p:cNvSpPr>
          <p:nvPr>
            <p:ph sz="quarter" idx="19"/>
          </p:nvPr>
        </p:nvSpPr>
        <p:spPr>
          <a:xfrm>
            <a:off x="4572000" y="3938888"/>
            <a:ext cx="3371852"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8A2277CA-BB3F-47C9-8DA6-91E5A4AF32CE}"/>
              </a:ext>
            </a:extLst>
          </p:cNvPr>
          <p:cNvSpPr>
            <a:spLocks noGrp="1"/>
          </p:cNvSpPr>
          <p:nvPr>
            <p:ph sz="quarter" idx="20"/>
          </p:nvPr>
        </p:nvSpPr>
        <p:spPr>
          <a:xfrm>
            <a:off x="4511612" y="5023151"/>
            <a:ext cx="41148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15722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rgbClr val="00504E"/>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665" y="2061714"/>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529397"/>
            <a:ext cx="9144000" cy="328603"/>
          </a:xfrm>
        </p:spPr>
        <p:txBody>
          <a:bodyPr/>
          <a:lstStyle>
            <a:lvl1pPr algn="ctr">
              <a:defRPr sz="800"/>
            </a:lvl1pPr>
          </a:lstStyle>
          <a:p>
            <a:pPr defTabSz="457200">
              <a:spcBef>
                <a:spcPct val="20000"/>
              </a:spcBef>
              <a:defRPr/>
            </a:pPr>
            <a:r>
              <a:rPr lang="en-US" dirty="0">
                <a:solidFill>
                  <a:srgbClr val="000000"/>
                </a:solidFill>
              </a:rPr>
              <a:t>© &lt; add the year&gt; McGraw Hill. All rights reserved. Authorized only for instructor use in the classroom.</a:t>
            </a:r>
          </a:p>
          <a:p>
            <a:pPr defTabSz="457200">
              <a:spcBef>
                <a:spcPct val="20000"/>
              </a:spcBef>
              <a:defRPr/>
            </a:pPr>
            <a:r>
              <a:rPr lang="en-US" dirty="0">
                <a:solidFill>
                  <a:srgbClr val="000000"/>
                </a:solidFill>
              </a:rPr>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600200" y="4852699"/>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0625509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rgbClr val="00504E"/>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chemeClr val="tx1"/>
                </a:solidFill>
              </a:defRPr>
            </a:lvl1pPr>
            <a:lvl5pPr>
              <a:defRPr/>
            </a:lvl5pPr>
          </a:lstStyle>
          <a:p>
            <a:pPr lvl="0"/>
            <a:r>
              <a:rPr lang="en-US" dirty="0"/>
              <a:t>Insert Photo Credit Here</a:t>
            </a:r>
          </a:p>
        </p:txBody>
      </p:sp>
    </p:spTree>
    <p:extLst>
      <p:ext uri="{BB962C8B-B14F-4D97-AF65-F5344CB8AC3E}">
        <p14:creationId xmlns:p14="http://schemas.microsoft.com/office/powerpoint/2010/main" val="68176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AC0000"/>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685800" y="5080571"/>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16" name="Content Placeholder 15">
            <a:extLst>
              <a:ext uri="{FF2B5EF4-FFF2-40B4-BE49-F238E27FC236}">
                <a16:creationId xmlns:a16="http://schemas.microsoft.com/office/drawing/2014/main" id="{65A2FDF9-5598-44F4-A591-9B91E7F9BEFA}"/>
              </a:ext>
            </a:extLst>
          </p:cNvPr>
          <p:cNvSpPr>
            <a:spLocks noGrp="1"/>
          </p:cNvSpPr>
          <p:nvPr>
            <p:ph sz="quarter" idx="12" hasCustomPrompt="1"/>
          </p:nvPr>
        </p:nvSpPr>
        <p:spPr>
          <a:xfrm>
            <a:off x="342900" y="6456872"/>
            <a:ext cx="8458200" cy="431800"/>
          </a:xfrm>
          <a:prstGeom prst="rect">
            <a:avLst/>
          </a:prstGeom>
        </p:spPr>
        <p:txBody>
          <a:bodyPr/>
          <a:lstStyle>
            <a:lvl1pPr algn="ctr">
              <a:spcBef>
                <a:spcPts val="0"/>
              </a:spcBef>
              <a:defRPr sz="1000"/>
            </a:lvl1pPr>
          </a:lstStyle>
          <a:p>
            <a:pPr lvl="0"/>
            <a:r>
              <a:rPr lang="en-US" dirty="0"/>
              <a:t>© 2021 McGraw Hill. All rights reserved. Authorized only for instructor use in the classroom.</a:t>
            </a:r>
          </a:p>
          <a:p>
            <a:pPr lvl="0"/>
            <a:r>
              <a:rPr lang="en-US" dirty="0"/>
              <a:t>No reproduction or further distribution permitted without the prior written consent of McGraw Hill.</a:t>
            </a:r>
          </a:p>
        </p:txBody>
      </p:sp>
    </p:spTree>
    <p:extLst>
      <p:ext uri="{BB962C8B-B14F-4D97-AF65-F5344CB8AC3E}">
        <p14:creationId xmlns:p14="http://schemas.microsoft.com/office/powerpoint/2010/main" val="429536582"/>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50211" y="2314415"/>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rPr>
              <a:t>© 2021 McGraw Hill. All rights reserved. Authorized only for instructor use in the classroom.</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5105400"/>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952039"/>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212130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8542264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128651163"/>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745783291"/>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97645808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rgbClr val="00504E"/>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chemeClr val="tx1"/>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78236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504E"/>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83690149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33093647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49471649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83788125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819216179"/>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6848964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lvl1pPr>
              <a:defRPr>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191630168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665" y="2061714"/>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sz="1100"/>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a:ea typeface="+mn-ea"/>
                <a:cs typeface="+mn-cs"/>
              </a:rPr>
              <a:t>© &lt; add the year&gt; McGraw Hill. All rights reserved. Authorized only for instructor use in the classroom.</a:t>
            </a:r>
          </a:p>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panose="020B0604020202020204"/>
                <a:ea typeface="+mn-ea"/>
                <a:cs typeface="+mn-cs"/>
              </a:rPr>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600200" y="4852699"/>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1467530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8080"/>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45360266"/>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5707701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67338930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71648944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979212089"/>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837939126"/>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665" y="2061714"/>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sz="1100"/>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a:ea typeface="+mn-ea"/>
                <a:cs typeface="+mn-cs"/>
              </a:rPr>
              <a:t>© &lt; add the year&gt; McGraw Hill. All rights reserved. Authorized only for instructor use in the classroom.</a:t>
            </a:r>
          </a:p>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panose="020B0604020202020204"/>
                <a:ea typeface="+mn-ea"/>
                <a:cs typeface="+mn-cs"/>
              </a:rPr>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600200" y="4852699"/>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054195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421836736"/>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8080"/>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453935882"/>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19109057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07666016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76363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13922067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37743875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19665" y="2061714"/>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sz="1100"/>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Arial" panose="020B0604020202020204"/>
                <a:ea typeface="+mn-ea"/>
                <a:cs typeface="+mn-cs"/>
              </a:rPr>
              <a:t>© &lt; add the year&gt; McGraw Hill. All rights reserved. Authorized only for instructor use in the classroom.</a:t>
            </a:r>
          </a:p>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Arial" panose="020B0604020202020204"/>
                <a:ea typeface="+mn-ea"/>
                <a:cs typeface="+mn-cs"/>
              </a:rPr>
              <a:t>No reproduction or further distribution permitted without the prior written consent of McGraw Hill.</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600200" y="4852699"/>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Tree>
    <p:extLst>
      <p:ext uri="{BB962C8B-B14F-4D97-AF65-F5344CB8AC3E}">
        <p14:creationId xmlns:p14="http://schemas.microsoft.com/office/powerpoint/2010/main" val="261413379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42900"/>
            <a:ext cx="8458200" cy="800100"/>
          </a:xfrm>
          <a:prstGeom prst="rect">
            <a:avLst/>
          </a:prstGeom>
        </p:spPr>
        <p:txBody>
          <a:bodyPr anchor="ctr"/>
          <a:lstStyle>
            <a:lvl1pPr>
              <a:lnSpc>
                <a:spcPct val="100000"/>
              </a:lnSpc>
              <a:defRPr sz="3600">
                <a:solidFill>
                  <a:srgbClr val="008080"/>
                </a:solidFill>
              </a:defRPr>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524000"/>
            <a:ext cx="8458200" cy="4724400"/>
          </a:xfrm>
          <a:prstGeom prst="rect">
            <a:avLst/>
          </a:prstGeom>
        </p:spPr>
        <p:txBody>
          <a:bodyPr/>
          <a:lstStyle>
            <a:lvl1pPr>
              <a:defRPr sz="2800"/>
            </a:lvl1pPr>
            <a:lvl2pPr marL="914400" indent="-452438">
              <a:defRPr sz="2400"/>
            </a:lvl2pPr>
            <a:lvl3pPr marL="1376363" indent="-461963">
              <a:defRPr sz="2000"/>
            </a:lvl3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175609987"/>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415320694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08078124"/>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lumMod val="75000"/>
              <a:lumOff val="25000"/>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787809986"/>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3598301553"/>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56286289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91922467"/>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74443074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1515737" y="970402"/>
            <a:ext cx="7620000" cy="609600"/>
          </a:xfrm>
          <a:prstGeom prst="rect">
            <a:avLst/>
          </a:prstGeom>
        </p:spPr>
        <p:txBody>
          <a:bodyPr/>
          <a:lstStyle>
            <a:lvl1pPr>
              <a:defRPr sz="3600">
                <a:solidFill>
                  <a:srgbClr val="008080"/>
                </a:solidFill>
              </a:defRPr>
            </a:lvl1pPr>
          </a:lstStyle>
          <a:p>
            <a:r>
              <a:rPr lang="en-US" dirty="0"/>
              <a:t>Click to edit Master title style</a:t>
            </a:r>
          </a:p>
        </p:txBody>
      </p:sp>
      <p:sp>
        <p:nvSpPr>
          <p:cNvPr id="3" name="Content Placeholder 1"/>
          <p:cNvSpPr>
            <a:spLocks noGrp="1"/>
          </p:cNvSpPr>
          <p:nvPr>
            <p:ph idx="1"/>
          </p:nvPr>
        </p:nvSpPr>
        <p:spPr>
          <a:xfrm>
            <a:off x="457200" y="1981200"/>
            <a:ext cx="8229600" cy="45720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6" hasCustomPrompt="1"/>
          </p:nvPr>
        </p:nvSpPr>
        <p:spPr>
          <a:xfrm>
            <a:off x="3886200" y="6553200"/>
            <a:ext cx="1371600" cy="99950"/>
          </a:xfrm>
          <a:prstGeom prst="rect">
            <a:avLst/>
          </a:prstGeom>
        </p:spPr>
        <p:txBody>
          <a:bodyPr lIns="0" tIns="0" rIns="0" bIns="0"/>
          <a:lstStyle>
            <a:lvl1pPr marL="0" indent="0" algn="ctr">
              <a:buNone/>
              <a:defRPr sz="800"/>
            </a:lvl1pPr>
          </a:lstStyle>
          <a:p>
            <a:pPr lvl="0"/>
            <a:r>
              <a:rPr lang="en-US" dirty="0"/>
              <a:t>Jump to long image description</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582992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1295400" y="674875"/>
            <a:ext cx="7696200" cy="639762"/>
          </a:xfrm>
          <a:prstGeom prst="rect">
            <a:avLst/>
          </a:prstGeom>
        </p:spPr>
        <p:txBody>
          <a:bodyPr/>
          <a:lstStyle>
            <a:lvl1pPr>
              <a:defRPr lang="en-US" sz="3600" dirty="0">
                <a:solidFill>
                  <a:srgbClr val="008080"/>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447800"/>
            <a:ext cx="8153400" cy="457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358044"/>
            <a:ext cx="8153400" cy="415636"/>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3192086"/>
            <a:ext cx="8153400" cy="374073"/>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4053840"/>
            <a:ext cx="8153400" cy="457200"/>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5033356"/>
            <a:ext cx="8153400" cy="498764"/>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6"/>
          <p:cNvSpPr>
            <a:spLocks noGrp="1"/>
          </p:cNvSpPr>
          <p:nvPr>
            <p:ph sz="quarter" idx="11"/>
          </p:nvPr>
        </p:nvSpPr>
        <p:spPr>
          <a:xfrm>
            <a:off x="533400" y="5985164"/>
            <a:ext cx="8153400" cy="415636"/>
          </a:xfrm>
          <a:prstGeom prst="rect">
            <a:avLst/>
          </a:prstGeom>
        </p:spPr>
        <p:txBody>
          <a:bodyPr/>
          <a:lstStyle>
            <a:lvl1pPr>
              <a:spcAft>
                <a:spcPts val="800"/>
              </a:spcAft>
              <a:defRPr sz="2400"/>
            </a:lvl1pPr>
            <a:lvl2pPr>
              <a:spcAft>
                <a:spcPts val="800"/>
              </a:spcAft>
              <a:defRPr sz="2000"/>
            </a:lvl2pPr>
            <a:lvl3pPr>
              <a:spcAft>
                <a:spcPts val="800"/>
              </a:spcAft>
              <a:defRPr sz="1800"/>
            </a:lvl3pPr>
            <a:lvl4pPr>
              <a:spcAft>
                <a:spcPts val="800"/>
              </a:spcAft>
              <a:defRPr sz="1600"/>
            </a:lvl4pPr>
            <a:lvl5pPr>
              <a:spcAft>
                <a:spcPts val="800"/>
              </a:spcAft>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60267876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69939677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8.xml.rels><?xml version="1.0" encoding="UTF-8" standalone="yes"?>
<Relationships xmlns="http://schemas.openxmlformats.org/package/2006/relationships"><Relationship Id="rId8" Type="http://schemas.openxmlformats.org/officeDocument/2006/relationships/theme" Target="../theme/theme8.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49.xml"/><Relationship Id="rId7" Type="http://schemas.openxmlformats.org/officeDocument/2006/relationships/theme" Target="../theme/theme9.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a:extLst>
              <a:ext uri="{FF2B5EF4-FFF2-40B4-BE49-F238E27FC236}">
                <a16:creationId xmlns:a16="http://schemas.microsoft.com/office/drawing/2014/main" id="{BF372B49-B6F5-4826-B4F8-2F8A4FFF8894}"/>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05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1600" b="0" i="0" u="none" strike="noStrike" kern="1200" cap="none" spc="40" normalizeH="0" baseline="60000" noProof="0" dirty="0">
              <a:ln>
                <a:noFill/>
              </a:ln>
              <a:solidFill>
                <a:srgbClr val="000000"/>
              </a:solidFill>
              <a:effectLst/>
              <a:uLnTx/>
              <a:uFillTx/>
              <a:latin typeface="Arial" panose="020B0604020202020204"/>
              <a:ea typeface="+mn-ea"/>
              <a:cs typeface="+mn-cs"/>
            </a:endParaRPr>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marL="0" marR="0" lvl="0" indent="0" algn="ctr" defTabSz="457200" rtl="0" eaLnBrk="1" fontAlgn="auto" latinLnBrk="0" hangingPunct="1">
              <a:lnSpc>
                <a:spcPct val="100000"/>
              </a:lnSpc>
              <a:spcBef>
                <a:spcPct val="2000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rPr>
              <a:t>© 2021 McGraw Hill. All rights reserved. Authorized only for instructor use in the classroom.</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6277652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Lst>
  <p:hf sldNum="0"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2883533354"/>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Lst>
  <p:hf sldNum="0" hdr="0" dt="0"/>
  <p:txStyles>
    <p:titleStyle>
      <a:lvl1pPr algn="l" defTabSz="914400" rtl="0" eaLnBrk="1" latinLnBrk="0" hangingPunct="1">
        <a:lnSpc>
          <a:spcPct val="90000"/>
        </a:lnSpc>
        <a:spcBef>
          <a:spcPct val="0"/>
        </a:spcBef>
        <a:buNone/>
        <a:defRPr sz="3200" b="1" kern="1200">
          <a:solidFill>
            <a:srgbClr val="00504E"/>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50000"/>
                    <a:lumOff val="50000"/>
                  </a:srgbClr>
                </a:solidFill>
                <a:effectLst/>
                <a:uLnTx/>
                <a:uFillTx/>
                <a:latin typeface="Arial" panose="020B0604020202020204"/>
                <a:ea typeface="+mn-ea"/>
                <a:cs typeface="+mn-cs"/>
              </a:rPr>
              <a:t>© 2021 McGraw Hill. All rights reserved. Authorized only for instructor use in the classroom.</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541946694"/>
      </p:ext>
    </p:extLst>
  </p:cSld>
  <p:clrMap bg1="lt1" tx1="dk1" bg2="lt2" tx2="dk2" accent1="accent1" accent2="accent2" accent3="accent3" accent4="accent4" accent5="accent5" accent6="accent6" hlink="hlink" folHlink="folHlink"/>
  <p:sldLayoutIdLst>
    <p:sldLayoutId id="2147483735" r:id="rId1"/>
  </p:sldLayoutIdLst>
  <p:hf sldNum="0"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2160">
          <p15:clr>
            <a:srgbClr val="F26B43"/>
          </p15:clr>
        </p15:guide>
        <p15:guide id="13" pos="36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2589628964"/>
      </p:ext>
    </p:extLst>
  </p:cSld>
  <p:clrMap bg1="lt1" tx1="dk1" bg2="lt2" tx2="dk2" accent1="accent1" accent2="accent2" accent3="accent3" accent4="accent4" accent5="accent5" accent6="accent6" hlink="hlink" folHlink="folHlink"/>
  <p:sldLayoutIdLst>
    <p:sldLayoutId id="2147483737" r:id="rId1"/>
    <p:sldLayoutId id="2147483738" r:id="rId2"/>
  </p:sldLayoutIdLst>
  <p:hf sldNum="0"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p15:clr>
            <a:srgbClr val="F26B43"/>
          </p15:clr>
        </p15:guide>
        <p15:guide id="6" pos="216">
          <p15:clr>
            <a:srgbClr val="F26B43"/>
          </p15:clr>
        </p15:guide>
        <p15:guide id="7" pos="4296">
          <p15:clr>
            <a:srgbClr val="F26B43"/>
          </p15:clr>
        </p15:guide>
        <p15:guide id="9" orient="horz" pos="4211">
          <p15:clr>
            <a:srgbClr val="F26B43"/>
          </p15:clr>
        </p15:guide>
        <p15:guide id="10" orient="horz" pos="1248">
          <p15:clr>
            <a:srgbClr val="F26B43"/>
          </p15:clr>
        </p15:guide>
        <p15:guide id="11" orient="horz" pos="3984">
          <p15:clr>
            <a:srgbClr val="F26B43"/>
          </p15:clr>
        </p15:guide>
        <p15:guide id="12" orient="horz" pos="1656">
          <p15:clr>
            <a:srgbClr val="F26B43"/>
          </p15:clr>
        </p15:guide>
        <p15:guide id="13" pos="2980">
          <p15:clr>
            <a:srgbClr val="F26B43"/>
          </p15:clr>
        </p15:guide>
        <p15:guide id="14" orient="horz" pos="2260">
          <p15:clr>
            <a:srgbClr val="F26B43"/>
          </p15:clr>
        </p15:guide>
        <p15:guide id="15" pos="26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05044982"/>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Lst>
  <p:hf sldNum="0" hdr="0" dt="0"/>
  <p:txStyles>
    <p:titleStyle>
      <a:lvl1pPr algn="l" defTabSz="914400" rtl="0" eaLnBrk="1" latinLnBrk="0" hangingPunct="1">
        <a:lnSpc>
          <a:spcPct val="90000"/>
        </a:lnSpc>
        <a:spcBef>
          <a:spcPct val="0"/>
        </a:spcBef>
        <a:buNone/>
        <a:defRPr sz="3600" b="1" kern="1200">
          <a:solidFill>
            <a:srgbClr val="00504E"/>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solidFill>
              </a:defRPr>
            </a:lvl1pPr>
          </a:lstStyle>
          <a:p>
            <a:pPr>
              <a:defRPr/>
            </a:pPr>
            <a:fld id="{68151E55-6873-49E2-B8D5-2F265E6F1973}" type="slidenum">
              <a:rPr lang="en-US" smtClean="0"/>
              <a:pPr>
                <a:defRPr/>
              </a:pPr>
              <a:t>‹#›</a:t>
            </a:fld>
            <a:endParaRPr lang="en-US" dirty="0"/>
          </a:p>
        </p:txBody>
      </p:sp>
    </p:spTree>
    <p:extLst>
      <p:ext uri="{BB962C8B-B14F-4D97-AF65-F5344CB8AC3E}">
        <p14:creationId xmlns:p14="http://schemas.microsoft.com/office/powerpoint/2010/main" val="351397958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Lst>
  <p:hf sldNum="0" hdr="0" dt="0"/>
  <p:txStyles>
    <p:titleStyle>
      <a:lvl1pPr algn="l" defTabSz="914400" rtl="0" eaLnBrk="1" latinLnBrk="0" hangingPunct="1">
        <a:lnSpc>
          <a:spcPct val="90000"/>
        </a:lnSpc>
        <a:spcBef>
          <a:spcPct val="0"/>
        </a:spcBef>
        <a:buNone/>
        <a:defRPr sz="3600" b="1" kern="1200">
          <a:solidFill>
            <a:srgbClr val="00504E"/>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7826303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Lst>
  <p:hf sldNum="0" hd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431369381"/>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Lst>
  <p:hf sldNum="0"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553200"/>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68151E55-6873-49E2-B8D5-2F265E6F1973}" type="slidenum">
              <a:rPr kumimoji="0" lang="en-US" sz="800" b="0" i="0" u="none" strike="noStrike" kern="1200" cap="none" spc="0" normalizeH="0" baseline="0" noProof="0" smtClean="0">
                <a:ln>
                  <a:noFill/>
                </a:ln>
                <a:solidFill>
                  <a:srgbClr val="000000">
                    <a:lumMod val="65000"/>
                    <a:lumOff val="35000"/>
                  </a:srgb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rgbClr val="000000">
                  <a:lumMod val="65000"/>
                  <a:lumOff val="35000"/>
                </a:srgbClr>
              </a:solidFill>
              <a:effectLst/>
              <a:uLnTx/>
              <a:uFillTx/>
              <a:latin typeface="Arial" panose="020B0604020202020204"/>
              <a:ea typeface="+mn-ea"/>
              <a:cs typeface="+mn-cs"/>
            </a:endParaRPr>
          </a:p>
        </p:txBody>
      </p:sp>
    </p:spTree>
    <p:extLst>
      <p:ext uri="{BB962C8B-B14F-4D97-AF65-F5344CB8AC3E}">
        <p14:creationId xmlns:p14="http://schemas.microsoft.com/office/powerpoint/2010/main" val="2422119665"/>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Lst>
  <p:hf sldNum="0"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ctrTitle"/>
          </p:nvPr>
        </p:nvSpPr>
        <p:spPr>
          <a:xfrm>
            <a:off x="609600" y="3495415"/>
            <a:ext cx="3124200" cy="1533785"/>
          </a:xfrm>
          <a:noFill/>
        </p:spPr>
        <p:txBody>
          <a:bodyPr/>
          <a:lstStyle/>
          <a:p>
            <a:br>
              <a:rPr lang="en-US" altLang="en-US" b="1" dirty="0"/>
            </a:br>
            <a:r>
              <a:rPr lang="en-US" sz="2800" dirty="0"/>
              <a:t>Delivering Presentations</a:t>
            </a:r>
            <a:endParaRPr lang="en-US" altLang="en-US" dirty="0"/>
          </a:p>
        </p:txBody>
      </p:sp>
      <p:sp>
        <p:nvSpPr>
          <p:cNvPr id="5" name="Rectangle 4">
            <a:extLst>
              <a:ext uri="{FF2B5EF4-FFF2-40B4-BE49-F238E27FC236}">
                <a16:creationId xmlns:a16="http://schemas.microsoft.com/office/drawing/2014/main" id="{B86E7F6D-0757-43B8-816C-82E1B1C09BE5}"/>
              </a:ext>
            </a:extLst>
          </p:cNvPr>
          <p:cNvSpPr/>
          <p:nvPr/>
        </p:nvSpPr>
        <p:spPr>
          <a:xfrm>
            <a:off x="152400" y="152400"/>
            <a:ext cx="87630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37402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42900" y="302895"/>
            <a:ext cx="8458200" cy="880110"/>
          </a:xfrm>
        </p:spPr>
        <p:txBody>
          <a:bodyPr>
            <a:normAutofit fontScale="90000"/>
          </a:bodyPr>
          <a:lstStyle/>
          <a:p>
            <a:r>
              <a:rPr lang="en-US" altLang="en-US" dirty="0"/>
              <a:t>Table 15.3 Using Names of Audience Members</a:t>
            </a:r>
          </a:p>
        </p:txBody>
      </p:sp>
      <p:graphicFrame>
        <p:nvGraphicFramePr>
          <p:cNvPr id="5" name="Table 5">
            <a:extLst>
              <a:ext uri="{FF2B5EF4-FFF2-40B4-BE49-F238E27FC236}">
                <a16:creationId xmlns:a16="http://schemas.microsoft.com/office/drawing/2014/main" id="{EC555B7E-FEE6-4EF6-857A-4533555DF86E}"/>
              </a:ext>
            </a:extLst>
          </p:cNvPr>
          <p:cNvGraphicFramePr>
            <a:graphicFrameLocks noGrp="1"/>
          </p:cNvGraphicFramePr>
          <p:nvPr>
            <p:ph sz="quarter" idx="11"/>
            <p:extLst>
              <p:ext uri="{D42A27DB-BD31-4B8C-83A1-F6EECF244321}">
                <p14:modId xmlns:p14="http://schemas.microsoft.com/office/powerpoint/2010/main" val="3446702273"/>
              </p:ext>
            </p:extLst>
          </p:nvPr>
        </p:nvGraphicFramePr>
        <p:xfrm>
          <a:off x="342900" y="1326222"/>
          <a:ext cx="8458200" cy="5172329"/>
        </p:xfrm>
        <a:graphic>
          <a:graphicData uri="http://schemas.openxmlformats.org/drawingml/2006/table">
            <a:tbl>
              <a:tblPr firstRow="1" firstCol="1" bandRow="1">
                <a:tableStyleId>{5940675A-B579-460E-94D1-54222C63F5DA}</a:tableStyleId>
              </a:tblPr>
              <a:tblGrid>
                <a:gridCol w="1485900">
                  <a:extLst>
                    <a:ext uri="{9D8B030D-6E8A-4147-A177-3AD203B41FA5}">
                      <a16:colId xmlns:a16="http://schemas.microsoft.com/office/drawing/2014/main" val="316347081"/>
                    </a:ext>
                  </a:extLst>
                </a:gridCol>
                <a:gridCol w="4724400">
                  <a:extLst>
                    <a:ext uri="{9D8B030D-6E8A-4147-A177-3AD203B41FA5}">
                      <a16:colId xmlns:a16="http://schemas.microsoft.com/office/drawing/2014/main" val="5274890"/>
                    </a:ext>
                  </a:extLst>
                </a:gridCol>
                <a:gridCol w="2247900">
                  <a:extLst>
                    <a:ext uri="{9D8B030D-6E8A-4147-A177-3AD203B41FA5}">
                      <a16:colId xmlns:a16="http://schemas.microsoft.com/office/drawing/2014/main" val="1568248871"/>
                    </a:ext>
                  </a:extLst>
                </a:gridCol>
              </a:tblGrid>
              <a:tr h="370840">
                <a:tc>
                  <a:txBody>
                    <a:bodyPr/>
                    <a:lstStyle/>
                    <a:p>
                      <a:pPr marL="0" marR="0">
                        <a:lnSpc>
                          <a:spcPct val="107000"/>
                        </a:lnSpc>
                        <a:spcBef>
                          <a:spcPts val="0"/>
                        </a:spcBef>
                        <a:spcAft>
                          <a:spcPts val="800"/>
                        </a:spcAft>
                        <a:tabLst>
                          <a:tab pos="2879725" algn="l"/>
                        </a:tabLst>
                      </a:pPr>
                      <a:r>
                        <a:rPr lang="en-US" sz="2000" b="1" dirty="0">
                          <a:effectLst/>
                          <a:latin typeface="+mn-lt"/>
                          <a:ea typeface="Calibri" panose="020F0502020204030204" pitchFamily="34" charset="0"/>
                          <a:cs typeface="Times New Roman" panose="02020603050405020304" pitchFamily="18" charset="0"/>
                        </a:rPr>
                        <a:t>Less Effective</a:t>
                      </a:r>
                      <a:endParaRPr lang="en-US" sz="20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tabLst>
                          <a:tab pos="2879725" algn="l"/>
                        </a:tabLst>
                      </a:pPr>
                      <a:r>
                        <a:rPr lang="en-US" sz="1800" dirty="0">
                          <a:solidFill>
                            <a:srgbClr val="000000"/>
                          </a:solidFill>
                          <a:effectLst/>
                          <a:latin typeface="+mn-lt"/>
                          <a:ea typeface="Calibri" panose="020F0502020204030204" pitchFamily="34" charset="0"/>
                          <a:cs typeface="Times New Roman" panose="02020603050405020304" pitchFamily="18" charset="0"/>
                        </a:rPr>
                        <a:t>It’s common for managers to continue conducting annual performance reviews even though they think there should be better ways of evaluating and motivating performance.</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tabLst>
                          <a:tab pos="2879725" algn="l"/>
                        </a:tabLst>
                      </a:pPr>
                      <a:r>
                        <a:rPr lang="en-US" sz="1800" dirty="0">
                          <a:solidFill>
                            <a:srgbClr val="000000"/>
                          </a:solidFill>
                          <a:effectLst/>
                          <a:latin typeface="+mn-lt"/>
                          <a:ea typeface="Calibri" panose="020F0502020204030204" pitchFamily="34" charset="0"/>
                          <a:cs typeface="Times New Roman" panose="02020603050405020304" pitchFamily="18" charset="0"/>
                        </a:rPr>
                        <a:t>This statement is good but is not personalized. It is essentially a “faceless” comment that may be less persuasive without talking about “real” people.</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94471605"/>
                  </a:ext>
                </a:extLst>
              </a:tr>
              <a:tr h="370840">
                <a:tc>
                  <a:txBody>
                    <a:bodyPr/>
                    <a:lstStyle/>
                    <a:p>
                      <a:pPr marL="0" marR="0">
                        <a:lnSpc>
                          <a:spcPct val="107000"/>
                        </a:lnSpc>
                        <a:spcBef>
                          <a:spcPts val="0"/>
                        </a:spcBef>
                        <a:spcAft>
                          <a:spcPts val="800"/>
                        </a:spcAft>
                        <a:tabLst>
                          <a:tab pos="2879725" algn="l"/>
                        </a:tabLst>
                      </a:pPr>
                      <a:r>
                        <a:rPr lang="en-US" sz="2000" b="1" dirty="0">
                          <a:solidFill>
                            <a:srgbClr val="000000"/>
                          </a:solidFill>
                          <a:effectLst/>
                          <a:latin typeface="+mn-lt"/>
                          <a:ea typeface="Calibri" panose="020F0502020204030204" pitchFamily="34" charset="0"/>
                          <a:cs typeface="Times New Roman" panose="02020603050405020304" pitchFamily="18" charset="0"/>
                        </a:rPr>
                        <a:t>More Effective</a:t>
                      </a:r>
                      <a:endParaRPr lang="en-US" sz="20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tabLst>
                          <a:tab pos="2879725" algn="l"/>
                        </a:tabLst>
                      </a:pPr>
                      <a:r>
                        <a:rPr lang="en-US" sz="1600" dirty="0">
                          <a:solidFill>
                            <a:srgbClr val="000000"/>
                          </a:solidFill>
                          <a:effectLst/>
                          <a:latin typeface="+mn-lt"/>
                          <a:ea typeface="Calibri" panose="020F0502020204030204" pitchFamily="34" charset="0"/>
                          <a:cs typeface="Times New Roman" panose="02020603050405020304" pitchFamily="18" charset="0"/>
                        </a:rPr>
                        <a:t>Just before we started the meeting this morning, Cynthia, John, and I were chatting about annual performance reviews. They each mentioned great managers they knew here in this company who conduct annual performance reviews as a matter of routine, but don’t think they work. These managers think there should be better ways of evaluating and motivating performance.</a:t>
                      </a:r>
                      <a:endParaRPr lang="en-US" sz="16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tabLst>
                          <a:tab pos="2879725" algn="l"/>
                        </a:tabLst>
                      </a:pPr>
                      <a:r>
                        <a:rPr lang="en-US" sz="1800" dirty="0">
                          <a:solidFill>
                            <a:srgbClr val="000000"/>
                          </a:solidFill>
                          <a:effectLst/>
                          <a:latin typeface="+mn-lt"/>
                          <a:ea typeface="Calibri" panose="020F0502020204030204" pitchFamily="34" charset="0"/>
                          <a:cs typeface="Times New Roman" panose="02020603050405020304" pitchFamily="18" charset="0"/>
                        </a:rPr>
                        <a:t>This statement makes the point in a personalized, relatable manner. It shows the presenter is connected to the experiences of the audience.</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506689275"/>
                  </a:ext>
                </a:extLst>
              </a:tr>
            </a:tbl>
          </a:graphicData>
        </a:graphic>
      </p:graphicFrame>
    </p:spTree>
    <p:extLst>
      <p:ext uri="{BB962C8B-B14F-4D97-AF65-F5344CB8AC3E}">
        <p14:creationId xmlns:p14="http://schemas.microsoft.com/office/powerpoint/2010/main" val="182714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42900" y="412330"/>
            <a:ext cx="8458200" cy="661240"/>
          </a:xfrm>
        </p:spPr>
        <p:txBody>
          <a:bodyPr/>
          <a:lstStyle/>
          <a:p>
            <a:r>
              <a:rPr lang="en-US" altLang="en-US" dirty="0"/>
              <a:t>Establishing Presence </a:t>
            </a:r>
            <a:r>
              <a:rPr lang="en-US" altLang="en-US" sz="800" dirty="0"/>
              <a:t>5</a:t>
            </a:r>
            <a:endParaRPr lang="en-US" altLang="en-US" dirty="0"/>
          </a:p>
        </p:txBody>
      </p:sp>
      <p:sp>
        <p:nvSpPr>
          <p:cNvPr id="3" name="Content Placeholder 2"/>
          <p:cNvSpPr>
            <a:spLocks noGrp="1"/>
          </p:cNvSpPr>
          <p:nvPr>
            <p:ph sz="quarter" idx="11"/>
          </p:nvPr>
        </p:nvSpPr>
        <p:spPr/>
        <p:txBody>
          <a:bodyPr/>
          <a:lstStyle/>
          <a:p>
            <a:pPr marL="0" indent="0">
              <a:buNone/>
              <a:defRPr/>
            </a:pPr>
            <a:r>
              <a:rPr lang="en-US" sz="2800" dirty="0"/>
              <a:t>Stay Flexible</a:t>
            </a:r>
          </a:p>
          <a:p>
            <a:pPr marL="457200" indent="-457200">
              <a:buFont typeface="Arial" panose="020B0604020202020204" pitchFamily="34" charset="0"/>
              <a:buChar char="•"/>
              <a:defRPr/>
            </a:pPr>
            <a:r>
              <a:rPr lang="en-US" sz="2400" dirty="0"/>
              <a:t>Arrive early.</a:t>
            </a:r>
          </a:p>
          <a:p>
            <a:pPr marL="457200" indent="-457200">
              <a:buFont typeface="Arial" panose="020B0604020202020204" pitchFamily="34" charset="0"/>
              <a:buChar char="•"/>
              <a:defRPr/>
            </a:pPr>
            <a:r>
              <a:rPr lang="en-US" sz="2400" dirty="0"/>
              <a:t>Focus on the needs of your audience.</a:t>
            </a:r>
          </a:p>
          <a:p>
            <a:pPr marL="457200" indent="-457200">
              <a:buFont typeface="Arial" panose="020B0604020202020204" pitchFamily="34" charset="0"/>
              <a:buChar char="•"/>
              <a:defRPr/>
            </a:pPr>
            <a:r>
              <a:rPr lang="en-US" sz="2400" dirty="0"/>
              <a:t>When you lose your place, don’t panic.</a:t>
            </a:r>
          </a:p>
          <a:p>
            <a:pPr marL="457200" indent="-457200">
              <a:buFont typeface="Arial" panose="020B0604020202020204" pitchFamily="34" charset="0"/>
              <a:buChar char="•"/>
              <a:defRPr/>
            </a:pPr>
            <a:r>
              <a:rPr lang="en-US" sz="2400" dirty="0"/>
              <a:t>Never tell your audience things haven’t gone as expected.</a:t>
            </a:r>
          </a:p>
          <a:p>
            <a:pPr marL="457200" indent="-457200">
              <a:buFont typeface="Arial" panose="020B0604020202020204" pitchFamily="34" charset="0"/>
              <a:buChar char="•"/>
              <a:defRPr/>
            </a:pPr>
            <a:r>
              <a:rPr lang="en-US" sz="2400" dirty="0"/>
              <a:t>Always have a plan B.</a:t>
            </a:r>
          </a:p>
          <a:p>
            <a:pPr marL="457200" indent="-457200">
              <a:buFont typeface="Arial" panose="020B0604020202020204" pitchFamily="34" charset="0"/>
              <a:buChar char="•"/>
              <a:defRPr/>
            </a:pPr>
            <a:r>
              <a:rPr lang="en-US" sz="2400" dirty="0"/>
              <a:t>Know what your key messages are.</a:t>
            </a:r>
            <a:endParaRPr lang="en-US" sz="2800" dirty="0"/>
          </a:p>
        </p:txBody>
      </p:sp>
      <p:sp>
        <p:nvSpPr>
          <p:cNvPr id="4" name="Rectangle 3">
            <a:extLst>
              <a:ext uri="{FF2B5EF4-FFF2-40B4-BE49-F238E27FC236}">
                <a16:creationId xmlns:a16="http://schemas.microsoft.com/office/drawing/2014/main" id="{D219A3B9-80DA-4179-ACFC-C36A1B41ECE5}"/>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30737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en-US" dirty="0"/>
              <a:t>Establishing Presence </a:t>
            </a:r>
            <a:r>
              <a:rPr lang="en-US" altLang="en-US" sz="800" dirty="0"/>
              <a:t>6</a:t>
            </a:r>
            <a:endParaRPr lang="en-US" altLang="en-US" dirty="0"/>
          </a:p>
        </p:txBody>
      </p:sp>
      <p:sp>
        <p:nvSpPr>
          <p:cNvPr id="3" name="Content Placeholder 2"/>
          <p:cNvSpPr>
            <a:spLocks noGrp="1"/>
          </p:cNvSpPr>
          <p:nvPr>
            <p:ph sz="quarter" idx="11"/>
          </p:nvPr>
        </p:nvSpPr>
        <p:spPr/>
        <p:txBody>
          <a:bodyPr/>
          <a:lstStyle/>
          <a:p>
            <a:pPr>
              <a:defRPr/>
            </a:pPr>
            <a:r>
              <a:rPr lang="en-US" altLang="en-US" dirty="0"/>
              <a:t>Use the Room to Your Advantage</a:t>
            </a:r>
          </a:p>
          <a:p>
            <a:pPr marL="457200" indent="-457200">
              <a:buFont typeface="Arial" panose="020B0604020202020204" pitchFamily="34" charset="0"/>
              <a:buChar char="•"/>
              <a:defRPr/>
            </a:pPr>
            <a:r>
              <a:rPr lang="en-US" sz="2400" dirty="0"/>
              <a:t>Position yourself where people can see you easily.</a:t>
            </a:r>
            <a:endParaRPr lang="en-US" sz="800" dirty="0"/>
          </a:p>
          <a:p>
            <a:pPr marL="457200" indent="-457200">
              <a:buFont typeface="Arial" panose="020B0604020202020204" pitchFamily="34" charset="0"/>
              <a:buChar char="•"/>
              <a:defRPr/>
            </a:pPr>
            <a:r>
              <a:rPr lang="en-US" sz="2400" dirty="0"/>
              <a:t>Move around but avoid distracting the audience.</a:t>
            </a:r>
            <a:endParaRPr lang="en-US" sz="800" dirty="0"/>
          </a:p>
          <a:p>
            <a:pPr marL="457200" indent="-457200">
              <a:buFont typeface="Arial" panose="020B0604020202020204" pitchFamily="34" charset="0"/>
              <a:buChar char="•"/>
              <a:defRPr/>
            </a:pPr>
            <a:r>
              <a:rPr lang="en-US" sz="2400" dirty="0"/>
              <a:t>Use podiums and tables strategically.</a:t>
            </a:r>
          </a:p>
        </p:txBody>
      </p:sp>
      <p:sp>
        <p:nvSpPr>
          <p:cNvPr id="4" name="Rectangle 3">
            <a:extLst>
              <a:ext uri="{FF2B5EF4-FFF2-40B4-BE49-F238E27FC236}">
                <a16:creationId xmlns:a16="http://schemas.microsoft.com/office/drawing/2014/main" id="{A89D503A-4117-4D0C-B4EB-155490F11746}"/>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15946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dirty="0"/>
              <a:t>Establishing Presence </a:t>
            </a:r>
            <a:r>
              <a:rPr lang="en-US" altLang="en-US" sz="800" dirty="0"/>
              <a:t>7</a:t>
            </a:r>
            <a:endParaRPr lang="en-US" altLang="en-US" dirty="0"/>
          </a:p>
        </p:txBody>
      </p:sp>
      <p:sp>
        <p:nvSpPr>
          <p:cNvPr id="3" name="Content Placeholder 2"/>
          <p:cNvSpPr>
            <a:spLocks noGrp="1"/>
          </p:cNvSpPr>
          <p:nvPr>
            <p:ph sz="quarter" idx="11"/>
          </p:nvPr>
        </p:nvSpPr>
        <p:spPr/>
        <p:txBody>
          <a:bodyPr/>
          <a:lstStyle/>
          <a:p>
            <a:pPr>
              <a:defRPr/>
            </a:pPr>
            <a:r>
              <a:rPr lang="en-US" sz="2800" b="1" dirty="0"/>
              <a:t>SOFTEN</a:t>
            </a:r>
            <a:r>
              <a:rPr lang="en-US" sz="2800" dirty="0"/>
              <a:t> </a:t>
            </a:r>
            <a:r>
              <a:rPr lang="en-US" sz="2800" b="1" dirty="0"/>
              <a:t>Model of Nonverbal Communication </a:t>
            </a:r>
          </a:p>
          <a:p>
            <a:pPr marL="457200" indent="-457200">
              <a:buFont typeface="Arial" panose="020B0604020202020204" pitchFamily="34" charset="0"/>
              <a:buChar char="•"/>
              <a:defRPr/>
            </a:pPr>
            <a:r>
              <a:rPr lang="en-US" sz="3200" b="1" dirty="0"/>
              <a:t>S</a:t>
            </a:r>
            <a:r>
              <a:rPr lang="en-US" sz="2400" dirty="0"/>
              <a:t>mile</a:t>
            </a:r>
          </a:p>
          <a:p>
            <a:pPr marL="457200" indent="-457200">
              <a:buFont typeface="Arial" panose="020B0604020202020204" pitchFamily="34" charset="0"/>
              <a:buChar char="•"/>
              <a:defRPr/>
            </a:pPr>
            <a:r>
              <a:rPr lang="en-US" sz="3200" b="1" dirty="0"/>
              <a:t>O</a:t>
            </a:r>
            <a:r>
              <a:rPr lang="en-US" sz="2400" dirty="0"/>
              <a:t>pen stance</a:t>
            </a:r>
          </a:p>
          <a:p>
            <a:pPr marL="457200" indent="-457200">
              <a:buFont typeface="Arial" panose="020B0604020202020204" pitchFamily="34" charset="0"/>
              <a:buChar char="•"/>
              <a:defRPr/>
            </a:pPr>
            <a:r>
              <a:rPr lang="en-US" sz="3200" b="1" dirty="0"/>
              <a:t>F</a:t>
            </a:r>
            <a:r>
              <a:rPr lang="en-US" sz="2400" dirty="0"/>
              <a:t>orward lean</a:t>
            </a:r>
          </a:p>
          <a:p>
            <a:pPr marL="457200" indent="-457200">
              <a:buFont typeface="Arial" panose="020B0604020202020204" pitchFamily="34" charset="0"/>
              <a:buChar char="•"/>
              <a:defRPr/>
            </a:pPr>
            <a:r>
              <a:rPr lang="en-US" sz="3200" b="1" dirty="0"/>
              <a:t>T</a:t>
            </a:r>
            <a:r>
              <a:rPr lang="en-US" sz="2400" dirty="0"/>
              <a:t>one</a:t>
            </a:r>
          </a:p>
          <a:p>
            <a:pPr marL="457200" indent="-457200">
              <a:buFont typeface="Arial" panose="020B0604020202020204" pitchFamily="34" charset="0"/>
              <a:buChar char="•"/>
              <a:defRPr/>
            </a:pPr>
            <a:r>
              <a:rPr lang="en-US" sz="3200" b="1" dirty="0"/>
              <a:t>E</a:t>
            </a:r>
            <a:r>
              <a:rPr lang="en-US" sz="2400" dirty="0"/>
              <a:t>ye contact</a:t>
            </a:r>
          </a:p>
          <a:p>
            <a:pPr marL="457200" indent="-457200">
              <a:buFont typeface="Arial" panose="020B0604020202020204" pitchFamily="34" charset="0"/>
              <a:buChar char="•"/>
              <a:defRPr/>
            </a:pPr>
            <a:r>
              <a:rPr lang="en-US" sz="3200" b="1" dirty="0"/>
              <a:t>N</a:t>
            </a:r>
            <a:r>
              <a:rPr lang="en-US" sz="2400" dirty="0"/>
              <a:t>od</a:t>
            </a:r>
          </a:p>
        </p:txBody>
      </p:sp>
      <p:sp>
        <p:nvSpPr>
          <p:cNvPr id="4" name="Rectangle 3">
            <a:extLst>
              <a:ext uri="{FF2B5EF4-FFF2-40B4-BE49-F238E27FC236}">
                <a16:creationId xmlns:a16="http://schemas.microsoft.com/office/drawing/2014/main" id="{D4FDFFD8-22BE-4014-9A1F-2DDABEE7826C}"/>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6104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tLang="en-US" dirty="0"/>
              <a:t>Establishing Presence </a:t>
            </a:r>
            <a:r>
              <a:rPr lang="en-US" altLang="en-US" sz="800" dirty="0"/>
              <a:t>8</a:t>
            </a:r>
            <a:endParaRPr lang="en-US" altLang="en-US" sz="1800" dirty="0"/>
          </a:p>
        </p:txBody>
      </p:sp>
      <p:sp>
        <p:nvSpPr>
          <p:cNvPr id="3" name="Content Placeholder 2"/>
          <p:cNvSpPr>
            <a:spLocks noGrp="1"/>
          </p:cNvSpPr>
          <p:nvPr>
            <p:ph sz="quarter" idx="11"/>
          </p:nvPr>
        </p:nvSpPr>
        <p:spPr/>
        <p:txBody>
          <a:bodyPr>
            <a:normAutofit/>
          </a:bodyPr>
          <a:lstStyle/>
          <a:p>
            <a:pPr>
              <a:buNone/>
            </a:pPr>
            <a:r>
              <a:rPr lang="en-US" sz="2800" dirty="0"/>
              <a:t>Dress for Success</a:t>
            </a:r>
          </a:p>
          <a:p>
            <a:pPr marL="457200" indent="-457200">
              <a:buFont typeface="Arial" panose="020B0604020202020204" pitchFamily="34" charset="0"/>
              <a:buChar char="•"/>
            </a:pPr>
            <a:r>
              <a:rPr lang="en-US" sz="2400" b="1" dirty="0"/>
              <a:t>Formal business dress</a:t>
            </a:r>
            <a:r>
              <a:rPr lang="en-US" sz="2400" dirty="0"/>
              <a:t>:</a:t>
            </a:r>
          </a:p>
          <a:p>
            <a:pPr lvl="1">
              <a:spcBef>
                <a:spcPts val="0"/>
              </a:spcBef>
            </a:pPr>
            <a:r>
              <a:rPr lang="en-US" sz="2000" dirty="0"/>
              <a:t>Intended to project executive presence and seriousness.</a:t>
            </a:r>
          </a:p>
          <a:p>
            <a:pPr marL="457200" indent="-457200">
              <a:buFont typeface="Arial" panose="020B0604020202020204" pitchFamily="34" charset="0"/>
              <a:buChar char="•"/>
            </a:pPr>
            <a:r>
              <a:rPr lang="en-US" sz="2400" b="1" dirty="0"/>
              <a:t>Business casual dress</a:t>
            </a:r>
            <a:r>
              <a:rPr lang="en-US" sz="2400" dirty="0"/>
              <a:t>:</a:t>
            </a:r>
          </a:p>
          <a:p>
            <a:pPr lvl="1">
              <a:spcBef>
                <a:spcPts val="0"/>
              </a:spcBef>
            </a:pPr>
            <a:r>
              <a:rPr lang="en-US" sz="2000" dirty="0"/>
              <a:t>Intended to project a more comfortable, relaxed feel while still maintaining a high standard of professionalism.</a:t>
            </a:r>
          </a:p>
          <a:p>
            <a:pPr marL="457200" indent="-457200">
              <a:buFont typeface="Arial" panose="020B0604020202020204" pitchFamily="34" charset="0"/>
              <a:buChar char="•"/>
            </a:pPr>
            <a:r>
              <a:rPr lang="en-US" sz="2400" b="1" dirty="0"/>
              <a:t>Casual dress</a:t>
            </a:r>
            <a:r>
              <a:rPr lang="en-US" sz="2400" dirty="0"/>
              <a:t>:</a:t>
            </a:r>
          </a:p>
          <a:p>
            <a:pPr lvl="1">
              <a:spcBef>
                <a:spcPts val="0"/>
              </a:spcBef>
            </a:pPr>
            <a:r>
              <a:rPr lang="en-US" sz="2000" dirty="0"/>
              <a:t>Least formal option.</a:t>
            </a:r>
          </a:p>
          <a:p>
            <a:pPr lvl="1">
              <a:spcBef>
                <a:spcPts val="0"/>
              </a:spcBef>
            </a:pPr>
            <a:r>
              <a:rPr lang="en-US" sz="2000" dirty="0"/>
              <a:t>Rare in a business-related setting.</a:t>
            </a:r>
          </a:p>
        </p:txBody>
      </p:sp>
      <p:sp>
        <p:nvSpPr>
          <p:cNvPr id="4" name="Rectangle 3">
            <a:extLst>
              <a:ext uri="{FF2B5EF4-FFF2-40B4-BE49-F238E27FC236}">
                <a16:creationId xmlns:a16="http://schemas.microsoft.com/office/drawing/2014/main" id="{2365E613-18AA-4DB9-B24D-80533356F4B6}"/>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18347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42900" y="157237"/>
            <a:ext cx="8458200" cy="1171426"/>
          </a:xfrm>
        </p:spPr>
        <p:txBody>
          <a:bodyPr>
            <a:noAutofit/>
          </a:bodyPr>
          <a:lstStyle/>
          <a:p>
            <a:r>
              <a:rPr lang="en-US" altLang="en-US" dirty="0"/>
              <a:t>Figure 15.3 Messages Sent by Formality of Workplace Attire</a:t>
            </a:r>
          </a:p>
        </p:txBody>
      </p:sp>
      <p:pic>
        <p:nvPicPr>
          <p:cNvPr id="10" name="Picture 2" descr="A graph compares characteristics people associate with different levels of formal attire."/>
          <p:cNvPicPr>
            <a:picLocks noGrp="1" noChangeAspect="1" noChangeArrowheads="1"/>
          </p:cNvPicPr>
          <p:nvPr>
            <p:ph sz="quarter" idx="11"/>
          </p:nvPr>
        </p:nvPicPr>
        <p:blipFill>
          <a:blip r:embed="rId3" cstate="print">
            <a:extLst>
              <a:ext uri="{28A0092B-C50C-407E-A947-70E740481C1C}">
                <a14:useLocalDpi xmlns:a14="http://schemas.microsoft.com/office/drawing/2010/main" val="0"/>
              </a:ext>
            </a:extLst>
          </a:blip>
          <a:stretch>
            <a:fillRect/>
          </a:stretch>
        </p:blipFill>
        <p:spPr bwMode="auto">
          <a:xfrm>
            <a:off x="342900" y="1892889"/>
            <a:ext cx="8458200" cy="3986622"/>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 Placeholder 8"/>
          <p:cNvSpPr>
            <a:spLocks noGrp="1"/>
          </p:cNvSpPr>
          <p:nvPr>
            <p:ph type="body" sz="quarter" idx="12"/>
          </p:nvPr>
        </p:nvSpPr>
        <p:spPr/>
        <p:txBody>
          <a:bodyPr/>
          <a:lstStyle/>
          <a:p>
            <a:r>
              <a:rPr lang="en-US" dirty="0">
                <a:hlinkClick r:id="" action="ppaction://noaction"/>
              </a:rPr>
              <a:t>Access the text alternative for slide images.</a:t>
            </a:r>
            <a:endParaRPr lang="en-US" dirty="0"/>
          </a:p>
        </p:txBody>
      </p:sp>
      <p:sp>
        <p:nvSpPr>
          <p:cNvPr id="2" name="Text Placeholder 1">
            <a:extLst>
              <a:ext uri="{FF2B5EF4-FFF2-40B4-BE49-F238E27FC236}">
                <a16:creationId xmlns:a16="http://schemas.microsoft.com/office/drawing/2014/main" id="{DC217D41-6AD7-43C2-BD64-B25FC96034E9}"/>
              </a:ext>
            </a:extLst>
          </p:cNvPr>
          <p:cNvSpPr>
            <a:spLocks noGrp="1"/>
          </p:cNvSpPr>
          <p:nvPr>
            <p:ph type="body" sz="quarter" idx="13"/>
          </p:nvPr>
        </p:nvSpPr>
        <p:spPr>
          <a:xfrm>
            <a:off x="1562099" y="6629401"/>
            <a:ext cx="7353301" cy="228600"/>
          </a:xfrm>
        </p:spPr>
        <p:txBody>
          <a:bodyPr/>
          <a:lstStyle/>
          <a:p>
            <a:r>
              <a:rPr lang="en-US" i="1" dirty="0"/>
              <a:t>Source:</a:t>
            </a:r>
            <a:r>
              <a:rPr lang="en-US" dirty="0"/>
              <a:t> Cardon, P. W., &amp; Okoro, E. A. (2009). Professional characteristics communicated by formal versus casual workplace attire. </a:t>
            </a:r>
            <a:r>
              <a:rPr lang="en-US" i="1" dirty="0"/>
              <a:t>Business Communication Quarterly,</a:t>
            </a:r>
            <a:r>
              <a:rPr lang="en-US" dirty="0"/>
              <a:t> </a:t>
            </a:r>
            <a:r>
              <a:rPr lang="en-US" i="1" dirty="0"/>
              <a:t>72</a:t>
            </a:r>
            <a:r>
              <a:rPr lang="en-US" dirty="0"/>
              <a:t>(3), 355–360.</a:t>
            </a:r>
          </a:p>
        </p:txBody>
      </p:sp>
      <p:sp>
        <p:nvSpPr>
          <p:cNvPr id="6" name="Rectangle 5">
            <a:extLst>
              <a:ext uri="{FF2B5EF4-FFF2-40B4-BE49-F238E27FC236}">
                <a16:creationId xmlns:a16="http://schemas.microsoft.com/office/drawing/2014/main" id="{4162059C-457D-42B2-87D9-6DF59FA8310F}"/>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522743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normAutofit/>
          </a:bodyPr>
          <a:lstStyle/>
          <a:p>
            <a:r>
              <a:rPr lang="en-US" altLang="en-US" dirty="0"/>
              <a:t>Using Visual Aids and Handouts</a:t>
            </a:r>
          </a:p>
        </p:txBody>
      </p:sp>
      <p:sp>
        <p:nvSpPr>
          <p:cNvPr id="3" name="Content Placeholder 2"/>
          <p:cNvSpPr>
            <a:spLocks noGrp="1"/>
          </p:cNvSpPr>
          <p:nvPr>
            <p:ph sz="quarter" idx="11"/>
          </p:nvPr>
        </p:nvSpPr>
        <p:spPr/>
        <p:txBody>
          <a:bodyPr/>
          <a:lstStyle/>
          <a:p>
            <a:pPr>
              <a:defRPr/>
            </a:pPr>
            <a:r>
              <a:rPr lang="en-US" altLang="en-US" dirty="0"/>
              <a:t>Use Visuals without Losing Focus on You </a:t>
            </a:r>
          </a:p>
          <a:p>
            <a:pPr marL="457200" indent="-457200">
              <a:buFont typeface="Arial" panose="020B0604020202020204" pitchFamily="34" charset="0"/>
              <a:buChar char="•"/>
              <a:defRPr/>
            </a:pPr>
            <a:r>
              <a:rPr lang="en-US" sz="2400" dirty="0"/>
              <a:t>Avoid turning out the lights in most cases.</a:t>
            </a:r>
          </a:p>
          <a:p>
            <a:pPr marL="457200" indent="-457200">
              <a:buFont typeface="Arial" panose="020B0604020202020204" pitchFamily="34" charset="0"/>
              <a:buChar char="•"/>
              <a:defRPr/>
            </a:pPr>
            <a:r>
              <a:rPr lang="en-US" sz="2400" dirty="0"/>
              <a:t>Don’t start your slides right away.</a:t>
            </a:r>
          </a:p>
          <a:p>
            <a:pPr marL="457200" indent="-457200">
              <a:buFont typeface="Arial" panose="020B0604020202020204" pitchFamily="34" charset="0"/>
              <a:buChar char="•"/>
              <a:defRPr/>
            </a:pPr>
            <a:r>
              <a:rPr lang="en-US" sz="2400" dirty="0"/>
              <a:t>Speak to your audience, not the screen.</a:t>
            </a:r>
          </a:p>
          <a:p>
            <a:pPr marL="457200" indent="-457200">
              <a:buFont typeface="Arial" panose="020B0604020202020204" pitchFamily="34" charset="0"/>
              <a:buChar char="•"/>
              <a:defRPr/>
            </a:pPr>
            <a:r>
              <a:rPr lang="en-US" sz="2400" dirty="0"/>
              <a:t>Interpret, don’t read your slides.</a:t>
            </a:r>
          </a:p>
          <a:p>
            <a:pPr marL="457200" indent="-457200">
              <a:buFont typeface="Arial" panose="020B0604020202020204" pitchFamily="34" charset="0"/>
              <a:buChar char="•"/>
              <a:defRPr/>
            </a:pPr>
            <a:r>
              <a:rPr lang="en-US" sz="2400" dirty="0"/>
              <a:t>Preview the slides before showing them.</a:t>
            </a:r>
          </a:p>
          <a:p>
            <a:pPr marL="457200" indent="-457200">
              <a:buFont typeface="Arial" panose="020B0604020202020204" pitchFamily="34" charset="0"/>
              <a:buChar char="•"/>
              <a:defRPr/>
            </a:pPr>
            <a:r>
              <a:rPr lang="en-US" sz="2400" dirty="0"/>
              <a:t>Use a remote control to advance slides when possible.</a:t>
            </a:r>
            <a:endParaRPr lang="en-US" sz="800" dirty="0"/>
          </a:p>
          <a:p>
            <a:pPr marL="457200" indent="-457200">
              <a:buFont typeface="Arial" panose="020B0604020202020204" pitchFamily="34" charset="0"/>
              <a:buChar char="•"/>
              <a:defRPr/>
            </a:pPr>
            <a:r>
              <a:rPr lang="en-US" sz="2400" dirty="0"/>
              <a:t>Avoid standing in front of the slide projection.</a:t>
            </a:r>
            <a:endParaRPr lang="en-US" sz="800" dirty="0"/>
          </a:p>
          <a:p>
            <a:pPr marL="457200" indent="-457200">
              <a:buFont typeface="Arial" panose="020B0604020202020204" pitchFamily="34" charset="0"/>
              <a:buChar char="•"/>
              <a:defRPr/>
            </a:pPr>
            <a:r>
              <a:rPr lang="en-US" sz="2400" dirty="0"/>
              <a:t>Use blank slides strategically.</a:t>
            </a:r>
          </a:p>
        </p:txBody>
      </p:sp>
      <p:sp>
        <p:nvSpPr>
          <p:cNvPr id="4" name="Rectangle 3">
            <a:extLst>
              <a:ext uri="{FF2B5EF4-FFF2-40B4-BE49-F238E27FC236}">
                <a16:creationId xmlns:a16="http://schemas.microsoft.com/office/drawing/2014/main" id="{B1FD3FE9-5084-4521-A7FE-A83511071B47}"/>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50725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altLang="en-US" dirty="0"/>
              <a:t>Use Handouts Effectively</a:t>
            </a:r>
          </a:p>
        </p:txBody>
      </p:sp>
      <p:sp>
        <p:nvSpPr>
          <p:cNvPr id="4" name="Content Placeholder 3"/>
          <p:cNvSpPr>
            <a:spLocks noGrp="1"/>
          </p:cNvSpPr>
          <p:nvPr>
            <p:ph sz="quarter" idx="11"/>
          </p:nvPr>
        </p:nvSpPr>
        <p:spPr>
          <a:xfrm>
            <a:off x="342900" y="1524000"/>
            <a:ext cx="8458200" cy="2286000"/>
          </a:xfrm>
        </p:spPr>
        <p:txBody>
          <a:bodyPr/>
          <a:lstStyle/>
          <a:p>
            <a:pPr marL="0" indent="0">
              <a:buNone/>
              <a:defRPr/>
            </a:pPr>
            <a:r>
              <a:rPr lang="en-US" sz="2800" dirty="0"/>
              <a:t>Handouts</a:t>
            </a:r>
          </a:p>
          <a:p>
            <a:pPr marL="457200" indent="-457200">
              <a:buFont typeface="Arial" panose="020B0604020202020204" pitchFamily="34" charset="0"/>
              <a:buChar char="•"/>
              <a:defRPr/>
            </a:pPr>
            <a:r>
              <a:rPr lang="en-US" sz="2400" dirty="0"/>
              <a:t>Make sense for detailed, numerical, and other information that is difficult to project adequately onto a screen.</a:t>
            </a:r>
          </a:p>
          <a:p>
            <a:pPr marL="457200" indent="-457200">
              <a:buFont typeface="Arial" panose="020B0604020202020204" pitchFamily="34" charset="0"/>
              <a:buChar char="•"/>
              <a:defRPr/>
            </a:pPr>
            <a:r>
              <a:rPr lang="en-US" sz="2400" dirty="0"/>
              <a:t>Wait until the end of your presentation to distribute handouts.</a:t>
            </a:r>
          </a:p>
        </p:txBody>
      </p:sp>
      <p:pic>
        <p:nvPicPr>
          <p:cNvPr id="8" name="Picture 7" descr="A photo of a group of people sitting at a table with one person standing and handing out papers.">
            <a:extLst>
              <a:ext uri="{FF2B5EF4-FFF2-40B4-BE49-F238E27FC236}">
                <a16:creationId xmlns:a16="http://schemas.microsoft.com/office/drawing/2014/main" id="{7CDF8269-F656-4DC7-95EA-7A60618848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29175" y="3546608"/>
            <a:ext cx="3962400" cy="2642921"/>
          </a:xfrm>
          <a:prstGeom prst="rect">
            <a:avLst/>
          </a:prstGeom>
        </p:spPr>
      </p:pic>
      <p:sp>
        <p:nvSpPr>
          <p:cNvPr id="3" name="Text Placeholder 2">
            <a:extLst>
              <a:ext uri="{FF2B5EF4-FFF2-40B4-BE49-F238E27FC236}">
                <a16:creationId xmlns:a16="http://schemas.microsoft.com/office/drawing/2014/main" id="{A9CBF077-2B18-44D3-AEAE-08144270781E}"/>
              </a:ext>
            </a:extLst>
          </p:cNvPr>
          <p:cNvSpPr>
            <a:spLocks noGrp="1"/>
          </p:cNvSpPr>
          <p:nvPr>
            <p:ph type="body" sz="quarter" idx="13"/>
          </p:nvPr>
        </p:nvSpPr>
        <p:spPr>
          <a:xfrm>
            <a:off x="1981200" y="6650171"/>
            <a:ext cx="6972301" cy="173037"/>
          </a:xfrm>
        </p:spPr>
        <p:txBody>
          <a:bodyPr/>
          <a:lstStyle/>
          <a:p>
            <a:r>
              <a:rPr lang="en-US" dirty="0"/>
              <a:t>Fizkes/Shutterstock</a:t>
            </a:r>
          </a:p>
        </p:txBody>
      </p:sp>
      <p:sp>
        <p:nvSpPr>
          <p:cNvPr id="6" name="Rectangle 5">
            <a:extLst>
              <a:ext uri="{FF2B5EF4-FFF2-40B4-BE49-F238E27FC236}">
                <a16:creationId xmlns:a16="http://schemas.microsoft.com/office/drawing/2014/main" id="{C816453B-E5F8-449E-91F9-2F81D50B7013}"/>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6726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altLang="en-US" dirty="0"/>
              <a:t>Interacting with Your Audience</a:t>
            </a:r>
          </a:p>
        </p:txBody>
      </p:sp>
      <p:sp>
        <p:nvSpPr>
          <p:cNvPr id="3" name="Content Placeholder 2"/>
          <p:cNvSpPr>
            <a:spLocks noGrp="1"/>
          </p:cNvSpPr>
          <p:nvPr>
            <p:ph sz="quarter" idx="11"/>
          </p:nvPr>
        </p:nvSpPr>
        <p:spPr/>
        <p:txBody>
          <a:bodyPr/>
          <a:lstStyle/>
          <a:p>
            <a:pPr marL="0" indent="0">
              <a:buFont typeface="Wingdings" pitchFamily="2" charset="2"/>
              <a:buNone/>
              <a:defRPr/>
            </a:pPr>
            <a:r>
              <a:rPr lang="en-US" sz="2800" dirty="0"/>
              <a:t>Ways to Interact with Your Audience</a:t>
            </a:r>
          </a:p>
          <a:p>
            <a:pPr marL="457200" indent="-457200">
              <a:buFont typeface="Arial" panose="020B0604020202020204" pitchFamily="34" charset="0"/>
              <a:buChar char="•"/>
              <a:defRPr/>
            </a:pPr>
            <a:r>
              <a:rPr lang="en-US" sz="2400" dirty="0"/>
              <a:t>Field questions.</a:t>
            </a:r>
          </a:p>
          <a:p>
            <a:pPr lvl="1" indent="-457200">
              <a:spcBef>
                <a:spcPts val="0"/>
              </a:spcBef>
              <a:defRPr/>
            </a:pPr>
            <a:r>
              <a:rPr lang="en-US" sz="2000" dirty="0"/>
              <a:t>Pause before answering.</a:t>
            </a:r>
          </a:p>
          <a:p>
            <a:pPr lvl="1" indent="-457200">
              <a:spcBef>
                <a:spcPts val="0"/>
              </a:spcBef>
              <a:defRPr/>
            </a:pPr>
            <a:r>
              <a:rPr lang="en-US" sz="2000" dirty="0"/>
              <a:t>Be honest.</a:t>
            </a:r>
          </a:p>
          <a:p>
            <a:pPr lvl="1" indent="-457200">
              <a:spcBef>
                <a:spcPts val="0"/>
              </a:spcBef>
              <a:defRPr/>
            </a:pPr>
            <a:r>
              <a:rPr lang="en-US" sz="2000" dirty="0"/>
              <a:t>Show appreciation.</a:t>
            </a:r>
          </a:p>
          <a:p>
            <a:pPr lvl="1" indent="-457200">
              <a:spcBef>
                <a:spcPts val="0"/>
              </a:spcBef>
              <a:defRPr/>
            </a:pPr>
            <a:r>
              <a:rPr lang="en-US" sz="2000" dirty="0"/>
              <a:t>Be concise.</a:t>
            </a:r>
          </a:p>
          <a:p>
            <a:pPr lvl="1" indent="-457200">
              <a:spcBef>
                <a:spcPts val="0"/>
              </a:spcBef>
              <a:defRPr/>
            </a:pPr>
            <a:r>
              <a:rPr lang="en-US" sz="2000" dirty="0"/>
              <a:t>Reframe the question to match your agenda.</a:t>
            </a:r>
          </a:p>
          <a:p>
            <a:pPr marL="457200" indent="-457200">
              <a:buFont typeface="Arial" panose="020B0604020202020204" pitchFamily="34" charset="0"/>
              <a:buChar char="•"/>
              <a:defRPr/>
            </a:pPr>
            <a:r>
              <a:rPr lang="en-US" sz="2400" dirty="0"/>
              <a:t>Mingle and follow up.</a:t>
            </a:r>
          </a:p>
        </p:txBody>
      </p:sp>
      <p:sp>
        <p:nvSpPr>
          <p:cNvPr id="4" name="Rectangle 3">
            <a:extLst>
              <a:ext uri="{FF2B5EF4-FFF2-40B4-BE49-F238E27FC236}">
                <a16:creationId xmlns:a16="http://schemas.microsoft.com/office/drawing/2014/main" id="{F46E8F6E-1675-460C-8BD7-09AACB7629B6}"/>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937855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42900" y="335646"/>
            <a:ext cx="8458200" cy="616919"/>
          </a:xfrm>
        </p:spPr>
        <p:txBody>
          <a:bodyPr>
            <a:normAutofit/>
          </a:bodyPr>
          <a:lstStyle/>
          <a:p>
            <a:r>
              <a:rPr lang="en-US" altLang="en-US" sz="3600" dirty="0"/>
              <a:t>Table 15.4a Be Honest</a:t>
            </a:r>
          </a:p>
        </p:txBody>
      </p:sp>
      <p:sp>
        <p:nvSpPr>
          <p:cNvPr id="5" name="Content Placeholder 4">
            <a:extLst>
              <a:ext uri="{FF2B5EF4-FFF2-40B4-BE49-F238E27FC236}">
                <a16:creationId xmlns:a16="http://schemas.microsoft.com/office/drawing/2014/main" id="{E495E8D9-4500-4CF7-B368-F36D8EF40D3D}"/>
              </a:ext>
            </a:extLst>
          </p:cNvPr>
          <p:cNvSpPr>
            <a:spLocks noGrp="1"/>
          </p:cNvSpPr>
          <p:nvPr>
            <p:ph sz="quarter" idx="11"/>
          </p:nvPr>
        </p:nvSpPr>
        <p:spPr>
          <a:xfrm>
            <a:off x="342900" y="1098261"/>
            <a:ext cx="8458200" cy="1568740"/>
          </a:xfrm>
        </p:spPr>
        <p:txBody>
          <a:bodyPr>
            <a:normAutofit/>
          </a:bodyPr>
          <a:lstStyle/>
          <a:p>
            <a:r>
              <a:rPr lang="en-US" sz="1800" b="1" dirty="0"/>
              <a:t>Q</a:t>
            </a:r>
            <a:r>
              <a:rPr lang="en-US" sz="1800" b="1" i="1" dirty="0"/>
              <a:t>. </a:t>
            </a:r>
            <a:r>
              <a:rPr lang="en-US" sz="1800" i="1" dirty="0"/>
              <a:t>I know you’ve said that managers will like this new system, but you haven’t really talked about what managers wouldn’t like about the system. For me, I’d worry about this system eroding my authority to ask for real changes, especially if other employees are giving so much positive feedback. So, don’t you think this could actually upset some managers?</a:t>
            </a:r>
            <a:endParaRPr lang="en-US" sz="1800" dirty="0"/>
          </a:p>
        </p:txBody>
      </p:sp>
      <p:graphicFrame>
        <p:nvGraphicFramePr>
          <p:cNvPr id="12" name="Table 12">
            <a:extLst>
              <a:ext uri="{FF2B5EF4-FFF2-40B4-BE49-F238E27FC236}">
                <a16:creationId xmlns:a16="http://schemas.microsoft.com/office/drawing/2014/main" id="{C62C952A-B205-41C8-B0F2-78AC4BD29511}"/>
              </a:ext>
            </a:extLst>
          </p:cNvPr>
          <p:cNvGraphicFramePr>
            <a:graphicFrameLocks noGrp="1"/>
          </p:cNvGraphicFramePr>
          <p:nvPr>
            <p:ph sz="quarter" idx="14"/>
            <p:extLst>
              <p:ext uri="{D42A27DB-BD31-4B8C-83A1-F6EECF244321}">
                <p14:modId xmlns:p14="http://schemas.microsoft.com/office/powerpoint/2010/main" val="2215498920"/>
              </p:ext>
            </p:extLst>
          </p:nvPr>
        </p:nvGraphicFramePr>
        <p:xfrm>
          <a:off x="342900" y="2865439"/>
          <a:ext cx="8458200" cy="2711641"/>
        </p:xfrm>
        <a:graphic>
          <a:graphicData uri="http://schemas.openxmlformats.org/drawingml/2006/table">
            <a:tbl>
              <a:tblPr firstRow="1" firstCol="1" bandRow="1">
                <a:tableStyleId>{5940675A-B579-460E-94D1-54222C63F5DA}</a:tableStyleId>
              </a:tblPr>
              <a:tblGrid>
                <a:gridCol w="1562100">
                  <a:extLst>
                    <a:ext uri="{9D8B030D-6E8A-4147-A177-3AD203B41FA5}">
                      <a16:colId xmlns:a16="http://schemas.microsoft.com/office/drawing/2014/main" val="2249294718"/>
                    </a:ext>
                  </a:extLst>
                </a:gridCol>
                <a:gridCol w="3733800">
                  <a:extLst>
                    <a:ext uri="{9D8B030D-6E8A-4147-A177-3AD203B41FA5}">
                      <a16:colId xmlns:a16="http://schemas.microsoft.com/office/drawing/2014/main" val="760863139"/>
                    </a:ext>
                  </a:extLst>
                </a:gridCol>
                <a:gridCol w="3162300">
                  <a:extLst>
                    <a:ext uri="{9D8B030D-6E8A-4147-A177-3AD203B41FA5}">
                      <a16:colId xmlns:a16="http://schemas.microsoft.com/office/drawing/2014/main" val="762280249"/>
                    </a:ext>
                  </a:extLst>
                </a:gridCol>
              </a:tblGrid>
              <a:tr h="370840">
                <a:tc>
                  <a:txBody>
                    <a:bodyPr/>
                    <a:lstStyle/>
                    <a:p>
                      <a:pPr marL="0" marR="0">
                        <a:lnSpc>
                          <a:spcPct val="107000"/>
                        </a:lnSpc>
                        <a:spcBef>
                          <a:spcPts val="0"/>
                        </a:spcBef>
                        <a:spcAft>
                          <a:spcPts val="800"/>
                        </a:spcAft>
                        <a:tabLst>
                          <a:tab pos="2879725" algn="l"/>
                        </a:tabLst>
                      </a:pPr>
                      <a:r>
                        <a:rPr lang="en-US" sz="2000" b="1" dirty="0">
                          <a:effectLst/>
                          <a:latin typeface="+mn-lt"/>
                          <a:ea typeface="Calibri" panose="020F0502020204030204" pitchFamily="34" charset="0"/>
                          <a:cs typeface="Times New Roman" panose="02020603050405020304" pitchFamily="18" charset="0"/>
                        </a:rPr>
                        <a:t>Less Effective</a:t>
                      </a:r>
                      <a:endParaRPr lang="en-US" sz="20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tabLst>
                          <a:tab pos="2879725" algn="l"/>
                        </a:tabLst>
                      </a:pPr>
                      <a:r>
                        <a:rPr lang="en-US" sz="1800" b="1" dirty="0">
                          <a:solidFill>
                            <a:srgbClr val="000000"/>
                          </a:solidFill>
                          <a:effectLst/>
                          <a:latin typeface="+mn-lt"/>
                          <a:ea typeface="Calibri" panose="020F0502020204030204" pitchFamily="34" charset="0"/>
                          <a:cs typeface="Times New Roman" panose="02020603050405020304" pitchFamily="18" charset="0"/>
                        </a:rPr>
                        <a:t>A. </a:t>
                      </a:r>
                      <a:r>
                        <a:rPr lang="en-US" sz="1800" dirty="0">
                          <a:solidFill>
                            <a:srgbClr val="000000"/>
                          </a:solidFill>
                          <a:effectLst/>
                          <a:latin typeface="+mn-lt"/>
                          <a:ea typeface="Calibri" panose="020F0502020204030204" pitchFamily="34" charset="0"/>
                          <a:cs typeface="Times New Roman" panose="02020603050405020304" pitchFamily="18" charset="0"/>
                        </a:rPr>
                        <a:t>I guess that I haven’t really heard that concern yet. I think that managers might have a concern like that initially, but as they continue using the system they’ll notice they are actually empowered rather than having their authority eroded.</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tabLst>
                          <a:tab pos="2879725" algn="l"/>
                        </a:tabLst>
                      </a:pPr>
                      <a:r>
                        <a:rPr lang="en-US" sz="1800" dirty="0">
                          <a:solidFill>
                            <a:srgbClr val="000000"/>
                          </a:solidFill>
                          <a:effectLst/>
                          <a:latin typeface="+mn-lt"/>
                          <a:ea typeface="Calibri" panose="020F0502020204030204" pitchFamily="34" charset="0"/>
                          <a:cs typeface="Times New Roman" panose="02020603050405020304" pitchFamily="18" charset="0"/>
                        </a:rPr>
                        <a:t>Latisha’s response glosses over the fact that she is not informed enough to give an accurate answer. Although she attempts to put a positive spin on the problem, she may appear dismissive of some listeners’ genuine concerns.</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0163833"/>
                  </a:ext>
                </a:extLst>
              </a:tr>
            </a:tbl>
          </a:graphicData>
        </a:graphic>
      </p:graphicFrame>
      <p:sp>
        <p:nvSpPr>
          <p:cNvPr id="6" name="Rectangle 5">
            <a:extLst>
              <a:ext uri="{FF2B5EF4-FFF2-40B4-BE49-F238E27FC236}">
                <a16:creationId xmlns:a16="http://schemas.microsoft.com/office/drawing/2014/main" id="{214116A0-BF08-42E7-A3DA-8718A55BCE5C}"/>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50548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altLang="en-US" dirty="0"/>
              <a:t>Learning Objectives</a:t>
            </a:r>
          </a:p>
        </p:txBody>
      </p:sp>
      <p:sp>
        <p:nvSpPr>
          <p:cNvPr id="8195" name="Content Placeholder 2"/>
          <p:cNvSpPr>
            <a:spLocks noGrp="1"/>
          </p:cNvSpPr>
          <p:nvPr>
            <p:ph sz="quarter" idx="11"/>
          </p:nvPr>
        </p:nvSpPr>
        <p:spPr/>
        <p:txBody>
          <a:bodyPr>
            <a:noAutofit/>
          </a:bodyPr>
          <a:lstStyle/>
          <a:p>
            <a:pPr marL="874350" indent="-514350" eaLnBrk="1" hangingPunct="1">
              <a:buFont typeface="+mj-lt"/>
              <a:buAutoNum type="arabicPeriod"/>
              <a:defRPr/>
            </a:pPr>
            <a:r>
              <a:rPr lang="en-US" sz="2600" dirty="0"/>
              <a:t>Describe how presentation delivery impacts your credibility.</a:t>
            </a:r>
          </a:p>
          <a:p>
            <a:pPr marL="874350" indent="-514350">
              <a:buFont typeface="+mj-lt"/>
              <a:buAutoNum type="arabicPeriod"/>
              <a:defRPr/>
            </a:pPr>
            <a:r>
              <a:rPr lang="en-US" sz="2600" dirty="0"/>
              <a:t>Deliver presentations with authenticity, confidence, and influence.</a:t>
            </a:r>
          </a:p>
          <a:p>
            <a:pPr marL="874350" indent="-514350">
              <a:buFont typeface="+mj-lt"/>
              <a:buAutoNum type="arabicPeriod"/>
              <a:defRPr/>
            </a:pPr>
            <a:r>
              <a:rPr lang="en-US" sz="2600" dirty="0"/>
              <a:t>Apply the SOFTEN model of nonverbal communication for presentations.</a:t>
            </a:r>
          </a:p>
          <a:p>
            <a:pPr marL="874350" indent="-514350">
              <a:buFont typeface="+mj-lt"/>
              <a:buAutoNum type="arabicPeriod"/>
              <a:defRPr/>
            </a:pPr>
            <a:r>
              <a:rPr lang="en-US" sz="2600" dirty="0"/>
              <a:t>Use slides and handouts to supplement your presentation effectively.</a:t>
            </a:r>
          </a:p>
          <a:p>
            <a:pPr marL="874350" indent="-514350">
              <a:buFont typeface="+mj-lt"/>
              <a:buAutoNum type="arabicPeriod"/>
              <a:defRPr/>
            </a:pPr>
            <a:r>
              <a:rPr lang="en-US" sz="2600" dirty="0"/>
              <a:t>Interact effectively with your audience.</a:t>
            </a:r>
          </a:p>
          <a:p>
            <a:pPr marL="874350" indent="-514350">
              <a:buFont typeface="+mj-lt"/>
              <a:buAutoNum type="arabicPeriod"/>
              <a:defRPr/>
            </a:pPr>
            <a:r>
              <a:rPr lang="en-US" sz="2600" dirty="0"/>
              <a:t>Prepare to present effectively in teams.</a:t>
            </a:r>
          </a:p>
        </p:txBody>
      </p:sp>
      <p:sp>
        <p:nvSpPr>
          <p:cNvPr id="4" name="Rectangle 3">
            <a:extLst>
              <a:ext uri="{FF2B5EF4-FFF2-40B4-BE49-F238E27FC236}">
                <a16:creationId xmlns:a16="http://schemas.microsoft.com/office/drawing/2014/main" id="{34598318-FB59-4206-9F25-20901019CF7D}"/>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24384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42900" y="335646"/>
            <a:ext cx="8458200" cy="616919"/>
          </a:xfrm>
        </p:spPr>
        <p:txBody>
          <a:bodyPr>
            <a:normAutofit/>
          </a:bodyPr>
          <a:lstStyle/>
          <a:p>
            <a:r>
              <a:rPr lang="en-US" altLang="en-US" sz="3600" dirty="0"/>
              <a:t>Table 15.4b Be Honest</a:t>
            </a:r>
          </a:p>
        </p:txBody>
      </p:sp>
      <p:sp>
        <p:nvSpPr>
          <p:cNvPr id="5" name="Content Placeholder 4">
            <a:extLst>
              <a:ext uri="{FF2B5EF4-FFF2-40B4-BE49-F238E27FC236}">
                <a16:creationId xmlns:a16="http://schemas.microsoft.com/office/drawing/2014/main" id="{E495E8D9-4500-4CF7-B368-F36D8EF40D3D}"/>
              </a:ext>
            </a:extLst>
          </p:cNvPr>
          <p:cNvSpPr>
            <a:spLocks noGrp="1"/>
          </p:cNvSpPr>
          <p:nvPr>
            <p:ph sz="quarter" idx="11"/>
          </p:nvPr>
        </p:nvSpPr>
        <p:spPr>
          <a:xfrm>
            <a:off x="342900" y="1099165"/>
            <a:ext cx="8458200" cy="1471088"/>
          </a:xfrm>
        </p:spPr>
        <p:txBody>
          <a:bodyPr>
            <a:normAutofit/>
          </a:bodyPr>
          <a:lstStyle/>
          <a:p>
            <a:r>
              <a:rPr lang="en-US" sz="1800" b="1" dirty="0"/>
              <a:t>Q</a:t>
            </a:r>
            <a:r>
              <a:rPr lang="en-US" sz="1800" b="1" i="1" dirty="0"/>
              <a:t>. </a:t>
            </a:r>
            <a:r>
              <a:rPr lang="en-US" sz="1800" i="1" dirty="0"/>
              <a:t>I know you’ve said that managers will like this new system, but you haven’t really talked about what managers wouldn’t like about the system. For me, I’d worry about this system eroding my authority to ask for real changes, especially if other employees are giving so much positive feedback. So, don’t you think this could actually upset some managers?</a:t>
            </a:r>
            <a:endParaRPr lang="en-US" sz="1800" dirty="0"/>
          </a:p>
        </p:txBody>
      </p:sp>
      <p:graphicFrame>
        <p:nvGraphicFramePr>
          <p:cNvPr id="12" name="Table 12">
            <a:extLst>
              <a:ext uri="{FF2B5EF4-FFF2-40B4-BE49-F238E27FC236}">
                <a16:creationId xmlns:a16="http://schemas.microsoft.com/office/drawing/2014/main" id="{C62C952A-B205-41C8-B0F2-78AC4BD29511}"/>
              </a:ext>
            </a:extLst>
          </p:cNvPr>
          <p:cNvGraphicFramePr>
            <a:graphicFrameLocks noGrp="1"/>
          </p:cNvGraphicFramePr>
          <p:nvPr>
            <p:ph sz="quarter" idx="14"/>
            <p:extLst>
              <p:ext uri="{D42A27DB-BD31-4B8C-83A1-F6EECF244321}">
                <p14:modId xmlns:p14="http://schemas.microsoft.com/office/powerpoint/2010/main" val="1004863128"/>
              </p:ext>
            </p:extLst>
          </p:nvPr>
        </p:nvGraphicFramePr>
        <p:xfrm>
          <a:off x="342900" y="2698907"/>
          <a:ext cx="8458200" cy="3592132"/>
        </p:xfrm>
        <a:graphic>
          <a:graphicData uri="http://schemas.openxmlformats.org/drawingml/2006/table">
            <a:tbl>
              <a:tblPr firstRow="1" firstCol="1" bandRow="1">
                <a:tableStyleId>{5940675A-B579-460E-94D1-54222C63F5DA}</a:tableStyleId>
              </a:tblPr>
              <a:tblGrid>
                <a:gridCol w="1562100">
                  <a:extLst>
                    <a:ext uri="{9D8B030D-6E8A-4147-A177-3AD203B41FA5}">
                      <a16:colId xmlns:a16="http://schemas.microsoft.com/office/drawing/2014/main" val="2249294718"/>
                    </a:ext>
                  </a:extLst>
                </a:gridCol>
                <a:gridCol w="4191000">
                  <a:extLst>
                    <a:ext uri="{9D8B030D-6E8A-4147-A177-3AD203B41FA5}">
                      <a16:colId xmlns:a16="http://schemas.microsoft.com/office/drawing/2014/main" val="760863139"/>
                    </a:ext>
                  </a:extLst>
                </a:gridCol>
                <a:gridCol w="2705100">
                  <a:extLst>
                    <a:ext uri="{9D8B030D-6E8A-4147-A177-3AD203B41FA5}">
                      <a16:colId xmlns:a16="http://schemas.microsoft.com/office/drawing/2014/main" val="762280249"/>
                    </a:ext>
                  </a:extLst>
                </a:gridCol>
              </a:tblGrid>
              <a:tr h="370840">
                <a:tc>
                  <a:txBody>
                    <a:bodyPr/>
                    <a:lstStyle/>
                    <a:p>
                      <a:pPr marL="0" marR="0">
                        <a:lnSpc>
                          <a:spcPct val="107000"/>
                        </a:lnSpc>
                        <a:spcBef>
                          <a:spcPts val="0"/>
                        </a:spcBef>
                        <a:spcAft>
                          <a:spcPts val="800"/>
                        </a:spcAft>
                        <a:tabLst>
                          <a:tab pos="2879725" algn="l"/>
                        </a:tabLst>
                      </a:pPr>
                      <a:r>
                        <a:rPr lang="en-US" sz="2000" b="1" dirty="0">
                          <a:effectLst/>
                          <a:latin typeface="+mn-lt"/>
                          <a:ea typeface="Calibri" panose="020F0502020204030204" pitchFamily="34" charset="0"/>
                          <a:cs typeface="Times New Roman" panose="02020603050405020304" pitchFamily="18" charset="0"/>
                        </a:rPr>
                        <a:t>More Effective</a:t>
                      </a:r>
                      <a:endParaRPr lang="en-US" sz="20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tabLst>
                          <a:tab pos="2879725" algn="l"/>
                        </a:tabLst>
                      </a:pPr>
                      <a:r>
                        <a:rPr lang="en-US" b="1" dirty="0"/>
                        <a:t>A.</a:t>
                      </a:r>
                      <a:r>
                        <a:rPr lang="en-US" dirty="0"/>
                        <a:t> I’m not prepared to give a good answer to that question right now, but I think we certainly need to address it. Perhaps the HR team can ask some of our contacts at companies using continuous reviews to tell us their experiences with the challenges that managers face with these systems. If it’s okay with you, the HR team and I will get some answers to your question and email the entire senior management team within a week.</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tabLst>
                          <a:tab pos="2879725" algn="l"/>
                        </a:tabLst>
                      </a:pPr>
                      <a:r>
                        <a:rPr lang="en-US" dirty="0"/>
                        <a:t>Latisha states that she is uncertain. However, she demonstrates a willingness to get the answer from reliable sources and promises to provide that information within a week. Overall, she gains credibility with her up-front, helpful response.</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10163833"/>
                  </a:ext>
                </a:extLst>
              </a:tr>
            </a:tbl>
          </a:graphicData>
        </a:graphic>
      </p:graphicFrame>
      <p:sp>
        <p:nvSpPr>
          <p:cNvPr id="6" name="Rectangle 5">
            <a:extLst>
              <a:ext uri="{FF2B5EF4-FFF2-40B4-BE49-F238E27FC236}">
                <a16:creationId xmlns:a16="http://schemas.microsoft.com/office/drawing/2014/main" id="{EFDBFFD9-192E-4C1B-B81D-FADDBBACF3B2}"/>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78458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a:bodyPr>
          <a:lstStyle/>
          <a:p>
            <a:r>
              <a:rPr lang="en-US" altLang="en-US" sz="3600" dirty="0"/>
              <a:t>Table 15.5 Show Appreciation</a:t>
            </a:r>
          </a:p>
        </p:txBody>
      </p:sp>
      <p:sp>
        <p:nvSpPr>
          <p:cNvPr id="5" name="Content Placeholder 4">
            <a:extLst>
              <a:ext uri="{FF2B5EF4-FFF2-40B4-BE49-F238E27FC236}">
                <a16:creationId xmlns:a16="http://schemas.microsoft.com/office/drawing/2014/main" id="{3B8D220C-5620-453E-AC0C-F5E3D6F83F0E}"/>
              </a:ext>
            </a:extLst>
          </p:cNvPr>
          <p:cNvSpPr>
            <a:spLocks noGrp="1"/>
          </p:cNvSpPr>
          <p:nvPr>
            <p:ph sz="quarter" idx="11"/>
          </p:nvPr>
        </p:nvSpPr>
        <p:spPr>
          <a:xfrm>
            <a:off x="352425" y="1127008"/>
            <a:ext cx="8458200" cy="1237891"/>
          </a:xfrm>
        </p:spPr>
        <p:txBody>
          <a:bodyPr/>
          <a:lstStyle/>
          <a:p>
            <a:r>
              <a:rPr lang="en-US" b="1" dirty="0"/>
              <a:t>Q. </a:t>
            </a:r>
            <a:r>
              <a:rPr lang="en-US" i="1" dirty="0"/>
              <a:t>Do you think there’s a risk that because the feedback is public, managers and employees will avoid sharing their candid and real views of one another’s performance?</a:t>
            </a:r>
            <a:endParaRPr lang="en-US" dirty="0"/>
          </a:p>
        </p:txBody>
      </p:sp>
      <p:graphicFrame>
        <p:nvGraphicFramePr>
          <p:cNvPr id="13" name="Table 13">
            <a:extLst>
              <a:ext uri="{FF2B5EF4-FFF2-40B4-BE49-F238E27FC236}">
                <a16:creationId xmlns:a16="http://schemas.microsoft.com/office/drawing/2014/main" id="{935D49E6-026E-4BDB-B2DB-2B43B54B3B78}"/>
              </a:ext>
            </a:extLst>
          </p:cNvPr>
          <p:cNvGraphicFramePr>
            <a:graphicFrameLocks noGrp="1"/>
          </p:cNvGraphicFramePr>
          <p:nvPr>
            <p:ph sz="quarter" idx="14"/>
            <p:extLst>
              <p:ext uri="{D42A27DB-BD31-4B8C-83A1-F6EECF244321}">
                <p14:modId xmlns:p14="http://schemas.microsoft.com/office/powerpoint/2010/main" val="2884469337"/>
              </p:ext>
            </p:extLst>
          </p:nvPr>
        </p:nvGraphicFramePr>
        <p:xfrm>
          <a:off x="342900" y="2286000"/>
          <a:ext cx="8458200" cy="3955797"/>
        </p:xfrm>
        <a:graphic>
          <a:graphicData uri="http://schemas.openxmlformats.org/drawingml/2006/table">
            <a:tbl>
              <a:tblPr firstRow="1" firstCol="1" bandRow="1">
                <a:tableStyleId>{5940675A-B579-460E-94D1-54222C63F5DA}</a:tableStyleId>
              </a:tblPr>
              <a:tblGrid>
                <a:gridCol w="1562100">
                  <a:extLst>
                    <a:ext uri="{9D8B030D-6E8A-4147-A177-3AD203B41FA5}">
                      <a16:colId xmlns:a16="http://schemas.microsoft.com/office/drawing/2014/main" val="3968452309"/>
                    </a:ext>
                  </a:extLst>
                </a:gridCol>
                <a:gridCol w="3590925">
                  <a:extLst>
                    <a:ext uri="{9D8B030D-6E8A-4147-A177-3AD203B41FA5}">
                      <a16:colId xmlns:a16="http://schemas.microsoft.com/office/drawing/2014/main" val="4247505002"/>
                    </a:ext>
                  </a:extLst>
                </a:gridCol>
                <a:gridCol w="3305175">
                  <a:extLst>
                    <a:ext uri="{9D8B030D-6E8A-4147-A177-3AD203B41FA5}">
                      <a16:colId xmlns:a16="http://schemas.microsoft.com/office/drawing/2014/main" val="2875141445"/>
                    </a:ext>
                  </a:extLst>
                </a:gridCol>
              </a:tblGrid>
              <a:tr h="370840">
                <a:tc>
                  <a:txBody>
                    <a:bodyPr/>
                    <a:lstStyle/>
                    <a:p>
                      <a:pPr marL="0" marR="0">
                        <a:lnSpc>
                          <a:spcPct val="107000"/>
                        </a:lnSpc>
                        <a:spcBef>
                          <a:spcPts val="0"/>
                        </a:spcBef>
                        <a:spcAft>
                          <a:spcPts val="800"/>
                        </a:spcAft>
                        <a:tabLst>
                          <a:tab pos="2879725" algn="l"/>
                        </a:tabLst>
                      </a:pPr>
                      <a:r>
                        <a:rPr lang="en-US" sz="1800" b="1" dirty="0">
                          <a:effectLst/>
                          <a:latin typeface="+mn-lt"/>
                          <a:ea typeface="Calibri" panose="020F0502020204030204" pitchFamily="34" charset="0"/>
                          <a:cs typeface="Times New Roman" panose="02020603050405020304" pitchFamily="18" charset="0"/>
                        </a:rPr>
                        <a:t>Less Effective</a:t>
                      </a:r>
                      <a:endParaRPr lang="en-US" sz="18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tabLst>
                          <a:tab pos="2879725" algn="l"/>
                        </a:tabLst>
                      </a:pPr>
                      <a:r>
                        <a:rPr lang="en-US" sz="1800" b="1" dirty="0">
                          <a:solidFill>
                            <a:srgbClr val="000000"/>
                          </a:solidFill>
                          <a:effectLst/>
                          <a:latin typeface="+mn-lt"/>
                          <a:ea typeface="Calibri" panose="020F0502020204030204" pitchFamily="34" charset="0"/>
                          <a:cs typeface="Times New Roman" panose="02020603050405020304" pitchFamily="18" charset="0"/>
                        </a:rPr>
                        <a:t>A.</a:t>
                      </a:r>
                      <a:r>
                        <a:rPr lang="en-US" sz="1800" dirty="0">
                          <a:solidFill>
                            <a:srgbClr val="000000"/>
                          </a:solidFill>
                          <a:effectLst/>
                          <a:latin typeface="+mn-lt"/>
                          <a:ea typeface="Calibri" panose="020F0502020204030204" pitchFamily="34" charset="0"/>
                          <a:cs typeface="Times New Roman" panose="02020603050405020304" pitchFamily="18" charset="0"/>
                        </a:rPr>
                        <a:t> Actually, the system allows private feedback so that . . .</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tabLst>
                          <a:tab pos="2879725" algn="l"/>
                        </a:tabLst>
                      </a:pPr>
                      <a:r>
                        <a:rPr lang="en-US" sz="1800" dirty="0">
                          <a:solidFill>
                            <a:srgbClr val="000000"/>
                          </a:solidFill>
                          <a:effectLst/>
                          <a:latin typeface="+mn-lt"/>
                          <a:ea typeface="Calibri" panose="020F0502020204030204" pitchFamily="34" charset="0"/>
                          <a:cs typeface="Times New Roman" panose="02020603050405020304" pitchFamily="18" charset="0"/>
                        </a:rPr>
                        <a:t>This is a good, rational response but could be improved with additional validation of the questioner.</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438050344"/>
                  </a:ext>
                </a:extLst>
              </a:tr>
              <a:tr h="370840">
                <a:tc>
                  <a:txBody>
                    <a:bodyPr/>
                    <a:lstStyle/>
                    <a:p>
                      <a:pPr marL="0" marR="0">
                        <a:lnSpc>
                          <a:spcPct val="107000"/>
                        </a:lnSpc>
                        <a:spcBef>
                          <a:spcPts val="0"/>
                        </a:spcBef>
                        <a:spcAft>
                          <a:spcPts val="800"/>
                        </a:spcAft>
                        <a:tabLst>
                          <a:tab pos="2879725" algn="l"/>
                        </a:tabLst>
                      </a:pPr>
                      <a:r>
                        <a:rPr lang="en-US" sz="1800" b="1" dirty="0">
                          <a:solidFill>
                            <a:srgbClr val="000000"/>
                          </a:solidFill>
                          <a:effectLst/>
                          <a:latin typeface="+mn-lt"/>
                          <a:ea typeface="Calibri" panose="020F0502020204030204" pitchFamily="34" charset="0"/>
                          <a:cs typeface="Times New Roman" panose="02020603050405020304" pitchFamily="18" charset="0"/>
                        </a:rPr>
                        <a:t>More Effective</a:t>
                      </a:r>
                      <a:endParaRPr lang="en-US" sz="18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tabLst>
                          <a:tab pos="2879725" algn="l"/>
                        </a:tabLst>
                      </a:pPr>
                      <a:r>
                        <a:rPr lang="en-US" sz="1800" b="1" dirty="0">
                          <a:solidFill>
                            <a:srgbClr val="000000"/>
                          </a:solidFill>
                          <a:effectLst/>
                          <a:latin typeface="+mn-lt"/>
                          <a:ea typeface="Calibri" panose="020F0502020204030204" pitchFamily="34" charset="0"/>
                          <a:cs typeface="Times New Roman" panose="02020603050405020304" pitchFamily="18" charset="0"/>
                        </a:rPr>
                        <a:t>A.</a:t>
                      </a:r>
                      <a:r>
                        <a:rPr lang="en-US" sz="1800" dirty="0">
                          <a:solidFill>
                            <a:srgbClr val="000000"/>
                          </a:solidFill>
                          <a:effectLst/>
                          <a:latin typeface="+mn-lt"/>
                          <a:ea typeface="Calibri" panose="020F0502020204030204" pitchFamily="34" charset="0"/>
                          <a:cs typeface="Times New Roman" panose="02020603050405020304" pitchFamily="18" charset="0"/>
                        </a:rPr>
                        <a:t> That’s a good question. We talked to four or five HR directors who have implemented continuous reviews, and they each initially had this concern. In practice, employees and managers use the private feedback feature when they offer negative or sensitive feedback. . .</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tabLst>
                          <a:tab pos="2879725" algn="l"/>
                        </a:tabLst>
                      </a:pPr>
                      <a:r>
                        <a:rPr lang="en-US" sz="1800" dirty="0">
                          <a:solidFill>
                            <a:srgbClr val="000000"/>
                          </a:solidFill>
                          <a:effectLst/>
                          <a:latin typeface="+mn-lt"/>
                          <a:ea typeface="Calibri" panose="020F0502020204030204" pitchFamily="34" charset="0"/>
                          <a:cs typeface="Times New Roman" panose="02020603050405020304" pitchFamily="18" charset="0"/>
                        </a:rPr>
                        <a:t>By briefly validating the importance of the question, Latisha is able to demonstrate that she relates directly to this concern and that Eastmond Networking is committed to facilitating this communication. The response is strong rationally and emotionally.</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66651210"/>
                  </a:ext>
                </a:extLst>
              </a:tr>
            </a:tbl>
          </a:graphicData>
        </a:graphic>
      </p:graphicFrame>
      <p:sp>
        <p:nvSpPr>
          <p:cNvPr id="6" name="Rectangle 5">
            <a:extLst>
              <a:ext uri="{FF2B5EF4-FFF2-40B4-BE49-F238E27FC236}">
                <a16:creationId xmlns:a16="http://schemas.microsoft.com/office/drawing/2014/main" id="{00CED5B8-B7E6-40F9-892E-74DB0C74A90A}"/>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78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42900" y="335646"/>
            <a:ext cx="8458200" cy="616919"/>
          </a:xfrm>
        </p:spPr>
        <p:txBody>
          <a:bodyPr>
            <a:normAutofit/>
          </a:bodyPr>
          <a:lstStyle/>
          <a:p>
            <a:r>
              <a:rPr lang="en-US" altLang="en-US" sz="3600" dirty="0"/>
              <a:t>Table 15.6 Be Concise</a:t>
            </a:r>
          </a:p>
        </p:txBody>
      </p:sp>
      <p:sp>
        <p:nvSpPr>
          <p:cNvPr id="5" name="Content Placeholder 4">
            <a:extLst>
              <a:ext uri="{FF2B5EF4-FFF2-40B4-BE49-F238E27FC236}">
                <a16:creationId xmlns:a16="http://schemas.microsoft.com/office/drawing/2014/main" id="{FCA98FAF-0A7D-414E-ADB2-8DD7D02A152F}"/>
              </a:ext>
            </a:extLst>
          </p:cNvPr>
          <p:cNvSpPr>
            <a:spLocks noGrp="1"/>
          </p:cNvSpPr>
          <p:nvPr>
            <p:ph sz="quarter" idx="11"/>
          </p:nvPr>
        </p:nvSpPr>
        <p:spPr>
          <a:xfrm>
            <a:off x="342900" y="1113923"/>
            <a:ext cx="8458200" cy="667755"/>
          </a:xfrm>
        </p:spPr>
        <p:txBody>
          <a:bodyPr>
            <a:normAutofit/>
          </a:bodyPr>
          <a:lstStyle/>
          <a:p>
            <a:r>
              <a:rPr lang="en-US" sz="1800" b="1" dirty="0"/>
              <a:t>Q. </a:t>
            </a:r>
            <a:r>
              <a:rPr lang="en-US" sz="1800" i="1" dirty="0"/>
              <a:t>You’ve mentioned a few success stories at Peakster Computing. Could you mention some examples at other companies you’ve talked to?</a:t>
            </a:r>
            <a:endParaRPr lang="en-US" sz="1800" dirty="0"/>
          </a:p>
        </p:txBody>
      </p:sp>
      <p:graphicFrame>
        <p:nvGraphicFramePr>
          <p:cNvPr id="13" name="Table 13">
            <a:extLst>
              <a:ext uri="{FF2B5EF4-FFF2-40B4-BE49-F238E27FC236}">
                <a16:creationId xmlns:a16="http://schemas.microsoft.com/office/drawing/2014/main" id="{76B77230-2A20-4A9C-8883-61CD9C157357}"/>
              </a:ext>
            </a:extLst>
          </p:cNvPr>
          <p:cNvGraphicFramePr>
            <a:graphicFrameLocks noGrp="1"/>
          </p:cNvGraphicFramePr>
          <p:nvPr>
            <p:ph sz="quarter" idx="14"/>
            <p:extLst>
              <p:ext uri="{D42A27DB-BD31-4B8C-83A1-F6EECF244321}">
                <p14:modId xmlns:p14="http://schemas.microsoft.com/office/powerpoint/2010/main" val="3347210098"/>
              </p:ext>
            </p:extLst>
          </p:nvPr>
        </p:nvGraphicFramePr>
        <p:xfrm>
          <a:off x="342900" y="1891665"/>
          <a:ext cx="8458200" cy="4542791"/>
        </p:xfrm>
        <a:graphic>
          <a:graphicData uri="http://schemas.openxmlformats.org/drawingml/2006/table">
            <a:tbl>
              <a:tblPr firstRow="1" firstCol="1" bandRow="1">
                <a:tableStyleId>{5940675A-B579-460E-94D1-54222C63F5DA}</a:tableStyleId>
              </a:tblPr>
              <a:tblGrid>
                <a:gridCol w="1181100">
                  <a:extLst>
                    <a:ext uri="{9D8B030D-6E8A-4147-A177-3AD203B41FA5}">
                      <a16:colId xmlns:a16="http://schemas.microsoft.com/office/drawing/2014/main" val="665764"/>
                    </a:ext>
                  </a:extLst>
                </a:gridCol>
                <a:gridCol w="3810000">
                  <a:extLst>
                    <a:ext uri="{9D8B030D-6E8A-4147-A177-3AD203B41FA5}">
                      <a16:colId xmlns:a16="http://schemas.microsoft.com/office/drawing/2014/main" val="2665054844"/>
                    </a:ext>
                  </a:extLst>
                </a:gridCol>
                <a:gridCol w="3467100">
                  <a:extLst>
                    <a:ext uri="{9D8B030D-6E8A-4147-A177-3AD203B41FA5}">
                      <a16:colId xmlns:a16="http://schemas.microsoft.com/office/drawing/2014/main" val="481306614"/>
                    </a:ext>
                  </a:extLst>
                </a:gridCol>
              </a:tblGrid>
              <a:tr h="1599610">
                <a:tc>
                  <a:txBody>
                    <a:bodyPr/>
                    <a:lstStyle/>
                    <a:p>
                      <a:pPr marL="0" marR="0">
                        <a:lnSpc>
                          <a:spcPct val="107000"/>
                        </a:lnSpc>
                        <a:spcBef>
                          <a:spcPts val="0"/>
                        </a:spcBef>
                        <a:spcAft>
                          <a:spcPts val="800"/>
                        </a:spcAft>
                        <a:tabLst>
                          <a:tab pos="2879725" algn="l"/>
                        </a:tabLst>
                      </a:pPr>
                      <a:r>
                        <a:rPr lang="en-US" sz="1800" b="1" dirty="0">
                          <a:effectLst/>
                          <a:latin typeface="+mn-lt"/>
                          <a:ea typeface="Calibri" panose="020F0502020204030204" pitchFamily="34" charset="0"/>
                          <a:cs typeface="Times New Roman" panose="02020603050405020304" pitchFamily="18" charset="0"/>
                        </a:rPr>
                        <a:t>Less Effective</a:t>
                      </a:r>
                      <a:endParaRPr lang="en-US" sz="18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tabLst>
                          <a:tab pos="2879725" algn="l"/>
                        </a:tabLst>
                      </a:pPr>
                      <a:r>
                        <a:rPr lang="en-US" sz="1800" b="1" dirty="0">
                          <a:solidFill>
                            <a:srgbClr val="000000"/>
                          </a:solidFill>
                          <a:effectLst/>
                          <a:latin typeface="+mn-lt"/>
                          <a:ea typeface="Calibri" panose="020F0502020204030204" pitchFamily="34" charset="0"/>
                          <a:cs typeface="Times New Roman" panose="02020603050405020304" pitchFamily="18" charset="0"/>
                        </a:rPr>
                        <a:t>A.</a:t>
                      </a:r>
                      <a:r>
                        <a:rPr lang="en-US" sz="1800" dirty="0">
                          <a:solidFill>
                            <a:srgbClr val="000000"/>
                          </a:solidFill>
                          <a:effectLst/>
                          <a:latin typeface="+mn-lt"/>
                          <a:ea typeface="Calibri" panose="020F0502020204030204" pitchFamily="34" charset="0"/>
                          <a:cs typeface="Times New Roman" panose="02020603050405020304" pitchFamily="18" charset="0"/>
                        </a:rPr>
                        <a:t> Sure. I could give you lots of examples. Let me tell you about three other companies. . . (continues on for three to four minutes largely repeating the same key points).</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tabLst>
                          <a:tab pos="2879725" algn="l"/>
                        </a:tabLst>
                      </a:pPr>
                      <a:r>
                        <a:rPr lang="en-US" sz="1800" dirty="0">
                          <a:solidFill>
                            <a:srgbClr val="000000"/>
                          </a:solidFill>
                          <a:effectLst/>
                          <a:latin typeface="+mn-lt"/>
                          <a:ea typeface="Calibri" panose="020F0502020204030204" pitchFamily="34" charset="0"/>
                          <a:cs typeface="Times New Roman" panose="02020603050405020304" pitchFamily="18" charset="0"/>
                        </a:rPr>
                        <a:t>By providing such a lengthy answer, Latisha may inadvertently disengage some of her audience members who have already gotten her key points.</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576149838"/>
                  </a:ext>
                </a:extLst>
              </a:tr>
              <a:tr h="2674258">
                <a:tc>
                  <a:txBody>
                    <a:bodyPr/>
                    <a:lstStyle/>
                    <a:p>
                      <a:pPr marL="0" marR="0">
                        <a:lnSpc>
                          <a:spcPct val="107000"/>
                        </a:lnSpc>
                        <a:spcBef>
                          <a:spcPts val="0"/>
                        </a:spcBef>
                        <a:spcAft>
                          <a:spcPts val="800"/>
                        </a:spcAft>
                        <a:tabLst>
                          <a:tab pos="2879725" algn="l"/>
                        </a:tabLst>
                      </a:pPr>
                      <a:r>
                        <a:rPr lang="en-US" sz="1800" b="1" dirty="0">
                          <a:solidFill>
                            <a:srgbClr val="000000"/>
                          </a:solidFill>
                          <a:effectLst/>
                          <a:latin typeface="+mn-lt"/>
                          <a:ea typeface="Calibri" panose="020F0502020204030204" pitchFamily="34" charset="0"/>
                          <a:cs typeface="Times New Roman" panose="02020603050405020304" pitchFamily="18" charset="0"/>
                        </a:rPr>
                        <a:t>More Effective</a:t>
                      </a:r>
                      <a:endParaRPr lang="en-US" sz="18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tabLst>
                          <a:tab pos="2879725" algn="l"/>
                        </a:tabLst>
                      </a:pPr>
                      <a:r>
                        <a:rPr lang="en-US" sz="1800" b="1" dirty="0">
                          <a:solidFill>
                            <a:srgbClr val="000000"/>
                          </a:solidFill>
                          <a:effectLst/>
                          <a:latin typeface="+mn-lt"/>
                          <a:ea typeface="Calibri" panose="020F0502020204030204" pitchFamily="34" charset="0"/>
                          <a:cs typeface="Times New Roman" panose="02020603050405020304" pitchFamily="18" charset="0"/>
                        </a:rPr>
                        <a:t>A.</a:t>
                      </a:r>
                      <a:r>
                        <a:rPr lang="en-US" sz="1800" dirty="0">
                          <a:solidFill>
                            <a:srgbClr val="000000"/>
                          </a:solidFill>
                          <a:effectLst/>
                          <a:latin typeface="+mn-lt"/>
                          <a:ea typeface="Calibri" panose="020F0502020204030204" pitchFamily="34" charset="0"/>
                          <a:cs typeface="Times New Roman" panose="02020603050405020304" pitchFamily="18" charset="0"/>
                        </a:rPr>
                        <a:t> Momentarily, I’ll distribute a handout with more comprehensive information from our research. The handout provides cases for four companies we worked with, so you’ll be able to see that the results at Peakster Computing are quite similar to those at the other three companies.</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tabLst>
                          <a:tab pos="2879725" algn="l"/>
                        </a:tabLst>
                      </a:pPr>
                      <a:r>
                        <a:rPr lang="en-US" sz="1800" dirty="0">
                          <a:solidFill>
                            <a:srgbClr val="000000"/>
                          </a:solidFill>
                          <a:effectLst/>
                          <a:latin typeface="+mn-lt"/>
                          <a:ea typeface="Calibri" panose="020F0502020204030204" pitchFamily="34" charset="0"/>
                          <a:cs typeface="Times New Roman" panose="02020603050405020304" pitchFamily="18" charset="0"/>
                        </a:rPr>
                        <a:t>In this brief response (roughly 20 seconds), Latisha provides new information (that will be in a handout) and touches on but does not belabor key take-away points. This response has broad appeal since it allows audience members to locate additional results from other companies.</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833912082"/>
                  </a:ext>
                </a:extLst>
              </a:tr>
            </a:tbl>
          </a:graphicData>
        </a:graphic>
      </p:graphicFrame>
      <p:sp>
        <p:nvSpPr>
          <p:cNvPr id="6" name="Rectangle 5">
            <a:extLst>
              <a:ext uri="{FF2B5EF4-FFF2-40B4-BE49-F238E27FC236}">
                <a16:creationId xmlns:a16="http://schemas.microsoft.com/office/drawing/2014/main" id="{0829B666-9650-409A-82F3-781AA9BCA238}"/>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7429166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42900" y="300228"/>
            <a:ext cx="8343900" cy="814281"/>
          </a:xfrm>
        </p:spPr>
        <p:txBody>
          <a:bodyPr>
            <a:noAutofit/>
          </a:bodyPr>
          <a:lstStyle/>
          <a:p>
            <a:r>
              <a:rPr lang="en-US" altLang="en-US" sz="3000" dirty="0"/>
              <a:t>Table 15.7a Reframe the Question to Match Your Agenda</a:t>
            </a:r>
          </a:p>
        </p:txBody>
      </p:sp>
      <p:sp>
        <p:nvSpPr>
          <p:cNvPr id="5" name="Content Placeholder 4">
            <a:extLst>
              <a:ext uri="{FF2B5EF4-FFF2-40B4-BE49-F238E27FC236}">
                <a16:creationId xmlns:a16="http://schemas.microsoft.com/office/drawing/2014/main" id="{482B0EF6-3B0C-4972-9E12-5CC203621D78}"/>
              </a:ext>
            </a:extLst>
          </p:cNvPr>
          <p:cNvSpPr>
            <a:spLocks noGrp="1"/>
          </p:cNvSpPr>
          <p:nvPr>
            <p:ph sz="quarter" idx="11"/>
          </p:nvPr>
        </p:nvSpPr>
        <p:spPr>
          <a:xfrm>
            <a:off x="342900" y="1194999"/>
            <a:ext cx="8458200" cy="1043136"/>
          </a:xfrm>
        </p:spPr>
        <p:txBody>
          <a:bodyPr/>
          <a:lstStyle/>
          <a:p>
            <a:r>
              <a:rPr lang="en-US" b="1" dirty="0"/>
              <a:t>Q</a:t>
            </a:r>
            <a:r>
              <a:rPr lang="en-US" b="1" i="1" dirty="0"/>
              <a:t>. </a:t>
            </a:r>
            <a:r>
              <a:rPr lang="en-US" i="1" dirty="0"/>
              <a:t>I’m quite skeptical that our company will get the dramatic results you’ve suggested. Do you really think a software program will help us reduce employee turnover?</a:t>
            </a:r>
            <a:endParaRPr lang="en-US" dirty="0"/>
          </a:p>
        </p:txBody>
      </p:sp>
      <p:graphicFrame>
        <p:nvGraphicFramePr>
          <p:cNvPr id="12" name="Table 12">
            <a:extLst>
              <a:ext uri="{FF2B5EF4-FFF2-40B4-BE49-F238E27FC236}">
                <a16:creationId xmlns:a16="http://schemas.microsoft.com/office/drawing/2014/main" id="{19F9CB6F-B296-4DE5-BD01-C157AE8E1798}"/>
              </a:ext>
            </a:extLst>
          </p:cNvPr>
          <p:cNvGraphicFramePr>
            <a:graphicFrameLocks noGrp="1"/>
          </p:cNvGraphicFramePr>
          <p:nvPr>
            <p:ph sz="quarter" idx="14"/>
            <p:extLst>
              <p:ext uri="{D42A27DB-BD31-4B8C-83A1-F6EECF244321}">
                <p14:modId xmlns:p14="http://schemas.microsoft.com/office/powerpoint/2010/main" val="171242722"/>
              </p:ext>
            </p:extLst>
          </p:nvPr>
        </p:nvGraphicFramePr>
        <p:xfrm>
          <a:off x="342900" y="2362200"/>
          <a:ext cx="8458200" cy="3048000"/>
        </p:xfrm>
        <a:graphic>
          <a:graphicData uri="http://schemas.openxmlformats.org/drawingml/2006/table">
            <a:tbl>
              <a:tblPr firstRow="1" firstCol="1" bandRow="1">
                <a:tableStyleId>{5940675A-B579-460E-94D1-54222C63F5DA}</a:tableStyleId>
              </a:tblPr>
              <a:tblGrid>
                <a:gridCol w="1562100">
                  <a:extLst>
                    <a:ext uri="{9D8B030D-6E8A-4147-A177-3AD203B41FA5}">
                      <a16:colId xmlns:a16="http://schemas.microsoft.com/office/drawing/2014/main" val="2739048741"/>
                    </a:ext>
                  </a:extLst>
                </a:gridCol>
                <a:gridCol w="3276600">
                  <a:extLst>
                    <a:ext uri="{9D8B030D-6E8A-4147-A177-3AD203B41FA5}">
                      <a16:colId xmlns:a16="http://schemas.microsoft.com/office/drawing/2014/main" val="2518395969"/>
                    </a:ext>
                  </a:extLst>
                </a:gridCol>
                <a:gridCol w="3619500">
                  <a:extLst>
                    <a:ext uri="{9D8B030D-6E8A-4147-A177-3AD203B41FA5}">
                      <a16:colId xmlns:a16="http://schemas.microsoft.com/office/drawing/2014/main" val="519858330"/>
                    </a:ext>
                  </a:extLst>
                </a:gridCol>
              </a:tblGrid>
              <a:tr h="3048000">
                <a:tc>
                  <a:txBody>
                    <a:bodyPr/>
                    <a:lstStyle/>
                    <a:p>
                      <a:pPr marL="0" marR="0">
                        <a:lnSpc>
                          <a:spcPct val="107000"/>
                        </a:lnSpc>
                        <a:spcBef>
                          <a:spcPts val="0"/>
                        </a:spcBef>
                        <a:spcAft>
                          <a:spcPts val="800"/>
                        </a:spcAft>
                      </a:pPr>
                      <a:r>
                        <a:rPr lang="en-US" sz="2000" b="1" dirty="0">
                          <a:effectLst/>
                          <a:latin typeface="+mn-lt"/>
                          <a:ea typeface="Calibri" panose="020F0502020204030204" pitchFamily="34" charset="0"/>
                          <a:cs typeface="Times New Roman" panose="02020603050405020304" pitchFamily="18" charset="0"/>
                        </a:rPr>
                        <a:t>Less Effective</a:t>
                      </a:r>
                      <a:endParaRPr lang="en-US" sz="20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pPr>
                      <a:r>
                        <a:rPr lang="en-US" sz="1800" b="1" dirty="0">
                          <a:solidFill>
                            <a:srgbClr val="000000"/>
                          </a:solidFill>
                          <a:effectLst/>
                          <a:latin typeface="+mn-lt"/>
                          <a:ea typeface="Calibri" panose="020F0502020204030204" pitchFamily="34" charset="0"/>
                          <a:cs typeface="Times New Roman" panose="02020603050405020304" pitchFamily="18" charset="0"/>
                        </a:rPr>
                        <a:t>A.</a:t>
                      </a:r>
                      <a:r>
                        <a:rPr lang="en-US" sz="1800" dirty="0">
                          <a:solidFill>
                            <a:srgbClr val="000000"/>
                          </a:solidFill>
                          <a:effectLst/>
                          <a:latin typeface="+mn-lt"/>
                          <a:ea typeface="Calibri" panose="020F0502020204030204" pitchFamily="34" charset="0"/>
                          <a:cs typeface="Times New Roman" panose="02020603050405020304" pitchFamily="18" charset="0"/>
                        </a:rPr>
                        <a:t> Well, actually, I can’t guarantee anything. But, I can tell you with certainty that these types of software platforms have made dramatic differences in each company we’ve talked to. I think we’ll have similar results here.</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This question challenges the basic premise that technology (a software platform) can make a difference. It may raise this doubt among other audience members as well. While the response is true, it fails to reframe the question in a way that focuses on how managers and employees help each other.</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01585389"/>
                  </a:ext>
                </a:extLst>
              </a:tr>
            </a:tbl>
          </a:graphicData>
        </a:graphic>
      </p:graphicFrame>
      <p:sp>
        <p:nvSpPr>
          <p:cNvPr id="6" name="Rectangle 5">
            <a:extLst>
              <a:ext uri="{FF2B5EF4-FFF2-40B4-BE49-F238E27FC236}">
                <a16:creationId xmlns:a16="http://schemas.microsoft.com/office/drawing/2014/main" id="{650A517E-3396-4481-9412-4FC9E74AC2B5}"/>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16625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342900" y="264698"/>
            <a:ext cx="8458200" cy="882251"/>
          </a:xfrm>
        </p:spPr>
        <p:txBody>
          <a:bodyPr>
            <a:noAutofit/>
          </a:bodyPr>
          <a:lstStyle/>
          <a:p>
            <a:r>
              <a:rPr lang="en-US" altLang="en-US" sz="3200" dirty="0"/>
              <a:t>Table 15.7b Reframe the Question to Match Your Agenda</a:t>
            </a:r>
          </a:p>
        </p:txBody>
      </p:sp>
      <p:sp>
        <p:nvSpPr>
          <p:cNvPr id="5" name="Content Placeholder 4">
            <a:extLst>
              <a:ext uri="{FF2B5EF4-FFF2-40B4-BE49-F238E27FC236}">
                <a16:creationId xmlns:a16="http://schemas.microsoft.com/office/drawing/2014/main" id="{93568921-747D-4BFD-8B13-B4B4B95C2415}"/>
              </a:ext>
            </a:extLst>
          </p:cNvPr>
          <p:cNvSpPr>
            <a:spLocks noGrp="1"/>
          </p:cNvSpPr>
          <p:nvPr>
            <p:ph sz="quarter" idx="11"/>
          </p:nvPr>
        </p:nvSpPr>
        <p:spPr>
          <a:xfrm>
            <a:off x="342900" y="1245751"/>
            <a:ext cx="8458200" cy="922648"/>
          </a:xfrm>
        </p:spPr>
        <p:txBody>
          <a:bodyPr>
            <a:normAutofit/>
          </a:bodyPr>
          <a:lstStyle/>
          <a:p>
            <a:r>
              <a:rPr lang="en-US" sz="1800" b="1" dirty="0"/>
              <a:t>Q. </a:t>
            </a:r>
            <a:r>
              <a:rPr lang="en-US" sz="1800" i="1" dirty="0"/>
              <a:t>I’m quite skeptical that our company will get the dramatic results you’ve suggested. Do you really think a software program will help us reduce employee turnover?</a:t>
            </a:r>
            <a:endParaRPr lang="en-US" sz="1800" dirty="0"/>
          </a:p>
        </p:txBody>
      </p:sp>
      <p:graphicFrame>
        <p:nvGraphicFramePr>
          <p:cNvPr id="12" name="Table 12">
            <a:extLst>
              <a:ext uri="{FF2B5EF4-FFF2-40B4-BE49-F238E27FC236}">
                <a16:creationId xmlns:a16="http://schemas.microsoft.com/office/drawing/2014/main" id="{398586A9-61DD-475F-A9B1-BAF5653DA6C0}"/>
              </a:ext>
            </a:extLst>
          </p:cNvPr>
          <p:cNvGraphicFramePr>
            <a:graphicFrameLocks noGrp="1"/>
          </p:cNvGraphicFramePr>
          <p:nvPr>
            <p:ph sz="quarter" idx="14"/>
            <p:extLst>
              <p:ext uri="{D42A27DB-BD31-4B8C-83A1-F6EECF244321}">
                <p14:modId xmlns:p14="http://schemas.microsoft.com/office/powerpoint/2010/main" val="3377997575"/>
              </p:ext>
            </p:extLst>
          </p:nvPr>
        </p:nvGraphicFramePr>
        <p:xfrm>
          <a:off x="342900" y="2301826"/>
          <a:ext cx="8458200" cy="4179126"/>
        </p:xfrm>
        <a:graphic>
          <a:graphicData uri="http://schemas.openxmlformats.org/drawingml/2006/table">
            <a:tbl>
              <a:tblPr firstRow="1" firstCol="1" bandRow="1">
                <a:tableStyleId>{5940675A-B579-460E-94D1-54222C63F5DA}</a:tableStyleId>
              </a:tblPr>
              <a:tblGrid>
                <a:gridCol w="1228725">
                  <a:extLst>
                    <a:ext uri="{9D8B030D-6E8A-4147-A177-3AD203B41FA5}">
                      <a16:colId xmlns:a16="http://schemas.microsoft.com/office/drawing/2014/main" val="2876712452"/>
                    </a:ext>
                  </a:extLst>
                </a:gridCol>
                <a:gridCol w="4524375">
                  <a:extLst>
                    <a:ext uri="{9D8B030D-6E8A-4147-A177-3AD203B41FA5}">
                      <a16:colId xmlns:a16="http://schemas.microsoft.com/office/drawing/2014/main" val="4195204016"/>
                    </a:ext>
                  </a:extLst>
                </a:gridCol>
                <a:gridCol w="2705100">
                  <a:extLst>
                    <a:ext uri="{9D8B030D-6E8A-4147-A177-3AD203B41FA5}">
                      <a16:colId xmlns:a16="http://schemas.microsoft.com/office/drawing/2014/main" val="1380613456"/>
                    </a:ext>
                  </a:extLst>
                </a:gridCol>
              </a:tblGrid>
              <a:tr h="370840">
                <a:tc>
                  <a:txBody>
                    <a:bodyPr/>
                    <a:lstStyle/>
                    <a:p>
                      <a:pPr marL="0" marR="0">
                        <a:lnSpc>
                          <a:spcPct val="107000"/>
                        </a:lnSpc>
                        <a:spcBef>
                          <a:spcPts val="0"/>
                        </a:spcBef>
                        <a:spcAft>
                          <a:spcPts val="800"/>
                        </a:spcAft>
                      </a:pPr>
                      <a:r>
                        <a:rPr lang="en-US" sz="1800" b="1" dirty="0">
                          <a:effectLst/>
                          <a:latin typeface="+mn-lt"/>
                          <a:ea typeface="Calibri" panose="020F0502020204030204" pitchFamily="34" charset="0"/>
                          <a:cs typeface="Times New Roman" panose="02020603050405020304" pitchFamily="18" charset="0"/>
                        </a:rPr>
                        <a:t>More Effective</a:t>
                      </a:r>
                      <a:endParaRPr lang="en-US" sz="18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pPr>
                      <a:r>
                        <a:rPr lang="en-US" sz="1800" b="1" dirty="0">
                          <a:solidFill>
                            <a:srgbClr val="000000"/>
                          </a:solidFill>
                          <a:effectLst/>
                          <a:latin typeface="+mn-lt"/>
                          <a:ea typeface="Calibri" panose="020F0502020204030204" pitchFamily="34" charset="0"/>
                          <a:cs typeface="Times New Roman" panose="02020603050405020304" pitchFamily="18" charset="0"/>
                        </a:rPr>
                        <a:t>A.</a:t>
                      </a:r>
                      <a:r>
                        <a:rPr lang="en-US" sz="1800" dirty="0">
                          <a:solidFill>
                            <a:srgbClr val="000000"/>
                          </a:solidFill>
                          <a:effectLst/>
                          <a:latin typeface="+mn-lt"/>
                          <a:ea typeface="Calibri" panose="020F0502020204030204" pitchFamily="34" charset="0"/>
                          <a:cs typeface="Times New Roman" panose="02020603050405020304" pitchFamily="18" charset="0"/>
                        </a:rPr>
                        <a:t> I think it’s fair to say that we can reduce employee turnover by focusing on performance in a more positive and motivating way. What we’ve learned from these other companies is that they used the software successfully because they created a culture of performance where managers and employees are giving one another more frequent, more positive, and more candid feedback. This energizing environment is what reduced employee turnover. So, I’d say creating this culture with the help of these software tools will help us reduce employee turnover.</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This response reframes the conversation by emphasizing how managers and employees encouraging one another to improve is the key driver of lower employee turnover. This response is successfully reframed to address the questioner’s real concern: Technology isn’t the solution.</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94760036"/>
                  </a:ext>
                </a:extLst>
              </a:tr>
            </a:tbl>
          </a:graphicData>
        </a:graphic>
      </p:graphicFrame>
      <p:sp>
        <p:nvSpPr>
          <p:cNvPr id="6" name="Rectangle 5">
            <a:extLst>
              <a:ext uri="{FF2B5EF4-FFF2-40B4-BE49-F238E27FC236}">
                <a16:creationId xmlns:a16="http://schemas.microsoft.com/office/drawing/2014/main" id="{CA7AD650-13BA-48F0-B10B-7A76AD2C78F6}"/>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16625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 Effectively in Teams</a:t>
            </a:r>
          </a:p>
        </p:txBody>
      </p:sp>
      <p:sp>
        <p:nvSpPr>
          <p:cNvPr id="9" name="Content Placeholder 8"/>
          <p:cNvSpPr>
            <a:spLocks noGrp="1"/>
          </p:cNvSpPr>
          <p:nvPr>
            <p:ph sz="quarter" idx="11"/>
          </p:nvPr>
        </p:nvSpPr>
        <p:spPr>
          <a:xfrm>
            <a:off x="342900" y="1524000"/>
            <a:ext cx="4762500" cy="4715668"/>
          </a:xfrm>
        </p:spPr>
        <p:txBody>
          <a:bodyPr/>
          <a:lstStyle/>
          <a:p>
            <a:pPr marL="0" indent="0">
              <a:buNone/>
            </a:pPr>
            <a:r>
              <a:rPr lang="en-US" sz="2800" dirty="0"/>
              <a:t>How to Present</a:t>
            </a:r>
          </a:p>
          <a:p>
            <a:pPr marL="457200" indent="-457200">
              <a:buFont typeface="Arial" panose="020B0604020202020204" pitchFamily="34" charset="0"/>
              <a:buChar char="•"/>
            </a:pPr>
            <a:r>
              <a:rPr lang="en-US" sz="2400" dirty="0"/>
              <a:t>Be clear with one another about your objectives and key messages.</a:t>
            </a:r>
          </a:p>
          <a:p>
            <a:pPr marL="457200" indent="-457200">
              <a:buFont typeface="Arial" panose="020B0604020202020204" pitchFamily="34" charset="0"/>
              <a:buChar char="•"/>
            </a:pPr>
            <a:r>
              <a:rPr lang="en-US" sz="2400" dirty="0"/>
              <a:t>Decide on your presentation roles.</a:t>
            </a:r>
          </a:p>
          <a:p>
            <a:pPr marL="457200" indent="-457200">
              <a:buFont typeface="Arial" panose="020B0604020202020204" pitchFamily="34" charset="0"/>
              <a:buChar char="•"/>
            </a:pPr>
            <a:r>
              <a:rPr lang="en-US" sz="2400" dirty="0"/>
              <a:t>Stand together and present a united front.</a:t>
            </a:r>
          </a:p>
          <a:p>
            <a:pPr marL="457200" indent="-457200">
              <a:buFont typeface="Arial" panose="020B0604020202020204" pitchFamily="34" charset="0"/>
              <a:buChar char="•"/>
            </a:pPr>
            <a:r>
              <a:rPr lang="en-US" sz="2400" dirty="0"/>
              <a:t>Refer to one another’s points.</a:t>
            </a:r>
          </a:p>
          <a:p>
            <a:pPr marL="457200" indent="-457200">
              <a:buFont typeface="Arial" panose="020B0604020202020204" pitchFamily="34" charset="0"/>
              <a:buChar char="•"/>
            </a:pPr>
            <a:r>
              <a:rPr lang="en-US" sz="2400" dirty="0"/>
              <a:t>Transition effectively.</a:t>
            </a:r>
          </a:p>
        </p:txBody>
      </p:sp>
      <p:pic>
        <p:nvPicPr>
          <p:cNvPr id="8" name="Picture 7" descr="A photo of four people standing by a podium and projection screen.">
            <a:extLst>
              <a:ext uri="{FF2B5EF4-FFF2-40B4-BE49-F238E27FC236}">
                <a16:creationId xmlns:a16="http://schemas.microsoft.com/office/drawing/2014/main" id="{D1FC84A4-D623-472C-891D-F949C61A696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5427" y="4040187"/>
            <a:ext cx="3297573" cy="2199481"/>
          </a:xfrm>
          <a:prstGeom prst="rect">
            <a:avLst/>
          </a:prstGeom>
        </p:spPr>
      </p:pic>
      <p:sp>
        <p:nvSpPr>
          <p:cNvPr id="5" name="Rectangle 4">
            <a:extLst>
              <a:ext uri="{FF2B5EF4-FFF2-40B4-BE49-F238E27FC236}">
                <a16:creationId xmlns:a16="http://schemas.microsoft.com/office/drawing/2014/main" id="{7AF9A703-3F17-4909-9258-06437FED5F98}"/>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84282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Being a Supportive Audience Member</a:t>
            </a:r>
          </a:p>
        </p:txBody>
      </p:sp>
      <p:sp>
        <p:nvSpPr>
          <p:cNvPr id="3" name="Content Placeholder 2"/>
          <p:cNvSpPr>
            <a:spLocks noGrp="1"/>
          </p:cNvSpPr>
          <p:nvPr>
            <p:ph sz="quarter" idx="11"/>
          </p:nvPr>
        </p:nvSpPr>
        <p:spPr/>
        <p:txBody>
          <a:bodyPr/>
          <a:lstStyle/>
          <a:p>
            <a:r>
              <a:rPr lang="en-US" sz="2800" dirty="0"/>
              <a:t>Take the role of audience member seriously. </a:t>
            </a:r>
          </a:p>
          <a:p>
            <a:r>
              <a:rPr lang="en-US" sz="2800" dirty="0"/>
              <a:t>Avoid behaviors that may distract the presenter.</a:t>
            </a:r>
          </a:p>
          <a:p>
            <a:r>
              <a:rPr lang="en-US" sz="2800" dirty="0"/>
              <a:t>Make comments and ask questions that help the presenter stay on message.</a:t>
            </a:r>
          </a:p>
        </p:txBody>
      </p:sp>
      <p:sp>
        <p:nvSpPr>
          <p:cNvPr id="4" name="Rectangle 3">
            <a:extLst>
              <a:ext uri="{FF2B5EF4-FFF2-40B4-BE49-F238E27FC236}">
                <a16:creationId xmlns:a16="http://schemas.microsoft.com/office/drawing/2014/main" id="{597033F3-50B9-4F9B-8046-DA897B797B8F}"/>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2116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altLang="en-US" dirty="0"/>
              <a:t>Establishing Presence </a:t>
            </a:r>
            <a:r>
              <a:rPr lang="en-US" altLang="en-US" sz="800" dirty="0"/>
              <a:t>1</a:t>
            </a:r>
          </a:p>
        </p:txBody>
      </p:sp>
      <p:sp>
        <p:nvSpPr>
          <p:cNvPr id="7" name="Content Placeholder 6"/>
          <p:cNvSpPr>
            <a:spLocks noGrp="1"/>
          </p:cNvSpPr>
          <p:nvPr>
            <p:ph sz="quarter" idx="11"/>
          </p:nvPr>
        </p:nvSpPr>
        <p:spPr/>
        <p:txBody>
          <a:bodyPr>
            <a:normAutofit/>
          </a:bodyPr>
          <a:lstStyle/>
          <a:p>
            <a:r>
              <a:rPr lang="en-US" sz="2800" dirty="0"/>
              <a:t>Strategies</a:t>
            </a:r>
          </a:p>
          <a:p>
            <a:pPr marL="457200" indent="-457200">
              <a:buFont typeface="Arial" panose="020B0604020202020204" pitchFamily="34" charset="0"/>
              <a:buChar char="•"/>
            </a:pPr>
            <a:r>
              <a:rPr lang="en-US" sz="2400" dirty="0"/>
              <a:t>Establish credibility.</a:t>
            </a:r>
          </a:p>
          <a:p>
            <a:pPr lvl="1" indent="-457200">
              <a:spcBef>
                <a:spcPts val="0"/>
              </a:spcBef>
            </a:pPr>
            <a:r>
              <a:rPr lang="en-US" sz="2000" dirty="0"/>
              <a:t>Internal presentations.	</a:t>
            </a:r>
          </a:p>
          <a:p>
            <a:pPr lvl="1" indent="-457200">
              <a:spcBef>
                <a:spcPts val="0"/>
              </a:spcBef>
            </a:pPr>
            <a:r>
              <a:rPr lang="en-US" sz="2000" dirty="0"/>
              <a:t>External presentations.</a:t>
            </a:r>
          </a:p>
          <a:p>
            <a:pPr marL="457200" indent="-457200">
              <a:buFont typeface="Arial" panose="020B0604020202020204" pitchFamily="34" charset="0"/>
              <a:buChar char="•"/>
            </a:pPr>
            <a:r>
              <a:rPr lang="en-US" sz="2400" dirty="0"/>
              <a:t>Maintain authenticity.</a:t>
            </a:r>
          </a:p>
          <a:p>
            <a:pPr lvl="1" indent="-457200">
              <a:spcBef>
                <a:spcPts val="0"/>
              </a:spcBef>
            </a:pPr>
            <a:r>
              <a:rPr lang="en-US" sz="2000" dirty="0"/>
              <a:t>Present your real self to the audience.</a:t>
            </a:r>
          </a:p>
        </p:txBody>
      </p:sp>
      <p:sp>
        <p:nvSpPr>
          <p:cNvPr id="4" name="Rectangle 3">
            <a:extLst>
              <a:ext uri="{FF2B5EF4-FFF2-40B4-BE49-F238E27FC236}">
                <a16:creationId xmlns:a16="http://schemas.microsoft.com/office/drawing/2014/main" id="{D9D24216-DA97-406E-988F-29856302BFE2}"/>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34726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altLang="en-US" dirty="0"/>
              <a:t>Establishing Presence </a:t>
            </a:r>
            <a:r>
              <a:rPr lang="en-US" altLang="en-US" sz="800" dirty="0"/>
              <a:t>2</a:t>
            </a:r>
          </a:p>
        </p:txBody>
      </p:sp>
      <p:sp>
        <p:nvSpPr>
          <p:cNvPr id="7" name="Content Placeholder 6"/>
          <p:cNvSpPr>
            <a:spLocks noGrp="1"/>
          </p:cNvSpPr>
          <p:nvPr>
            <p:ph sz="quarter" idx="11"/>
          </p:nvPr>
        </p:nvSpPr>
        <p:spPr/>
        <p:txBody>
          <a:bodyPr>
            <a:normAutofit/>
          </a:bodyPr>
          <a:lstStyle/>
          <a:p>
            <a:r>
              <a:rPr lang="en-US" sz="2800" dirty="0"/>
              <a:t>Strategies </a:t>
            </a:r>
            <a:r>
              <a:rPr lang="en-US" sz="2000" dirty="0"/>
              <a:t>(continued)</a:t>
            </a:r>
            <a:endParaRPr lang="en-US" sz="2800" dirty="0"/>
          </a:p>
          <a:p>
            <a:pPr marL="457200" indent="-457200">
              <a:buFont typeface="Arial" panose="020B0604020202020204" pitchFamily="34" charset="0"/>
              <a:buChar char="•"/>
            </a:pPr>
            <a:r>
              <a:rPr lang="en-US" sz="2400" dirty="0"/>
              <a:t>Know your material and rehearse.</a:t>
            </a:r>
          </a:p>
          <a:p>
            <a:pPr lvl="1" indent="-457200">
              <a:spcBef>
                <a:spcPts val="0"/>
              </a:spcBef>
            </a:pPr>
            <a:r>
              <a:rPr lang="en-US" sz="2000" dirty="0"/>
              <a:t>Become more comfortable with the content.</a:t>
            </a:r>
          </a:p>
          <a:p>
            <a:pPr lvl="1" indent="-457200">
              <a:spcBef>
                <a:spcPts val="0"/>
              </a:spcBef>
            </a:pPr>
            <a:r>
              <a:rPr lang="en-US" sz="2000" dirty="0"/>
              <a:t>Work out weakly connected areas.</a:t>
            </a:r>
          </a:p>
          <a:p>
            <a:pPr lvl="1" indent="-457200">
              <a:spcBef>
                <a:spcPts val="0"/>
              </a:spcBef>
            </a:pPr>
            <a:r>
              <a:rPr lang="en-US" sz="2000" dirty="0"/>
              <a:t>Identify parts that you want to emphasize through tone and nonverbal communication.</a:t>
            </a:r>
          </a:p>
          <a:p>
            <a:pPr lvl="1" indent="-457200">
              <a:spcBef>
                <a:spcPts val="0"/>
              </a:spcBef>
            </a:pPr>
            <a:r>
              <a:rPr lang="en-US" sz="2000" dirty="0"/>
              <a:t>Time the presentation.</a:t>
            </a:r>
          </a:p>
        </p:txBody>
      </p:sp>
      <p:sp>
        <p:nvSpPr>
          <p:cNvPr id="4" name="Rectangle 3">
            <a:extLst>
              <a:ext uri="{FF2B5EF4-FFF2-40B4-BE49-F238E27FC236}">
                <a16:creationId xmlns:a16="http://schemas.microsoft.com/office/drawing/2014/main" id="{A7E93D66-1743-48B8-A7F5-161274DEC5C8}"/>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170862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r>
              <a:rPr lang="en-US" altLang="en-US" dirty="0"/>
              <a:t>Establishing Presence </a:t>
            </a:r>
            <a:r>
              <a:rPr lang="en-US" altLang="en-US" sz="800" dirty="0"/>
              <a:t>3</a:t>
            </a:r>
          </a:p>
        </p:txBody>
      </p:sp>
      <p:sp>
        <p:nvSpPr>
          <p:cNvPr id="7" name="Content Placeholder 6"/>
          <p:cNvSpPr>
            <a:spLocks noGrp="1"/>
          </p:cNvSpPr>
          <p:nvPr>
            <p:ph sz="quarter" idx="11"/>
          </p:nvPr>
        </p:nvSpPr>
        <p:spPr/>
        <p:txBody>
          <a:bodyPr>
            <a:normAutofit/>
          </a:bodyPr>
          <a:lstStyle/>
          <a:p>
            <a:r>
              <a:rPr lang="en-US" sz="2800" dirty="0"/>
              <a:t>Strategies </a:t>
            </a:r>
            <a:r>
              <a:rPr lang="en-US" sz="2000" dirty="0"/>
              <a:t>(continued)</a:t>
            </a:r>
            <a:endParaRPr lang="en-US" sz="2800" dirty="0"/>
          </a:p>
          <a:p>
            <a:pPr marL="457200" indent="-457200">
              <a:buFont typeface="Arial" panose="020B0604020202020204" pitchFamily="34" charset="0"/>
              <a:buChar char="•"/>
            </a:pPr>
            <a:r>
              <a:rPr lang="en-US" sz="2400" dirty="0"/>
              <a:t>Overcome fear and speak with confidence.</a:t>
            </a:r>
          </a:p>
          <a:p>
            <a:pPr lvl="1" indent="-457200">
              <a:spcBef>
                <a:spcPts val="0"/>
              </a:spcBef>
              <a:spcAft>
                <a:spcPts val="600"/>
              </a:spcAft>
            </a:pPr>
            <a:r>
              <a:rPr lang="en-US" sz="2000" dirty="0"/>
              <a:t>Everyone gets nervous speaking in public.</a:t>
            </a:r>
          </a:p>
          <a:p>
            <a:pPr lvl="1" indent="-457200">
              <a:spcBef>
                <a:spcPts val="0"/>
              </a:spcBef>
              <a:spcAft>
                <a:spcPts val="600"/>
              </a:spcAft>
            </a:pPr>
            <a:r>
              <a:rPr lang="en-US" sz="2000" dirty="0"/>
              <a:t>Engage in relaxation techniques.</a:t>
            </a:r>
          </a:p>
          <a:p>
            <a:pPr lvl="1" indent="-457200">
              <a:spcBef>
                <a:spcPts val="0"/>
              </a:spcBef>
              <a:spcAft>
                <a:spcPts val="600"/>
              </a:spcAft>
            </a:pPr>
            <a:r>
              <a:rPr lang="en-US" sz="2000" dirty="0"/>
              <a:t>Become aware of your breathing.</a:t>
            </a:r>
          </a:p>
          <a:p>
            <a:pPr lvl="1" indent="-457200">
              <a:spcBef>
                <a:spcPts val="0"/>
              </a:spcBef>
              <a:spcAft>
                <a:spcPts val="600"/>
              </a:spcAft>
            </a:pPr>
            <a:r>
              <a:rPr lang="en-US" sz="2000" dirty="0"/>
              <a:t>Practice visualization.</a:t>
            </a:r>
          </a:p>
          <a:p>
            <a:pPr lvl="1" indent="-457200">
              <a:spcBef>
                <a:spcPts val="0"/>
              </a:spcBef>
              <a:spcAft>
                <a:spcPts val="600"/>
              </a:spcAft>
            </a:pPr>
            <a:r>
              <a:rPr lang="en-US" sz="2000" dirty="0"/>
              <a:t>Focus on friendly faces initially to gain composure and confidence.</a:t>
            </a:r>
          </a:p>
          <a:p>
            <a:pPr lvl="1" indent="-457200">
              <a:spcBef>
                <a:spcPts val="0"/>
              </a:spcBef>
              <a:spcAft>
                <a:spcPts val="600"/>
              </a:spcAft>
            </a:pPr>
            <a:r>
              <a:rPr lang="en-US" sz="2000" dirty="0"/>
              <a:t>Watch your food and beverage intake.</a:t>
            </a:r>
          </a:p>
          <a:p>
            <a:pPr lvl="1" indent="-457200">
              <a:spcBef>
                <a:spcPts val="0"/>
              </a:spcBef>
              <a:spcAft>
                <a:spcPts val="600"/>
              </a:spcAft>
            </a:pPr>
            <a:r>
              <a:rPr lang="en-US" sz="2000" dirty="0"/>
              <a:t>Get comfortable with audience members before starting your presentation.</a:t>
            </a:r>
            <a:endParaRPr lang="en-US" sz="2400" dirty="0"/>
          </a:p>
        </p:txBody>
      </p:sp>
      <p:sp>
        <p:nvSpPr>
          <p:cNvPr id="4" name="Rectangle 3">
            <a:extLst>
              <a:ext uri="{FF2B5EF4-FFF2-40B4-BE49-F238E27FC236}">
                <a16:creationId xmlns:a16="http://schemas.microsoft.com/office/drawing/2014/main" id="{193433E5-1C1E-4238-8A4D-737B27E52245}"/>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4102158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42900" y="287482"/>
            <a:ext cx="8458200" cy="1177636"/>
          </a:xfrm>
        </p:spPr>
        <p:txBody>
          <a:bodyPr>
            <a:noAutofit/>
          </a:bodyPr>
          <a:lstStyle/>
          <a:p>
            <a:r>
              <a:rPr lang="en-US" altLang="en-US" dirty="0"/>
              <a:t>Figure 15.1 Top Fears of American Adults</a:t>
            </a:r>
          </a:p>
        </p:txBody>
      </p:sp>
      <p:pic>
        <p:nvPicPr>
          <p:cNvPr id="6" name="Content Placeholder 5" descr="A bar graph lists 8 items and the percentage of Americans who say they are afraid of them.">
            <a:extLst>
              <a:ext uri="{FF2B5EF4-FFF2-40B4-BE49-F238E27FC236}">
                <a16:creationId xmlns:a16="http://schemas.microsoft.com/office/drawing/2014/main" id="{450904F8-AE6C-44B2-96E2-1C43FA4C852E}"/>
              </a:ext>
            </a:extLst>
          </p:cNvPr>
          <p:cNvPicPr>
            <a:picLocks noGrp="1" noChangeAspect="1"/>
          </p:cNvPicPr>
          <p:nvPr>
            <p:ph sz="quarter" idx="11"/>
          </p:nvPr>
        </p:nvPicPr>
        <p:blipFill>
          <a:blip r:embed="rId3"/>
          <a:stretch>
            <a:fillRect/>
          </a:stretch>
        </p:blipFill>
        <p:spPr>
          <a:xfrm>
            <a:off x="495300" y="1544782"/>
            <a:ext cx="8153400" cy="4468171"/>
          </a:xfrm>
          <a:prstGeom prst="rect">
            <a:avLst/>
          </a:prstGeom>
        </p:spPr>
      </p:pic>
      <p:sp>
        <p:nvSpPr>
          <p:cNvPr id="9" name="Text Placeholder 8"/>
          <p:cNvSpPr>
            <a:spLocks noGrp="1"/>
          </p:cNvSpPr>
          <p:nvPr>
            <p:ph type="body" sz="quarter" idx="12"/>
          </p:nvPr>
        </p:nvSpPr>
        <p:spPr>
          <a:xfrm>
            <a:off x="3369347" y="6238374"/>
            <a:ext cx="2405307" cy="276726"/>
          </a:xfrm>
        </p:spPr>
        <p:txBody>
          <a:bodyPr/>
          <a:lstStyle/>
          <a:p>
            <a:r>
              <a:rPr lang="en-US" dirty="0">
                <a:hlinkClick r:id="" action="ppaction://noaction"/>
              </a:rPr>
              <a:t>Access the text alternative for slide images.</a:t>
            </a:r>
            <a:endParaRPr lang="en-US" dirty="0"/>
          </a:p>
        </p:txBody>
      </p:sp>
      <p:sp>
        <p:nvSpPr>
          <p:cNvPr id="2" name="Text Placeholder 1">
            <a:extLst>
              <a:ext uri="{FF2B5EF4-FFF2-40B4-BE49-F238E27FC236}">
                <a16:creationId xmlns:a16="http://schemas.microsoft.com/office/drawing/2014/main" id="{C9D8923B-E24D-476C-A4C6-4DFD03FC8275}"/>
              </a:ext>
            </a:extLst>
          </p:cNvPr>
          <p:cNvSpPr>
            <a:spLocks noGrp="1"/>
          </p:cNvSpPr>
          <p:nvPr>
            <p:ph type="body" sz="quarter" idx="13"/>
          </p:nvPr>
        </p:nvSpPr>
        <p:spPr>
          <a:xfrm>
            <a:off x="990600" y="6601326"/>
            <a:ext cx="8153400" cy="256674"/>
          </a:xfrm>
        </p:spPr>
        <p:txBody>
          <a:bodyPr/>
          <a:lstStyle/>
          <a:p>
            <a:r>
              <a:rPr lang="en-US" dirty="0"/>
              <a:t>Source: YouGov. (2014, March 21-24). Afraid of...? YouGov.com. Retrieved from http://cdn.yougov.com/cumulus_uploads/document/ zqmu1lifm8/tabs_OPI_fears_20140324.pdf. </a:t>
            </a:r>
          </a:p>
        </p:txBody>
      </p:sp>
      <p:sp>
        <p:nvSpPr>
          <p:cNvPr id="7" name="Rectangle 6">
            <a:extLst>
              <a:ext uri="{FF2B5EF4-FFF2-40B4-BE49-F238E27FC236}">
                <a16:creationId xmlns:a16="http://schemas.microsoft.com/office/drawing/2014/main" id="{E463DD5E-51B2-4A30-8445-E4D9FF079657}"/>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04510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dirty="0"/>
              <a:t>Establishing Presence </a:t>
            </a:r>
            <a:r>
              <a:rPr lang="en-US" altLang="en-US" sz="800" dirty="0"/>
              <a:t>4</a:t>
            </a:r>
            <a:endParaRPr lang="en-US" altLang="en-US" dirty="0"/>
          </a:p>
        </p:txBody>
      </p:sp>
      <p:sp>
        <p:nvSpPr>
          <p:cNvPr id="3" name="Content Placeholder 2"/>
          <p:cNvSpPr>
            <a:spLocks noGrp="1"/>
          </p:cNvSpPr>
          <p:nvPr>
            <p:ph sz="quarter" idx="11"/>
          </p:nvPr>
        </p:nvSpPr>
        <p:spPr/>
        <p:txBody>
          <a:bodyPr/>
          <a:lstStyle/>
          <a:p>
            <a:pPr marL="0" indent="0">
              <a:buNone/>
              <a:defRPr/>
            </a:pPr>
            <a:r>
              <a:rPr lang="en-US" sz="2800" dirty="0"/>
              <a:t>Focus on People</a:t>
            </a:r>
          </a:p>
          <a:p>
            <a:pPr marL="457200" indent="-457200">
              <a:buFont typeface="Arial" panose="020B0604020202020204" pitchFamily="34" charset="0"/>
              <a:buChar char="•"/>
              <a:defRPr/>
            </a:pPr>
            <a:r>
              <a:rPr lang="en-US" sz="2400" dirty="0"/>
              <a:t>Make people the subject of your sentences.</a:t>
            </a:r>
          </a:p>
          <a:p>
            <a:pPr marL="457200" indent="-457200">
              <a:buFont typeface="Arial" panose="020B0604020202020204" pitchFamily="34" charset="0"/>
              <a:buChar char="•"/>
              <a:defRPr/>
            </a:pPr>
            <a:r>
              <a:rPr lang="en-US" sz="2400" dirty="0"/>
              <a:t>Introduce colleagues and refer to them by name during your presentation.</a:t>
            </a:r>
          </a:p>
          <a:p>
            <a:pPr marL="457200" indent="-457200">
              <a:buFont typeface="Arial" panose="020B0604020202020204" pitchFamily="34" charset="0"/>
              <a:buChar char="•"/>
              <a:defRPr/>
            </a:pPr>
            <a:r>
              <a:rPr lang="en-US" sz="2400" dirty="0"/>
              <a:t>Use names of audience members as appropriate.</a:t>
            </a:r>
          </a:p>
        </p:txBody>
      </p:sp>
      <p:sp>
        <p:nvSpPr>
          <p:cNvPr id="4" name="Rectangle 3">
            <a:extLst>
              <a:ext uri="{FF2B5EF4-FFF2-40B4-BE49-F238E27FC236}">
                <a16:creationId xmlns:a16="http://schemas.microsoft.com/office/drawing/2014/main" id="{AA9CC131-0FE6-485C-A8DF-C53530009CDB}"/>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931684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42900" y="258890"/>
            <a:ext cx="8458200" cy="968121"/>
          </a:xfrm>
        </p:spPr>
        <p:txBody>
          <a:bodyPr>
            <a:noAutofit/>
          </a:bodyPr>
          <a:lstStyle/>
          <a:p>
            <a:r>
              <a:rPr lang="en-US" altLang="en-US" sz="3200" dirty="0"/>
              <a:t>Table 15.1 Making People the Subject of Your Sentences</a:t>
            </a:r>
          </a:p>
        </p:txBody>
      </p:sp>
      <p:graphicFrame>
        <p:nvGraphicFramePr>
          <p:cNvPr id="5" name="Table 5">
            <a:extLst>
              <a:ext uri="{FF2B5EF4-FFF2-40B4-BE49-F238E27FC236}">
                <a16:creationId xmlns:a16="http://schemas.microsoft.com/office/drawing/2014/main" id="{BEC55D58-9F88-49F6-A6BE-B6873C86B98E}"/>
              </a:ext>
            </a:extLst>
          </p:cNvPr>
          <p:cNvGraphicFramePr>
            <a:graphicFrameLocks noGrp="1"/>
          </p:cNvGraphicFramePr>
          <p:nvPr>
            <p:ph sz="quarter" idx="11"/>
            <p:extLst>
              <p:ext uri="{D42A27DB-BD31-4B8C-83A1-F6EECF244321}">
                <p14:modId xmlns:p14="http://schemas.microsoft.com/office/powerpoint/2010/main" val="4151165113"/>
              </p:ext>
            </p:extLst>
          </p:nvPr>
        </p:nvGraphicFramePr>
        <p:xfrm>
          <a:off x="342900" y="1524000"/>
          <a:ext cx="8458200" cy="3955797"/>
        </p:xfrm>
        <a:graphic>
          <a:graphicData uri="http://schemas.openxmlformats.org/drawingml/2006/table">
            <a:tbl>
              <a:tblPr firstRow="1" firstCol="1" bandRow="1">
                <a:tableStyleId>{5940675A-B579-460E-94D1-54222C63F5DA}</a:tableStyleId>
              </a:tblPr>
              <a:tblGrid>
                <a:gridCol w="1562100">
                  <a:extLst>
                    <a:ext uri="{9D8B030D-6E8A-4147-A177-3AD203B41FA5}">
                      <a16:colId xmlns:a16="http://schemas.microsoft.com/office/drawing/2014/main" val="2515138394"/>
                    </a:ext>
                  </a:extLst>
                </a:gridCol>
                <a:gridCol w="3733800">
                  <a:extLst>
                    <a:ext uri="{9D8B030D-6E8A-4147-A177-3AD203B41FA5}">
                      <a16:colId xmlns:a16="http://schemas.microsoft.com/office/drawing/2014/main" val="1470219534"/>
                    </a:ext>
                  </a:extLst>
                </a:gridCol>
                <a:gridCol w="3162300">
                  <a:extLst>
                    <a:ext uri="{9D8B030D-6E8A-4147-A177-3AD203B41FA5}">
                      <a16:colId xmlns:a16="http://schemas.microsoft.com/office/drawing/2014/main" val="2469217896"/>
                    </a:ext>
                  </a:extLst>
                </a:gridCol>
              </a:tblGrid>
              <a:tr h="370840">
                <a:tc>
                  <a:txBody>
                    <a:bodyPr/>
                    <a:lstStyle/>
                    <a:p>
                      <a:pPr marL="0" marR="0">
                        <a:lnSpc>
                          <a:spcPct val="107000"/>
                        </a:lnSpc>
                        <a:spcBef>
                          <a:spcPts val="0"/>
                        </a:spcBef>
                        <a:spcAft>
                          <a:spcPts val="800"/>
                        </a:spcAft>
                      </a:pPr>
                      <a:r>
                        <a:rPr lang="en-US" sz="2000" b="1" dirty="0">
                          <a:effectLst/>
                          <a:latin typeface="+mn-lt"/>
                          <a:ea typeface="Calibri" panose="020F0502020204030204" pitchFamily="34" charset="0"/>
                          <a:cs typeface="Times New Roman" panose="02020603050405020304" pitchFamily="18" charset="0"/>
                        </a:rPr>
                        <a:t>Less Effective</a:t>
                      </a:r>
                      <a:endParaRPr lang="en-US" sz="20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The survey showed just 43 percent of respondents believe that annual reviews are accurate indicators of performance.</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This statement is compelling but dry and impersonal to some audience members.</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387209580"/>
                  </a:ext>
                </a:extLst>
              </a:tr>
              <a:tr h="370840">
                <a:tc>
                  <a:txBody>
                    <a:bodyPr/>
                    <a:lstStyle/>
                    <a:p>
                      <a:pPr marL="0" marR="0">
                        <a:lnSpc>
                          <a:spcPct val="107000"/>
                        </a:lnSpc>
                        <a:spcBef>
                          <a:spcPts val="0"/>
                        </a:spcBef>
                        <a:spcAft>
                          <a:spcPts val="800"/>
                        </a:spcAft>
                      </a:pPr>
                      <a:r>
                        <a:rPr lang="en-US" sz="2000" b="1" dirty="0">
                          <a:solidFill>
                            <a:srgbClr val="000000"/>
                          </a:solidFill>
                          <a:effectLst/>
                          <a:latin typeface="+mn-lt"/>
                          <a:ea typeface="Calibri" panose="020F0502020204030204" pitchFamily="34" charset="0"/>
                          <a:cs typeface="Times New Roman" panose="02020603050405020304" pitchFamily="18" charset="0"/>
                        </a:rPr>
                        <a:t>More Effective</a:t>
                      </a:r>
                      <a:endParaRPr lang="en-US" sz="20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Jeff, Steve, and I developed the survey after holding focus groups with our employees to learn about their views of annual reviews. Of the 223 employees who took the survey, just 43 percent believed that annual reviews are accurate indicators of performance.</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This statement is more compelling by introducing the people involved: the HR personnel who designed the survey based on what they heard from employees and the larger group of employees who ultimately took the survey.</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64112824"/>
                  </a:ext>
                </a:extLst>
              </a:tr>
            </a:tbl>
          </a:graphicData>
        </a:graphic>
      </p:graphicFrame>
      <p:sp>
        <p:nvSpPr>
          <p:cNvPr id="4" name="Rectangle 3">
            <a:extLst>
              <a:ext uri="{FF2B5EF4-FFF2-40B4-BE49-F238E27FC236}">
                <a16:creationId xmlns:a16="http://schemas.microsoft.com/office/drawing/2014/main" id="{5381CD6C-99C3-4FFB-B0DF-F45B6E4E6E55}"/>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21342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42900" y="302895"/>
            <a:ext cx="8458200" cy="880110"/>
          </a:xfrm>
        </p:spPr>
        <p:txBody>
          <a:bodyPr>
            <a:normAutofit fontScale="90000"/>
          </a:bodyPr>
          <a:lstStyle/>
          <a:p>
            <a:r>
              <a:rPr lang="en-US" altLang="en-US" dirty="0"/>
              <a:t>Table 15.2 Introducing Colleagues by Name</a:t>
            </a:r>
          </a:p>
        </p:txBody>
      </p:sp>
      <p:graphicFrame>
        <p:nvGraphicFramePr>
          <p:cNvPr id="5" name="Table 5">
            <a:extLst>
              <a:ext uri="{FF2B5EF4-FFF2-40B4-BE49-F238E27FC236}">
                <a16:creationId xmlns:a16="http://schemas.microsoft.com/office/drawing/2014/main" id="{35EC8DD6-3B03-40A1-B069-4ED149F74185}"/>
              </a:ext>
            </a:extLst>
          </p:cNvPr>
          <p:cNvGraphicFramePr>
            <a:graphicFrameLocks noGrp="1"/>
          </p:cNvGraphicFramePr>
          <p:nvPr>
            <p:ph sz="quarter" idx="11"/>
            <p:extLst>
              <p:ext uri="{D42A27DB-BD31-4B8C-83A1-F6EECF244321}">
                <p14:modId xmlns:p14="http://schemas.microsoft.com/office/powerpoint/2010/main" val="4191111818"/>
              </p:ext>
            </p:extLst>
          </p:nvPr>
        </p:nvGraphicFramePr>
        <p:xfrm>
          <a:off x="342900" y="1403381"/>
          <a:ext cx="8458200" cy="4836288"/>
        </p:xfrm>
        <a:graphic>
          <a:graphicData uri="http://schemas.openxmlformats.org/drawingml/2006/table">
            <a:tbl>
              <a:tblPr firstRow="1" firstCol="1" bandRow="1">
                <a:tableStyleId>{5940675A-B579-460E-94D1-54222C63F5DA}</a:tableStyleId>
              </a:tblPr>
              <a:tblGrid>
                <a:gridCol w="1562100">
                  <a:extLst>
                    <a:ext uri="{9D8B030D-6E8A-4147-A177-3AD203B41FA5}">
                      <a16:colId xmlns:a16="http://schemas.microsoft.com/office/drawing/2014/main" val="3939944861"/>
                    </a:ext>
                  </a:extLst>
                </a:gridCol>
                <a:gridCol w="4038600">
                  <a:extLst>
                    <a:ext uri="{9D8B030D-6E8A-4147-A177-3AD203B41FA5}">
                      <a16:colId xmlns:a16="http://schemas.microsoft.com/office/drawing/2014/main" val="3903661377"/>
                    </a:ext>
                  </a:extLst>
                </a:gridCol>
                <a:gridCol w="2857500">
                  <a:extLst>
                    <a:ext uri="{9D8B030D-6E8A-4147-A177-3AD203B41FA5}">
                      <a16:colId xmlns:a16="http://schemas.microsoft.com/office/drawing/2014/main" val="2562742688"/>
                    </a:ext>
                  </a:extLst>
                </a:gridCol>
              </a:tblGrid>
              <a:tr h="370840">
                <a:tc>
                  <a:txBody>
                    <a:bodyPr/>
                    <a:lstStyle/>
                    <a:p>
                      <a:pPr marL="0" marR="0">
                        <a:lnSpc>
                          <a:spcPct val="107000"/>
                        </a:lnSpc>
                        <a:spcBef>
                          <a:spcPts val="0"/>
                        </a:spcBef>
                        <a:spcAft>
                          <a:spcPts val="800"/>
                        </a:spcAft>
                      </a:pPr>
                      <a:r>
                        <a:rPr lang="en-US" sz="2000" b="1" dirty="0">
                          <a:effectLst/>
                          <a:latin typeface="+mn-lt"/>
                          <a:ea typeface="Calibri" panose="020F0502020204030204" pitchFamily="34" charset="0"/>
                          <a:cs typeface="Times New Roman" panose="02020603050405020304" pitchFamily="18" charset="0"/>
                        </a:rPr>
                        <a:t>Less Effective</a:t>
                      </a:r>
                      <a:endParaRPr lang="en-US" sz="20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I’ll be presenting research conducted by the HR team.</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This statement is good but could be improved by elaborating on who the members of the HR team are and why they’re positioned to provide good advice.</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302423092"/>
                  </a:ext>
                </a:extLst>
              </a:tr>
              <a:tr h="370840">
                <a:tc>
                  <a:txBody>
                    <a:bodyPr/>
                    <a:lstStyle/>
                    <a:p>
                      <a:pPr marL="0" marR="0">
                        <a:lnSpc>
                          <a:spcPct val="107000"/>
                        </a:lnSpc>
                        <a:spcBef>
                          <a:spcPts val="0"/>
                        </a:spcBef>
                        <a:spcAft>
                          <a:spcPts val="800"/>
                        </a:spcAft>
                      </a:pPr>
                      <a:r>
                        <a:rPr lang="en-US" sz="2000" b="1" dirty="0">
                          <a:solidFill>
                            <a:srgbClr val="000000"/>
                          </a:solidFill>
                          <a:effectLst/>
                          <a:latin typeface="+mn-lt"/>
                          <a:ea typeface="Calibri" panose="020F0502020204030204" pitchFamily="34" charset="0"/>
                          <a:cs typeface="Times New Roman" panose="02020603050405020304" pitchFamily="18" charset="0"/>
                        </a:rPr>
                        <a:t>More Effective</a:t>
                      </a:r>
                      <a:endParaRPr lang="en-US" sz="2000" dirty="0">
                        <a:effectLst/>
                        <a:latin typeface="+mn-lt"/>
                        <a:ea typeface="Calibri" panose="020F0502020204030204" pitchFamily="34" charset="0"/>
                        <a:cs typeface="Times New Roman" panose="02020603050405020304" pitchFamily="18" charset="0"/>
                      </a:endParaRPr>
                    </a:p>
                  </a:txBody>
                  <a:tcPr>
                    <a:solidFill>
                      <a:srgbClr val="E4F2F4"/>
                    </a:solidFill>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Our HR team, including Jeff Brody and Steve Choi, spent the last two months gathering information about annual reviews and continuous reviews. We’ve talked to HR directors at other companies, software vendors who provide new continuous review tools, and our own employees. Today we’ll share this research with you.</a:t>
                      </a:r>
                      <a:endParaRPr lang="en-US" sz="1800" dirty="0">
                        <a:effectLst/>
                        <a:latin typeface="+mn-lt"/>
                        <a:ea typeface="Calibri" panose="020F0502020204030204" pitchFamily="34" charset="0"/>
                        <a:cs typeface="Times New Roman" panose="02020603050405020304" pitchFamily="18" charset="0"/>
                      </a:endParaRPr>
                    </a:p>
                  </a:txBody>
                  <a:tcPr/>
                </a:tc>
                <a:tc>
                  <a:txBody>
                    <a:bodyPr/>
                    <a:lstStyle/>
                    <a:p>
                      <a:pPr marL="0" marR="0">
                        <a:lnSpc>
                          <a:spcPct val="107000"/>
                        </a:lnSpc>
                        <a:spcBef>
                          <a:spcPts val="0"/>
                        </a:spcBef>
                        <a:spcAft>
                          <a:spcPts val="800"/>
                        </a:spcAft>
                      </a:pPr>
                      <a:r>
                        <a:rPr lang="en-US" sz="1800" dirty="0">
                          <a:solidFill>
                            <a:srgbClr val="000000"/>
                          </a:solidFill>
                          <a:effectLst/>
                          <a:latin typeface="+mn-lt"/>
                          <a:ea typeface="Calibri" panose="020F0502020204030204" pitchFamily="34" charset="0"/>
                          <a:cs typeface="Times New Roman" panose="02020603050405020304" pitchFamily="18" charset="0"/>
                        </a:rPr>
                        <a:t>This statement is stronger with its focus on the members of the HR team and why they are positioned to provide strong advice.</a:t>
                      </a:r>
                      <a:endParaRPr lang="en-US" sz="1800" dirty="0">
                        <a:effectLst/>
                        <a:latin typeface="+mn-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944058835"/>
                  </a:ext>
                </a:extLst>
              </a:tr>
            </a:tbl>
          </a:graphicData>
        </a:graphic>
      </p:graphicFrame>
      <p:sp>
        <p:nvSpPr>
          <p:cNvPr id="4" name="Rectangle 3">
            <a:extLst>
              <a:ext uri="{FF2B5EF4-FFF2-40B4-BE49-F238E27FC236}">
                <a16:creationId xmlns:a16="http://schemas.microsoft.com/office/drawing/2014/main" id="{64D8D1DB-81ED-44BC-81B1-98FC53B0A731}"/>
              </a:ext>
            </a:extLst>
          </p:cNvPr>
          <p:cNvSpPr/>
          <p:nvPr/>
        </p:nvSpPr>
        <p:spPr>
          <a:xfrm>
            <a:off x="33130" y="6639339"/>
            <a:ext cx="1447800" cy="190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389188069"/>
      </p:ext>
    </p:extLst>
  </p:cSld>
  <p:clrMapOvr>
    <a:masterClrMapping/>
  </p:clrMapOvr>
</p:sld>
</file>

<file path=ppt/theme/theme1.xml><?xml version="1.0" encoding="utf-8"?>
<a:theme xmlns:a="http://schemas.openxmlformats.org/drawingml/2006/main" name="3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807402C1-F174-418D-9BA4-5CD14936CAC8}"/>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2635052-3C18-4769-A013-9006CA8D461F}"/>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4F7C4758-EF78-4114-B0CD-C65931E31D6B}"/>
    </a:ext>
  </a:extLst>
</a:theme>
</file>

<file path=ppt/theme/theme5.xml><?xml version="1.0" encoding="utf-8"?>
<a:theme xmlns:a="http://schemas.openxmlformats.org/drawingml/2006/main" name="ImageDescriptionAppendixSlideMaster">
  <a:themeElements>
    <a:clrScheme name="Custom 5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484573"/>
      </a:hlink>
      <a:folHlink>
        <a:srgbClr val="48457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FFB3B673-0FAC-4577-A063-A470808218D9}"/>
    </a:ext>
  </a:extLst>
</a:theme>
</file>

<file path=ppt/theme/theme6.xml><?xml version="1.0" encoding="utf-8"?>
<a:theme xmlns:a="http://schemas.openxmlformats.org/drawingml/2006/main" name="1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7.xml><?xml version="1.0" encoding="utf-8"?>
<a:theme xmlns:a="http://schemas.openxmlformats.org/drawingml/2006/main" name="2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8.xml><?xml version="1.0" encoding="utf-8"?>
<a:theme xmlns:a="http://schemas.openxmlformats.org/drawingml/2006/main" name="3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ppt/theme/theme9.xml><?xml version="1.0" encoding="utf-8"?>
<a:theme xmlns:a="http://schemas.openxmlformats.org/drawingml/2006/main" name="4_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9_2019.potx" id="{013C56F2-BD32-448D-801D-2EFF067A30D9}" vid="{9AE6DB3E-6497-4623-8691-2EE4CB4F7CA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7C8E1EF2177C4CADCEB4AF5056A74C" ma:contentTypeVersion="17" ma:contentTypeDescription="Create a new document." ma:contentTypeScope="" ma:versionID="a3b9a1881c8609b43daedfea0e2006e3">
  <xsd:schema xmlns:xsd="http://www.w3.org/2001/XMLSchema" xmlns:xs="http://www.w3.org/2001/XMLSchema" xmlns:p="http://schemas.microsoft.com/office/2006/metadata/properties" xmlns:ns2="3af4bdee-a1f4-4ee2-bc43-c8d196e8e000" xmlns:ns3="c2d2387d-378a-45dc-97af-5953ed575aff" targetNamespace="http://schemas.microsoft.com/office/2006/metadata/properties" ma:root="true" ma:fieldsID="55a51ed95a1495b7d0309e951c0bcb02" ns2:_="" ns3:_="">
    <xsd:import namespace="3af4bdee-a1f4-4ee2-bc43-c8d196e8e000"/>
    <xsd:import namespace="c2d2387d-378a-45dc-97af-5953ed575af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MediaServiceLocation" minOccurs="0"/>
                <xsd:element ref="ns2:_Flow_SignoffStatu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f4bdee-a1f4-4ee2-bc43-c8d196e8e0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_Flow_SignoffStatus" ma:index="21" nillable="true" ma:displayName="Sign-off status" ma:internalName="Sign_x002d_off_x0020_status">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d7d585fd-1929-495a-a0d7-500caaa34fc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2d2387d-378a-45dc-97af-5953ed575a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7edbff3-4a68-4072-a136-2744e71cd924}" ma:internalName="TaxCatchAll" ma:showField="CatchAllData" ma:web="c2d2387d-378a-45dc-97af-5953ed575a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3af4bdee-a1f4-4ee2-bc43-c8d196e8e000" xsi:nil="true"/>
    <lcf76f155ced4ddcb4097134ff3c332f xmlns="3af4bdee-a1f4-4ee2-bc43-c8d196e8e000">
      <Terms xmlns="http://schemas.microsoft.com/office/infopath/2007/PartnerControls"/>
    </lcf76f155ced4ddcb4097134ff3c332f>
    <TaxCatchAll xmlns="c2d2387d-378a-45dc-97af-5953ed575aff" xsi:nil="true"/>
  </documentManagement>
</p:properties>
</file>

<file path=customXml/itemProps1.xml><?xml version="1.0" encoding="utf-8"?>
<ds:datastoreItem xmlns:ds="http://schemas.openxmlformats.org/officeDocument/2006/customXml" ds:itemID="{36EA5FEB-1A6D-4150-A18D-7292896CEC9F}"/>
</file>

<file path=customXml/itemProps2.xml><?xml version="1.0" encoding="utf-8"?>
<ds:datastoreItem xmlns:ds="http://schemas.openxmlformats.org/officeDocument/2006/customXml" ds:itemID="{A5C8FF46-D50C-4F83-9993-FBA1FE269E84}"/>
</file>

<file path=customXml/itemProps3.xml><?xml version="1.0" encoding="utf-8"?>
<ds:datastoreItem xmlns:ds="http://schemas.openxmlformats.org/officeDocument/2006/customXml" ds:itemID="{30715B9E-24D9-46CB-867C-60F0F8BB2263}"/>
</file>

<file path=docProps/app.xml><?xml version="1.0" encoding="utf-8"?>
<Properties xmlns="http://schemas.openxmlformats.org/officeDocument/2006/extended-properties" xmlns:vt="http://schemas.openxmlformats.org/officeDocument/2006/docPropsVTypes">
  <TotalTime>2504</TotalTime>
  <Words>4255</Words>
  <Application>Microsoft Office PowerPoint</Application>
  <PresentationFormat>On-screen Show (4:3)</PresentationFormat>
  <Paragraphs>241</Paragraphs>
  <Slides>26</Slides>
  <Notes>26</Notes>
  <HiddenSlides>0</HiddenSlides>
  <MMClips>0</MMClips>
  <ScaleCrop>false</ScaleCrop>
  <HeadingPairs>
    <vt:vector size="6" baseType="variant">
      <vt:variant>
        <vt:lpstr>Fonts Used</vt:lpstr>
      </vt:variant>
      <vt:variant>
        <vt:i4>5</vt:i4>
      </vt:variant>
      <vt:variant>
        <vt:lpstr>Theme</vt:lpstr>
      </vt:variant>
      <vt:variant>
        <vt:i4>9</vt:i4>
      </vt:variant>
      <vt:variant>
        <vt:lpstr>Slide Titles</vt:lpstr>
      </vt:variant>
      <vt:variant>
        <vt:i4>26</vt:i4>
      </vt:variant>
    </vt:vector>
  </HeadingPairs>
  <TitlesOfParts>
    <vt:vector size="40" baseType="lpstr">
      <vt:lpstr>Arial</vt:lpstr>
      <vt:lpstr>ArumSans Bold</vt:lpstr>
      <vt:lpstr>ArumSans Regular</vt:lpstr>
      <vt:lpstr>Calibri</vt:lpstr>
      <vt:lpstr>Wingdings</vt:lpstr>
      <vt:lpstr>3_Title Slides Master</vt:lpstr>
      <vt:lpstr>MainContentSlideMaster</vt:lpstr>
      <vt:lpstr>ClosingMaster</vt:lpstr>
      <vt:lpstr>DividerSlideMaster</vt:lpstr>
      <vt:lpstr>ImageDescriptionAppendixSlideMaster</vt:lpstr>
      <vt:lpstr>1_MainContentSlideMaster</vt:lpstr>
      <vt:lpstr>2_MainContentSlideMaster</vt:lpstr>
      <vt:lpstr>3_MainContentSlideMaster</vt:lpstr>
      <vt:lpstr>4_MainContentSlideMaster</vt:lpstr>
      <vt:lpstr> Delivering Presentations</vt:lpstr>
      <vt:lpstr>Learning Objectives</vt:lpstr>
      <vt:lpstr>Establishing Presence 1</vt:lpstr>
      <vt:lpstr>Establishing Presence 2</vt:lpstr>
      <vt:lpstr>Establishing Presence 3</vt:lpstr>
      <vt:lpstr>Figure 15.1 Top Fears of American Adults</vt:lpstr>
      <vt:lpstr>Establishing Presence 4</vt:lpstr>
      <vt:lpstr>Table 15.1 Making People the Subject of Your Sentences</vt:lpstr>
      <vt:lpstr>Table 15.2 Introducing Colleagues by Name</vt:lpstr>
      <vt:lpstr>Table 15.3 Using Names of Audience Members</vt:lpstr>
      <vt:lpstr>Establishing Presence 5</vt:lpstr>
      <vt:lpstr>Establishing Presence 6</vt:lpstr>
      <vt:lpstr>Establishing Presence 7</vt:lpstr>
      <vt:lpstr>Establishing Presence 8</vt:lpstr>
      <vt:lpstr>Figure 15.3 Messages Sent by Formality of Workplace Attire</vt:lpstr>
      <vt:lpstr>Using Visual Aids and Handouts</vt:lpstr>
      <vt:lpstr>Use Handouts Effectively</vt:lpstr>
      <vt:lpstr>Interacting with Your Audience</vt:lpstr>
      <vt:lpstr>Table 15.4a Be Honest</vt:lpstr>
      <vt:lpstr>Table 15.4b Be Honest</vt:lpstr>
      <vt:lpstr>Table 15.5 Show Appreciation</vt:lpstr>
      <vt:lpstr>Table 15.6 Be Concise</vt:lpstr>
      <vt:lpstr>Table 15.7a Reframe the Question to Match Your Agenda</vt:lpstr>
      <vt:lpstr>Table 15.7b Reframe the Question to Match Your Agenda</vt:lpstr>
      <vt:lpstr>Present Effectively in Teams</vt:lpstr>
      <vt:lpstr>Being a Supportive Audience Member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Cardon, Business Communication, 4e</dc:title>
  <dc:creator>Editors, Inc.</dc:creator>
  <cp:lastModifiedBy>Florian Vauleon</cp:lastModifiedBy>
  <cp:revision>105</cp:revision>
  <dcterms:created xsi:type="dcterms:W3CDTF">2014-07-15T19:12:45Z</dcterms:created>
  <dcterms:modified xsi:type="dcterms:W3CDTF">2021-06-29T17:19:01Z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0x010100E37C8E1EF2177C4CADCEB4AF5056A74C</vt:lpwstr>
  </property>
</Properties>
</file>