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3"/>
  </p:notesMasterIdLst>
  <p:sldIdLst>
    <p:sldId id="285" r:id="rId5"/>
    <p:sldId id="258" r:id="rId6"/>
    <p:sldId id="259" r:id="rId7"/>
    <p:sldId id="260" r:id="rId8"/>
    <p:sldId id="265" r:id="rId9"/>
    <p:sldId id="266" r:id="rId10"/>
    <p:sldId id="267" r:id="rId11"/>
    <p:sldId id="268" r:id="rId12"/>
    <p:sldId id="269" r:id="rId13"/>
    <p:sldId id="261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2" r:id="rId22"/>
    <p:sldId id="277" r:id="rId23"/>
    <p:sldId id="278" r:id="rId24"/>
    <p:sldId id="279" r:id="rId25"/>
    <p:sldId id="263" r:id="rId26"/>
    <p:sldId id="280" r:id="rId27"/>
    <p:sldId id="281" r:id="rId28"/>
    <p:sldId id="264" r:id="rId29"/>
    <p:sldId id="282" r:id="rId30"/>
    <p:sldId id="284" r:id="rId31"/>
    <p:sldId id="283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D1DF"/>
    <a:srgbClr val="0A1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5" autoAdjust="0"/>
  </p:normalViewPr>
  <p:slideViewPr>
    <p:cSldViewPr>
      <p:cViewPr varScale="1">
        <p:scale>
          <a:sx n="91" d="100"/>
          <a:sy n="91" d="100"/>
        </p:scale>
        <p:origin x="13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900404-D7FB-473A-B17F-5F2DA83023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23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8" charset="0"/>
        <a:ea typeface="Arial" pitchFamily="-108" charset="0"/>
        <a:cs typeface="Arial" pitchFamily="-10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900404-D7FB-473A-B17F-5F2DA83023C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1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19516" y="228601"/>
            <a:ext cx="4524484" cy="5257799"/>
            <a:chOff x="2502322" y="241300"/>
            <a:chExt cx="4397522" cy="4838700"/>
          </a:xfrm>
        </p:grpSpPr>
        <p:pic>
          <p:nvPicPr>
            <p:cNvPr id="5" name="Picture 4" descr="Cover_Slide2.png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64"/>
            <a:stretch/>
          </p:blipFill>
          <p:spPr>
            <a:xfrm>
              <a:off x="2502322" y="241300"/>
              <a:ext cx="4397522" cy="48006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5511800" y="4495800"/>
              <a:ext cx="1333500" cy="58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3593233"/>
            <a:ext cx="4754880" cy="377026"/>
          </a:xfrm>
        </p:spPr>
        <p:txBody>
          <a:bodyPr anchor="b"/>
          <a:lstStyle>
            <a:lvl1pPr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4196795"/>
            <a:ext cx="4754880" cy="235962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CL_Logo_DRAW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274778"/>
            <a:ext cx="1422400" cy="44098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45472" y="6403706"/>
            <a:ext cx="7076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© 2017 Cengage Learning®. May not be scanned, copied or duplicated, or posted to a publicly accessible website, in whole or in part. </a:t>
            </a:r>
          </a:p>
        </p:txBody>
      </p:sp>
    </p:spTree>
    <p:extLst>
      <p:ext uri="{BB962C8B-B14F-4D97-AF65-F5344CB8AC3E}">
        <p14:creationId xmlns:p14="http://schemas.microsoft.com/office/powerpoint/2010/main" val="308035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Unit A: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157819"/>
            <a:ext cx="8415338" cy="2105192"/>
          </a:xfrm>
        </p:spPr>
        <p:txBody>
          <a:bodyPr/>
          <a:lstStyle>
            <a:lvl1pPr marL="171450" indent="-171450"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971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38" y="765897"/>
            <a:ext cx="9095232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90292"/>
            <a:ext cx="841248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2670139"/>
            <a:ext cx="841248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274778"/>
            <a:ext cx="1422400" cy="4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0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208618"/>
            <a:ext cx="4114800" cy="124803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5663" y="1208618"/>
            <a:ext cx="4114800" cy="124803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10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678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79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24973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157819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795851" y="6515859"/>
            <a:ext cx="310051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6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Text_Slide.png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66" b="54458"/>
          <a:stretch/>
        </p:blipFill>
        <p:spPr>
          <a:xfrm>
            <a:off x="152400" y="1"/>
            <a:ext cx="9005688" cy="2295144"/>
          </a:xfrm>
          <a:prstGeom prst="rect">
            <a:avLst/>
          </a:prstGeom>
        </p:spPr>
      </p:pic>
      <p:pic>
        <p:nvPicPr>
          <p:cNvPr id="4" name="Picture 3" descr="CL_Logo_DRAWN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274778"/>
            <a:ext cx="1422400" cy="44098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152400" y="6484927"/>
            <a:ext cx="7165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© 2017 Cengage Learning®. May not be scanned, copied or duplicated, or posted to a publicly accessible website, in whole or in part. </a:t>
            </a:r>
          </a:p>
        </p:txBody>
      </p:sp>
    </p:spTree>
    <p:extLst>
      <p:ext uri="{BB962C8B-B14F-4D97-AF65-F5344CB8AC3E}">
        <p14:creationId xmlns:p14="http://schemas.microsoft.com/office/powerpoint/2010/main" val="391673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2890" y="2743200"/>
            <a:ext cx="5181600" cy="1255728"/>
          </a:xfrm>
        </p:spPr>
        <p:txBody>
          <a:bodyPr/>
          <a:lstStyle/>
          <a:p>
            <a:br>
              <a:rPr lang="en-US" sz="4000" dirty="0"/>
            </a:br>
            <a:r>
              <a:rPr lang="en-US" dirty="0"/>
              <a:t>New Perspectives</a:t>
            </a:r>
            <a:br>
              <a:rPr lang="en-US" dirty="0"/>
            </a:br>
            <a:r>
              <a:rPr lang="en-US" dirty="0"/>
              <a:t>Portfolio Projects for Soft Skills,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890" y="4419600"/>
            <a:ext cx="4754880" cy="233910"/>
          </a:xfrm>
        </p:spPr>
        <p:txBody>
          <a:bodyPr/>
          <a:lstStyle/>
          <a:p>
            <a:r>
              <a:rPr lang="en-US" dirty="0"/>
              <a:t>Project 5: Essential Presentation Skills</a:t>
            </a:r>
          </a:p>
        </p:txBody>
      </p:sp>
    </p:spTree>
    <p:extLst>
      <p:ext uri="{BB962C8B-B14F-4D97-AF65-F5344CB8AC3E}">
        <p14:creationId xmlns:p14="http://schemas.microsoft.com/office/powerpoint/2010/main" val="377348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3315"/>
            <a:ext cx="8001000" cy="575542"/>
          </a:xfrm>
        </p:spPr>
        <p:txBody>
          <a:bodyPr/>
          <a:lstStyle/>
          <a:p>
            <a:r>
              <a:rPr lang="en-US" dirty="0"/>
              <a:t>Project 5: Applying Decision-</a:t>
            </a:r>
            <a:br>
              <a:rPr lang="en-US" dirty="0"/>
            </a:br>
            <a:r>
              <a:rPr lang="en-US" dirty="0"/>
              <a:t>Making Steps to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157819"/>
            <a:ext cx="8415338" cy="45858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Logical and thorough problem-solving processes lead to solid decisions.</a:t>
            </a:r>
          </a:p>
          <a:p>
            <a:pPr>
              <a:lnSpc>
                <a:spcPct val="100000"/>
              </a:lnSpc>
            </a:pPr>
            <a:r>
              <a:rPr lang="en-US" dirty="0"/>
              <a:t>You can adapt the steps to making business decisions to organize your presentations: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Step 1: Gather Relevant Information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Step 2: Make Predictions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Step 3: Select the Best Alternative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Step 4: Make an Action Plan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Step 5: Launch and Monitor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Step 6: Check the Results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5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28600"/>
            <a:ext cx="8001000" cy="575542"/>
          </a:xfrm>
        </p:spPr>
        <p:txBody>
          <a:bodyPr/>
          <a:lstStyle/>
          <a:p>
            <a:r>
              <a:rPr lang="en-US" dirty="0"/>
              <a:t>Project 5: Applying Decision-</a:t>
            </a:r>
            <a:br>
              <a:rPr lang="en-US" dirty="0"/>
            </a:br>
            <a:r>
              <a:rPr lang="en-US" dirty="0"/>
              <a:t>Making Steps to Presentations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157819"/>
            <a:ext cx="8415338" cy="46782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1: Gather Relevant Information</a:t>
            </a:r>
          </a:p>
          <a:p>
            <a:pPr>
              <a:lnSpc>
                <a:spcPct val="100000"/>
              </a:lnSpc>
            </a:pPr>
            <a:r>
              <a:rPr lang="en-US" dirty="0"/>
              <a:t>No matter the type of presentation, you’ll want to have all the relevant information at your disposal.</a:t>
            </a:r>
          </a:p>
          <a:p>
            <a:pPr>
              <a:lnSpc>
                <a:spcPct val="100000"/>
              </a:lnSpc>
            </a:pPr>
            <a:r>
              <a:rPr lang="en-US" dirty="0"/>
              <a:t>The relevant information might include: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Quantitative financial information such as revenues and expenses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Qualitative factors such as customer opinion surveys or information regarding the economy and legislative action</a:t>
            </a:r>
          </a:p>
          <a:p>
            <a:pPr>
              <a:lnSpc>
                <a:spcPct val="100000"/>
              </a:lnSpc>
            </a:pPr>
            <a:r>
              <a:rPr lang="en-US" dirty="0"/>
              <a:t>This information will be useful for the decision itself and can become part of the presentation.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5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5466"/>
            <a:ext cx="8001000" cy="575542"/>
          </a:xfrm>
        </p:spPr>
        <p:txBody>
          <a:bodyPr/>
          <a:lstStyle/>
          <a:p>
            <a:r>
              <a:rPr lang="en-US" dirty="0"/>
              <a:t>Project 5: Applying Decision-</a:t>
            </a:r>
            <a:br>
              <a:rPr lang="en-US" dirty="0"/>
            </a:br>
            <a:r>
              <a:rPr lang="en-US" dirty="0"/>
              <a:t>Making Steps to Presentations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8019"/>
            <a:ext cx="8001000" cy="323165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2: Make Predictions</a:t>
            </a:r>
          </a:p>
          <a:p>
            <a:pPr>
              <a:lnSpc>
                <a:spcPct val="100000"/>
              </a:lnSpc>
            </a:pPr>
            <a:r>
              <a:rPr lang="en-US" dirty="0"/>
              <a:t>A variety of decision-making tools exist to help structure decision processes.</a:t>
            </a:r>
          </a:p>
          <a:p>
            <a:pPr>
              <a:lnSpc>
                <a:spcPct val="100000"/>
              </a:lnSpc>
            </a:pPr>
            <a:r>
              <a:rPr lang="en-US" dirty="0"/>
              <a:t>One popular tool is the </a:t>
            </a:r>
            <a:r>
              <a:rPr lang="en-US" b="1" dirty="0"/>
              <a:t>decision table</a:t>
            </a:r>
            <a:r>
              <a:rPr lang="en-US" dirty="0"/>
              <a:t>, which</a:t>
            </a:r>
            <a:r>
              <a:rPr lang="en-US" b="1" dirty="0"/>
              <a:t> </a:t>
            </a:r>
            <a:r>
              <a:rPr lang="en-US" dirty="0"/>
              <a:t>uses probability estimates to help determine the likelihood of certain events.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7" name="Picture 6" descr="Fig05-02.bmp"/>
          <p:cNvPicPr>
            <a:picLocks noChangeAspect="1"/>
          </p:cNvPicPr>
          <p:nvPr/>
        </p:nvPicPr>
        <p:blipFill>
          <a:blip r:embed="rId2"/>
          <a:srcRect l="27000"/>
          <a:stretch>
            <a:fillRect/>
          </a:stretch>
        </p:blipFill>
        <p:spPr>
          <a:xfrm>
            <a:off x="381000" y="3595645"/>
            <a:ext cx="8382000" cy="192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8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170"/>
            <a:ext cx="8001000" cy="575542"/>
          </a:xfrm>
        </p:spPr>
        <p:txBody>
          <a:bodyPr/>
          <a:lstStyle/>
          <a:p>
            <a:r>
              <a:rPr lang="en-US" dirty="0"/>
              <a:t>Project 5: Applying Decision-</a:t>
            </a:r>
            <a:br>
              <a:rPr lang="en-US" dirty="0"/>
            </a:br>
            <a:r>
              <a:rPr lang="en-US" dirty="0"/>
              <a:t>Making Steps to Presentations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4278"/>
            <a:ext cx="8001000" cy="4983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2: Make Predictions (continued)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Fig05-03.bmp"/>
          <p:cNvPicPr>
            <a:picLocks noChangeAspect="1"/>
          </p:cNvPicPr>
          <p:nvPr/>
        </p:nvPicPr>
        <p:blipFill>
          <a:blip r:embed="rId2"/>
          <a:srcRect l="27339"/>
          <a:stretch>
            <a:fillRect/>
          </a:stretch>
        </p:blipFill>
        <p:spPr>
          <a:xfrm>
            <a:off x="1524000" y="1567757"/>
            <a:ext cx="5334000" cy="1762857"/>
          </a:xfrm>
          <a:prstGeom prst="rect">
            <a:avLst/>
          </a:prstGeom>
        </p:spPr>
      </p:pic>
      <p:pic>
        <p:nvPicPr>
          <p:cNvPr id="9" name="Picture 8" descr="Fig05-04.bmp"/>
          <p:cNvPicPr>
            <a:picLocks noChangeAspect="1"/>
          </p:cNvPicPr>
          <p:nvPr/>
        </p:nvPicPr>
        <p:blipFill>
          <a:blip r:embed="rId3"/>
          <a:srcRect l="26547"/>
          <a:stretch>
            <a:fillRect/>
          </a:stretch>
        </p:blipFill>
        <p:spPr>
          <a:xfrm>
            <a:off x="2438400" y="3544762"/>
            <a:ext cx="5692600" cy="2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6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3614"/>
            <a:ext cx="8001000" cy="575542"/>
          </a:xfrm>
        </p:spPr>
        <p:txBody>
          <a:bodyPr/>
          <a:lstStyle/>
          <a:p>
            <a:r>
              <a:rPr lang="en-US" dirty="0"/>
              <a:t>Project 5: Applying Decision-</a:t>
            </a:r>
            <a:br>
              <a:rPr lang="en-US" dirty="0"/>
            </a:br>
            <a:r>
              <a:rPr lang="en-US" dirty="0"/>
              <a:t>Making Steps to Presentations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86" y="1105296"/>
            <a:ext cx="8001000" cy="4983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2: Make Predictions (continued)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Fig05-05.bmp"/>
          <p:cNvPicPr>
            <a:picLocks noChangeAspect="1"/>
          </p:cNvPicPr>
          <p:nvPr/>
        </p:nvPicPr>
        <p:blipFill>
          <a:blip r:embed="rId2"/>
          <a:srcRect l="27000"/>
          <a:stretch>
            <a:fillRect/>
          </a:stretch>
        </p:blipFill>
        <p:spPr>
          <a:xfrm>
            <a:off x="1143000" y="2133600"/>
            <a:ext cx="6705600" cy="33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3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5705"/>
            <a:ext cx="8001000" cy="575542"/>
          </a:xfrm>
        </p:spPr>
        <p:txBody>
          <a:bodyPr/>
          <a:lstStyle/>
          <a:p>
            <a:r>
              <a:rPr lang="en-US" dirty="0"/>
              <a:t>Project 5: Applying Decision-</a:t>
            </a:r>
            <a:br>
              <a:rPr lang="en-US" dirty="0"/>
            </a:br>
            <a:r>
              <a:rPr lang="en-US" dirty="0"/>
              <a:t>Making Steps to Presentations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56342"/>
            <a:ext cx="8001000" cy="49831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3: Select the Best Alternative</a:t>
            </a:r>
          </a:p>
          <a:p>
            <a:pPr>
              <a:lnSpc>
                <a:spcPct val="100000"/>
              </a:lnSpc>
            </a:pPr>
            <a:r>
              <a:rPr lang="en-US" dirty="0"/>
              <a:t>Additional questions to ask include: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qualitative factors need to be considered?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Does this alternative make sense for the long term?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you realistically implement the alternative, given the amount of time and resources you have available?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Can you live with the choice even if the outcome is not perfect, or if some unconsidered factors arise after you implement it?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comfortable are you with the decision?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97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2803"/>
            <a:ext cx="8001000" cy="575542"/>
          </a:xfrm>
        </p:spPr>
        <p:txBody>
          <a:bodyPr/>
          <a:lstStyle/>
          <a:p>
            <a:r>
              <a:rPr lang="en-US" dirty="0"/>
              <a:t>Project 5: Applying Decision-</a:t>
            </a:r>
            <a:br>
              <a:rPr lang="en-US" dirty="0"/>
            </a:br>
            <a:r>
              <a:rPr lang="en-US" dirty="0"/>
              <a:t>Making Steps to Presentations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055" y="1108870"/>
            <a:ext cx="8001000" cy="498316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4: Make an Action Plan</a:t>
            </a:r>
          </a:p>
          <a:p>
            <a:pPr>
              <a:lnSpc>
                <a:spcPct val="100000"/>
              </a:lnSpc>
            </a:pPr>
            <a:r>
              <a:rPr lang="en-US" dirty="0"/>
              <a:t>Line up the resources—people, finances, equipment, and so on.</a:t>
            </a:r>
          </a:p>
          <a:p>
            <a:pPr>
              <a:lnSpc>
                <a:spcPct val="100000"/>
              </a:lnSpc>
            </a:pPr>
            <a:r>
              <a:rPr lang="en-US" dirty="0"/>
              <a:t>Pick someone to manage the implementation so there’s a point person to keep it on budget and on schedule. </a:t>
            </a:r>
          </a:p>
          <a:p>
            <a:pPr>
              <a:lnSpc>
                <a:spcPct val="100000"/>
              </a:lnSpc>
            </a:pPr>
            <a:r>
              <a:rPr lang="en-US" dirty="0"/>
              <a:t>Decide how you’re going to manage any human or behavioral issues: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Regular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Training schedules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Ways to transition from old to new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35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3824"/>
            <a:ext cx="8001000" cy="575542"/>
          </a:xfrm>
        </p:spPr>
        <p:txBody>
          <a:bodyPr/>
          <a:lstStyle/>
          <a:p>
            <a:r>
              <a:rPr lang="en-US" dirty="0"/>
              <a:t>Project 5: Applying Decision-</a:t>
            </a:r>
            <a:br>
              <a:rPr lang="en-US" dirty="0"/>
            </a:br>
            <a:r>
              <a:rPr lang="en-US" dirty="0"/>
              <a:t>Making Steps to Presentations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65237"/>
            <a:ext cx="8001000" cy="56938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5: Launch and Monitor</a:t>
            </a:r>
          </a:p>
          <a:p>
            <a:pPr>
              <a:lnSpc>
                <a:spcPct val="100000"/>
              </a:lnSpc>
            </a:pPr>
            <a:r>
              <a:rPr lang="en-US" dirty="0"/>
              <a:t>Track progress and make mid-course corrections if something doesn’t go according to plan.</a:t>
            </a:r>
          </a:p>
          <a:p>
            <a:pPr>
              <a:lnSpc>
                <a:spcPct val="100000"/>
              </a:lnSpc>
            </a:pPr>
            <a:r>
              <a:rPr lang="en-US" dirty="0"/>
              <a:t>Presentations given during this step include informational status updates, instructional training sessions, and perhaps even motivational talks.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6: Check the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Check the accuracy of decisions to see whether you made the right choice.</a:t>
            </a:r>
          </a:p>
          <a:p>
            <a:pPr>
              <a:lnSpc>
                <a:spcPct val="100000"/>
              </a:lnSpc>
            </a:pPr>
            <a:r>
              <a:rPr lang="en-US" dirty="0"/>
              <a:t>The results can help you make better decisions the next time. </a:t>
            </a:r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2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3315"/>
            <a:ext cx="8001000" cy="575542"/>
          </a:xfrm>
        </p:spPr>
        <p:txBody>
          <a:bodyPr/>
          <a:lstStyle/>
          <a:p>
            <a:r>
              <a:rPr lang="en-US" dirty="0"/>
              <a:t>Project 5: Avoiding the Most Common </a:t>
            </a:r>
            <a:br>
              <a:rPr lang="en-US" dirty="0"/>
            </a:br>
            <a:r>
              <a:rPr lang="en-US" dirty="0"/>
              <a:t>Presentation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001000" cy="35855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Mistake #1: Splitting Up the Presentation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Spend time as a team working through the basic planning and outlining step so all members understand the message.</a:t>
            </a:r>
          </a:p>
          <a:p>
            <a:pPr>
              <a:lnSpc>
                <a:spcPct val="100000"/>
              </a:lnSpc>
            </a:pPr>
            <a:r>
              <a:rPr lang="en-US" dirty="0"/>
              <a:t>Mistake #2: Failing to Dress to Impress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audience’s first impression of a speaker is based on appearance.</a:t>
            </a:r>
          </a:p>
          <a:p>
            <a:pPr>
              <a:lnSpc>
                <a:spcPct val="100000"/>
              </a:lnSpc>
            </a:pPr>
            <a:r>
              <a:rPr lang="en-US" dirty="0"/>
              <a:t>Mistake #3: Ignoring Body Language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Research has found that 55% of what we communicate is nonverbal; our voices convey 38% of our meaning; the remaining 7% of our message comes from the words we speak.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68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001000" cy="575542"/>
          </a:xfrm>
        </p:spPr>
        <p:txBody>
          <a:bodyPr/>
          <a:lstStyle/>
          <a:p>
            <a:r>
              <a:rPr lang="en-US" dirty="0"/>
              <a:t>Project 5: Avoiding the Most Common </a:t>
            </a:r>
            <a:br>
              <a:rPr lang="en-US" dirty="0"/>
            </a:br>
            <a:r>
              <a:rPr lang="en-US" dirty="0"/>
              <a:t>Presentation Mistakes (cont’d)</a:t>
            </a:r>
          </a:p>
        </p:txBody>
      </p:sp>
      <p:pic>
        <p:nvPicPr>
          <p:cNvPr id="7" name="Content Placeholder 6" descr="Fig05-06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6983232" cy="4158749"/>
          </a:xfrm>
        </p:spPr>
      </p:pic>
    </p:spTree>
    <p:extLst>
      <p:ext uri="{BB962C8B-B14F-4D97-AF65-F5344CB8AC3E}">
        <p14:creationId xmlns:p14="http://schemas.microsoft.com/office/powerpoint/2010/main" val="64299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5: Objectives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157819"/>
            <a:ext cx="8415338" cy="16927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and deliver an effective presentation using a four-step process</a:t>
            </a:r>
          </a:p>
          <a:p>
            <a:pPr>
              <a:lnSpc>
                <a:spcPct val="100000"/>
              </a:lnSpc>
            </a:pPr>
            <a:r>
              <a:rPr lang="en-US" dirty="0"/>
              <a:t>Apply decision-making steps to presentations</a:t>
            </a:r>
          </a:p>
          <a:p>
            <a:pPr>
              <a:lnSpc>
                <a:spcPct val="100000"/>
              </a:lnSpc>
            </a:pPr>
            <a:r>
              <a:rPr lang="en-US" dirty="0"/>
              <a:t>Avoid the most common presentation mistakes</a:t>
            </a:r>
          </a:p>
          <a:p>
            <a:pPr>
              <a:lnSpc>
                <a:spcPct val="100000"/>
              </a:lnSpc>
            </a:pPr>
            <a:r>
              <a:rPr lang="en-US" dirty="0"/>
              <a:t>Utilize PowerPoint skills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001000" cy="575542"/>
          </a:xfrm>
        </p:spPr>
        <p:txBody>
          <a:bodyPr/>
          <a:lstStyle/>
          <a:p>
            <a:r>
              <a:rPr lang="en-US" dirty="0"/>
              <a:t>Project 5: Avoiding the Most Common </a:t>
            </a:r>
            <a:br>
              <a:rPr lang="en-US" dirty="0"/>
            </a:br>
            <a:r>
              <a:rPr lang="en-US" dirty="0"/>
              <a:t>Presentation Mistakes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001000" cy="39395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Mistake #4: Lacking Passion, Energy, or Authority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your voice is timid or too soft, the audience will assume you don’t know what you are talking about.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speak in a monotone, the audience won’t sense your passion and knowledge of the material.</a:t>
            </a:r>
          </a:p>
          <a:p>
            <a:pPr>
              <a:lnSpc>
                <a:spcPct val="100000"/>
              </a:lnSpc>
            </a:pPr>
            <a:r>
              <a:rPr lang="en-US" dirty="0"/>
              <a:t>Mistake #5: Avoiding Audience Involvement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you involve your audience members in your presentation, they will pay closer attention to what you have to say.</a:t>
            </a:r>
          </a:p>
          <a:p>
            <a:pPr>
              <a:lnSpc>
                <a:spcPct val="100000"/>
              </a:lnSpc>
            </a:pPr>
            <a:r>
              <a:rPr lang="en-US" dirty="0"/>
              <a:t>Mistake #6: Using Excessive Non-Words and Fillers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Non-words and fillers are often signs of weakness.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59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001000" cy="575542"/>
          </a:xfrm>
        </p:spPr>
        <p:txBody>
          <a:bodyPr/>
          <a:lstStyle/>
          <a:p>
            <a:r>
              <a:rPr lang="en-US" dirty="0"/>
              <a:t>Project 5: Avoiding the Most Common </a:t>
            </a:r>
            <a:br>
              <a:rPr lang="en-US" dirty="0"/>
            </a:br>
            <a:r>
              <a:rPr lang="en-US" dirty="0"/>
              <a:t>Presentation Mistakes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001000" cy="355481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Mistake #7: Having Technical Difficulties without having a Plan B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Having a backup plan can save the presentation and your reputations.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Arrive at the presentation location early and test out the technology.</a:t>
            </a:r>
          </a:p>
          <a:p>
            <a:pPr>
              <a:lnSpc>
                <a:spcPct val="100000"/>
              </a:lnSpc>
            </a:pPr>
            <a:r>
              <a:rPr lang="en-US" dirty="0"/>
              <a:t>Mistake #8: Unnecessarily Distributing Handouts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audience starts to read through the handouts and gets ahead of the speaker and stops listening.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Instead, distribute a summary of your presentation points at the end of your session.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7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001000" cy="287771"/>
          </a:xfrm>
        </p:spPr>
        <p:txBody>
          <a:bodyPr/>
          <a:lstStyle/>
          <a:p>
            <a:r>
              <a:rPr lang="en-US" dirty="0"/>
              <a:t>Project 5: PowerPoint Skills Every Presenter Knows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001000" cy="446276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PowerPoint Dos and Don’ts</a:t>
            </a:r>
          </a:p>
          <a:p>
            <a:pPr>
              <a:lnSpc>
                <a:spcPct val="100000"/>
              </a:lnSpc>
            </a:pPr>
            <a:r>
              <a:rPr lang="en-US" dirty="0"/>
              <a:t>Effective use of PowerPoint provides visual presentation support.</a:t>
            </a:r>
          </a:p>
          <a:p>
            <a:pPr>
              <a:lnSpc>
                <a:spcPct val="100000"/>
              </a:lnSpc>
            </a:pPr>
            <a:r>
              <a:rPr lang="en-US" dirty="0"/>
              <a:t>PowerPoint is nothing more than a means for organizing a presenter’s speech with visual support.</a:t>
            </a:r>
          </a:p>
          <a:p>
            <a:pPr>
              <a:lnSpc>
                <a:spcPct val="100000"/>
              </a:lnSpc>
            </a:pPr>
            <a:r>
              <a:rPr lang="en-US" dirty="0"/>
              <a:t>A well-organized and planned presentation will be enhanced by the judicious use of PowerPoint’s capabilities.</a:t>
            </a:r>
          </a:p>
          <a:p>
            <a:pPr>
              <a:lnSpc>
                <a:spcPct val="100000"/>
              </a:lnSpc>
            </a:pPr>
            <a:r>
              <a:rPr lang="en-US" dirty="0"/>
              <a:t>There’s no way PowerPoint can turn a poorly conceived idea into a winning and compelling presentation.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51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457200"/>
            <a:ext cx="8001000" cy="287771"/>
          </a:xfrm>
        </p:spPr>
        <p:txBody>
          <a:bodyPr/>
          <a:lstStyle/>
          <a:p>
            <a:r>
              <a:rPr lang="en-US" dirty="0"/>
              <a:t>Project 5: PowerPoint Skills Every Presenter Knows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066800"/>
            <a:ext cx="8415338" cy="61247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Start with a title slide.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 a consistent theme.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Include only simple and relevant pictures, charts, and graphics.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 audio cues sparingly.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 custom animations sparingly.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Layer complex charts, text, or graphics in small groups.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 simple fonts in a size large enough to be read from the back of the room.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Employ the 7-7 Rule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Press the </a:t>
            </a:r>
            <a:r>
              <a:rPr lang="en-US" sz="2000" i="1" dirty="0"/>
              <a:t>W</a:t>
            </a:r>
            <a:r>
              <a:rPr lang="en-US" sz="2000" dirty="0"/>
              <a:t> or </a:t>
            </a:r>
            <a:r>
              <a:rPr lang="en-US" sz="2000" i="1" dirty="0"/>
              <a:t>B</a:t>
            </a:r>
            <a:r>
              <a:rPr lang="en-US" sz="2000" dirty="0"/>
              <a:t> key to temporarily clear the screen.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Use dark text on a light background.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Tell a good story.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37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497" y="381000"/>
            <a:ext cx="8001000" cy="287771"/>
          </a:xfrm>
        </p:spPr>
        <p:txBody>
          <a:bodyPr/>
          <a:lstStyle/>
          <a:p>
            <a:r>
              <a:rPr lang="en-US" dirty="0"/>
              <a:t>Project 5: PowerPoint Skills Every Presenter Knows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157819"/>
            <a:ext cx="8415338" cy="60478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Don’ts: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Don’t skip the titles on each slide.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Don’t layer text on top of a busy background graphic.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Don’t rely solely on the automated spelling and grammar check features.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Don’t overly animate your slides.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Don’t apply strange combinations of colors, themes, fonts, or styles.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Don’t use numbered lists with contents that aren’t in any special sequence.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Don’t display data-intensive charts or graphs.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Don’t create too many slides.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Don’t put too much text on each slide.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91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9112"/>
            <a:ext cx="8001000" cy="575542"/>
          </a:xfrm>
        </p:spPr>
        <p:txBody>
          <a:bodyPr/>
          <a:lstStyle/>
          <a:p>
            <a:r>
              <a:rPr lang="en-US" dirty="0"/>
              <a:t>Project 5: Technology Skills—Adding Speaker Notes in PowerPoint Slide Shows and Preparing Handouts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6829"/>
            <a:ext cx="8001000" cy="4983163"/>
          </a:xfrm>
        </p:spPr>
        <p:txBody>
          <a:bodyPr/>
          <a:lstStyle/>
          <a:p>
            <a:r>
              <a:rPr lang="en-US" dirty="0"/>
              <a:t>Add speaker notes to a PowerPoint presentation.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46731"/>
            <a:ext cx="8203850" cy="4438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7284597" y="4718842"/>
            <a:ext cx="2678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Used with permission from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1309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4443"/>
            <a:ext cx="8001000" cy="575542"/>
          </a:xfrm>
        </p:spPr>
        <p:txBody>
          <a:bodyPr/>
          <a:lstStyle/>
          <a:p>
            <a:r>
              <a:rPr lang="en-US" dirty="0"/>
              <a:t>Project 5: Technology Skills—Adding Speaker Notes in PowerPoint Slide Shows and Preparing Handouts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19" y="1021896"/>
            <a:ext cx="8001000" cy="4983163"/>
          </a:xfrm>
        </p:spPr>
        <p:txBody>
          <a:bodyPr/>
          <a:lstStyle/>
          <a:p>
            <a:r>
              <a:rPr lang="en-US" dirty="0"/>
              <a:t>View speaker notes.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72" y="1823584"/>
            <a:ext cx="8181147" cy="4181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7174166" y="4550174"/>
            <a:ext cx="2678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Used with permission from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3267959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25724"/>
            <a:ext cx="8001000" cy="575542"/>
          </a:xfrm>
        </p:spPr>
        <p:txBody>
          <a:bodyPr/>
          <a:lstStyle/>
          <a:p>
            <a:r>
              <a:rPr lang="en-US" dirty="0"/>
              <a:t>Project 5: Technology Skills—Adding Speaker Notes in PowerPoint Slide Shows and Preparing Handouts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36637"/>
            <a:ext cx="8001000" cy="4983163"/>
          </a:xfrm>
        </p:spPr>
        <p:txBody>
          <a:bodyPr/>
          <a:lstStyle/>
          <a:p>
            <a:r>
              <a:rPr lang="en-US" dirty="0"/>
              <a:t>Print speaker notes.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8039841" cy="40977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7157343" y="4319286"/>
            <a:ext cx="2678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Used with permission from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3051135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7" y="237071"/>
            <a:ext cx="8001000" cy="575542"/>
          </a:xfrm>
        </p:spPr>
        <p:txBody>
          <a:bodyPr/>
          <a:lstStyle/>
          <a:p>
            <a:r>
              <a:rPr lang="en-US" dirty="0"/>
              <a:t>Project 5: Technology Skills—Adding Speaker Notes in PowerPoint Slide Shows and Preparing Handouts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21" y="1018720"/>
            <a:ext cx="8001000" cy="4983163"/>
          </a:xfrm>
        </p:spPr>
        <p:txBody>
          <a:bodyPr/>
          <a:lstStyle/>
          <a:p>
            <a:r>
              <a:rPr lang="en-US" dirty="0"/>
              <a:t>Print audience handouts.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6" y="1676400"/>
            <a:ext cx="7800717" cy="41052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7157343" y="4319286"/>
            <a:ext cx="2678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Used with permission from Microsoft Corporation</a:t>
            </a:r>
          </a:p>
        </p:txBody>
      </p:sp>
    </p:spTree>
    <p:extLst>
      <p:ext uri="{BB962C8B-B14F-4D97-AF65-F5344CB8AC3E}">
        <p14:creationId xmlns:p14="http://schemas.microsoft.com/office/powerpoint/2010/main" val="109815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Project 5: Introduction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157819"/>
            <a:ext cx="8415338" cy="39087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Elements of a poor presentation: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Presenter does not know their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Presenter has no enthusiasm for their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Speaker does not use any visual aids, uses too many, or uses the wrong ones to make their point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PowerPoint slide show is disorganized or looks like the work of a kindergartener</a:t>
            </a:r>
          </a:p>
          <a:p>
            <a:pPr>
              <a:lnSpc>
                <a:spcPct val="100000"/>
              </a:lnSpc>
            </a:pPr>
            <a:r>
              <a:rPr lang="en-US" dirty="0"/>
              <a:t>A good presentation can: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Set you apart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a positive and memorable impression on your audience</a:t>
            </a:r>
          </a:p>
          <a:p>
            <a:pPr eaLnBrk="1" hangingPunct="1">
              <a:lnSpc>
                <a:spcPct val="10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497" y="457200"/>
            <a:ext cx="8001000" cy="287771"/>
          </a:xfrm>
        </p:spPr>
        <p:txBody>
          <a:bodyPr/>
          <a:lstStyle/>
          <a:p>
            <a:r>
              <a:rPr lang="en-US" dirty="0"/>
              <a:t>Project 5: Creating and Delivering Effective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157819"/>
            <a:ext cx="7559675" cy="4339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Thoughtful planning can turn an acceptable presentation into a great one</a:t>
            </a:r>
          </a:p>
          <a:p>
            <a:pPr>
              <a:lnSpc>
                <a:spcPct val="100000"/>
              </a:lnSpc>
            </a:pPr>
            <a:r>
              <a:rPr lang="en-US" dirty="0"/>
              <a:t>To prepare for your presentation, you should study the following four-step process: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Step 1: Plan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Step 2: Prepare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Step 3: Practice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Step 4: Present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524000"/>
            <a:ext cx="80010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2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60915"/>
            <a:ext cx="8001000" cy="575542"/>
          </a:xfrm>
        </p:spPr>
        <p:txBody>
          <a:bodyPr/>
          <a:lstStyle/>
          <a:p>
            <a:r>
              <a:rPr lang="en-US" dirty="0"/>
              <a:t>Project 5: Creating and Delivering Effective Presentations</a:t>
            </a:r>
            <a:br>
              <a:rPr lang="en-US" dirty="0"/>
            </a:br>
            <a:r>
              <a:rPr lang="en-US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157819"/>
            <a:ext cx="8415338" cy="403187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1: Plan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a few key questions to help you plan what to say: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is the purpose of your presentation?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Who is your audience?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much time do you have for the presentation?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kind of visual aids do you require?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447800"/>
            <a:ext cx="80010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4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345" y="228320"/>
            <a:ext cx="8001000" cy="575542"/>
          </a:xfrm>
        </p:spPr>
        <p:txBody>
          <a:bodyPr/>
          <a:lstStyle/>
          <a:p>
            <a:r>
              <a:rPr lang="en-US" dirty="0"/>
              <a:t>Project 5: Creating and Delivering Effective Presentations</a:t>
            </a:r>
            <a:br>
              <a:rPr lang="en-US" dirty="0"/>
            </a:br>
            <a:r>
              <a:rPr lang="en-US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295400"/>
            <a:ext cx="80010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dirty="0"/>
          </a:p>
        </p:txBody>
      </p:sp>
      <p:pic>
        <p:nvPicPr>
          <p:cNvPr id="7" name="Picture 6" descr="Fig05-01.bmp"/>
          <p:cNvPicPr>
            <a:picLocks noChangeAspect="1"/>
          </p:cNvPicPr>
          <p:nvPr/>
        </p:nvPicPr>
        <p:blipFill>
          <a:blip r:embed="rId2"/>
          <a:srcRect l="10571"/>
          <a:stretch>
            <a:fillRect/>
          </a:stretch>
        </p:blipFill>
        <p:spPr>
          <a:xfrm>
            <a:off x="871045" y="1187351"/>
            <a:ext cx="6705600" cy="46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6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1488"/>
            <a:ext cx="8001000" cy="575542"/>
          </a:xfrm>
        </p:spPr>
        <p:txBody>
          <a:bodyPr/>
          <a:lstStyle/>
          <a:p>
            <a:r>
              <a:rPr lang="en-US" dirty="0"/>
              <a:t>Project 5: Creating and Delivering Effective Presentations</a:t>
            </a:r>
            <a:br>
              <a:rPr lang="en-US" dirty="0"/>
            </a:br>
            <a:r>
              <a:rPr lang="en-US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157819"/>
            <a:ext cx="8415338" cy="490903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2: Prepare</a:t>
            </a:r>
          </a:p>
          <a:p>
            <a:pPr>
              <a:lnSpc>
                <a:spcPct val="100000"/>
              </a:lnSpc>
            </a:pPr>
            <a:r>
              <a:rPr lang="en-US" dirty="0"/>
              <a:t>Know your topic</a:t>
            </a:r>
          </a:p>
          <a:p>
            <a:pPr>
              <a:lnSpc>
                <a:spcPct val="100000"/>
              </a:lnSpc>
            </a:pPr>
            <a:r>
              <a:rPr lang="en-US" dirty="0"/>
              <a:t>Outline what you plan to say: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Tell them what you’re going to tell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Tell them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Tell them what you just told them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 the kinds of illustrations, graphics, and audio or video materials needed to support your ideas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447800"/>
            <a:ext cx="80010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8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675"/>
            <a:ext cx="8001000" cy="575542"/>
          </a:xfrm>
        </p:spPr>
        <p:txBody>
          <a:bodyPr/>
          <a:lstStyle/>
          <a:p>
            <a:r>
              <a:rPr lang="en-US" dirty="0"/>
              <a:t>Project 5: Creating and Delivering Effective Presentations</a:t>
            </a:r>
            <a:br>
              <a:rPr lang="en-US" dirty="0"/>
            </a:br>
            <a:r>
              <a:rPr lang="en-US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157819"/>
            <a:ext cx="8415338" cy="510909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3: Practice</a:t>
            </a:r>
          </a:p>
          <a:p>
            <a:pPr>
              <a:lnSpc>
                <a:spcPct val="100000"/>
              </a:lnSpc>
            </a:pPr>
            <a:r>
              <a:rPr lang="en-US" dirty="0"/>
              <a:t>Experienced presenters understand that practice may not make them perfect, but it certainly will make them better.</a:t>
            </a:r>
          </a:p>
          <a:p>
            <a:pPr>
              <a:lnSpc>
                <a:spcPct val="100000"/>
              </a:lnSpc>
            </a:pPr>
            <a:r>
              <a:rPr lang="en-US" dirty="0"/>
              <a:t>Most knowledgeable speakers practice their presentations to ensure they know: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the topic flows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the main points 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much time to spend on each slide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Where to place the emphasis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447800"/>
            <a:ext cx="80010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rgbClr val="0A1535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3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1488"/>
            <a:ext cx="8001000" cy="575542"/>
          </a:xfrm>
        </p:spPr>
        <p:txBody>
          <a:bodyPr/>
          <a:lstStyle/>
          <a:p>
            <a:r>
              <a:rPr lang="en-US" dirty="0"/>
              <a:t>Project 5: Creating and Delivering Effective Presentations</a:t>
            </a:r>
            <a:br>
              <a:rPr lang="en-US" dirty="0"/>
            </a:br>
            <a:r>
              <a:rPr lang="en-US" dirty="0"/>
              <a:t>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157819"/>
            <a:ext cx="8415338" cy="58323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Step 4: Present</a:t>
            </a:r>
          </a:p>
          <a:p>
            <a:pPr>
              <a:lnSpc>
                <a:spcPct val="100000"/>
              </a:lnSpc>
            </a:pPr>
            <a:r>
              <a:rPr lang="en-US" dirty="0"/>
              <a:t>As you make your presentation: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Relax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Smile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Take your time</a:t>
            </a:r>
          </a:p>
          <a:p>
            <a:pPr>
              <a:lnSpc>
                <a:spcPct val="100000"/>
              </a:lnSpc>
            </a:pPr>
            <a:r>
              <a:rPr lang="en-US" dirty="0"/>
              <a:t>Take a few deep breaths at the start.</a:t>
            </a:r>
          </a:p>
          <a:p>
            <a:pPr>
              <a:lnSpc>
                <a:spcPct val="100000"/>
              </a:lnSpc>
            </a:pPr>
            <a:r>
              <a:rPr lang="en-US" dirty="0"/>
              <a:t>Make eye contact with members of your audience.</a:t>
            </a:r>
          </a:p>
          <a:p>
            <a:pPr>
              <a:lnSpc>
                <a:spcPct val="100000"/>
              </a:lnSpc>
            </a:pPr>
            <a:r>
              <a:rPr lang="en-US" dirty="0"/>
              <a:t>Know that you have done the work to get to this point and you should do fine.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935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af4bdee-a1f4-4ee2-bc43-c8d196e8e000" xsi:nil="true"/>
    <lcf76f155ced4ddcb4097134ff3c332f xmlns="3af4bdee-a1f4-4ee2-bc43-c8d196e8e000">
      <Terms xmlns="http://schemas.microsoft.com/office/infopath/2007/PartnerControls"/>
    </lcf76f155ced4ddcb4097134ff3c332f>
    <TaxCatchAll xmlns="c2d2387d-378a-45dc-97af-5953ed575af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7C8E1EF2177C4CADCEB4AF5056A74C" ma:contentTypeVersion="17" ma:contentTypeDescription="Create a new document." ma:contentTypeScope="" ma:versionID="a3b9a1881c8609b43daedfea0e2006e3">
  <xsd:schema xmlns:xsd="http://www.w3.org/2001/XMLSchema" xmlns:xs="http://www.w3.org/2001/XMLSchema" xmlns:p="http://schemas.microsoft.com/office/2006/metadata/properties" xmlns:ns2="3af4bdee-a1f4-4ee2-bc43-c8d196e8e000" xmlns:ns3="c2d2387d-378a-45dc-97af-5953ed575aff" targetNamespace="http://schemas.microsoft.com/office/2006/metadata/properties" ma:root="true" ma:fieldsID="55a51ed95a1495b7d0309e951c0bcb02" ns2:_="" ns3:_="">
    <xsd:import namespace="3af4bdee-a1f4-4ee2-bc43-c8d196e8e000"/>
    <xsd:import namespace="c2d2387d-378a-45dc-97af-5953ed575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_Flow_SignoffStatu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4bdee-a1f4-4ee2-bc43-c8d196e8e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Flow_SignoffStatus" ma:index="21" nillable="true" ma:displayName="Sign-off status" ma:internalName="Sign_x002d_off_x0020_status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7d585fd-1929-495a-a0d7-500caaa34f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2387d-378a-45dc-97af-5953ed575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47edbff3-4a68-4072-a136-2744e71cd924}" ma:internalName="TaxCatchAll" ma:showField="CatchAllData" ma:web="c2d2387d-378a-45dc-97af-5953ed575a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2F646E-F8A5-4004-8EC1-AC8924C9A7DD}">
  <ds:schemaRefs>
    <ds:schemaRef ds:uri="http://schemas.microsoft.com/office/2006/metadata/properties"/>
    <ds:schemaRef ds:uri="http://schemas.microsoft.com/office/infopath/2007/PartnerControls"/>
    <ds:schemaRef ds:uri="3af4bdee-a1f4-4ee2-bc43-c8d196e8e000"/>
    <ds:schemaRef ds:uri="c2d2387d-378a-45dc-97af-5953ed575aff"/>
  </ds:schemaRefs>
</ds:datastoreItem>
</file>

<file path=customXml/itemProps2.xml><?xml version="1.0" encoding="utf-8"?>
<ds:datastoreItem xmlns:ds="http://schemas.openxmlformats.org/officeDocument/2006/customXml" ds:itemID="{EB67DD55-DF13-447F-807E-E24EA384AB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AF99A3-E678-4CE4-9242-47528109D0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4bdee-a1f4-4ee2-bc43-c8d196e8e000"/>
    <ds:schemaRef ds:uri="c2d2387d-378a-45dc-97af-5953ed575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1525</Words>
  <Application>Microsoft Office PowerPoint</Application>
  <PresentationFormat>On-screen Show (4:3)</PresentationFormat>
  <Paragraphs>197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1_Office Theme</vt:lpstr>
      <vt:lpstr> New Perspectives Portfolio Projects for Soft Skills, 2nd Edition</vt:lpstr>
      <vt:lpstr>Project 5: Objectives</vt:lpstr>
      <vt:lpstr>Project 5: Introduction</vt:lpstr>
      <vt:lpstr>Project 5: Creating and Delivering Effective Presentations</vt:lpstr>
      <vt:lpstr>Project 5: Creating and Delivering Effective Presentations (cont’d)</vt:lpstr>
      <vt:lpstr>Project 5: Creating and Delivering Effective Presentations (cont’d)</vt:lpstr>
      <vt:lpstr>Project 5: Creating and Delivering Effective Presentations (cont’d)</vt:lpstr>
      <vt:lpstr>Project 5: Creating and Delivering Effective Presentations (cont’d)</vt:lpstr>
      <vt:lpstr>Project 5: Creating and Delivering Effective Presentations (cont’d)</vt:lpstr>
      <vt:lpstr>Project 5: Applying Decision- Making Steps to Presentations</vt:lpstr>
      <vt:lpstr>Project 5: Applying Decision- Making Steps to Presentations (cont’d)</vt:lpstr>
      <vt:lpstr>Project 5: Applying Decision- Making Steps to Presentations (cont’d)</vt:lpstr>
      <vt:lpstr>Project 5: Applying Decision- Making Steps to Presentations (cont’d)</vt:lpstr>
      <vt:lpstr>Project 5: Applying Decision- Making Steps to Presentations (cont’d)</vt:lpstr>
      <vt:lpstr>Project 5: Applying Decision- Making Steps to Presentations (cont’d)</vt:lpstr>
      <vt:lpstr>Project 5: Applying Decision- Making Steps to Presentations (cont’d)</vt:lpstr>
      <vt:lpstr>Project 5: Applying Decision- Making Steps to Presentations (cont’d)</vt:lpstr>
      <vt:lpstr>Project 5: Avoiding the Most Common  Presentation Mistakes</vt:lpstr>
      <vt:lpstr>Project 5: Avoiding the Most Common  Presentation Mistakes (cont’d)</vt:lpstr>
      <vt:lpstr>Project 5: Avoiding the Most Common  Presentation Mistakes (cont’d)</vt:lpstr>
      <vt:lpstr>Project 5: Avoiding the Most Common  Presentation Mistakes (cont’d)</vt:lpstr>
      <vt:lpstr>Project 5: PowerPoint Skills Every Presenter Knows</vt:lpstr>
      <vt:lpstr>Project 5: PowerPoint Skills Every Presenter Knows (cont’d)</vt:lpstr>
      <vt:lpstr>Project 5: PowerPoint Skills Every Presenter Knows (cont’d)</vt:lpstr>
      <vt:lpstr>Project 5: Technology Skills—Adding Speaker Notes in PowerPoint Slide Shows and Preparing Handouts</vt:lpstr>
      <vt:lpstr>Project 5: Technology Skills—Adding Speaker Notes in PowerPoint Slide Shows and Preparing Handouts (cont’d)</vt:lpstr>
      <vt:lpstr>Project 5: Technology Skills—Adding Speaker Notes in PowerPoint Slide Shows and Preparing Handouts (cont’d)</vt:lpstr>
      <vt:lpstr>Project 5: Technology Skills—Adding Speaker Notes in PowerPoint Slide Shows and Preparing Handouts (cont’d)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/>
  <dc:creator>Garguilo, Maria</dc:creator>
  <cp:keywords/>
  <dc:description/>
  <cp:lastModifiedBy>Garguilo, Maria</cp:lastModifiedBy>
  <cp:revision>94</cp:revision>
  <dcterms:created xsi:type="dcterms:W3CDTF">2009-03-13T19:34:16Z</dcterms:created>
  <dcterms:modified xsi:type="dcterms:W3CDTF">2022-08-23T16:34:36Z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0x010100E37C8E1EF2177C4CADCEB4AF5056A74C</vt:lpwstr>
  </property>
  <property fmtid="{D5CDD505-2E9C-101B-9397-08002B2CF9AE}" pid="3" name="MediaServiceImageTags">
    <vt:lpwstr/>
  </property>
</Properties>
</file>