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ppt/tags/tag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334" r:id="rId3"/>
    <p:sldId id="320" r:id="rId4"/>
    <p:sldId id="336" r:id="rId5"/>
    <p:sldId id="338" r:id="rId6"/>
    <p:sldId id="337" r:id="rId7"/>
    <p:sldId id="339" r:id="rId8"/>
    <p:sldId id="340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outlineViewPr>
    <p:cViewPr>
      <p:scale>
        <a:sx n="33" d="100"/>
        <a:sy n="33" d="100"/>
      </p:scale>
      <p:origin x="0" y="-1974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CFD9-781C-4451-AFD8-414EBC43135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5AB-D6C2-49B4-8F3B-AA7FA73F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69DF-E653-4460-BB46-FA34A5DE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F5AB3-9FB3-45BF-9878-9665EA788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C76E-3724-4614-9E34-9C2101A7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045C-20A5-4E6A-80DA-58AD9EB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A77A-C34C-4AF5-8ECC-876322A9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E8D-D633-4C92-AF37-B10F3E5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6A6F-F3FE-4FED-87BF-1CF75A1F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4B3A-15AD-4024-9398-3BA4414F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52A8-86A9-4B77-B6A7-28D8B8EC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8C22-3E81-43BA-8C69-BB714A4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8530B-0C58-4E34-A5EF-905BD76AD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295FF-11F1-4909-AF07-AECB50CA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E98C-6CA4-4E98-B867-F737CD8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7FDB-114C-4087-8F7F-437EC5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9A14-D2AC-40C5-AFDE-04B4E74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4083-F8F9-4AA8-8551-012689A6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3DC1-7EEF-4EA1-98E4-7759B22E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98EF-93FF-43FB-811C-261B2D9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0002-2181-468C-BA36-84F3600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8C93-F850-4D3B-892D-E9F3C16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6A5D-6C21-415F-8375-11A7F188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2075-EDA0-4142-9928-E9E4FD31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9799-91A0-46BE-A861-0622FA7E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9FBB-3F00-4B92-A120-1F00E3D9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C1F4-7931-4994-B78A-F0B29DF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BF83-D945-4BC3-99F4-1629DEA0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B734-84DB-43D7-AFDF-DBCF118B2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039AA-0FA9-4B74-8259-2B143F048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7BB1-27A5-40D8-93AD-4F1F4214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6D83-EBA8-43ED-8BE5-1E9F491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249EE-7FE8-47F0-9E1C-E668E32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D79-E404-4700-B54D-22F01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E36F-1848-4753-B6BE-F114F6B1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EAD6-8095-44D2-8469-19721CB9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6900-C776-423E-9D96-51751AB7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BA555-0BEC-4580-9545-0DE2B56B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EDC30-1C63-438D-897D-1046321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CF67-93A4-41D6-83CC-A8BA17C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8D7AE-2B04-476E-B33A-6C66ED9E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254-1F2E-44A7-BC75-7852D974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DFD46-F267-4D9A-8C8D-32E99899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AF227-2AAB-4F27-AB39-6E7B89D9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2C6BF-459A-43DA-BE9C-E797EB6A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23DE3-6378-4148-A5A4-754A75B9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443C-EEC0-41AC-BA02-0A8B0E1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D9B1-66D0-43B7-9AD0-2CBBFCE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9D-806A-42E5-9CA5-CB4178D2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92E4-9D2A-470B-8870-F1EF6F41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BAD0-610F-4E97-8008-2F0E1465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AEF1-0F40-452D-A62F-6ED16AF5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3A1C-1946-4A31-9D3C-7369C61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D3BEC-45A1-4910-9F4B-D47AE20F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A753-D7D2-485A-90FA-79E3656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666BA-82E1-418A-8C28-70F1EC38B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072F-4AB7-4808-BFAA-DE40A512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FBDC-37BF-4180-BC53-B855C03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4E6A-FB0A-4926-A648-56182A4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CED45-4218-4D8A-9267-DDA7090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5A44B-0299-45CD-BD96-6EE26B3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FB3F-8A16-4B67-BE11-68FF6FCB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5CE0-4932-4733-B641-8F2C54580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539-C7FA-4091-ACAE-FF453B1C311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8E4-AD83-48D0-9CDC-B2C27DCD3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46FE-A36A-4BEA-B984-B472CE9E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86"/>
            <a:ext cx="10515600" cy="529661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600" dirty="0"/>
              <a:t>Be able to choose a data source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600" dirty="0"/>
              <a:t>Decide on the analysis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600" dirty="0"/>
              <a:t>Start figuring out outputs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3600" dirty="0"/>
              <a:t>Execute plan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5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6"/>
    </mc:Choice>
    <mc:Fallback xmlns="">
      <p:transition spd="slow" advTm="27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Project Management -</a:t>
            </a:r>
            <a:r>
              <a:rPr lang="en-US" sz="3600" dirty="0"/>
              <a:t> </a:t>
            </a:r>
            <a:r>
              <a:rPr lang="en-US" sz="3600" dirty="0" err="1"/>
              <a:t>dones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Sort out the roles/division of </a:t>
            </a:r>
            <a:r>
              <a:rPr lang="en-US" sz="3200" dirty="0" err="1"/>
              <a:t>labour</a:t>
            </a:r>
            <a:r>
              <a:rPr lang="en-US" sz="3200" dirty="0"/>
              <a:t> –specialty based</a:t>
            </a:r>
          </a:p>
          <a:p>
            <a:r>
              <a:rPr lang="en-US" sz="3200" dirty="0"/>
              <a:t>Set out the milestones/deliverables –broad strokes</a:t>
            </a:r>
          </a:p>
          <a:p>
            <a:r>
              <a:rPr lang="en-US" sz="3200" dirty="0"/>
              <a:t>Set a timetable –due dates</a:t>
            </a:r>
          </a:p>
          <a:p>
            <a:r>
              <a:rPr lang="en-US" sz="3200" dirty="0"/>
              <a:t>Split up into specialties and come up with the </a:t>
            </a:r>
            <a:r>
              <a:rPr lang="en-US" sz="3200" dirty="0" err="1"/>
              <a:t>microplans</a:t>
            </a:r>
            <a:endParaRPr lang="en-US" sz="3200" dirty="0"/>
          </a:p>
          <a:p>
            <a:pPr lvl="1"/>
            <a:r>
              <a:rPr lang="en-US" dirty="0"/>
              <a:t>Exact timetables and steps</a:t>
            </a:r>
          </a:p>
          <a:p>
            <a:r>
              <a:rPr lang="en-US" sz="3200" dirty="0"/>
              <a:t>Set up a tracking system –administering it </a:t>
            </a:r>
          </a:p>
          <a:p>
            <a:r>
              <a:rPr lang="en-US" sz="3200" dirty="0"/>
              <a:t>Create fail safes –very important</a:t>
            </a:r>
          </a:p>
          <a:p>
            <a:r>
              <a:rPr lang="en-US" sz="3200" dirty="0"/>
              <a:t>Feedback on check-ins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18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83"/>
    </mc:Choice>
    <mc:Fallback xmlns="">
      <p:transition spd="slow" advTm="15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REMINDER: problem-based solution</a:t>
            </a:r>
          </a:p>
          <a:p>
            <a:r>
              <a:rPr lang="en-US" sz="3200" dirty="0"/>
              <a:t>Is there/does the data to address the problem? </a:t>
            </a:r>
          </a:p>
          <a:p>
            <a:r>
              <a:rPr lang="en-US" sz="3200" dirty="0"/>
              <a:t>Can we adapt the data?</a:t>
            </a:r>
          </a:p>
          <a:p>
            <a:r>
              <a:rPr lang="en-US" sz="3200" dirty="0"/>
              <a:t>Data will need a lot of time to ensure it is </a:t>
            </a:r>
            <a:r>
              <a:rPr lang="en-US" sz="3200" u="sng" dirty="0"/>
              <a:t>clean</a:t>
            </a:r>
          </a:p>
          <a:p>
            <a:r>
              <a:rPr lang="en-US" sz="3200" dirty="0"/>
              <a:t>Have a Chief Data Architect/Steward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5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2"/>
    </mc:Choice>
    <mc:Fallback xmlns="">
      <p:transition spd="slow" advTm="35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Solution –clean/QC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28614" cy="49752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Is the data accurate, precise (describe it)?</a:t>
            </a:r>
          </a:p>
          <a:p>
            <a:pPr lvl="1"/>
            <a:r>
              <a:rPr lang="en-US" dirty="0"/>
              <a:t>Accurate = reliable/correct/true (What is the margin of error? Source?)</a:t>
            </a:r>
          </a:p>
          <a:p>
            <a:pPr lvl="1"/>
            <a:r>
              <a:rPr lang="en-US" dirty="0"/>
              <a:t>Precision = reproducible, repeatable, persistent (Is it stable? </a:t>
            </a:r>
            <a:r>
              <a:rPr lang="en-US" dirty="0">
                <a:solidFill>
                  <a:srgbClr val="FF0000"/>
                </a:solidFill>
              </a:rPr>
              <a:t>What if it 	disappears?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CREATE AN </a:t>
            </a:r>
            <a:r>
              <a:rPr lang="en-US" sz="3200" u="sng" dirty="0"/>
              <a:t>IMMUTABLE RAW</a:t>
            </a:r>
            <a:r>
              <a:rPr lang="en-US" sz="3200" dirty="0"/>
              <a:t> DATA REPOSITORY (work off of a copy)</a:t>
            </a:r>
          </a:p>
          <a:p>
            <a:endParaRPr lang="en-US" sz="3200" dirty="0"/>
          </a:p>
          <a:p>
            <a:r>
              <a:rPr lang="en-US" sz="3200" dirty="0"/>
              <a:t>Is my pipeline fast enough? Latency, blocks…</a:t>
            </a:r>
          </a:p>
          <a:p>
            <a:endParaRPr lang="en-US" sz="3200" dirty="0"/>
          </a:p>
          <a:p>
            <a:r>
              <a:rPr lang="en-US" sz="3200" dirty="0"/>
              <a:t>Data will need a lot of time to ensure it is </a:t>
            </a:r>
            <a:r>
              <a:rPr lang="en-US" sz="3200" u="sng" dirty="0"/>
              <a:t>clean</a:t>
            </a:r>
            <a:endParaRPr lang="en-US" sz="32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42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2"/>
    </mc:Choice>
    <mc:Fallback xmlns="">
      <p:transition spd="slow" advTm="35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Solution –</a:t>
            </a:r>
            <a:r>
              <a:rPr lang="en-US" dirty="0" err="1"/>
              <a:t>injestion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Build a data pipeline</a:t>
            </a:r>
            <a:endParaRPr lang="en-US" dirty="0"/>
          </a:p>
          <a:p>
            <a:r>
              <a:rPr lang="en-US" sz="3200" dirty="0"/>
              <a:t>Get the order right, make sure it is reversible/alterable</a:t>
            </a:r>
          </a:p>
          <a:p>
            <a:r>
              <a:rPr lang="en-US" sz="3200" dirty="0"/>
              <a:t>Is the data pull: free, allowed, guaranteed?</a:t>
            </a:r>
          </a:p>
          <a:p>
            <a:pPr lvl="1"/>
            <a:r>
              <a:rPr lang="en-US" dirty="0"/>
              <a:t>Contact the provider (EARLY) and let them know you’re a student</a:t>
            </a:r>
          </a:p>
          <a:p>
            <a:pPr lvl="1"/>
            <a:r>
              <a:rPr lang="en-US" dirty="0"/>
              <a:t>Respect robots.txt, read their policy </a:t>
            </a:r>
          </a:p>
          <a:p>
            <a:pPr lvl="1"/>
            <a:r>
              <a:rPr lang="en-US" dirty="0"/>
              <a:t>Have a back up policy –</a:t>
            </a:r>
            <a:r>
              <a:rPr lang="en-US" dirty="0" err="1"/>
              <a:t>scraperS</a:t>
            </a:r>
            <a:r>
              <a:rPr lang="en-US" dirty="0"/>
              <a:t>, </a:t>
            </a:r>
            <a:r>
              <a:rPr lang="en-US" dirty="0" err="1"/>
              <a:t>sourceS</a:t>
            </a:r>
            <a:r>
              <a:rPr lang="en-US" dirty="0"/>
              <a:t>, bulk downloads…</a:t>
            </a:r>
          </a:p>
          <a:p>
            <a:pPr lvl="1"/>
            <a:r>
              <a:rPr lang="en-US" dirty="0"/>
              <a:t>APIs are easy but Brute force may be necessary</a:t>
            </a:r>
          </a:p>
          <a:p>
            <a:pPr lvl="1"/>
            <a:endParaRPr lang="en-US" dirty="0"/>
          </a:p>
          <a:p>
            <a:r>
              <a:rPr lang="en-US" sz="3200" dirty="0"/>
              <a:t>Can we adapt the data?</a:t>
            </a:r>
          </a:p>
          <a:p>
            <a:pPr lvl="1"/>
            <a:r>
              <a:rPr lang="en-US" dirty="0"/>
              <a:t>Is it a proxy?  Are there proxies?</a:t>
            </a:r>
          </a:p>
          <a:p>
            <a:pPr lvl="1"/>
            <a:r>
              <a:rPr lang="en-US" dirty="0"/>
              <a:t>Does your math support the choice?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20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2"/>
    </mc:Choice>
    <mc:Fallback xmlns="">
      <p:transition spd="slow" advTm="35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847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Decide on who your strong mathematicians/statisticians are </a:t>
            </a:r>
            <a:endParaRPr lang="en-US" dirty="0"/>
          </a:p>
          <a:p>
            <a:r>
              <a:rPr lang="en-US" sz="3200" dirty="0"/>
              <a:t>Work in concert but concurrently (communicate needs)</a:t>
            </a:r>
          </a:p>
          <a:p>
            <a:r>
              <a:rPr lang="en-US" sz="3200" dirty="0"/>
              <a:t>Make sure the math is right!!!</a:t>
            </a:r>
          </a:p>
          <a:p>
            <a:r>
              <a:rPr lang="en-US" sz="3200" dirty="0"/>
              <a:t>Type: descriptive (what) vs. diagnostic (why) vs. prescriptive (what/how) vs. prognostic (predictive)</a:t>
            </a:r>
            <a:endParaRPr lang="en-US" dirty="0"/>
          </a:p>
          <a:p>
            <a:r>
              <a:rPr lang="en-US" sz="3200" dirty="0"/>
              <a:t>Decide on a model</a:t>
            </a:r>
          </a:p>
          <a:p>
            <a:pPr lvl="1"/>
            <a:r>
              <a:rPr lang="en-US" dirty="0"/>
              <a:t>AI/ML/Neural networks – many types</a:t>
            </a:r>
          </a:p>
          <a:p>
            <a:pPr lvl="1"/>
            <a:r>
              <a:rPr lang="en-US" dirty="0"/>
              <a:t>Check distributions – does the data tell you stuff</a:t>
            </a:r>
          </a:p>
          <a:p>
            <a:pPr lvl="1"/>
            <a:r>
              <a:rPr lang="en-US" dirty="0"/>
              <a:t>Don’t do a complete analysis right away</a:t>
            </a:r>
          </a:p>
          <a:p>
            <a:pPr lvl="2"/>
            <a:r>
              <a:rPr lang="en-US" dirty="0"/>
              <a:t>Is there a pre-packaged solution to compare with? E.g. AWS </a:t>
            </a:r>
            <a:r>
              <a:rPr lang="en-US" dirty="0" err="1"/>
              <a:t>sagemaker</a:t>
            </a:r>
            <a:r>
              <a:rPr lang="en-US" dirty="0"/>
              <a:t>, Athena…</a:t>
            </a:r>
          </a:p>
          <a:p>
            <a:pPr lvl="2"/>
            <a:r>
              <a:rPr lang="en-US" dirty="0"/>
              <a:t>Pick samples, random and not</a:t>
            </a:r>
          </a:p>
          <a:p>
            <a:pPr lvl="2"/>
            <a:r>
              <a:rPr lang="en-US" dirty="0"/>
              <a:t>Test your analysis</a:t>
            </a:r>
          </a:p>
          <a:p>
            <a:pPr lvl="2"/>
            <a:r>
              <a:rPr lang="en-US" dirty="0"/>
              <a:t>Decide on feasibility</a:t>
            </a:r>
          </a:p>
          <a:p>
            <a:pPr lvl="2"/>
            <a:r>
              <a:rPr lang="en-US" dirty="0"/>
              <a:t>Measure confidence</a:t>
            </a:r>
          </a:p>
          <a:p>
            <a:r>
              <a:rPr lang="en-US" dirty="0"/>
              <a:t>Frequent feedback to whole group/data team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6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2"/>
    </mc:Choice>
    <mc:Fallback xmlns="">
      <p:transition spd="slow" advTm="35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07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Who is my audience?</a:t>
            </a:r>
          </a:p>
          <a:p>
            <a:pPr lvl="1"/>
            <a:r>
              <a:rPr lang="en-US" dirty="0"/>
              <a:t>Multiple sophistication levels (at-a-glance vs. scrutiny)</a:t>
            </a:r>
          </a:p>
          <a:p>
            <a:pPr lvl="1"/>
            <a:r>
              <a:rPr lang="en-US" dirty="0"/>
              <a:t>Accessibility considerations, light vs. dark</a:t>
            </a:r>
          </a:p>
          <a:p>
            <a:r>
              <a:rPr lang="en-US" sz="3200" dirty="0"/>
              <a:t>User-friendly</a:t>
            </a:r>
          </a:p>
          <a:p>
            <a:pPr lvl="1"/>
            <a:r>
              <a:rPr lang="en-US" dirty="0"/>
              <a:t>Minimal instruction/intuitive</a:t>
            </a:r>
          </a:p>
          <a:p>
            <a:r>
              <a:rPr lang="en-US" sz="3200" dirty="0"/>
              <a:t>Stylish vs. informative</a:t>
            </a:r>
          </a:p>
          <a:p>
            <a:pPr lvl="1"/>
            <a:r>
              <a:rPr lang="en-US" dirty="0"/>
              <a:t>Cluttered vs. useless</a:t>
            </a:r>
          </a:p>
          <a:p>
            <a:r>
              <a:rPr lang="en-US" sz="3200" dirty="0"/>
              <a:t>Interactive but responsive!</a:t>
            </a:r>
            <a:endParaRPr lang="en-US" dirty="0"/>
          </a:p>
          <a:p>
            <a:r>
              <a:rPr lang="en-US" sz="3200" dirty="0"/>
              <a:t>Decide on a platform and requirements vs. resources</a:t>
            </a:r>
          </a:p>
          <a:p>
            <a:pPr lvl="1"/>
            <a:r>
              <a:rPr lang="en-US" dirty="0"/>
              <a:t>Start a test with dummy data make sure it does what it’s supposed to</a:t>
            </a:r>
          </a:p>
          <a:p>
            <a:r>
              <a:rPr lang="en-US" dirty="0"/>
              <a:t>Frequent feedback to group/data people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2"/>
    </mc:Choice>
    <mc:Fallback xmlns="">
      <p:transition spd="slow" advTm="35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825624"/>
            <a:ext cx="11413671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By now you should have a good idea of what you’re doing and why</a:t>
            </a:r>
            <a:endParaRPr lang="en-US" dirty="0"/>
          </a:p>
          <a:p>
            <a:endParaRPr lang="en-US" sz="3200" dirty="0"/>
          </a:p>
          <a:p>
            <a:r>
              <a:rPr lang="en-US" sz="3200" dirty="0"/>
              <a:t>You should have a good plan and be on track</a:t>
            </a:r>
            <a:endParaRPr lang="en-US" dirty="0"/>
          </a:p>
          <a:p>
            <a:endParaRPr lang="en-US" sz="3200" dirty="0"/>
          </a:p>
          <a:p>
            <a:r>
              <a:rPr lang="en-US" sz="3200" dirty="0"/>
              <a:t>You should have defined-roles, working modularly but</a:t>
            </a:r>
          </a:p>
          <a:p>
            <a:endParaRPr lang="en-US" sz="3200" dirty="0"/>
          </a:p>
          <a:p>
            <a:r>
              <a:rPr lang="en-US" sz="3200" dirty="0"/>
              <a:t>Communicating</a:t>
            </a:r>
            <a:endParaRPr lang="en-US" dirty="0"/>
          </a:p>
          <a:p>
            <a:endParaRPr lang="en-US" sz="3200" dirty="0"/>
          </a:p>
          <a:p>
            <a:r>
              <a:rPr lang="en-US" sz="3200" dirty="0"/>
              <a:t>Think ahead to the next check in</a:t>
            </a:r>
            <a:endParaRPr lang="en-US" dirty="0"/>
          </a:p>
          <a:p>
            <a:endParaRPr lang="en-US" sz="3200" dirty="0"/>
          </a:p>
          <a:p>
            <a:r>
              <a:rPr lang="en-US" sz="3200" dirty="0"/>
              <a:t>Keep the big picture in mind (CPR)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0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2"/>
    </mc:Choice>
    <mc:Fallback xmlns="">
      <p:transition spd="slow" advTm="35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825624"/>
            <a:ext cx="11413671" cy="5032375"/>
          </a:xfrm>
        </p:spPr>
        <p:txBody>
          <a:bodyPr>
            <a:normAutofit/>
          </a:bodyPr>
          <a:lstStyle/>
          <a:p>
            <a:r>
              <a:rPr lang="en-US" sz="3200" dirty="0"/>
              <a:t>Join your breakout room according to your group number</a:t>
            </a:r>
          </a:p>
          <a:p>
            <a:r>
              <a:rPr lang="en-US" sz="3200" dirty="0"/>
              <a:t>Designate a </a:t>
            </a:r>
            <a:r>
              <a:rPr lang="en-US" sz="3200" dirty="0" err="1"/>
              <a:t>CPoC</a:t>
            </a:r>
            <a:r>
              <a:rPr lang="en-US" sz="3200" dirty="0"/>
              <a:t> for me (if you have a leader, it should be them)</a:t>
            </a:r>
          </a:p>
          <a:p>
            <a:r>
              <a:rPr lang="en-US" sz="3200" dirty="0"/>
              <a:t>Figure out your leadership structure</a:t>
            </a:r>
          </a:p>
          <a:p>
            <a:r>
              <a:rPr lang="en-US" sz="3200" dirty="0"/>
              <a:t>Figure out a problem you are going to solve</a:t>
            </a:r>
          </a:p>
          <a:p>
            <a:r>
              <a:rPr lang="en-US" sz="3200" dirty="0"/>
              <a:t>Start organizing ASAP, use lecture slides as well</a:t>
            </a:r>
          </a:p>
          <a:p>
            <a:r>
              <a:rPr lang="en-US" sz="3200" dirty="0"/>
              <a:t>Roles/responsibilities</a:t>
            </a:r>
          </a:p>
          <a:p>
            <a:r>
              <a:rPr lang="en-US" sz="3200" dirty="0"/>
              <a:t>Weekly Check-ins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6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2"/>
    </mc:Choice>
    <mc:Fallback xmlns="">
      <p:transition spd="slow" advTm="35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.1|2.9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0.7|6.3|3.2|3.3|6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0.7|6.3|3.2|3.3|6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0.7|6.3|3.2|3.3|6|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0.7|6.3|3.2|3.3|6|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0.7|6.3|3.2|3.3|6|3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0.7|6.3|3.2|3.3|6|3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5|0.7|6.3|3.2|3.3|6|3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C8E1EF2177C4CADCEB4AF5056A74C" ma:contentTypeVersion="17" ma:contentTypeDescription="Create a new document." ma:contentTypeScope="" ma:versionID="a3b9a1881c8609b43daedfea0e2006e3">
  <xsd:schema xmlns:xsd="http://www.w3.org/2001/XMLSchema" xmlns:xs="http://www.w3.org/2001/XMLSchema" xmlns:p="http://schemas.microsoft.com/office/2006/metadata/properties" xmlns:ns2="3af4bdee-a1f4-4ee2-bc43-c8d196e8e000" xmlns:ns3="c2d2387d-378a-45dc-97af-5953ed575aff" targetNamespace="http://schemas.microsoft.com/office/2006/metadata/properties" ma:root="true" ma:fieldsID="55a51ed95a1495b7d0309e951c0bcb02" ns2:_="" ns3:_="">
    <xsd:import namespace="3af4bdee-a1f4-4ee2-bc43-c8d196e8e000"/>
    <xsd:import namespace="c2d2387d-378a-45dc-97af-5953ed575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4bdee-a1f4-4ee2-bc43-c8d196e8e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7d585fd-1929-495a-a0d7-500caaa34f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2387d-378a-45dc-97af-5953ed575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47edbff3-4a68-4072-a136-2744e71cd924}" ma:internalName="TaxCatchAll" ma:showField="CatchAllData" ma:web="c2d2387d-378a-45dc-97af-5953ed575a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f4bdee-a1f4-4ee2-bc43-c8d196e8e000">
      <Terms xmlns="http://schemas.microsoft.com/office/infopath/2007/PartnerControls"/>
    </lcf76f155ced4ddcb4097134ff3c332f>
    <TaxCatchAll xmlns="c2d2387d-378a-45dc-97af-5953ed575aff" xsi:nil="true"/>
    <_Flow_SignoffStatus xmlns="3af4bdee-a1f4-4ee2-bc43-c8d196e8e000" xsi:nil="true"/>
  </documentManagement>
</p:properties>
</file>

<file path=customXml/itemProps1.xml><?xml version="1.0" encoding="utf-8"?>
<ds:datastoreItem xmlns:ds="http://schemas.openxmlformats.org/officeDocument/2006/customXml" ds:itemID="{070E9EF3-227C-4094-82D4-28F871C148EB}"/>
</file>

<file path=customXml/itemProps2.xml><?xml version="1.0" encoding="utf-8"?>
<ds:datastoreItem xmlns:ds="http://schemas.openxmlformats.org/officeDocument/2006/customXml" ds:itemID="{C1CA0B16-F90B-40C3-9D62-8B44E767E518}"/>
</file>

<file path=customXml/itemProps3.xml><?xml version="1.0" encoding="utf-8"?>
<ds:datastoreItem xmlns:ds="http://schemas.openxmlformats.org/officeDocument/2006/customXml" ds:itemID="{88029CC8-9692-4886-9920-4A864349631C}"/>
</file>

<file path=docProps/app.xml><?xml version="1.0" encoding="utf-8"?>
<Properties xmlns="http://schemas.openxmlformats.org/officeDocument/2006/extended-properties" xmlns:vt="http://schemas.openxmlformats.org/officeDocument/2006/docPropsVTypes">
  <TotalTime>8416</TotalTime>
  <Words>602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Learning Outcomes</vt:lpstr>
      <vt:lpstr>RECAP: Project Management - dones</vt:lpstr>
      <vt:lpstr>Data Solution</vt:lpstr>
      <vt:lpstr>Data Solution –clean/QC</vt:lpstr>
      <vt:lpstr>Data Solution –injestion</vt:lpstr>
      <vt:lpstr>Analytics</vt:lpstr>
      <vt:lpstr>Output</vt:lpstr>
      <vt:lpstr>Summary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MATH1044</dc:title>
  <dc:creator>Soumo</dc:creator>
  <cp:lastModifiedBy>Lubna Mohammed</cp:lastModifiedBy>
  <cp:revision>154</cp:revision>
  <dcterms:created xsi:type="dcterms:W3CDTF">2021-08-31T19:54:19Z</dcterms:created>
  <dcterms:modified xsi:type="dcterms:W3CDTF">2022-09-06T17:31:28Z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0x010100E37C8E1EF2177C4CADCEB4AF5056A74C</vt:lpwstr>
  </property>
</Properties>
</file>