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snapToObjects="1">
      <p:cViewPr varScale="1">
        <p:scale>
          <a:sx n="90" d="100"/>
          <a:sy n="90" d="100"/>
        </p:scale>
        <p:origin x="23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6C59-C03C-6A45-B1B3-6DC9BF7E3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204A60-EDD1-D644-AF1F-C517590DE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23638F-B6C5-7B49-879C-17D87381D6C2}"/>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5" name="Footer Placeholder 4">
            <a:extLst>
              <a:ext uri="{FF2B5EF4-FFF2-40B4-BE49-F238E27FC236}">
                <a16:creationId xmlns:a16="http://schemas.microsoft.com/office/drawing/2014/main" id="{B5065B05-4FD2-1F49-8606-7569D2126E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8C7FA-4319-724E-9F39-DA96A0A70E60}"/>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260482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4A39-81EE-684E-BB6C-AFB38664BF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7F778-B3F0-174C-BC92-FDADF72742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6753F-FD2F-244F-AF38-E7E437C00ACE}"/>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5" name="Footer Placeholder 4">
            <a:extLst>
              <a:ext uri="{FF2B5EF4-FFF2-40B4-BE49-F238E27FC236}">
                <a16:creationId xmlns:a16="http://schemas.microsoft.com/office/drawing/2014/main" id="{E04E931B-C0AA-2E49-B602-D65A4709C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443D0-ED50-D240-A720-DF5BDFBF45E5}"/>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304882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07912-CF03-4242-9279-BFBE296E11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DDCF8-6AF9-6F45-ADA1-C2873F8EB1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19DD3-04AE-D24A-8A46-685011DB948C}"/>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5" name="Footer Placeholder 4">
            <a:extLst>
              <a:ext uri="{FF2B5EF4-FFF2-40B4-BE49-F238E27FC236}">
                <a16:creationId xmlns:a16="http://schemas.microsoft.com/office/drawing/2014/main" id="{9DCD4FB5-B813-4E4C-961F-ED594EF2A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B4A9C-1EA3-DD40-9092-0D917A6CF8B6}"/>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82065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13DE-5C0E-0E44-8816-FFB314107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3F7AC-F6C0-1941-B38A-545EDC6549E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EDBFE-5379-754E-9876-3CEC5B1A9E67}"/>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5" name="Footer Placeholder 4">
            <a:extLst>
              <a:ext uri="{FF2B5EF4-FFF2-40B4-BE49-F238E27FC236}">
                <a16:creationId xmlns:a16="http://schemas.microsoft.com/office/drawing/2014/main" id="{6E22239B-7C59-9944-8FD9-8CE3740C5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C3582-F4EE-1643-A2BD-81071D5FB70B}"/>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92644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A825-7F3D-6E48-82F6-3E7835C563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6F5F5F-8C77-DC46-B675-9D9E84DA68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ECF060A-1123-E340-9095-13F24BBF0707}"/>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5" name="Footer Placeholder 4">
            <a:extLst>
              <a:ext uri="{FF2B5EF4-FFF2-40B4-BE49-F238E27FC236}">
                <a16:creationId xmlns:a16="http://schemas.microsoft.com/office/drawing/2014/main" id="{AE701A19-B238-854F-8035-7B62D86A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C8B09-4B28-8C45-843A-313CB4E01DF4}"/>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176807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72E-486D-484E-BA53-5E89EB436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415E2-6D11-8C48-9B81-24F230577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C68418-E996-C54F-AEAC-B4800BD7A2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E5A742-78B7-3445-BDCE-F260F1C87F40}"/>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6" name="Footer Placeholder 5">
            <a:extLst>
              <a:ext uri="{FF2B5EF4-FFF2-40B4-BE49-F238E27FC236}">
                <a16:creationId xmlns:a16="http://schemas.microsoft.com/office/drawing/2014/main" id="{12B9C76D-2CEB-1940-8419-F3541BE58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CEE82-2E46-A647-A203-E919D68BD599}"/>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223076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3856-5113-9846-BE3B-641CD24EB5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20D3E6-5238-3A4E-86AA-B13ACD5B69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26C9B5-B30F-A546-8951-41EF1ABED26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FEFE6E-00A0-3644-95C3-6C6FF03269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FC7A95-C394-6D4B-8A27-268A82BDD0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6D2BB6-6FB8-9046-B1D7-3FB12A6BBEBA}"/>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8" name="Footer Placeholder 7">
            <a:extLst>
              <a:ext uri="{FF2B5EF4-FFF2-40B4-BE49-F238E27FC236}">
                <a16:creationId xmlns:a16="http://schemas.microsoft.com/office/drawing/2014/main" id="{8E0B1318-FBB7-5A43-9B0A-B59064B5FE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24018-AB0A-BB47-B69E-0F4A550FCB24}"/>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916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BB0-E19B-AA4C-B2F7-AFF8EF9CA1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5A26F-C318-7443-A482-2E4311DBD8B2}"/>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4" name="Footer Placeholder 3">
            <a:extLst>
              <a:ext uri="{FF2B5EF4-FFF2-40B4-BE49-F238E27FC236}">
                <a16:creationId xmlns:a16="http://schemas.microsoft.com/office/drawing/2014/main" id="{49D34CEF-EA01-714C-9637-72275A0DA1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14C3B0-999B-E74A-9EB4-1F02597A26EC}"/>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91135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AC955-A7BB-7846-8DA6-F36A447C35DA}"/>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3" name="Footer Placeholder 2">
            <a:extLst>
              <a:ext uri="{FF2B5EF4-FFF2-40B4-BE49-F238E27FC236}">
                <a16:creationId xmlns:a16="http://schemas.microsoft.com/office/drawing/2014/main" id="{18310BE0-EEEB-7744-A9F0-693EC2193A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4DC2D5-76EB-B44B-980D-25D7920D8906}"/>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108777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1AE6-6C53-4B46-92E6-6B24C206A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38066C-F1DD-EE4A-A398-D6FFEB7BB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BDAA46-D1CF-B54C-AF30-55AC0BB24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EE094A-EC0F-8042-B06B-352657EE259B}"/>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6" name="Footer Placeholder 5">
            <a:extLst>
              <a:ext uri="{FF2B5EF4-FFF2-40B4-BE49-F238E27FC236}">
                <a16:creationId xmlns:a16="http://schemas.microsoft.com/office/drawing/2014/main" id="{3CA4AE2B-C327-6442-9B70-D271498F2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95239-315A-364C-8638-AC1B1E5D8460}"/>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333048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D6D4-8DAB-E441-8733-16FE12A00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EFB2DF-72D3-744D-9E2F-885A7C3C8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C90326-F913-F048-B917-3EBAA5484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66856E-68A2-5147-87B9-ED717AD43A28}"/>
              </a:ext>
            </a:extLst>
          </p:cNvPr>
          <p:cNvSpPr>
            <a:spLocks noGrp="1"/>
          </p:cNvSpPr>
          <p:nvPr>
            <p:ph type="dt" sz="half" idx="10"/>
          </p:nvPr>
        </p:nvSpPr>
        <p:spPr/>
        <p:txBody>
          <a:bodyPr/>
          <a:lstStyle/>
          <a:p>
            <a:fld id="{9FE3CE2D-96CF-2C4E-A2B4-2A51295F4B48}" type="datetimeFigureOut">
              <a:rPr lang="en-US" smtClean="0"/>
              <a:t>9/5/18</a:t>
            </a:fld>
            <a:endParaRPr lang="en-US"/>
          </a:p>
        </p:txBody>
      </p:sp>
      <p:sp>
        <p:nvSpPr>
          <p:cNvPr id="6" name="Footer Placeholder 5">
            <a:extLst>
              <a:ext uri="{FF2B5EF4-FFF2-40B4-BE49-F238E27FC236}">
                <a16:creationId xmlns:a16="http://schemas.microsoft.com/office/drawing/2014/main" id="{853F9D69-A072-DB49-BE96-3AA020ED1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AFD71-9043-A648-B2C1-4FDF01C0E4CC}"/>
              </a:ext>
            </a:extLst>
          </p:cNvPr>
          <p:cNvSpPr>
            <a:spLocks noGrp="1"/>
          </p:cNvSpPr>
          <p:nvPr>
            <p:ph type="sldNum" sz="quarter" idx="12"/>
          </p:nvPr>
        </p:nvSpPr>
        <p:spPr/>
        <p:txBody>
          <a:bodyPr/>
          <a:lstStyle/>
          <a:p>
            <a:fld id="{F7F028C0-0994-2A40-9AC6-B9D6B29CC3C0}" type="slidenum">
              <a:rPr lang="en-US" smtClean="0"/>
              <a:t>‹#›</a:t>
            </a:fld>
            <a:endParaRPr lang="en-US"/>
          </a:p>
        </p:txBody>
      </p:sp>
    </p:spTree>
    <p:extLst>
      <p:ext uri="{BB962C8B-B14F-4D97-AF65-F5344CB8AC3E}">
        <p14:creationId xmlns:p14="http://schemas.microsoft.com/office/powerpoint/2010/main" val="1525775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9B16B-63AC-8B42-B83E-0139B2B1E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8C86D0-3376-6447-B5AA-FB929B03B1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9293C-503C-4743-9C21-B60896A8D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3CE2D-96CF-2C4E-A2B4-2A51295F4B48}" type="datetimeFigureOut">
              <a:rPr lang="en-US" smtClean="0"/>
              <a:t>9/5/18</a:t>
            </a:fld>
            <a:endParaRPr lang="en-US"/>
          </a:p>
        </p:txBody>
      </p:sp>
      <p:sp>
        <p:nvSpPr>
          <p:cNvPr id="5" name="Footer Placeholder 4">
            <a:extLst>
              <a:ext uri="{FF2B5EF4-FFF2-40B4-BE49-F238E27FC236}">
                <a16:creationId xmlns:a16="http://schemas.microsoft.com/office/drawing/2014/main" id="{5E64EDE8-5C75-7444-B392-F8D48CC87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B5B088-7B01-534C-AAE0-B3A4FC40C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028C0-0994-2A40-9AC6-B9D6B29CC3C0}" type="slidenum">
              <a:rPr lang="en-US" smtClean="0"/>
              <a:t>‹#›</a:t>
            </a:fld>
            <a:endParaRPr lang="en-US"/>
          </a:p>
        </p:txBody>
      </p:sp>
    </p:spTree>
    <p:extLst>
      <p:ext uri="{BB962C8B-B14F-4D97-AF65-F5344CB8AC3E}">
        <p14:creationId xmlns:p14="http://schemas.microsoft.com/office/powerpoint/2010/main" val="171909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A9B6-BACB-9549-8021-4E6AF6D94B71}"/>
              </a:ext>
            </a:extLst>
          </p:cNvPr>
          <p:cNvSpPr>
            <a:spLocks noGrp="1"/>
          </p:cNvSpPr>
          <p:nvPr>
            <p:ph type="ctrTitle"/>
          </p:nvPr>
        </p:nvSpPr>
        <p:spPr>
          <a:xfrm>
            <a:off x="1271588" y="1100138"/>
            <a:ext cx="9396412" cy="2409825"/>
          </a:xfrm>
        </p:spPr>
        <p:txBody>
          <a:bodyPr/>
          <a:lstStyle/>
          <a:p>
            <a:endParaRPr lang="en-US" dirty="0"/>
          </a:p>
        </p:txBody>
      </p:sp>
      <p:sp>
        <p:nvSpPr>
          <p:cNvPr id="3" name="Subtitle 2">
            <a:extLst>
              <a:ext uri="{FF2B5EF4-FFF2-40B4-BE49-F238E27FC236}">
                <a16:creationId xmlns:a16="http://schemas.microsoft.com/office/drawing/2014/main" id="{CF0D6CAC-D4AB-1343-AD60-F4D1E06D5861}"/>
              </a:ext>
            </a:extLst>
          </p:cNvPr>
          <p:cNvSpPr>
            <a:spLocks noGrp="1"/>
          </p:cNvSpPr>
          <p:nvPr>
            <p:ph type="subTitle" idx="1"/>
          </p:nvPr>
        </p:nvSpPr>
        <p:spPr/>
        <p:txBody>
          <a:bodyPr/>
          <a:lstStyle/>
          <a:p>
            <a:endParaRPr lang="en-US" dirty="0"/>
          </a:p>
        </p:txBody>
      </p:sp>
      <p:pic>
        <p:nvPicPr>
          <p:cNvPr id="7" name="Picture 6">
            <a:extLst>
              <a:ext uri="{FF2B5EF4-FFF2-40B4-BE49-F238E27FC236}">
                <a16:creationId xmlns:a16="http://schemas.microsoft.com/office/drawing/2014/main" id="{8449D832-AB0A-A940-9D20-552B39D71068}"/>
              </a:ext>
            </a:extLst>
          </p:cNvPr>
          <p:cNvPicPr>
            <a:picLocks noChangeAspect="1"/>
          </p:cNvPicPr>
          <p:nvPr/>
        </p:nvPicPr>
        <p:blipFill>
          <a:blip r:embed="rId3"/>
          <a:stretch>
            <a:fillRect/>
          </a:stretch>
        </p:blipFill>
        <p:spPr>
          <a:xfrm>
            <a:off x="1255714" y="4577277"/>
            <a:ext cx="9512301" cy="1615607"/>
          </a:xfrm>
          <a:prstGeom prst="rect">
            <a:avLst/>
          </a:prstGeom>
          <a:effectLst>
            <a:glow rad="406400">
              <a:schemeClr val="accent4">
                <a:lumMod val="20000"/>
                <a:lumOff val="80000"/>
              </a:schemeClr>
            </a:glow>
          </a:effectLst>
        </p:spPr>
      </p:pic>
      <p:pic>
        <p:nvPicPr>
          <p:cNvPr id="9" name="Picture 8">
            <a:extLst>
              <a:ext uri="{FF2B5EF4-FFF2-40B4-BE49-F238E27FC236}">
                <a16:creationId xmlns:a16="http://schemas.microsoft.com/office/drawing/2014/main" id="{7E3C5BED-D792-A647-9DE0-D05DCEBCD8CF}"/>
              </a:ext>
            </a:extLst>
          </p:cNvPr>
          <p:cNvPicPr>
            <a:picLocks noChangeAspect="1"/>
          </p:cNvPicPr>
          <p:nvPr/>
        </p:nvPicPr>
        <p:blipFill>
          <a:blip r:embed="rId4"/>
          <a:stretch>
            <a:fillRect/>
          </a:stretch>
        </p:blipFill>
        <p:spPr>
          <a:xfrm>
            <a:off x="2825275" y="172048"/>
            <a:ext cx="6461604" cy="4399247"/>
          </a:xfrm>
          <a:prstGeom prst="rect">
            <a:avLst/>
          </a:prstGeom>
          <a:effectLst>
            <a:glow rad="520700">
              <a:schemeClr val="accent4">
                <a:lumMod val="20000"/>
                <a:lumOff val="80000"/>
              </a:schemeClr>
            </a:glow>
          </a:effectLst>
        </p:spPr>
      </p:pic>
      <p:sp>
        <p:nvSpPr>
          <p:cNvPr id="10" name="TextBox 9">
            <a:extLst>
              <a:ext uri="{FF2B5EF4-FFF2-40B4-BE49-F238E27FC236}">
                <a16:creationId xmlns:a16="http://schemas.microsoft.com/office/drawing/2014/main" id="{DE7BD570-EA4E-204C-B7DC-2256BC61E378}"/>
              </a:ext>
            </a:extLst>
          </p:cNvPr>
          <p:cNvSpPr txBox="1"/>
          <p:nvPr/>
        </p:nvSpPr>
        <p:spPr>
          <a:xfrm>
            <a:off x="2100270" y="6239435"/>
            <a:ext cx="8013700" cy="461665"/>
          </a:xfrm>
          <a:prstGeom prst="rect">
            <a:avLst/>
          </a:prstGeom>
          <a:solidFill>
            <a:schemeClr val="tx1">
              <a:lumMod val="65000"/>
              <a:lumOff val="35000"/>
            </a:schemeClr>
          </a:solidFill>
          <a:effectLst>
            <a:glow rad="241300">
              <a:schemeClr val="accent1">
                <a:alpha val="40000"/>
              </a:schemeClr>
            </a:glow>
          </a:effectLst>
        </p:spPr>
        <p:txBody>
          <a:bodyPr wrap="square" rtlCol="0">
            <a:spAutoFit/>
          </a:bodyPr>
          <a:lstStyle/>
          <a:p>
            <a:r>
              <a:rPr lang="en-US" sz="2400" b="1" dirty="0"/>
              <a:t>               </a:t>
            </a:r>
            <a:r>
              <a:rPr lang="en-US" sz="2400" b="1" dirty="0">
                <a:solidFill>
                  <a:schemeClr val="bg1"/>
                </a:solidFill>
                <a:latin typeface="Arial" panose="020B0604020202020204" pitchFamily="34" charset="0"/>
                <a:cs typeface="Arial" panose="020B0604020202020204" pitchFamily="34" charset="0"/>
              </a:rPr>
              <a:t>A thrilling, multi-player guessing game!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84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039D-FFA2-4443-85B2-B2C459D8D264}"/>
              </a:ext>
            </a:extLst>
          </p:cNvPr>
          <p:cNvSpPr>
            <a:spLocks noGrp="1"/>
          </p:cNvSpPr>
          <p:nvPr>
            <p:ph type="title"/>
          </p:nvPr>
        </p:nvSpPr>
        <p:spPr>
          <a:xfrm>
            <a:off x="838200" y="522288"/>
            <a:ext cx="10515600" cy="1182688"/>
          </a:xfr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5400" b="1" dirty="0"/>
              <a:t>HOW TO PLAY </a:t>
            </a:r>
          </a:p>
        </p:txBody>
      </p:sp>
      <p:sp>
        <p:nvSpPr>
          <p:cNvPr id="3" name="Content Placeholder 2">
            <a:extLst>
              <a:ext uri="{FF2B5EF4-FFF2-40B4-BE49-F238E27FC236}">
                <a16:creationId xmlns:a16="http://schemas.microsoft.com/office/drawing/2014/main" id="{14242D03-517D-9D46-A8C4-3A0A7A9D0727}"/>
              </a:ext>
            </a:extLst>
          </p:cNvPr>
          <p:cNvSpPr>
            <a:spLocks noGrp="1"/>
          </p:cNvSpPr>
          <p:nvPr>
            <p:ph idx="1"/>
          </p:nvPr>
        </p:nvSpPr>
        <p:spPr>
          <a:xfrm>
            <a:off x="838200" y="1733551"/>
            <a:ext cx="10515600" cy="4610099"/>
          </a:xfrm>
          <a:solidFill>
            <a:schemeClr val="bg1"/>
          </a:solidFill>
        </p:spPr>
        <p:txBody>
          <a:bodyPr>
            <a:normAutofit fontScale="85000" lnSpcReduction="20000"/>
          </a:bodyPr>
          <a:lstStyle/>
          <a:p>
            <a:pPr marL="0" indent="0">
              <a:buNone/>
            </a:pPr>
            <a:r>
              <a:rPr lang="en-AU" dirty="0"/>
              <a:t>Players have to reveal the hidden phrase by guessing the letters one at a time. If a letter appears more than once in a phrase, each guess will only reveal ONE instance of that letter. In the following example: </a:t>
            </a:r>
          </a:p>
          <a:p>
            <a:pPr marL="0" indent="0">
              <a:buNone/>
            </a:pPr>
            <a:endParaRPr lang="en-AU" dirty="0"/>
          </a:p>
          <a:p>
            <a:pPr marL="0" indent="0">
              <a:buNone/>
            </a:pPr>
            <a:r>
              <a:rPr lang="en-AU" dirty="0"/>
              <a:t>‘H E L L O   W O R L D’,  the player would have to call ‘l’ three times. </a:t>
            </a:r>
            <a:br>
              <a:rPr lang="en-AU" dirty="0"/>
            </a:br>
            <a:endParaRPr lang="en-AU" dirty="0"/>
          </a:p>
          <a:p>
            <a:pPr marL="0" indent="0">
              <a:buNone/>
            </a:pPr>
            <a:r>
              <a:rPr lang="en-AU" dirty="0"/>
              <a:t>Players commence the game with: $1000 prize money. Each correct guess increases their bank by $50, an incorrect guess results in a deduction of $200, plus – verbal abuse. </a:t>
            </a:r>
          </a:p>
          <a:p>
            <a:pPr marL="0" indent="0">
              <a:buNone/>
            </a:pPr>
            <a:br>
              <a:rPr lang="en-AU" dirty="0"/>
            </a:br>
            <a:r>
              <a:rPr lang="en-AU" dirty="0"/>
              <a:t>Players win the game and a subsequent prize if they solve the puzzle with money still in their bank. They may continue to guess providing they still have money in their bank. If players run out of money before solving the puzzle they are considered ‘nil’ and must ‘step off’ (eliminated). </a:t>
            </a:r>
            <a:br>
              <a:rPr lang="en-AU" dirty="0"/>
            </a:br>
            <a:endParaRPr lang="en-AU" dirty="0"/>
          </a:p>
          <a:p>
            <a:endParaRPr lang="en-US" dirty="0"/>
          </a:p>
        </p:txBody>
      </p:sp>
    </p:spTree>
    <p:extLst>
      <p:ext uri="{BB962C8B-B14F-4D97-AF65-F5344CB8AC3E}">
        <p14:creationId xmlns:p14="http://schemas.microsoft.com/office/powerpoint/2010/main" val="155481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45DA-46A9-AF49-B0CF-6570ECACA4D8}"/>
              </a:ext>
            </a:extLst>
          </p:cNvPr>
          <p:cNvSpPr>
            <a:spLocks noGrp="1"/>
          </p:cNvSpPr>
          <p:nvPr>
            <p:ph type="title"/>
          </p:nvPr>
        </p:nvSpPr>
        <p:spPr>
          <a:xfrm>
            <a:off x="3858450" y="0"/>
            <a:ext cx="7495350" cy="842963"/>
          </a:xfrm>
          <a:solidFill>
            <a:schemeClr val="accent6">
              <a:lumMod val="20000"/>
              <a:lumOff val="80000"/>
            </a:schemeClr>
          </a:solidFill>
        </p:spPr>
        <p:txBody>
          <a:bodyPr>
            <a:normAutofit/>
          </a:bodyPr>
          <a:lstStyle/>
          <a:p>
            <a:pPr algn="ctr"/>
            <a:r>
              <a:rPr lang="en-US" sz="5400" b="1" dirty="0">
                <a:latin typeface="+mn-lt"/>
              </a:rPr>
              <a:t>GAMEPLAY</a:t>
            </a:r>
          </a:p>
        </p:txBody>
      </p:sp>
      <p:pic>
        <p:nvPicPr>
          <p:cNvPr id="5" name="Content Placeholder 4">
            <a:extLst>
              <a:ext uri="{FF2B5EF4-FFF2-40B4-BE49-F238E27FC236}">
                <a16:creationId xmlns:a16="http://schemas.microsoft.com/office/drawing/2014/main" id="{30CEF76A-2339-6B48-9FB1-DC02AAE7246C}"/>
              </a:ext>
            </a:extLst>
          </p:cNvPr>
          <p:cNvPicPr>
            <a:picLocks noGrp="1" noChangeAspect="1"/>
          </p:cNvPicPr>
          <p:nvPr>
            <p:ph idx="1"/>
          </p:nvPr>
        </p:nvPicPr>
        <p:blipFill>
          <a:blip r:embed="rId3"/>
          <a:stretch>
            <a:fillRect/>
          </a:stretch>
        </p:blipFill>
        <p:spPr>
          <a:xfrm>
            <a:off x="0" y="0"/>
            <a:ext cx="3858450" cy="6858000"/>
          </a:xfrm>
          <a:solidFill>
            <a:schemeClr val="bg1"/>
          </a:solidFill>
        </p:spPr>
      </p:pic>
      <p:sp>
        <p:nvSpPr>
          <p:cNvPr id="6" name="Title 1">
            <a:extLst>
              <a:ext uri="{FF2B5EF4-FFF2-40B4-BE49-F238E27FC236}">
                <a16:creationId xmlns:a16="http://schemas.microsoft.com/office/drawing/2014/main" id="{CC3F5D57-0AA2-3A41-9EC1-C4183DE3C26D}"/>
              </a:ext>
            </a:extLst>
          </p:cNvPr>
          <p:cNvSpPr txBox="1">
            <a:spLocks/>
          </p:cNvSpPr>
          <p:nvPr/>
        </p:nvSpPr>
        <p:spPr>
          <a:xfrm>
            <a:off x="3858450" y="981075"/>
            <a:ext cx="7495350" cy="8429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Players use [1], [2], [3], [4] keys to select # of players</a:t>
            </a:r>
          </a:p>
        </p:txBody>
      </p:sp>
      <p:sp>
        <p:nvSpPr>
          <p:cNvPr id="7" name="Title 1">
            <a:extLst>
              <a:ext uri="{FF2B5EF4-FFF2-40B4-BE49-F238E27FC236}">
                <a16:creationId xmlns:a16="http://schemas.microsoft.com/office/drawing/2014/main" id="{2C674AE6-C8BD-CA4F-8EDA-A2FCD849A131}"/>
              </a:ext>
            </a:extLst>
          </p:cNvPr>
          <p:cNvSpPr txBox="1">
            <a:spLocks/>
          </p:cNvSpPr>
          <p:nvPr/>
        </p:nvSpPr>
        <p:spPr>
          <a:xfrm>
            <a:off x="3858450" y="2133608"/>
            <a:ext cx="7495350" cy="8429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Players enter their names, using keyboard and [enter]</a:t>
            </a:r>
          </a:p>
        </p:txBody>
      </p:sp>
      <p:sp>
        <p:nvSpPr>
          <p:cNvPr id="8" name="Title 1">
            <a:extLst>
              <a:ext uri="{FF2B5EF4-FFF2-40B4-BE49-F238E27FC236}">
                <a16:creationId xmlns:a16="http://schemas.microsoft.com/office/drawing/2014/main" id="{818B32E8-C111-C240-B372-4B40BD55B8EC}"/>
              </a:ext>
            </a:extLst>
          </p:cNvPr>
          <p:cNvSpPr txBox="1">
            <a:spLocks/>
          </p:cNvSpPr>
          <p:nvPr/>
        </p:nvSpPr>
        <p:spPr>
          <a:xfrm>
            <a:off x="3858450" y="3286141"/>
            <a:ext cx="7495350" cy="8429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Listed each player’s Winnings ($) – starts at $1000</a:t>
            </a:r>
          </a:p>
        </p:txBody>
      </p:sp>
      <p:sp>
        <p:nvSpPr>
          <p:cNvPr id="9" name="Title 1">
            <a:extLst>
              <a:ext uri="{FF2B5EF4-FFF2-40B4-BE49-F238E27FC236}">
                <a16:creationId xmlns:a16="http://schemas.microsoft.com/office/drawing/2014/main" id="{7402EE33-59B0-B54E-9D2C-AFE15B48E29A}"/>
              </a:ext>
            </a:extLst>
          </p:cNvPr>
          <p:cNvSpPr txBox="1">
            <a:spLocks/>
          </p:cNvSpPr>
          <p:nvPr/>
        </p:nvSpPr>
        <p:spPr>
          <a:xfrm>
            <a:off x="3858450" y="6038872"/>
            <a:ext cx="7495350" cy="8429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If active (+$ prize money left) player can “Pick a letter:”</a:t>
            </a:r>
          </a:p>
        </p:txBody>
      </p:sp>
      <p:sp>
        <p:nvSpPr>
          <p:cNvPr id="10" name="Title 1">
            <a:extLst>
              <a:ext uri="{FF2B5EF4-FFF2-40B4-BE49-F238E27FC236}">
                <a16:creationId xmlns:a16="http://schemas.microsoft.com/office/drawing/2014/main" id="{049EB42F-9C78-3544-BE2F-F91F93105C8E}"/>
              </a:ext>
            </a:extLst>
          </p:cNvPr>
          <p:cNvSpPr txBox="1">
            <a:spLocks/>
          </p:cNvSpPr>
          <p:nvPr/>
        </p:nvSpPr>
        <p:spPr>
          <a:xfrm>
            <a:off x="3858450" y="4438674"/>
            <a:ext cx="3671063" cy="1362051"/>
          </a:xfrm>
          <a:prstGeom prst="rect">
            <a:avLst/>
          </a:prstGeom>
          <a:solidFill>
            <a:schemeClr val="accent2">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THE PHRASE IS :             </a:t>
            </a:r>
            <a:br>
              <a:rPr lang="en-US" sz="2400" b="1" dirty="0"/>
            </a:br>
            <a:r>
              <a:rPr lang="en-US" sz="2400" b="1" dirty="0"/>
              <a:t>$$$$   $$  $  $$$$$$</a:t>
            </a:r>
          </a:p>
        </p:txBody>
      </p:sp>
      <p:sp>
        <p:nvSpPr>
          <p:cNvPr id="11" name="Title 1">
            <a:extLst>
              <a:ext uri="{FF2B5EF4-FFF2-40B4-BE49-F238E27FC236}">
                <a16:creationId xmlns:a16="http://schemas.microsoft.com/office/drawing/2014/main" id="{A7332DB5-A201-3A46-BB8A-4D51B7259F58}"/>
              </a:ext>
            </a:extLst>
          </p:cNvPr>
          <p:cNvSpPr txBox="1">
            <a:spLocks/>
          </p:cNvSpPr>
          <p:nvPr/>
        </p:nvSpPr>
        <p:spPr>
          <a:xfrm>
            <a:off x="7548973" y="4452962"/>
            <a:ext cx="3832988" cy="1335868"/>
          </a:xfrm>
          <a:prstGeom prst="rect">
            <a:avLst/>
          </a:prstGeom>
          <a:solidFill>
            <a:schemeClr val="bg1"/>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Using keys [a – z] players “guess” each letter hidden by</a:t>
            </a:r>
          </a:p>
          <a:p>
            <a:pPr algn="ctr"/>
            <a:r>
              <a:rPr lang="en-US" sz="2400" b="1" dirty="0"/>
              <a:t>the “$” signs. Press [enter] to submit.</a:t>
            </a:r>
          </a:p>
        </p:txBody>
      </p:sp>
    </p:spTree>
    <p:extLst>
      <p:ext uri="{BB962C8B-B14F-4D97-AF65-F5344CB8AC3E}">
        <p14:creationId xmlns:p14="http://schemas.microsoft.com/office/powerpoint/2010/main" val="216161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039D-FFA2-4443-85B2-B2C459D8D264}"/>
              </a:ext>
            </a:extLst>
          </p:cNvPr>
          <p:cNvSpPr>
            <a:spLocks noGrp="1"/>
          </p:cNvSpPr>
          <p:nvPr>
            <p:ph type="title"/>
          </p:nvPr>
        </p:nvSpPr>
        <p:spPr>
          <a:xfrm>
            <a:off x="838200" y="522288"/>
            <a:ext cx="10515600" cy="1182688"/>
          </a:xfr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a:normAutofit/>
          </a:bodyPr>
          <a:lstStyle/>
          <a:p>
            <a:pPr algn="ctr"/>
            <a:r>
              <a:rPr lang="en-US" sz="5400" b="1" dirty="0"/>
              <a:t>WHY? Crack4Ca$h</a:t>
            </a:r>
          </a:p>
        </p:txBody>
      </p:sp>
      <p:sp>
        <p:nvSpPr>
          <p:cNvPr id="3" name="Content Placeholder 2">
            <a:extLst>
              <a:ext uri="{FF2B5EF4-FFF2-40B4-BE49-F238E27FC236}">
                <a16:creationId xmlns:a16="http://schemas.microsoft.com/office/drawing/2014/main" id="{14242D03-517D-9D46-A8C4-3A0A7A9D0727}"/>
              </a:ext>
            </a:extLst>
          </p:cNvPr>
          <p:cNvSpPr>
            <a:spLocks noGrp="1"/>
          </p:cNvSpPr>
          <p:nvPr>
            <p:ph idx="1"/>
          </p:nvPr>
        </p:nvSpPr>
        <p:spPr>
          <a:xfrm>
            <a:off x="838200" y="1733551"/>
            <a:ext cx="10515600" cy="4610099"/>
          </a:xfrm>
          <a:solidFill>
            <a:schemeClr val="bg1"/>
          </a:solidFill>
        </p:spPr>
        <p:txBody>
          <a:bodyPr>
            <a:normAutofit fontScale="92500" lnSpcReduction="10000"/>
          </a:bodyPr>
          <a:lstStyle/>
          <a:p>
            <a:endParaRPr lang="en-AU" dirty="0"/>
          </a:p>
          <a:p>
            <a:r>
              <a:rPr lang="en-AU" dirty="0"/>
              <a:t>Inspired by Hangman, Wheel of Fortune (guessing games of chance)</a:t>
            </a:r>
            <a:br>
              <a:rPr lang="en-AU" dirty="0"/>
            </a:br>
            <a:endParaRPr lang="en-AU" dirty="0"/>
          </a:p>
          <a:p>
            <a:r>
              <a:rPr lang="en-AU" dirty="0"/>
              <a:t> Scalability  and Intuitive (only using keys [a – z] and </a:t>
            </a:r>
            <a:r>
              <a:rPr lang="en-AU"/>
              <a:t>[enter]    </a:t>
            </a:r>
            <a:endParaRPr lang="en-AU" dirty="0"/>
          </a:p>
          <a:p>
            <a:endParaRPr lang="en-AU" dirty="0"/>
          </a:p>
          <a:p>
            <a:r>
              <a:rPr lang="en-AU" dirty="0"/>
              <a:t>Potential to improve gameplay with sophisticated variables as our </a:t>
            </a:r>
          </a:p>
          <a:p>
            <a:pPr marL="0" indent="0">
              <a:buNone/>
            </a:pPr>
            <a:r>
              <a:rPr lang="en-AU" dirty="0"/>
              <a:t>   coding skills increase.</a:t>
            </a:r>
          </a:p>
          <a:p>
            <a:pPr marL="0" indent="0">
              <a:buNone/>
            </a:pPr>
            <a:endParaRPr lang="en-AU" dirty="0"/>
          </a:p>
          <a:p>
            <a:r>
              <a:rPr lang="en-AU" dirty="0"/>
              <a:t>Multi-player      (family friendly)  OR…</a:t>
            </a:r>
            <a:br>
              <a:rPr lang="en-AU" dirty="0"/>
            </a:br>
            <a:br>
              <a:rPr lang="en-AU" dirty="0"/>
            </a:br>
            <a:endParaRPr lang="en-US" dirty="0"/>
          </a:p>
        </p:txBody>
      </p:sp>
    </p:spTree>
    <p:extLst>
      <p:ext uri="{BB962C8B-B14F-4D97-AF65-F5344CB8AC3E}">
        <p14:creationId xmlns:p14="http://schemas.microsoft.com/office/powerpoint/2010/main" val="36335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453C7C7-D678-C44D-AFE3-7AEF6D95C757}"/>
              </a:ext>
            </a:extLst>
          </p:cNvPr>
          <p:cNvSpPr/>
          <p:nvPr/>
        </p:nvSpPr>
        <p:spPr>
          <a:xfrm>
            <a:off x="838198" y="1690688"/>
            <a:ext cx="10515602" cy="4767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45B7A1-77B3-AB45-B9D9-BF00C52700F7}"/>
              </a:ext>
            </a:extLst>
          </p:cNvPr>
          <p:cNvSpPr>
            <a:spLocks noGrp="1"/>
          </p:cNvSpPr>
          <p:nvPr>
            <p:ph type="title"/>
          </p:nvPr>
        </p:nvSpPr>
        <p:spPr>
          <a:solidFill>
            <a:schemeClr val="accent6">
              <a:lumMod val="20000"/>
              <a:lumOff val="80000"/>
            </a:schemeClr>
          </a:solidFill>
        </p:spPr>
        <p:txBody>
          <a:bodyPr>
            <a:normAutofit/>
          </a:bodyPr>
          <a:lstStyle/>
          <a:p>
            <a:pPr algn="ctr"/>
            <a:r>
              <a:rPr lang="en-US" sz="5400" b="1" dirty="0">
                <a:latin typeface="+mn-lt"/>
              </a:rPr>
              <a:t>CHALLENGES/UPDATES</a:t>
            </a:r>
          </a:p>
        </p:txBody>
      </p:sp>
      <p:pic>
        <p:nvPicPr>
          <p:cNvPr id="5" name="Content Placeholder 4">
            <a:extLst>
              <a:ext uri="{FF2B5EF4-FFF2-40B4-BE49-F238E27FC236}">
                <a16:creationId xmlns:a16="http://schemas.microsoft.com/office/drawing/2014/main" id="{11F8AA30-5111-B449-908D-4D8236054B17}"/>
              </a:ext>
            </a:extLst>
          </p:cNvPr>
          <p:cNvPicPr>
            <a:picLocks noGrp="1" noChangeAspect="1"/>
          </p:cNvPicPr>
          <p:nvPr>
            <p:ph idx="1"/>
          </p:nvPr>
        </p:nvPicPr>
        <p:blipFill>
          <a:blip r:embed="rId3"/>
          <a:stretch>
            <a:fillRect/>
          </a:stretch>
        </p:blipFill>
        <p:spPr>
          <a:xfrm>
            <a:off x="838198" y="1912143"/>
            <a:ext cx="4604763" cy="1703388"/>
          </a:xfrm>
          <a:solidFill>
            <a:schemeClr val="bg1"/>
          </a:solidFill>
        </p:spPr>
      </p:pic>
      <p:sp>
        <p:nvSpPr>
          <p:cNvPr id="7" name="Title 1">
            <a:extLst>
              <a:ext uri="{FF2B5EF4-FFF2-40B4-BE49-F238E27FC236}">
                <a16:creationId xmlns:a16="http://schemas.microsoft.com/office/drawing/2014/main" id="{EC112794-5889-9842-A50D-4167B488A372}"/>
              </a:ext>
            </a:extLst>
          </p:cNvPr>
          <p:cNvSpPr txBox="1">
            <a:spLocks/>
          </p:cNvSpPr>
          <p:nvPr/>
        </p:nvSpPr>
        <p:spPr>
          <a:xfrm>
            <a:off x="1093084" y="2596653"/>
            <a:ext cx="4094993" cy="277216"/>
          </a:xfrm>
          <a:prstGeom prst="rect">
            <a:avLst/>
          </a:prstGeom>
          <a:solidFill>
            <a:srgbClr val="92D050">
              <a:alpha val="32000"/>
            </a:srgbClr>
          </a:solidFill>
          <a:effectLst>
            <a:glow rad="127000">
              <a:schemeClr val="accent1">
                <a:alpha val="7000"/>
              </a:schemeClr>
            </a:glow>
          </a:effectLst>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latin typeface="+mn-lt"/>
            </a:endParaRPr>
          </a:p>
        </p:txBody>
      </p:sp>
      <p:sp>
        <p:nvSpPr>
          <p:cNvPr id="12" name="TextBox 11">
            <a:extLst>
              <a:ext uri="{FF2B5EF4-FFF2-40B4-BE49-F238E27FC236}">
                <a16:creationId xmlns:a16="http://schemas.microsoft.com/office/drawing/2014/main" id="{E1A2ACA6-01A5-884C-A5B0-A7A8505B2615}"/>
              </a:ext>
            </a:extLst>
          </p:cNvPr>
          <p:cNvSpPr txBox="1"/>
          <p:nvPr/>
        </p:nvSpPr>
        <p:spPr>
          <a:xfrm>
            <a:off x="5629275" y="1996658"/>
            <a:ext cx="5443538" cy="1569660"/>
          </a:xfrm>
          <a:prstGeom prst="rect">
            <a:avLst/>
          </a:prstGeom>
          <a:noFill/>
        </p:spPr>
        <p:txBody>
          <a:bodyPr wrap="square" rtlCol="0">
            <a:spAutoFit/>
          </a:bodyPr>
          <a:lstStyle/>
          <a:p>
            <a:pPr marL="342900" indent="-342900">
              <a:buFontTx/>
              <a:buChar char="-"/>
            </a:pPr>
            <a:r>
              <a:rPr lang="en-US" sz="2400" dirty="0"/>
              <a:t>Update scoring system. Active player/winnings highlighted (green)  </a:t>
            </a:r>
          </a:p>
          <a:p>
            <a:endParaRPr lang="en-US" sz="2400" dirty="0"/>
          </a:p>
          <a:p>
            <a:r>
              <a:rPr lang="en-US" sz="2400" dirty="0"/>
              <a:t>-    Passing through players in multi-mode</a:t>
            </a:r>
          </a:p>
        </p:txBody>
      </p:sp>
      <p:sp>
        <p:nvSpPr>
          <p:cNvPr id="13" name="TextBox 12">
            <a:extLst>
              <a:ext uri="{FF2B5EF4-FFF2-40B4-BE49-F238E27FC236}">
                <a16:creationId xmlns:a16="http://schemas.microsoft.com/office/drawing/2014/main" id="{91434A4E-ED7F-5B44-8251-FA97C58C89B0}"/>
              </a:ext>
            </a:extLst>
          </p:cNvPr>
          <p:cNvSpPr txBox="1"/>
          <p:nvPr/>
        </p:nvSpPr>
        <p:spPr>
          <a:xfrm>
            <a:off x="1314450" y="3836986"/>
            <a:ext cx="9758363" cy="3785652"/>
          </a:xfrm>
          <a:prstGeom prst="rect">
            <a:avLst/>
          </a:prstGeom>
          <a:noFill/>
        </p:spPr>
        <p:txBody>
          <a:bodyPr wrap="square" rtlCol="0">
            <a:spAutoFit/>
          </a:bodyPr>
          <a:lstStyle/>
          <a:p>
            <a:pPr marL="342900" indent="-342900">
              <a:buFontTx/>
              <a:buChar char="-"/>
            </a:pPr>
            <a:r>
              <a:rPr lang="en-US" sz="2400" dirty="0"/>
              <a:t>Pass to next player when guess = “incorrect”. Currently, players round concludes either when puzzle solved or winnings == $0.</a:t>
            </a:r>
          </a:p>
          <a:p>
            <a:pPr marL="342900" indent="-342900">
              <a:buFontTx/>
              <a:buChar char="-"/>
            </a:pPr>
            <a:endParaRPr lang="en-US" sz="2400" dirty="0"/>
          </a:p>
          <a:p>
            <a:pPr marL="342900" indent="-342900">
              <a:buFontTx/>
              <a:buChar char="-"/>
            </a:pPr>
            <a:r>
              <a:rPr lang="en-US" sz="2400" dirty="0"/>
              <a:t>Update phrases, create levels (increase difficulty, scoring potential)</a:t>
            </a:r>
          </a:p>
          <a:p>
            <a:pPr marL="342900" indent="-342900">
              <a:buFontTx/>
              <a:buChar char="-"/>
            </a:pPr>
            <a:r>
              <a:rPr lang="en-US" sz="2400" dirty="0"/>
              <a:t>Lottery score per round, introduce a “spin” feature. (number </a:t>
            </a:r>
            <a:r>
              <a:rPr lang="en-US" sz="2400" dirty="0" err="1"/>
              <a:t>randomiser</a:t>
            </a:r>
            <a:r>
              <a:rPr lang="en-US" sz="2400" dirty="0"/>
              <a:t>)</a:t>
            </a:r>
          </a:p>
          <a:p>
            <a:pPr marL="342900" indent="-342900">
              <a:buFontTx/>
              <a:buChar char="-"/>
            </a:pPr>
            <a:r>
              <a:rPr lang="en-US" sz="2400" dirty="0"/>
              <a:t>Incorporate ”risk” variable:  “</a:t>
            </a:r>
            <a:r>
              <a:rPr lang="en-US" sz="2400" dirty="0" err="1"/>
              <a:t>miss_a_turn</a:t>
            </a:r>
            <a:r>
              <a:rPr lang="en-US" sz="2400" dirty="0"/>
              <a:t>”,    “bankrupt”  etc. </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952813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274</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HOW TO PLAY </vt:lpstr>
      <vt:lpstr>GAMEPLAY</vt:lpstr>
      <vt:lpstr>WHY? Crack4Ca$h</vt:lpstr>
      <vt:lpstr>CHALLENGES/UPDATES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 Watts</dc:creator>
  <cp:lastModifiedBy>Mat Watts</cp:lastModifiedBy>
  <cp:revision>20</cp:revision>
  <dcterms:created xsi:type="dcterms:W3CDTF">2018-09-05T06:57:43Z</dcterms:created>
  <dcterms:modified xsi:type="dcterms:W3CDTF">2018-09-05T22:46:16Z</dcterms:modified>
</cp:coreProperties>
</file>