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4" r:id="rId1"/>
  </p:sldMasterIdLst>
  <p:sldIdLst>
    <p:sldId id="256" r:id="rId2"/>
    <p:sldId id="257" r:id="rId3"/>
    <p:sldId id="274" r:id="rId4"/>
    <p:sldId id="260" r:id="rId5"/>
    <p:sldId id="267" r:id="rId6"/>
    <p:sldId id="262" r:id="rId7"/>
    <p:sldId id="275" r:id="rId8"/>
    <p:sldId id="277" r:id="rId9"/>
    <p:sldId id="263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7EF734-2B53-49CA-935D-785FB2366B33}" v="151" dt="2022-10-17T04:28:02.755"/>
    <p1510:client id="{1890FDBE-31E5-4691-A432-A2FE9162A89A}" v="1188" dt="2022-10-31T14:42:59.542"/>
    <p1510:client id="{18CA984F-8276-4C6E-8E51-AA127D5BA92A}" v="4825" dt="2022-11-25T00:45:38.395"/>
    <p1510:client id="{1FB1EC75-8BA8-4944-9FA8-83062D504654}" v="603" dt="2022-10-17T16:05:29.172"/>
    <p1510:client id="{33F423F7-CF48-45D0-8202-00AD559CFD29}" v="1020" dt="2022-11-14T16:47:37.610"/>
    <p1510:client id="{449EBB06-5775-4966-9C51-C492F6904EDE}" v="125" dt="2022-10-17T16:13:17.594"/>
    <p1510:client id="{80CBC3BA-BC2D-4B23-A84D-60BA6A912753}" v="651" dt="2022-11-21T15:40:30.947"/>
    <p1510:client id="{8EA48D46-E5FA-4984-9A47-CCE85651F61F}" v="1295" dt="2022-11-07T04:46:37.465"/>
    <p1510:client id="{9B600559-7E49-4AD3-9A19-39D07B0E6E92}" v="21" dt="2022-10-17T16:15:58.496"/>
    <p1510:client id="{FB421A24-1EFA-4AA6-958A-61AFDC511DC1}" v="176" dt="2022-10-17T16:54:07.0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11/24/2022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71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771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294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243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686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327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140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766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843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00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35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120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>
            <a:extLst>
              <a:ext uri="{FF2B5EF4-FFF2-40B4-BE49-F238E27FC236}">
                <a16:creationId xmlns:a16="http://schemas.microsoft.com/office/drawing/2014/main" id="{C764F8D1-A184-C304-285E-A10EFC461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9358" y="1575170"/>
            <a:ext cx="4426782" cy="1331637"/>
          </a:xfr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sz="6000" b="1" dirty="0" err="1"/>
              <a:t>Cinedev</a:t>
            </a:r>
            <a:r>
              <a:rPr lang="en-US" sz="6000" dirty="0"/>
              <a:t>! </a:t>
            </a:r>
          </a:p>
        </p:txBody>
      </p:sp>
      <p:pic>
        <p:nvPicPr>
          <p:cNvPr id="10" name="Imagem 10" descr="Uma imagem contendo cesta, mesa&#10;&#10;Descrição gerada automaticamente">
            <a:extLst>
              <a:ext uri="{FF2B5EF4-FFF2-40B4-BE49-F238E27FC236}">
                <a16:creationId xmlns:a16="http://schemas.microsoft.com/office/drawing/2014/main" id="{6C4F7E39-E85B-74A1-9AE3-675E0AAEE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7458" y="770039"/>
            <a:ext cx="3435729" cy="2250794"/>
          </a:xfrm>
          <a:prstGeom prst="rect">
            <a:avLst/>
          </a:prstGeom>
        </p:spPr>
      </p:pic>
      <p:pic>
        <p:nvPicPr>
          <p:cNvPr id="15" name="Espaço Reservado para Conteúdo 4" descr="Uma imagem contendo Logotipo&#10;&#10;Descrição gerada automaticamente">
            <a:extLst>
              <a:ext uri="{FF2B5EF4-FFF2-40B4-BE49-F238E27FC236}">
                <a16:creationId xmlns:a16="http://schemas.microsoft.com/office/drawing/2014/main" id="{DD48B4F2-B1DA-6F4C-5F53-C6B60F23C2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67" r="5867" b="-1"/>
          <a:stretch/>
        </p:blipFill>
        <p:spPr>
          <a:xfrm flipV="1">
            <a:off x="8988564" y="2437532"/>
            <a:ext cx="1548170" cy="693432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B4D116A5-0863-2070-0875-80CCC84EB1D7}"/>
              </a:ext>
            </a:extLst>
          </p:cNvPr>
          <p:cNvSpPr txBox="1"/>
          <p:nvPr/>
        </p:nvSpPr>
        <p:spPr>
          <a:xfrm>
            <a:off x="1968499" y="3238500"/>
            <a:ext cx="582612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/>
              <a:t>Trazendo ainda mais novidades! Agora, garantimos um sistema especializado no envio e geração de relatórios de venda e notas fiscais!</a:t>
            </a:r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: Biselado 10">
            <a:extLst>
              <a:ext uri="{FF2B5EF4-FFF2-40B4-BE49-F238E27FC236}">
                <a16:creationId xmlns:a16="http://schemas.microsoft.com/office/drawing/2014/main" id="{5FBCDB22-9365-4549-FE41-533EBD695200}"/>
              </a:ext>
            </a:extLst>
          </p:cNvPr>
          <p:cNvSpPr/>
          <p:nvPr/>
        </p:nvSpPr>
        <p:spPr>
          <a:xfrm>
            <a:off x="5132365" y="791103"/>
            <a:ext cx="5909094" cy="4830793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DBC59E7-EDDF-6C56-F0FE-E558BD454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871" y="2250937"/>
            <a:ext cx="4570554" cy="2438659"/>
          </a:xfrm>
          <a:solidFill>
            <a:schemeClr val="accent1"/>
          </a:solidFill>
        </p:spPr>
        <p:txBody>
          <a:bodyPr vert="horz" lIns="0" tIns="0" rIns="0" bIns="0" rtlCol="0" anchor="ctr" anchorCtr="0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400" b="1" dirty="0" err="1">
                <a:solidFill>
                  <a:schemeClr val="tx1"/>
                </a:solidFill>
                <a:ea typeface="+mj-lt"/>
                <a:cs typeface="+mj-lt"/>
              </a:rPr>
              <a:t>Através</a:t>
            </a:r>
            <a:r>
              <a:rPr lang="en-US" sz="2400" b="1" dirty="0">
                <a:solidFill>
                  <a:schemeClr val="tx1"/>
                </a:solidFill>
                <a:ea typeface="+mj-lt"/>
                <a:cs typeface="+mj-lt"/>
              </a:rPr>
              <a:t> </a:t>
            </a:r>
            <a:r>
              <a:rPr lang="en-US" sz="2400" b="1" dirty="0">
                <a:solidFill>
                  <a:schemeClr val="tx1"/>
                </a:solidFill>
                <a:cs typeface="Calibri Light"/>
              </a:rPr>
              <a:t>do Kafka </a:t>
            </a:r>
            <a:r>
              <a:rPr lang="en-US" sz="2400" b="1" dirty="0" err="1">
                <a:solidFill>
                  <a:schemeClr val="tx1"/>
                </a:solidFill>
                <a:cs typeface="Calibri Light"/>
              </a:rPr>
              <a:t>realizamos</a:t>
            </a:r>
            <a:r>
              <a:rPr lang="en-US" sz="2400" b="1" dirty="0">
                <a:solidFill>
                  <a:schemeClr val="tx1"/>
                </a:solidFill>
                <a:cs typeface="Calibri Light"/>
              </a:rPr>
              <a:t> a </a:t>
            </a:r>
            <a:r>
              <a:rPr lang="en-US" sz="2400" b="1" dirty="0" err="1">
                <a:solidFill>
                  <a:schemeClr val="tx1"/>
                </a:solidFill>
                <a:cs typeface="Calibri Light"/>
              </a:rPr>
              <a:t>comunicação</a:t>
            </a:r>
            <a:r>
              <a:rPr lang="en-US" sz="2400" b="1" dirty="0">
                <a:solidFill>
                  <a:schemeClr val="tx1"/>
                </a:solidFill>
                <a:cs typeface="Calibri Light"/>
              </a:rPr>
              <a:t> entre  </a:t>
            </a:r>
            <a:r>
              <a:rPr lang="en-US" sz="2400" b="1" dirty="0" err="1">
                <a:solidFill>
                  <a:schemeClr val="tx1"/>
                </a:solidFill>
                <a:cs typeface="Calibri Light"/>
              </a:rPr>
              <a:t>nossa</a:t>
            </a:r>
            <a:r>
              <a:rPr lang="en-US" sz="2400" b="1" dirty="0">
                <a:solidFill>
                  <a:schemeClr val="tx1"/>
                </a:solidFill>
                <a:cs typeface="Calibri Light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cs typeface="Calibri Light"/>
              </a:rPr>
              <a:t>aplicação</a:t>
            </a:r>
            <a:r>
              <a:rPr lang="en-US" sz="2400" b="1" dirty="0">
                <a:solidFill>
                  <a:schemeClr val="tx1"/>
                </a:solidFill>
                <a:cs typeface="Calibri Light"/>
              </a:rPr>
              <a:t> original, e </a:t>
            </a:r>
            <a:r>
              <a:rPr lang="en-US" sz="2400" b="1" dirty="0" err="1">
                <a:solidFill>
                  <a:schemeClr val="tx1"/>
                </a:solidFill>
                <a:cs typeface="Calibri Light"/>
              </a:rPr>
              <a:t>uma</a:t>
            </a:r>
            <a:r>
              <a:rPr lang="en-US" sz="2400" b="1" dirty="0">
                <a:solidFill>
                  <a:schemeClr val="tx1"/>
                </a:solidFill>
                <a:cs typeface="Calibri Light"/>
              </a:rPr>
              <a:t> nova </a:t>
            </a:r>
            <a:r>
              <a:rPr lang="en-US" sz="2400" b="1" dirty="0" err="1">
                <a:solidFill>
                  <a:schemeClr val="tx1"/>
                </a:solidFill>
                <a:cs typeface="Calibri Light"/>
              </a:rPr>
              <a:t>aplicação</a:t>
            </a:r>
            <a:r>
              <a:rPr lang="en-US" sz="2400" b="1" dirty="0">
                <a:solidFill>
                  <a:schemeClr val="tx1"/>
                </a:solidFill>
                <a:cs typeface="Calibri Light"/>
              </a:rPr>
              <a:t>  </a:t>
            </a:r>
            <a:r>
              <a:rPr lang="en-US" sz="2400" b="1" dirty="0" err="1">
                <a:solidFill>
                  <a:schemeClr val="tx1"/>
                </a:solidFill>
                <a:cs typeface="Calibri Light"/>
              </a:rPr>
              <a:t>especializada</a:t>
            </a:r>
            <a:r>
              <a:rPr lang="en-US" sz="2400" b="1" dirty="0">
                <a:solidFill>
                  <a:schemeClr val="tx1"/>
                </a:solidFill>
                <a:cs typeface="Calibri Light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cs typeface="Calibri Light"/>
              </a:rPr>
              <a:t>em</a:t>
            </a:r>
            <a:r>
              <a:rPr lang="en-US" sz="2400" b="1" dirty="0">
                <a:solidFill>
                  <a:schemeClr val="tx1"/>
                </a:solidFill>
                <a:cs typeface="Calibri Light"/>
              </a:rPr>
              <a:t> </a:t>
            </a:r>
            <a:r>
              <a:rPr lang="en-US" sz="2400" b="1" dirty="0" err="1">
                <a:solidFill>
                  <a:schemeClr val="tx1"/>
                </a:solidFill>
                <a:cs typeface="Calibri Light"/>
              </a:rPr>
              <a:t>monitorar</a:t>
            </a:r>
            <a:r>
              <a:rPr lang="en-US" sz="2400" b="1" dirty="0">
                <a:solidFill>
                  <a:schemeClr val="tx1"/>
                </a:solidFill>
                <a:cs typeface="Calibri Light"/>
              </a:rPr>
              <a:t>, </a:t>
            </a:r>
            <a:r>
              <a:rPr lang="en-US" sz="2400" b="1" dirty="0" err="1">
                <a:solidFill>
                  <a:schemeClr val="tx1"/>
                </a:solidFill>
                <a:cs typeface="Calibri Light"/>
              </a:rPr>
              <a:t>gerar</a:t>
            </a:r>
            <a:r>
              <a:rPr lang="en-US" sz="2400" b="1" dirty="0">
                <a:solidFill>
                  <a:schemeClr val="tx1"/>
                </a:solidFill>
                <a:cs typeface="Calibri Light"/>
              </a:rPr>
              <a:t> e </a:t>
            </a:r>
            <a:r>
              <a:rPr lang="en-US" sz="2400" b="1" dirty="0" err="1">
                <a:solidFill>
                  <a:schemeClr val="tx1"/>
                </a:solidFill>
                <a:cs typeface="Calibri Light"/>
              </a:rPr>
              <a:t>enviar</a:t>
            </a:r>
            <a:r>
              <a:rPr lang="en-US" sz="2400" b="1" dirty="0">
                <a:solidFill>
                  <a:schemeClr val="tx1"/>
                </a:solidFill>
                <a:cs typeface="Calibri Light"/>
              </a:rPr>
              <a:t> </a:t>
            </a:r>
            <a:r>
              <a:rPr lang="en-US" sz="2400" b="1" dirty="0" err="1">
                <a:solidFill>
                  <a:schemeClr val="tx1"/>
                </a:solidFill>
                <a:cs typeface="Calibri Light"/>
              </a:rPr>
              <a:t>notas</a:t>
            </a:r>
            <a:r>
              <a:rPr lang="en-US" sz="2400" b="1" dirty="0">
                <a:solidFill>
                  <a:schemeClr val="tx1"/>
                </a:solidFill>
                <a:cs typeface="Calibri Light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cs typeface="Calibri Light"/>
              </a:rPr>
              <a:t>fiscais</a:t>
            </a:r>
            <a:r>
              <a:rPr lang="en-US" sz="2400" b="1" dirty="0">
                <a:solidFill>
                  <a:schemeClr val="tx1"/>
                </a:solidFill>
                <a:cs typeface="Calibri Light"/>
              </a:rPr>
              <a:t>, e o </a:t>
            </a:r>
            <a:r>
              <a:rPr lang="en-US" sz="2400" b="1" dirty="0" err="1">
                <a:solidFill>
                  <a:schemeClr val="tx1"/>
                </a:solidFill>
                <a:cs typeface="Calibri Light"/>
              </a:rPr>
              <a:t>relatorio</a:t>
            </a:r>
            <a:r>
              <a:rPr lang="en-US" sz="2400" b="1" dirty="0">
                <a:solidFill>
                  <a:schemeClr val="tx1"/>
                </a:solidFill>
                <a:cs typeface="Calibri Light"/>
              </a:rPr>
              <a:t> de </a:t>
            </a:r>
            <a:r>
              <a:rPr lang="en-US" sz="2400" b="1" dirty="0" err="1">
                <a:solidFill>
                  <a:schemeClr val="tx1"/>
                </a:solidFill>
                <a:cs typeface="Calibri Light"/>
              </a:rPr>
              <a:t>vendas</a:t>
            </a:r>
            <a:r>
              <a:rPr lang="en-US" sz="2400" b="1" dirty="0">
                <a:solidFill>
                  <a:schemeClr val="tx1"/>
                </a:solidFill>
                <a:cs typeface="Calibri Light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cs typeface="Calibri Light"/>
              </a:rPr>
              <a:t>realizadas</a:t>
            </a:r>
            <a:r>
              <a:rPr lang="en-US" sz="2400" b="1" dirty="0">
                <a:solidFill>
                  <a:schemeClr val="tx1"/>
                </a:solidFill>
                <a:cs typeface="Calibri Light"/>
              </a:rPr>
              <a:t> no </a:t>
            </a:r>
            <a:r>
              <a:rPr lang="en-US" sz="2400" b="1" dirty="0" err="1">
                <a:solidFill>
                  <a:schemeClr val="tx1"/>
                </a:solidFill>
                <a:cs typeface="Calibri Light"/>
              </a:rPr>
              <a:t>dia</a:t>
            </a:r>
            <a:r>
              <a:rPr lang="en-US" sz="2400" b="1" dirty="0">
                <a:solidFill>
                  <a:schemeClr val="tx1"/>
                </a:solidFill>
                <a:cs typeface="Calibri Light"/>
              </a:rPr>
              <a:t>!  </a:t>
            </a:r>
            <a:endParaRPr lang="en-US" sz="1800" b="1" dirty="0">
              <a:solidFill>
                <a:schemeClr val="tx1"/>
              </a:solidFill>
              <a:highlight>
                <a:srgbClr val="C0C0C0"/>
              </a:highlight>
              <a:cs typeface="Calibri Light" panose="020F0302020204030204"/>
            </a:endParaRPr>
          </a:p>
        </p:txBody>
      </p:sp>
      <p:pic>
        <p:nvPicPr>
          <p:cNvPr id="8" name="Imagem 10" descr="Uma imagem contendo cesta, mesa&#10;&#10;Descrição gerada automaticamente">
            <a:extLst>
              <a:ext uri="{FF2B5EF4-FFF2-40B4-BE49-F238E27FC236}">
                <a16:creationId xmlns:a16="http://schemas.microsoft.com/office/drawing/2014/main" id="{E6DF0A03-EDE0-F404-DDD6-EA09CB37C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3900" y="4810076"/>
            <a:ext cx="2875013" cy="1891360"/>
          </a:xfrm>
          <a:prstGeom prst="rect">
            <a:avLst/>
          </a:prstGeom>
        </p:spPr>
      </p:pic>
      <p:pic>
        <p:nvPicPr>
          <p:cNvPr id="12" name="Espaço Reservado para Conteúdo 4" descr="Uma imagem contendo Logotipo&#10;&#10;Descrição gerada automaticamente">
            <a:extLst>
              <a:ext uri="{FF2B5EF4-FFF2-40B4-BE49-F238E27FC236}">
                <a16:creationId xmlns:a16="http://schemas.microsoft.com/office/drawing/2014/main" id="{71DA0361-56DB-3BE2-46ED-A86F37138B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67" r="5867" b="-1"/>
          <a:stretch/>
        </p:blipFill>
        <p:spPr>
          <a:xfrm>
            <a:off x="592187" y="6236473"/>
            <a:ext cx="1275000" cy="557399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0573521C-0C0E-9EE5-B61B-E4E4E6AA7879}"/>
              </a:ext>
            </a:extLst>
          </p:cNvPr>
          <p:cNvSpPr txBox="1"/>
          <p:nvPr/>
        </p:nvSpPr>
        <p:spPr>
          <a:xfrm>
            <a:off x="1752985" y="1714061"/>
            <a:ext cx="315600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2800" b="1" dirty="0">
                <a:solidFill>
                  <a:schemeClr val="bg1"/>
                </a:solidFill>
                <a:latin typeface="Calibri"/>
                <a:cs typeface="Calibri"/>
              </a:rPr>
              <a:t>CINEDEV!</a:t>
            </a:r>
          </a:p>
        </p:txBody>
      </p:sp>
      <p:pic>
        <p:nvPicPr>
          <p:cNvPr id="5" name="Imagem 5" descr="Diagrama&#10;&#10;Descrição gerada automaticamente">
            <a:extLst>
              <a:ext uri="{FF2B5EF4-FFF2-40B4-BE49-F238E27FC236}">
                <a16:creationId xmlns:a16="http://schemas.microsoft.com/office/drawing/2014/main" id="{6EC1AC61-CC8A-341F-3070-765AD4A928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7683" y="500137"/>
            <a:ext cx="4813538" cy="52538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63256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4" descr="Diagrama&#10;&#10;Descrição gerada automaticamente">
            <a:extLst>
              <a:ext uri="{FF2B5EF4-FFF2-40B4-BE49-F238E27FC236}">
                <a16:creationId xmlns:a16="http://schemas.microsoft.com/office/drawing/2014/main" id="{8EF9DAC4-3D5A-0BCD-29E2-449771EC6A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873" y="164657"/>
            <a:ext cx="10291311" cy="48465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Imagem 10" descr="Uma imagem contendo cesta, mesa&#10;&#10;Descrição gerada automaticamente">
            <a:extLst>
              <a:ext uri="{FF2B5EF4-FFF2-40B4-BE49-F238E27FC236}">
                <a16:creationId xmlns:a16="http://schemas.microsoft.com/office/drawing/2014/main" id="{E6DF0A03-EDE0-F404-DDD6-EA09CB37CB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062" y="166189"/>
            <a:ext cx="1667315" cy="1100606"/>
          </a:xfrm>
          <a:prstGeom prst="rect">
            <a:avLst/>
          </a:prstGeom>
        </p:spPr>
      </p:pic>
      <p:pic>
        <p:nvPicPr>
          <p:cNvPr id="12" name="Espaço Reservado para Conteúdo 4" descr="Uma imagem contendo Logotipo&#10;&#10;Descrição gerada automaticamente">
            <a:extLst>
              <a:ext uri="{FF2B5EF4-FFF2-40B4-BE49-F238E27FC236}">
                <a16:creationId xmlns:a16="http://schemas.microsoft.com/office/drawing/2014/main" id="{71DA0361-56DB-3BE2-46ED-A86F37138B7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867" r="5867" b="-1"/>
          <a:stretch/>
        </p:blipFill>
        <p:spPr>
          <a:xfrm rot="-900000">
            <a:off x="1541092" y="1046247"/>
            <a:ext cx="958699" cy="413626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1E20E00F-13C9-1EA6-E261-D46CBEF3BD35}"/>
              </a:ext>
            </a:extLst>
          </p:cNvPr>
          <p:cNvSpPr txBox="1"/>
          <p:nvPr/>
        </p:nvSpPr>
        <p:spPr>
          <a:xfrm>
            <a:off x="297367" y="5074155"/>
            <a:ext cx="11592708" cy="1631216"/>
          </a:xfrm>
          <a:prstGeom prst="rect">
            <a:avLst/>
          </a:prstGeom>
          <a:solidFill>
            <a:schemeClr val="accent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dirty="0">
                <a:latin typeface="Calibri"/>
                <a:cs typeface="Calibri"/>
              </a:rPr>
              <a:t>O Fluxo começa com a compra de Ingressos na aplicação principal (</a:t>
            </a:r>
            <a:r>
              <a:rPr lang="pt-BR" sz="2000" b="1" dirty="0" err="1">
                <a:latin typeface="Calibri"/>
                <a:cs typeface="Calibri"/>
              </a:rPr>
              <a:t>Cinedev</a:t>
            </a:r>
            <a:r>
              <a:rPr lang="pt-BR" sz="2000" dirty="0">
                <a:latin typeface="Calibri"/>
                <a:cs typeface="Calibri"/>
              </a:rPr>
              <a:t>) que, primeiramente, salva no seu banco SQL a realização da compra, </a:t>
            </a:r>
            <a:r>
              <a:rPr lang="pt-BR" sz="2000" b="1" i="1" u="sng" dirty="0" err="1">
                <a:latin typeface="Calibri"/>
                <a:cs typeface="Calibri"/>
              </a:rPr>
              <a:t>settando</a:t>
            </a:r>
            <a:r>
              <a:rPr lang="pt-BR" sz="2000" b="1" i="1" u="sng" dirty="0">
                <a:latin typeface="Calibri"/>
                <a:cs typeface="Calibri"/>
              </a:rPr>
              <a:t> </a:t>
            </a:r>
            <a:r>
              <a:rPr lang="pt-BR" sz="2000" dirty="0">
                <a:latin typeface="Calibri"/>
                <a:cs typeface="Calibri"/>
              </a:rPr>
              <a:t>a disponibilidade do ingresso. </a:t>
            </a:r>
          </a:p>
          <a:p>
            <a:r>
              <a:rPr lang="pt-BR" sz="2000" dirty="0">
                <a:latin typeface="Calibri"/>
                <a:cs typeface="Calibri"/>
              </a:rPr>
              <a:t>Depois, gera um log de compras no banco </a:t>
            </a:r>
            <a:r>
              <a:rPr lang="pt-BR" sz="2000" b="1" dirty="0" err="1">
                <a:latin typeface="Calibri"/>
                <a:cs typeface="Calibri"/>
              </a:rPr>
              <a:t>NoSQL</a:t>
            </a:r>
            <a:r>
              <a:rPr lang="pt-BR" sz="2000" b="1" dirty="0">
                <a:latin typeface="Calibri"/>
                <a:cs typeface="Calibri"/>
              </a:rPr>
              <a:t> </a:t>
            </a:r>
            <a:r>
              <a:rPr lang="pt-BR" sz="2000" dirty="0">
                <a:latin typeface="Calibri"/>
                <a:cs typeface="Calibri"/>
              </a:rPr>
              <a:t>da api principal. </a:t>
            </a:r>
          </a:p>
          <a:p>
            <a:r>
              <a:rPr lang="pt-BR" sz="2000" dirty="0">
                <a:latin typeface="Calibri"/>
                <a:cs typeface="Calibri"/>
              </a:rPr>
              <a:t>Por último, chama o método de produção e envio de notas fiscais, através do sistema </a:t>
            </a:r>
            <a:r>
              <a:rPr lang="pt-BR" sz="2000" b="1" dirty="0" err="1">
                <a:latin typeface="Calibri"/>
                <a:cs typeface="Calibri"/>
              </a:rPr>
              <a:t>kafka</a:t>
            </a:r>
            <a:r>
              <a:rPr lang="pt-BR" sz="2000" b="1" dirty="0">
                <a:latin typeface="Calibri"/>
                <a:cs typeface="Calibri"/>
              </a:rPr>
              <a:t> </a:t>
            </a:r>
            <a:r>
              <a:rPr lang="pt-BR" sz="2000" dirty="0">
                <a:latin typeface="Calibri"/>
                <a:cs typeface="Calibri"/>
              </a:rPr>
              <a:t>de mensageria. Que será consumido pela segunda api, e registrado no banco </a:t>
            </a:r>
            <a:r>
              <a:rPr lang="pt-BR" sz="2000" b="1" dirty="0" err="1">
                <a:latin typeface="Calibri"/>
                <a:cs typeface="Calibri"/>
              </a:rPr>
              <a:t>NoSQL</a:t>
            </a:r>
            <a:r>
              <a:rPr lang="pt-BR" sz="2000" b="1" dirty="0">
                <a:latin typeface="Calibri"/>
                <a:cs typeface="Calibri"/>
              </a:rPr>
              <a:t> </a:t>
            </a:r>
            <a:r>
              <a:rPr lang="pt-BR" sz="2000" dirty="0">
                <a:latin typeface="Calibri"/>
                <a:cs typeface="Calibri"/>
              </a:rPr>
              <a:t>da api consumidora. </a:t>
            </a:r>
          </a:p>
        </p:txBody>
      </p:sp>
    </p:spTree>
    <p:extLst>
      <p:ext uri="{BB962C8B-B14F-4D97-AF65-F5344CB8AC3E}">
        <p14:creationId xmlns:p14="http://schemas.microsoft.com/office/powerpoint/2010/main" val="1389525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10" descr="Uma imagem contendo cesta, mesa&#10;&#10;Descrição gerada automaticamente">
            <a:extLst>
              <a:ext uri="{FF2B5EF4-FFF2-40B4-BE49-F238E27FC236}">
                <a16:creationId xmlns:a16="http://schemas.microsoft.com/office/drawing/2014/main" id="{7638F61C-508B-D445-4CD1-D0EB47079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6554" y="4637548"/>
            <a:ext cx="2069881" cy="1359399"/>
          </a:xfrm>
          <a:prstGeom prst="rect">
            <a:avLst/>
          </a:prstGeom>
        </p:spPr>
      </p:pic>
      <p:pic>
        <p:nvPicPr>
          <p:cNvPr id="11" name="Espaço Reservado para Conteúdo 4" descr="Uma imagem contendo Logotipo&#10;&#10;Descrição gerada automaticamente">
            <a:extLst>
              <a:ext uri="{FF2B5EF4-FFF2-40B4-BE49-F238E27FC236}">
                <a16:creationId xmlns:a16="http://schemas.microsoft.com/office/drawing/2014/main" id="{AF03BBF3-88E9-EEA8-3BF2-F28DE90D12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67" r="5867" b="-1"/>
          <a:stretch/>
        </p:blipFill>
        <p:spPr>
          <a:xfrm rot="600000">
            <a:off x="10661883" y="5589801"/>
            <a:ext cx="958699" cy="428003"/>
          </a:xfrm>
          <a:prstGeom prst="rect">
            <a:avLst/>
          </a:prstGeom>
        </p:spPr>
      </p:pic>
      <p:pic>
        <p:nvPicPr>
          <p:cNvPr id="10" name="Imagem 11" descr="Texto&#10;&#10;Descrição gerada automaticamente">
            <a:extLst>
              <a:ext uri="{FF2B5EF4-FFF2-40B4-BE49-F238E27FC236}">
                <a16:creationId xmlns:a16="http://schemas.microsoft.com/office/drawing/2014/main" id="{EB0C34F7-F0B6-711F-22E1-1D5FBBFE8D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l="10866" t="15405" r="17474" b="14360"/>
          <a:stretch/>
        </p:blipFill>
        <p:spPr>
          <a:xfrm>
            <a:off x="273276" y="1043355"/>
            <a:ext cx="9843684" cy="541675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D837E505-0A79-5994-A018-053A209D6108}"/>
              </a:ext>
            </a:extLst>
          </p:cNvPr>
          <p:cNvSpPr txBox="1"/>
          <p:nvPr/>
        </p:nvSpPr>
        <p:spPr>
          <a:xfrm>
            <a:off x="269420" y="231912"/>
            <a:ext cx="10190732" cy="646331"/>
          </a:xfrm>
          <a:prstGeom prst="rect">
            <a:avLst/>
          </a:prstGeom>
          <a:solidFill>
            <a:schemeClr val="accent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latin typeface="Calibri"/>
                <a:cs typeface="Calibri"/>
              </a:rPr>
              <a:t>DO METODO COMPRA DE INGRESSOS E A CHAMADA DO METODO</a:t>
            </a:r>
            <a:br>
              <a:rPr lang="pt-BR" dirty="0">
                <a:latin typeface="Calibri"/>
              </a:rPr>
            </a:br>
            <a:r>
              <a:rPr lang="pt-BR" dirty="0">
                <a:latin typeface="Calibri"/>
                <a:cs typeface="Calibri"/>
              </a:rPr>
              <a:t> </a:t>
            </a:r>
            <a:r>
              <a:rPr lang="pt-BR" b="1" i="1" u="sng" dirty="0">
                <a:latin typeface="Calibri"/>
                <a:cs typeface="Calibri"/>
              </a:rPr>
              <a:t>PRODUTORSERVICE.ENVIARMENSAGEM!</a:t>
            </a:r>
            <a:r>
              <a:rPr lang="pt-BR" b="1" dirty="0">
                <a:latin typeface="Calibri"/>
                <a:cs typeface="Calibri"/>
              </a:rPr>
              <a:t> </a:t>
            </a:r>
            <a:r>
              <a:rPr lang="pt-BR" dirty="0">
                <a:latin typeface="Calibri"/>
                <a:cs typeface="Calibri"/>
              </a:rPr>
              <a:t>EXPLICAÇÃO SEGUE NO PROXIMO SLIDE.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D62B51A7-1BE8-837D-AF2A-43C2C3C6EE6A}"/>
              </a:ext>
            </a:extLst>
          </p:cNvPr>
          <p:cNvSpPr/>
          <p:nvPr/>
        </p:nvSpPr>
        <p:spPr>
          <a:xfrm>
            <a:off x="711679" y="5514966"/>
            <a:ext cx="3637471" cy="24441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Seta: para a Direita Listrada 14">
            <a:extLst>
              <a:ext uri="{FF2B5EF4-FFF2-40B4-BE49-F238E27FC236}">
                <a16:creationId xmlns:a16="http://schemas.microsoft.com/office/drawing/2014/main" id="{8C098F5F-6014-AEA0-B18E-830013BB05D8}"/>
              </a:ext>
            </a:extLst>
          </p:cNvPr>
          <p:cNvSpPr/>
          <p:nvPr/>
        </p:nvSpPr>
        <p:spPr>
          <a:xfrm flipH="1">
            <a:off x="4584189" y="5399010"/>
            <a:ext cx="1710907" cy="474452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9001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667D5D-CFD5-BD06-4D51-E9C0F09F5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86728" y="1715729"/>
            <a:ext cx="10026650" cy="655637"/>
          </a:xfrm>
        </p:spPr>
        <p:txBody>
          <a:bodyPr>
            <a:noAutofit/>
          </a:bodyPr>
          <a:lstStyle/>
          <a:p>
            <a:r>
              <a:rPr lang="pt-BR" sz="2400" b="1" dirty="0">
                <a:solidFill>
                  <a:schemeClr val="tx1"/>
                </a:solidFill>
              </a:rPr>
              <a:t>EXPLICANDO OS METODOS!</a:t>
            </a:r>
            <a:endParaRPr lang="pt-BR" sz="2400" b="1" dirty="0">
              <a:solidFill>
                <a:schemeClr val="tx1"/>
              </a:solidFill>
              <a:cs typeface="Calibri Light"/>
            </a:endParaRPr>
          </a:p>
        </p:txBody>
      </p:sp>
      <p:pic>
        <p:nvPicPr>
          <p:cNvPr id="7" name="Imagem 10" descr="Uma imagem contendo cesta, mesa&#10;&#10;Descrição gerada automaticamente">
            <a:extLst>
              <a:ext uri="{FF2B5EF4-FFF2-40B4-BE49-F238E27FC236}">
                <a16:creationId xmlns:a16="http://schemas.microsoft.com/office/drawing/2014/main" id="{B22DAD9B-0886-0F8E-B8DA-C5C6442B6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459" y="2250906"/>
            <a:ext cx="2731238" cy="1833849"/>
          </a:xfrm>
          <a:prstGeom prst="rect">
            <a:avLst/>
          </a:prstGeom>
        </p:spPr>
      </p:pic>
      <p:pic>
        <p:nvPicPr>
          <p:cNvPr id="10" name="Espaço Reservado para Conteúdo 4" descr="Uma imagem contendo Logotipo&#10;&#10;Descrição gerada automaticamente">
            <a:extLst>
              <a:ext uri="{FF2B5EF4-FFF2-40B4-BE49-F238E27FC236}">
                <a16:creationId xmlns:a16="http://schemas.microsoft.com/office/drawing/2014/main" id="{C4501713-5C05-D3F5-8F21-CCC37EF4FD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67" r="5867" b="-1"/>
          <a:stretch/>
        </p:blipFill>
        <p:spPr>
          <a:xfrm>
            <a:off x="1886148" y="3648548"/>
            <a:ext cx="1404396" cy="614908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E0F35F9D-2FEC-4AF2-1BAE-7B32E2BBCA9E}"/>
              </a:ext>
            </a:extLst>
          </p:cNvPr>
          <p:cNvSpPr txBox="1"/>
          <p:nvPr/>
        </p:nvSpPr>
        <p:spPr>
          <a:xfrm>
            <a:off x="4611836" y="3315179"/>
            <a:ext cx="7037417" cy="3416320"/>
          </a:xfrm>
          <a:prstGeom prst="rect">
            <a:avLst/>
          </a:prstGeom>
          <a:solidFill>
            <a:schemeClr val="accent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latin typeface="Calibri"/>
                <a:cs typeface="Calibri"/>
              </a:rPr>
              <a:t>A COMPRA DE INGRESSOS, COMO MOSTRADO NO SLIDE ANTERIOR, LOCALIZA-SE NA API PRINCIPAL, E REALIZA O UPDATE DO STATUS DE DISPONIBILIDADE DO INGRESSO. ASSIM COMO, "SETTA" O VALOR DA COMPRA REALIZADA NO BANCO DE DADOS DA API PRINCIPAL CINEDEV. E TAMBÉM, GERA O LOG DE COMPRAS PARA O BANCO </a:t>
            </a:r>
            <a:r>
              <a:rPr lang="pt-BR" dirty="0" err="1">
                <a:latin typeface="Calibri"/>
                <a:cs typeface="Calibri"/>
              </a:rPr>
              <a:t>NoSQL</a:t>
            </a:r>
            <a:r>
              <a:rPr lang="pt-BR" dirty="0">
                <a:latin typeface="Calibri"/>
                <a:cs typeface="Calibri"/>
              </a:rPr>
              <a:t> DA API PRINCIPAL.</a:t>
            </a:r>
            <a:br>
              <a:rPr lang="en-US" dirty="0">
                <a:latin typeface="Calibri"/>
              </a:rPr>
            </a:br>
            <a:endParaRPr lang="pt-BR" dirty="0">
              <a:latin typeface="Calibri"/>
              <a:cs typeface="Calibri"/>
            </a:endParaRPr>
          </a:p>
          <a:p>
            <a:r>
              <a:rPr lang="pt-BR" dirty="0">
                <a:latin typeface="Calibri"/>
                <a:cs typeface="Calibri"/>
              </a:rPr>
              <a:t>LOGO APÓS, ELE CHAMA O METODO "ENVIAR MENSAGEM" DA PRODUTOR SERVICE, QUE SE ENCARREGA DE CONSTRUIR A NOTA FISCAL E ENVIA-LA PARA O TOPICO DE PARTIÇÃO ÚNICA NO KAFKA(NOTASFISCAIS), QUE SERÁ CONSUMIDO PELA SEGUNDA API,  ESPECIALIZADA PELA PERCISTENCIA DAS NOTAS NO MONGODB.</a:t>
            </a:r>
          </a:p>
        </p:txBody>
      </p:sp>
      <p:pic>
        <p:nvPicPr>
          <p:cNvPr id="5" name="Imagem 5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538A99B9-51A3-9A4E-14CD-30726A339B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9382" y="254428"/>
            <a:ext cx="7042029" cy="294170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259584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ítulo 1">
            <a:extLst>
              <a:ext uri="{FF2B5EF4-FFF2-40B4-BE49-F238E27FC236}">
                <a16:creationId xmlns:a16="http://schemas.microsoft.com/office/drawing/2014/main" id="{5D8E02B4-3EB9-CD89-ED84-5040D2939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50407" y="51202"/>
            <a:ext cx="9132697" cy="483340"/>
          </a:xfrm>
        </p:spPr>
        <p:txBody>
          <a:bodyPr vert="horz" lIns="0" tIns="0" rIns="0" bIns="0" rtlCol="0" anchor="b" anchorCtr="0">
            <a:noAutofit/>
          </a:bodyPr>
          <a:lstStyle/>
          <a:p>
            <a:r>
              <a:rPr lang="pt-BR" sz="2400" b="1" dirty="0">
                <a:solidFill>
                  <a:schemeClr val="tx1"/>
                </a:solidFill>
              </a:rPr>
              <a:t>DO METODO RESPONSÁVEL PELO CONSUMO DAS MENSAGENS DO TOPICO</a:t>
            </a:r>
            <a:endParaRPr lang="pt-BR" sz="2400" dirty="0">
              <a:solidFill>
                <a:schemeClr val="tx1"/>
              </a:solidFill>
            </a:endParaRPr>
          </a:p>
        </p:txBody>
      </p:sp>
      <p:pic>
        <p:nvPicPr>
          <p:cNvPr id="12" name="Gráfico 12" descr="Voltar com preenchimento sólido">
            <a:extLst>
              <a:ext uri="{FF2B5EF4-FFF2-40B4-BE49-F238E27FC236}">
                <a16:creationId xmlns:a16="http://schemas.microsoft.com/office/drawing/2014/main" id="{156B1B00-1606-7673-3BE3-96346650AF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4020000">
            <a:off x="8385057" y="384077"/>
            <a:ext cx="583722" cy="583721"/>
          </a:xfrm>
        </p:spPr>
      </p:pic>
      <p:pic>
        <p:nvPicPr>
          <p:cNvPr id="6" name="Imagem 10" descr="Uma imagem contendo cesta, mesa&#10;&#10;Descrição gerada automaticamente">
            <a:extLst>
              <a:ext uri="{FF2B5EF4-FFF2-40B4-BE49-F238E27FC236}">
                <a16:creationId xmlns:a16="http://schemas.microsoft.com/office/drawing/2014/main" id="{BF62EE03-3CB2-2C25-1F0C-6DF913D640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70892" y="-92603"/>
            <a:ext cx="1811090" cy="1143739"/>
          </a:xfrm>
          <a:prstGeom prst="rect">
            <a:avLst/>
          </a:prstGeom>
        </p:spPr>
      </p:pic>
      <p:pic>
        <p:nvPicPr>
          <p:cNvPr id="8" name="Espaço Reservado para Conteúdo 4" descr="Uma imagem contendo Logotipo&#10;&#10;Descrição gerada automaticamente">
            <a:extLst>
              <a:ext uri="{FF2B5EF4-FFF2-40B4-BE49-F238E27FC236}">
                <a16:creationId xmlns:a16="http://schemas.microsoft.com/office/drawing/2014/main" id="{42E03653-F404-1AE4-D23B-9BF9091F1EE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867" r="5867" b="-1"/>
          <a:stretch/>
        </p:blipFill>
        <p:spPr>
          <a:xfrm>
            <a:off x="10411922" y="672434"/>
            <a:ext cx="944321" cy="442381"/>
          </a:xfrm>
          <a:prstGeom prst="rect">
            <a:avLst/>
          </a:prstGeom>
        </p:spPr>
      </p:pic>
      <p:pic>
        <p:nvPicPr>
          <p:cNvPr id="3" name="Imagem 3" descr="Tela de computador&#10;&#10;Descrição gerada automaticamente">
            <a:extLst>
              <a:ext uri="{FF2B5EF4-FFF2-40B4-BE49-F238E27FC236}">
                <a16:creationId xmlns:a16="http://schemas.microsoft.com/office/drawing/2014/main" id="{57B689C5-985E-9622-3037-5D7A22F20AF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5537" t="25814" r="25565" b="24561"/>
          <a:stretch/>
        </p:blipFill>
        <p:spPr>
          <a:xfrm>
            <a:off x="59786" y="1056654"/>
            <a:ext cx="8538468" cy="417862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02370E7C-3CDC-25D2-5FD0-A90887982E2A}"/>
              </a:ext>
            </a:extLst>
          </p:cNvPr>
          <p:cNvSpPr txBox="1"/>
          <p:nvPr/>
        </p:nvSpPr>
        <p:spPr>
          <a:xfrm>
            <a:off x="147367" y="5557448"/>
            <a:ext cx="11723238" cy="1015663"/>
          </a:xfrm>
          <a:prstGeom prst="rect">
            <a:avLst/>
          </a:prstGeom>
          <a:solidFill>
            <a:schemeClr val="accent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dirty="0">
                <a:latin typeface="Calibri"/>
                <a:cs typeface="Calibri"/>
              </a:rPr>
              <a:t>Este método localizado na aplicação </a:t>
            </a:r>
            <a:r>
              <a:rPr lang="pt-BR" sz="2000" i="1" u="sng" dirty="0" err="1">
                <a:latin typeface="Calibri"/>
                <a:cs typeface="Calibri"/>
              </a:rPr>
              <a:t>notascinedevconsumidor.service.ConsumidorService</a:t>
            </a:r>
            <a:r>
              <a:rPr lang="pt-BR" sz="2000" dirty="0">
                <a:latin typeface="Calibri"/>
                <a:cs typeface="Calibri"/>
              </a:rPr>
              <a:t>, se responsabiliza de consumir as mensagens enviadas(para cada compra) na forma </a:t>
            </a:r>
            <a:r>
              <a:rPr lang="pt-BR" sz="2000" dirty="0" err="1">
                <a:latin typeface="Calibri"/>
                <a:cs typeface="Calibri"/>
              </a:rPr>
              <a:t>NotasFiscaisCinemaDTO</a:t>
            </a:r>
            <a:r>
              <a:rPr lang="pt-BR" sz="2000" dirty="0">
                <a:latin typeface="Calibri"/>
                <a:cs typeface="Calibri"/>
              </a:rPr>
              <a:t>, montar a entidade </a:t>
            </a:r>
            <a:r>
              <a:rPr lang="pt-BR" sz="2000" dirty="0" err="1">
                <a:latin typeface="Calibri"/>
                <a:cs typeface="Calibri"/>
              </a:rPr>
              <a:t>NotaEntity</a:t>
            </a:r>
            <a:r>
              <a:rPr lang="pt-BR" sz="2000" dirty="0">
                <a:latin typeface="Calibri"/>
                <a:cs typeface="Calibri"/>
              </a:rPr>
              <a:t>, e realizar o Registro no Banco de Dados </a:t>
            </a:r>
            <a:r>
              <a:rPr lang="pt-BR" sz="2000" dirty="0" err="1">
                <a:latin typeface="Calibri"/>
                <a:cs typeface="Calibri"/>
              </a:rPr>
              <a:t>NoSQL</a:t>
            </a:r>
            <a:r>
              <a:rPr lang="pt-BR" sz="2000" dirty="0">
                <a:latin typeface="Calibri"/>
                <a:cs typeface="Calibri"/>
              </a:rPr>
              <a:t> "</a:t>
            </a:r>
            <a:r>
              <a:rPr lang="pt-BR" sz="2000" dirty="0" err="1">
                <a:latin typeface="Calibri"/>
                <a:cs typeface="Calibri"/>
              </a:rPr>
              <a:t>NotasFiscaisCinedev</a:t>
            </a:r>
            <a:r>
              <a:rPr lang="pt-BR" sz="2000" dirty="0">
                <a:latin typeface="Calibri"/>
                <a:cs typeface="Calibri"/>
              </a:rPr>
              <a:t>".</a:t>
            </a:r>
          </a:p>
        </p:txBody>
      </p:sp>
      <p:pic>
        <p:nvPicPr>
          <p:cNvPr id="5" name="Imagem 6" descr="Texto&#10;&#10;Descrição gerada automaticamente">
            <a:extLst>
              <a:ext uri="{FF2B5EF4-FFF2-40B4-BE49-F238E27FC236}">
                <a16:creationId xmlns:a16="http://schemas.microsoft.com/office/drawing/2014/main" id="{16C81F0F-918A-8DD6-11EB-DDD2401553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06928" y="1545463"/>
            <a:ext cx="3490822" cy="293318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103165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ítulo 1">
            <a:extLst>
              <a:ext uri="{FF2B5EF4-FFF2-40B4-BE49-F238E27FC236}">
                <a16:creationId xmlns:a16="http://schemas.microsoft.com/office/drawing/2014/main" id="{5D8E02B4-3EB9-CD89-ED84-5040D2939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50407" y="51202"/>
            <a:ext cx="9132697" cy="483340"/>
          </a:xfrm>
        </p:spPr>
        <p:txBody>
          <a:bodyPr vert="horz" lIns="0" tIns="0" rIns="0" bIns="0" rtlCol="0" anchor="b" anchorCtr="0">
            <a:noAutofit/>
          </a:bodyPr>
          <a:lstStyle/>
          <a:p>
            <a:r>
              <a:rPr lang="pt-BR" sz="2800" b="1" dirty="0">
                <a:solidFill>
                  <a:schemeClr val="tx1"/>
                </a:solidFill>
              </a:rPr>
              <a:t>Envio de Email programado por Schedule!</a:t>
            </a:r>
            <a:endParaRPr lang="pt-BR" sz="2800" dirty="0">
              <a:solidFill>
                <a:schemeClr val="tx1"/>
              </a:solidFill>
            </a:endParaRPr>
          </a:p>
        </p:txBody>
      </p:sp>
      <p:pic>
        <p:nvPicPr>
          <p:cNvPr id="12" name="Gráfico 12" descr="Voltar com preenchimento sólido">
            <a:extLst>
              <a:ext uri="{FF2B5EF4-FFF2-40B4-BE49-F238E27FC236}">
                <a16:creationId xmlns:a16="http://schemas.microsoft.com/office/drawing/2014/main" id="{156B1B00-1606-7673-3BE3-96346650AF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4020000">
            <a:off x="7292378" y="139662"/>
            <a:ext cx="583722" cy="583721"/>
          </a:xfrm>
        </p:spPr>
      </p:pic>
      <p:pic>
        <p:nvPicPr>
          <p:cNvPr id="6" name="Imagem 10" descr="Uma imagem contendo cesta, mesa&#10;&#10;Descrição gerada automaticamente">
            <a:extLst>
              <a:ext uri="{FF2B5EF4-FFF2-40B4-BE49-F238E27FC236}">
                <a16:creationId xmlns:a16="http://schemas.microsoft.com/office/drawing/2014/main" id="{BF62EE03-3CB2-2C25-1F0C-6DF913D640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60363" y="51171"/>
            <a:ext cx="1221619" cy="769928"/>
          </a:xfrm>
          <a:prstGeom prst="rect">
            <a:avLst/>
          </a:prstGeom>
        </p:spPr>
      </p:pic>
      <p:pic>
        <p:nvPicPr>
          <p:cNvPr id="8" name="Espaço Reservado para Conteúdo 4" descr="Uma imagem contendo Logotipo&#10;&#10;Descrição gerada automaticamente">
            <a:extLst>
              <a:ext uri="{FF2B5EF4-FFF2-40B4-BE49-F238E27FC236}">
                <a16:creationId xmlns:a16="http://schemas.microsoft.com/office/drawing/2014/main" id="{42E03653-F404-1AE4-D23B-9BF9091F1EE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867" r="5867" b="-1"/>
          <a:stretch/>
        </p:blipFill>
        <p:spPr>
          <a:xfrm>
            <a:off x="10843242" y="600547"/>
            <a:ext cx="628020" cy="298608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02370E7C-3CDC-25D2-5FD0-A90887982E2A}"/>
              </a:ext>
            </a:extLst>
          </p:cNvPr>
          <p:cNvSpPr txBox="1"/>
          <p:nvPr/>
        </p:nvSpPr>
        <p:spPr>
          <a:xfrm>
            <a:off x="89858" y="5039863"/>
            <a:ext cx="11723238" cy="1631216"/>
          </a:xfrm>
          <a:prstGeom prst="rect">
            <a:avLst/>
          </a:prstGeom>
          <a:solidFill>
            <a:schemeClr val="accent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dirty="0">
                <a:latin typeface="Calibri Light"/>
                <a:cs typeface="Calibri"/>
              </a:rPr>
              <a:t>Este método localizado na aplicação </a:t>
            </a:r>
            <a:r>
              <a:rPr lang="pt-BR" sz="2000" b="1" i="1" u="sng" dirty="0" err="1">
                <a:latin typeface="Calibri Light"/>
                <a:cs typeface="Calibri"/>
              </a:rPr>
              <a:t>notascinedevconsumidor.service.AgendamentoService</a:t>
            </a:r>
            <a:r>
              <a:rPr lang="pt-BR" sz="2000" dirty="0">
                <a:latin typeface="Calibri Light"/>
                <a:cs typeface="Calibri"/>
              </a:rPr>
              <a:t>, é responsável por recuperar da </a:t>
            </a:r>
            <a:r>
              <a:rPr lang="pt-BR" sz="2000" dirty="0" err="1">
                <a:latin typeface="Calibri Light"/>
                <a:cs typeface="Calibri"/>
              </a:rPr>
              <a:t>DataBase</a:t>
            </a:r>
            <a:r>
              <a:rPr lang="pt-BR" sz="2000" dirty="0">
                <a:latin typeface="Calibri Light"/>
                <a:cs typeface="Calibri"/>
              </a:rPr>
              <a:t> </a:t>
            </a:r>
            <a:r>
              <a:rPr lang="pt-BR" sz="2000" dirty="0" err="1">
                <a:latin typeface="Calibri Light"/>
                <a:cs typeface="Calibri"/>
              </a:rPr>
              <a:t>NotasFiscaisCinedev</a:t>
            </a:r>
            <a:r>
              <a:rPr lang="pt-BR" sz="2000" dirty="0">
                <a:latin typeface="Calibri Light"/>
                <a:cs typeface="Calibri"/>
              </a:rPr>
              <a:t>, usando um </a:t>
            </a:r>
            <a:r>
              <a:rPr lang="pt-BR" sz="2000" dirty="0" err="1">
                <a:latin typeface="Calibri Light"/>
                <a:cs typeface="Calibri"/>
              </a:rPr>
              <a:t>find</a:t>
            </a:r>
            <a:r>
              <a:rPr lang="pt-BR" sz="2000" dirty="0">
                <a:latin typeface="Calibri Light"/>
                <a:cs typeface="Calibri"/>
              </a:rPr>
              <a:t> </a:t>
            </a:r>
            <a:r>
              <a:rPr lang="pt-BR" sz="2000" dirty="0" err="1">
                <a:latin typeface="Calibri Light"/>
                <a:cs typeface="Calibri"/>
              </a:rPr>
              <a:t>All</a:t>
            </a:r>
            <a:r>
              <a:rPr lang="pt-BR" sz="2000" dirty="0">
                <a:latin typeface="Calibri Light"/>
                <a:cs typeface="Calibri"/>
              </a:rPr>
              <a:t> </a:t>
            </a:r>
            <a:r>
              <a:rPr lang="pt-BR" sz="2000" dirty="0" err="1">
                <a:latin typeface="Calibri Light"/>
                <a:cs typeface="Calibri"/>
              </a:rPr>
              <a:t>by</a:t>
            </a:r>
            <a:r>
              <a:rPr lang="pt-BR" sz="2000" dirty="0">
                <a:latin typeface="Calibri Light"/>
                <a:cs typeface="Calibri"/>
              </a:rPr>
              <a:t> Date </a:t>
            </a:r>
            <a:r>
              <a:rPr lang="pt-BR" sz="2000" dirty="0" err="1">
                <a:latin typeface="Calibri Light"/>
                <a:cs typeface="Calibri"/>
              </a:rPr>
              <a:t>Between</a:t>
            </a:r>
            <a:r>
              <a:rPr lang="pt-BR" sz="2000" dirty="0">
                <a:latin typeface="Calibri Light"/>
                <a:cs typeface="Calibri"/>
              </a:rPr>
              <a:t>, configurando o período de 24 horas anteriores, para recuperar as notas enviadas neste período. E assim, construir um relatório considerando, a quantidade de vendas e o valor total das vendas. E enviar um </a:t>
            </a:r>
            <a:r>
              <a:rPr lang="pt-BR" sz="2000" dirty="0" err="1">
                <a:latin typeface="Calibri Light"/>
                <a:cs typeface="Calibri"/>
              </a:rPr>
              <a:t>email</a:t>
            </a:r>
            <a:r>
              <a:rPr lang="pt-BR" sz="2000" dirty="0">
                <a:latin typeface="Calibri Light"/>
                <a:cs typeface="Calibri"/>
              </a:rPr>
              <a:t> com um Cupom Fiscal, com o fechamento das vendas das umas 24 horas.  </a:t>
            </a:r>
          </a:p>
        </p:txBody>
      </p:sp>
      <p:pic>
        <p:nvPicPr>
          <p:cNvPr id="5" name="Imagem 6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55425984-53C9-84AF-D71B-E6778AC330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154" y="813992"/>
            <a:ext cx="11110822" cy="403669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955692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ítulo 1">
            <a:extLst>
              <a:ext uri="{FF2B5EF4-FFF2-40B4-BE49-F238E27FC236}">
                <a16:creationId xmlns:a16="http://schemas.microsoft.com/office/drawing/2014/main" id="{5D8E02B4-3EB9-CD89-ED84-5040D2939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50407" y="51202"/>
            <a:ext cx="9132697" cy="483340"/>
          </a:xfrm>
        </p:spPr>
        <p:txBody>
          <a:bodyPr vert="horz" lIns="0" tIns="0" rIns="0" bIns="0" rtlCol="0" anchor="b" anchorCtr="0">
            <a:noAutofit/>
          </a:bodyPr>
          <a:lstStyle/>
          <a:p>
            <a:r>
              <a:rPr lang="pt-BR" sz="2400" b="1" dirty="0">
                <a:solidFill>
                  <a:schemeClr val="tx1"/>
                </a:solidFill>
              </a:rPr>
              <a:t>DO METODO RESPONSÁVEL PELO CONSUMO DAS MENSAGENS DO TOPICO</a:t>
            </a:r>
            <a:endParaRPr lang="pt-BR" sz="2400" dirty="0">
              <a:solidFill>
                <a:schemeClr val="tx1"/>
              </a:solidFill>
            </a:endParaRPr>
          </a:p>
        </p:txBody>
      </p:sp>
      <p:pic>
        <p:nvPicPr>
          <p:cNvPr id="12" name="Gráfico 12" descr="Voltar com preenchimento sólido">
            <a:extLst>
              <a:ext uri="{FF2B5EF4-FFF2-40B4-BE49-F238E27FC236}">
                <a16:creationId xmlns:a16="http://schemas.microsoft.com/office/drawing/2014/main" id="{156B1B00-1606-7673-3BE3-96346650AF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4020000">
            <a:off x="8385057" y="384077"/>
            <a:ext cx="583722" cy="583721"/>
          </a:xfrm>
        </p:spPr>
      </p:pic>
      <p:pic>
        <p:nvPicPr>
          <p:cNvPr id="6" name="Imagem 10" descr="Uma imagem contendo cesta, mesa&#10;&#10;Descrição gerada automaticamente">
            <a:extLst>
              <a:ext uri="{FF2B5EF4-FFF2-40B4-BE49-F238E27FC236}">
                <a16:creationId xmlns:a16="http://schemas.microsoft.com/office/drawing/2014/main" id="{BF62EE03-3CB2-2C25-1F0C-6DF913D640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70892" y="-92603"/>
            <a:ext cx="1811090" cy="1143739"/>
          </a:xfrm>
          <a:prstGeom prst="rect">
            <a:avLst/>
          </a:prstGeom>
        </p:spPr>
      </p:pic>
      <p:pic>
        <p:nvPicPr>
          <p:cNvPr id="8" name="Espaço Reservado para Conteúdo 4" descr="Uma imagem contendo Logotipo&#10;&#10;Descrição gerada automaticamente">
            <a:extLst>
              <a:ext uri="{FF2B5EF4-FFF2-40B4-BE49-F238E27FC236}">
                <a16:creationId xmlns:a16="http://schemas.microsoft.com/office/drawing/2014/main" id="{42E03653-F404-1AE4-D23B-9BF9091F1EE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867" r="5867" b="-1"/>
          <a:stretch/>
        </p:blipFill>
        <p:spPr>
          <a:xfrm>
            <a:off x="10397545" y="816208"/>
            <a:ext cx="944321" cy="442381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02370E7C-3CDC-25D2-5FD0-A90887982E2A}"/>
              </a:ext>
            </a:extLst>
          </p:cNvPr>
          <p:cNvSpPr txBox="1"/>
          <p:nvPr/>
        </p:nvSpPr>
        <p:spPr>
          <a:xfrm>
            <a:off x="6890348" y="1718694"/>
            <a:ext cx="529655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endParaRPr lang="pt-BR" sz="2000" dirty="0"/>
          </a:p>
        </p:txBody>
      </p:sp>
      <p:pic>
        <p:nvPicPr>
          <p:cNvPr id="9" name="Imagem 9">
            <a:extLst>
              <a:ext uri="{FF2B5EF4-FFF2-40B4-BE49-F238E27FC236}">
                <a16:creationId xmlns:a16="http://schemas.microsoft.com/office/drawing/2014/main" id="{DB259A32-AC3A-F3A8-E728-E8DA23A286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9305" y="734054"/>
            <a:ext cx="5963727" cy="553366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129DDD31-6244-98A5-0A69-5CE581E165F7}"/>
              </a:ext>
            </a:extLst>
          </p:cNvPr>
          <p:cNvSpPr txBox="1"/>
          <p:nvPr/>
        </p:nvSpPr>
        <p:spPr>
          <a:xfrm>
            <a:off x="6726850" y="2829183"/>
            <a:ext cx="4925121" cy="1200329"/>
          </a:xfrm>
          <a:prstGeom prst="rect">
            <a:avLst/>
          </a:prstGeom>
          <a:solidFill>
            <a:schemeClr val="accent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/>
              <a:t>Segue aqui um exemplo da estrutura do Cupom Fiscal, responsável por apresentar ao administrador o saldo total de vendas das últimas 24 horas.</a:t>
            </a:r>
          </a:p>
        </p:txBody>
      </p:sp>
    </p:spTree>
    <p:extLst>
      <p:ext uri="{BB962C8B-B14F-4D97-AF65-F5344CB8AC3E}">
        <p14:creationId xmlns:p14="http://schemas.microsoft.com/office/powerpoint/2010/main" val="2068626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14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16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116FD9B-5EBE-A87C-24CA-22939C72F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422" y="4803264"/>
            <a:ext cx="4980883" cy="1777829"/>
          </a:xfrm>
        </p:spPr>
        <p:txBody>
          <a:bodyPr>
            <a:normAutofit/>
          </a:bodyPr>
          <a:lstStyle/>
          <a:p>
            <a:pPr algn="r"/>
            <a:br>
              <a:rPr lang="pt-BR" sz="3100" dirty="0"/>
            </a:br>
            <a:r>
              <a:rPr lang="pt-BR" sz="3100" dirty="0">
                <a:solidFill>
                  <a:schemeClr val="tx1"/>
                </a:solidFill>
              </a:rPr>
              <a:t> </a:t>
            </a:r>
            <a:r>
              <a:rPr lang="pt-BR" sz="3100" b="1" dirty="0">
                <a:solidFill>
                  <a:schemeClr val="tx1"/>
                </a:solidFill>
              </a:rPr>
              <a:t>CINEDEV!</a:t>
            </a:r>
            <a:r>
              <a:rPr lang="pt-BR" sz="3100" dirty="0">
                <a:solidFill>
                  <a:schemeClr val="tx1"/>
                </a:solidFill>
              </a:rPr>
              <a:t> </a:t>
            </a:r>
            <a:br>
              <a:rPr lang="pt-BR" sz="3100" dirty="0"/>
            </a:br>
            <a:endParaRPr lang="pt-BR" sz="3100">
              <a:solidFill>
                <a:schemeClr val="tx1"/>
              </a:solidFill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44C110BA-81E8-4247-853A-5F2B93E92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37825"/>
          </a:xfrm>
          <a:custGeom>
            <a:avLst/>
            <a:gdLst>
              <a:gd name="connsiteX0" fmla="*/ 0 w 12192000"/>
              <a:gd name="connsiteY0" fmla="*/ 0 h 4537825"/>
              <a:gd name="connsiteX1" fmla="*/ 12192000 w 12192000"/>
              <a:gd name="connsiteY1" fmla="*/ 0 h 4537825"/>
              <a:gd name="connsiteX2" fmla="*/ 12192000 w 12192000"/>
              <a:gd name="connsiteY2" fmla="*/ 3020937 h 4537825"/>
              <a:gd name="connsiteX3" fmla="*/ 12192000 w 12192000"/>
              <a:gd name="connsiteY3" fmla="*/ 3213062 h 4537825"/>
              <a:gd name="connsiteX4" fmla="*/ 12192000 w 12192000"/>
              <a:gd name="connsiteY4" fmla="*/ 4188880 h 4537825"/>
              <a:gd name="connsiteX5" fmla="*/ 12113803 w 12192000"/>
              <a:gd name="connsiteY5" fmla="*/ 4197163 h 4537825"/>
              <a:gd name="connsiteX6" fmla="*/ 6753597 w 12192000"/>
              <a:gd name="connsiteY6" fmla="*/ 4520720 h 4537825"/>
              <a:gd name="connsiteX7" fmla="*/ 400746 w 12192000"/>
              <a:gd name="connsiteY7" fmla="*/ 4349377 h 4537825"/>
              <a:gd name="connsiteX8" fmla="*/ 0 w 12192000"/>
              <a:gd name="connsiteY8" fmla="*/ 4312401 h 4537825"/>
              <a:gd name="connsiteX9" fmla="*/ 0 w 12192000"/>
              <a:gd name="connsiteY9" fmla="*/ 3213062 h 4537825"/>
              <a:gd name="connsiteX10" fmla="*/ 0 w 12192000"/>
              <a:gd name="connsiteY10" fmla="*/ 3020937 h 453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537825">
                <a:moveTo>
                  <a:pt x="0" y="0"/>
                </a:moveTo>
                <a:lnTo>
                  <a:pt x="12192000" y="0"/>
                </a:lnTo>
                <a:lnTo>
                  <a:pt x="12192000" y="3020937"/>
                </a:lnTo>
                <a:lnTo>
                  <a:pt x="12192000" y="3213062"/>
                </a:lnTo>
                <a:lnTo>
                  <a:pt x="12192000" y="4188880"/>
                </a:lnTo>
                <a:lnTo>
                  <a:pt x="12113803" y="4197163"/>
                </a:lnTo>
                <a:cubicBezTo>
                  <a:pt x="10139508" y="4395112"/>
                  <a:pt x="8237152" y="4488115"/>
                  <a:pt x="6753597" y="4520720"/>
                </a:cubicBezTo>
                <a:cubicBezTo>
                  <a:pt x="4940362" y="4560569"/>
                  <a:pt x="2657278" y="4541239"/>
                  <a:pt x="400746" y="4349377"/>
                </a:cubicBezTo>
                <a:lnTo>
                  <a:pt x="0" y="4312401"/>
                </a:lnTo>
                <a:lnTo>
                  <a:pt x="0" y="3213062"/>
                </a:lnTo>
                <a:lnTo>
                  <a:pt x="0" y="3020937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" name="Imagem 10" descr="Uma imagem contendo cesta, mesa&#10;&#10;Descrição gerada automaticamente">
            <a:extLst>
              <a:ext uri="{FF2B5EF4-FFF2-40B4-BE49-F238E27FC236}">
                <a16:creationId xmlns:a16="http://schemas.microsoft.com/office/drawing/2014/main" id="{61BC55FC-37DD-1733-DCA6-B932BB78DD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8769" y="-2364"/>
            <a:ext cx="4049826" cy="2723244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DD9DC6-BE22-2C45-F92B-2E9ABDC39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9733" y="2266000"/>
            <a:ext cx="5075720" cy="1770300"/>
          </a:xfrm>
          <a:solidFill>
            <a:schemeClr val="accent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E PELA ULTIMA VEZ, GOSTARIAMOS DE AGRADECER PELA IMENSA OPORTUNIDADE DE APRESENTARMOS O CINEDEV NO VEMSER! </a:t>
            </a:r>
            <a:br>
              <a:rPr lang="pt-BR" dirty="0"/>
            </a:br>
            <a:r>
              <a:rPr lang="pt-BR" dirty="0"/>
              <a:t>SENHORES, FOI UMA HONRA...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0B5B0406-58E6-46BB-D264-66C85BCEEB62}"/>
              </a:ext>
            </a:extLst>
          </p:cNvPr>
          <p:cNvSpPr txBox="1">
            <a:spLocks/>
          </p:cNvSpPr>
          <p:nvPr/>
        </p:nvSpPr>
        <p:spPr>
          <a:xfrm>
            <a:off x="6324600" y="4767660"/>
            <a:ext cx="5075720" cy="1770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59410" indent="-359410"/>
            <a:r>
              <a:rPr lang="pt-BR" dirty="0">
                <a:ea typeface="+mn-lt"/>
                <a:cs typeface="+mn-lt"/>
              </a:rPr>
              <a:t>MATHEUS GONÇALVES</a:t>
            </a:r>
            <a:endParaRPr lang="pt-BR" dirty="0"/>
          </a:p>
          <a:p>
            <a:pPr marL="359410" indent="-359410">
              <a:buClr>
                <a:srgbClr val="EF8C6A"/>
              </a:buClr>
            </a:pPr>
            <a:r>
              <a:rPr lang="pt-BR" dirty="0">
                <a:ea typeface="+mn-lt"/>
                <a:cs typeface="+mn-lt"/>
              </a:rPr>
              <a:t>NOAH BISPO </a:t>
            </a:r>
            <a:endParaRPr lang="pt-BR" dirty="0"/>
          </a:p>
          <a:p>
            <a:pPr marL="359410" indent="-359410">
              <a:buClr>
                <a:srgbClr val="EF8C6A"/>
              </a:buClr>
            </a:pPr>
            <a:r>
              <a:rPr lang="pt-BR" dirty="0"/>
              <a:t>JULIO ROCHA</a:t>
            </a:r>
          </a:p>
        </p:txBody>
      </p:sp>
    </p:spTree>
    <p:extLst>
      <p:ext uri="{BB962C8B-B14F-4D97-AF65-F5344CB8AC3E}">
        <p14:creationId xmlns:p14="http://schemas.microsoft.com/office/powerpoint/2010/main" val="759202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Atlas</vt:lpstr>
      <vt:lpstr>Cinedev! </vt:lpstr>
      <vt:lpstr>Através do Kafka realizamos a comunicação entre  nossa aplicação original, e uma nova aplicação  especializada em monitorar, gerar e enviar notas fiscais, e o relatorio de vendas realizadas no dia!  </vt:lpstr>
      <vt:lpstr>Apresentação do PowerPoint</vt:lpstr>
      <vt:lpstr>Apresentação do PowerPoint</vt:lpstr>
      <vt:lpstr>EXPLICANDO OS METODOS!</vt:lpstr>
      <vt:lpstr>DO METODO RESPONSÁVEL PELO CONSUMO DAS MENSAGENS DO TOPICO</vt:lpstr>
      <vt:lpstr>Envio de Email programado por Schedule!</vt:lpstr>
      <vt:lpstr>DO METODO RESPONSÁVEL PELO CONSUMO DAS MENSAGENS DO TOPICO</vt:lpstr>
      <vt:lpstr>  CINEDEV! 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1986</cp:revision>
  <dcterms:created xsi:type="dcterms:W3CDTF">2022-10-17T03:22:21Z</dcterms:created>
  <dcterms:modified xsi:type="dcterms:W3CDTF">2022-11-25T00:47:51Z</dcterms:modified>
</cp:coreProperties>
</file>