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ee207a944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ee207a944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ee207a944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ee207a944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ee207a944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ee207a944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ee207a944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ee207a944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ee207a944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ee207a944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ee207a944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ee207a944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ee207a944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ee207a944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ee207a944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ee207a944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ee207a944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ee207a944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ee207a944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ee207a944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ee16abcdb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e16abcdb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ee207a944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ee207a944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ee207a944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ee207a944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ee207a944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ee207a944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ee207a944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ee207a944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ee207a944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ee207a944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ee207a9445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ee207a9445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ee207a944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ee207a944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ee207a9445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ee207a9445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ee207a944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ee207a944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ee207a944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ee207a944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ee16abcdb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ee16abcdb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ee207a9445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ee207a9445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ee207a9445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ee207a9445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ee207a9445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ee207a9445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ee207a9445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ee207a9445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ee207a9445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ee207a9445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ee207a9445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ee207a9445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ee207a9445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ee207a9445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ee207a9445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ee207a9445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ee207a9445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ee207a9445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ee207a9445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ee207a9445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ee16abcdb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ee16abcdb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ee207a9445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ee207a9445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ee16abcdb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ee16abcdb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ee16abcdb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ee16abcdb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ee16abcdb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ee16abcdb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ee16abcdb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ee16abcdb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ee16abcdb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ee16abcdb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png"/><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png"/><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1.png"/><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 Science Capstone  Project</a:t>
            </a:r>
            <a:endParaRPr/>
          </a:p>
        </p:txBody>
      </p:sp>
      <p:sp>
        <p:nvSpPr>
          <p:cNvPr id="55" name="Google Shape;55;p13"/>
          <p:cNvSpPr txBox="1"/>
          <p:nvPr>
            <p:ph idx="1" type="subTitle"/>
          </p:nvPr>
        </p:nvSpPr>
        <p:spPr>
          <a:xfrm>
            <a:off x="311700" y="2834125"/>
            <a:ext cx="8520600" cy="1924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Mathew Romy</a:t>
            </a:r>
            <a:endParaRPr/>
          </a:p>
          <a:p>
            <a:pPr indent="0" lvl="0" marL="0" rtl="0" algn="ctr">
              <a:spcBef>
                <a:spcPts val="0"/>
              </a:spcBef>
              <a:spcAft>
                <a:spcPts val="0"/>
              </a:spcAft>
              <a:buNone/>
            </a:pPr>
            <a:r>
              <a:rPr lang="en" sz="1400"/>
              <a:t>Github link:https://github.com/mathhewRomy/IBM_Data_Science</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with SQL</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Loaded data set into IBM DB2 Database.</a:t>
            </a:r>
            <a:endParaRPr/>
          </a:p>
          <a:p>
            <a:pPr indent="-342900" lvl="0" marL="457200" rtl="0" algn="l">
              <a:spcBef>
                <a:spcPts val="0"/>
              </a:spcBef>
              <a:spcAft>
                <a:spcPts val="0"/>
              </a:spcAft>
              <a:buSzPts val="1800"/>
              <a:buChar char="●"/>
            </a:pPr>
            <a:r>
              <a:rPr lang="en"/>
              <a:t>Queried using SQL Python integration.</a:t>
            </a:r>
            <a:endParaRPr/>
          </a:p>
          <a:p>
            <a:pPr indent="-342900" lvl="0" marL="457200" rtl="0" algn="l">
              <a:spcBef>
                <a:spcPts val="0"/>
              </a:spcBef>
              <a:spcAft>
                <a:spcPts val="0"/>
              </a:spcAft>
              <a:buSzPts val="1800"/>
              <a:buChar char="●"/>
            </a:pPr>
            <a:r>
              <a:rPr lang="en"/>
              <a:t>Queries were made to get a better understanding of the dataset.</a:t>
            </a:r>
            <a:endParaRPr/>
          </a:p>
          <a:p>
            <a:pPr indent="-342900" lvl="0" marL="457200" rtl="0" algn="l">
              <a:spcBef>
                <a:spcPts val="0"/>
              </a:spcBef>
              <a:spcAft>
                <a:spcPts val="0"/>
              </a:spcAft>
              <a:buSzPts val="1800"/>
              <a:buChar char="●"/>
            </a:pPr>
            <a:r>
              <a:rPr lang="en"/>
              <a:t>Queried information about launch site names, mission outcomes, various pay load sizes of  customers and booster versions, and landing outcomes</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Visualizations</a:t>
            </a:r>
            <a:endParaRPr/>
          </a:p>
        </p:txBody>
      </p:sp>
      <p:sp>
        <p:nvSpPr>
          <p:cNvPr id="115" name="Google Shape;115;p23"/>
          <p:cNvSpPr txBox="1"/>
          <p:nvPr>
            <p:ph idx="1" type="body"/>
          </p:nvPr>
        </p:nvSpPr>
        <p:spPr>
          <a:xfrm>
            <a:off x="311700" y="1017725"/>
            <a:ext cx="8520600" cy="3990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Map with Folium</a:t>
            </a:r>
            <a:endParaRPr/>
          </a:p>
          <a:p>
            <a:pPr indent="0" lvl="0" marL="0" rtl="0" algn="l">
              <a:spcBef>
                <a:spcPts val="1200"/>
              </a:spcBef>
              <a:spcAft>
                <a:spcPts val="0"/>
              </a:spcAft>
              <a:buNone/>
            </a:pPr>
            <a:r>
              <a:rPr lang="en"/>
              <a:t>Markers Indicating Launch Sites</a:t>
            </a:r>
            <a:endParaRPr/>
          </a:p>
          <a:p>
            <a:pPr indent="-334327" lvl="0" marL="457200" rtl="0" algn="l">
              <a:spcBef>
                <a:spcPts val="1200"/>
              </a:spcBef>
              <a:spcAft>
                <a:spcPts val="0"/>
              </a:spcAft>
              <a:buSzPct val="100000"/>
              <a:buChar char="●"/>
            </a:pPr>
            <a:r>
              <a:rPr lang="en"/>
              <a:t>Added blue circle at NASA Johnson Space Center's coordinate with a popup label showing its name using its latitude and longitude coordinates</a:t>
            </a:r>
            <a:endParaRPr/>
          </a:p>
          <a:p>
            <a:pPr indent="-334327" lvl="0" marL="457200" rtl="0" algn="l">
              <a:spcBef>
                <a:spcPts val="0"/>
              </a:spcBef>
              <a:spcAft>
                <a:spcPts val="0"/>
              </a:spcAft>
              <a:buSzPct val="100000"/>
              <a:buChar char="●"/>
            </a:pPr>
            <a:r>
              <a:rPr lang="en"/>
              <a:t>Added red circles at all launch sites coordinates with a popup label showing its name using its name using its latitude and longitude coordinates Map with Folium </a:t>
            </a:r>
            <a:endParaRPr/>
          </a:p>
          <a:p>
            <a:pPr indent="0" lvl="0" marL="0" rtl="0" algn="l">
              <a:spcBef>
                <a:spcPts val="1200"/>
              </a:spcBef>
              <a:spcAft>
                <a:spcPts val="0"/>
              </a:spcAft>
              <a:buNone/>
            </a:pPr>
            <a:r>
              <a:rPr lang="en"/>
              <a:t>Colored Markers of Launch Outcomes</a:t>
            </a:r>
            <a:endParaRPr/>
          </a:p>
          <a:p>
            <a:pPr indent="-334327" lvl="0" marL="457200" rtl="0" algn="l">
              <a:spcBef>
                <a:spcPts val="1200"/>
              </a:spcBef>
              <a:spcAft>
                <a:spcPts val="0"/>
              </a:spcAft>
              <a:buSzPct val="100000"/>
              <a:buChar char="●"/>
            </a:pPr>
            <a:r>
              <a:rPr lang="en"/>
              <a:t>Added colored markers of successful (green) and unsuccessful (red) launches at each launch site to show which launch sites have high success rates </a:t>
            </a:r>
            <a:endParaRPr/>
          </a:p>
          <a:p>
            <a:pPr indent="0" lvl="0" marL="0" rtl="0" algn="l">
              <a:spcBef>
                <a:spcPts val="1200"/>
              </a:spcBef>
              <a:spcAft>
                <a:spcPts val="0"/>
              </a:spcAft>
              <a:buNone/>
            </a:pPr>
            <a:r>
              <a:rPr lang="en"/>
              <a:t>Distances Between a Launch Site to Proximities</a:t>
            </a:r>
            <a:endParaRPr/>
          </a:p>
          <a:p>
            <a:pPr indent="-334327" lvl="0" marL="457200" rtl="0" algn="l">
              <a:spcBef>
                <a:spcPts val="1200"/>
              </a:spcBef>
              <a:spcAft>
                <a:spcPts val="0"/>
              </a:spcAft>
              <a:buSzPct val="100000"/>
              <a:buChar char="●"/>
            </a:pPr>
            <a:r>
              <a:rPr lang="en"/>
              <a:t>Added colored lines to show distance between launch site CCAFS SLC40 and its proximity to the nearest coastline, railway, highway, and city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Visualizations</a:t>
            </a:r>
            <a:endParaRPr/>
          </a:p>
        </p:txBody>
      </p:sp>
      <p:sp>
        <p:nvSpPr>
          <p:cNvPr id="121" name="Google Shape;121;p24"/>
          <p:cNvSpPr txBox="1"/>
          <p:nvPr>
            <p:ph idx="1" type="body"/>
          </p:nvPr>
        </p:nvSpPr>
        <p:spPr>
          <a:xfrm>
            <a:off x="311700" y="1017725"/>
            <a:ext cx="8520600" cy="39909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Clr>
                <a:schemeClr val="dk1"/>
              </a:buClr>
              <a:buSzPct val="61111"/>
              <a:buFont typeface="Arial"/>
              <a:buNone/>
            </a:pPr>
            <a:r>
              <a:rPr lang="en"/>
              <a:t>Dashboard with Plotly Dash</a:t>
            </a:r>
            <a:endParaRPr/>
          </a:p>
          <a:p>
            <a:pPr indent="0" lvl="0" marL="0" rtl="0" algn="l">
              <a:spcBef>
                <a:spcPts val="1200"/>
              </a:spcBef>
              <a:spcAft>
                <a:spcPts val="0"/>
              </a:spcAft>
              <a:buNone/>
            </a:pPr>
            <a:r>
              <a:rPr lang="en"/>
              <a:t>Dropdown List with Launch Sites</a:t>
            </a:r>
            <a:endParaRPr/>
          </a:p>
          <a:p>
            <a:pPr indent="-334327" lvl="0" marL="457200" rtl="0" algn="l">
              <a:spcBef>
                <a:spcPts val="1200"/>
              </a:spcBef>
              <a:spcAft>
                <a:spcPts val="0"/>
              </a:spcAft>
              <a:buSzPct val="100000"/>
              <a:buChar char="●"/>
            </a:pPr>
            <a:r>
              <a:rPr lang="en"/>
              <a:t>Allow user to select all launch sites or a certain launch site </a:t>
            </a:r>
            <a:endParaRPr/>
          </a:p>
          <a:p>
            <a:pPr indent="0" lvl="0" marL="0" rtl="0" algn="l">
              <a:spcBef>
                <a:spcPts val="1200"/>
              </a:spcBef>
              <a:spcAft>
                <a:spcPts val="0"/>
              </a:spcAft>
              <a:buNone/>
            </a:pPr>
            <a:r>
              <a:rPr lang="en"/>
              <a:t>Pie Chart Showing Successful Launches</a:t>
            </a:r>
            <a:endParaRPr/>
          </a:p>
          <a:p>
            <a:pPr indent="-334327" lvl="0" marL="457200" rtl="0" algn="l">
              <a:spcBef>
                <a:spcPts val="1200"/>
              </a:spcBef>
              <a:spcAft>
                <a:spcPts val="0"/>
              </a:spcAft>
              <a:buSzPct val="100000"/>
              <a:buChar char="●"/>
            </a:pPr>
            <a:r>
              <a:rPr lang="en"/>
              <a:t>Allow user to see successful and unsuccessful launches as a percent of the total</a:t>
            </a:r>
            <a:endParaRPr/>
          </a:p>
          <a:p>
            <a:pPr indent="0" lvl="0" marL="0" rtl="0" algn="l">
              <a:spcBef>
                <a:spcPts val="1200"/>
              </a:spcBef>
              <a:spcAft>
                <a:spcPts val="0"/>
              </a:spcAft>
              <a:buNone/>
            </a:pPr>
            <a:r>
              <a:rPr lang="en"/>
              <a:t>Slider of Payload Mass Range</a:t>
            </a:r>
            <a:endParaRPr/>
          </a:p>
          <a:p>
            <a:pPr indent="-334327" lvl="0" marL="457200" rtl="0" algn="l">
              <a:spcBef>
                <a:spcPts val="1200"/>
              </a:spcBef>
              <a:spcAft>
                <a:spcPts val="0"/>
              </a:spcAft>
              <a:buSzPct val="100000"/>
              <a:buChar char="●"/>
            </a:pPr>
            <a:r>
              <a:rPr lang="en"/>
              <a:t>Allow user to select payload mass range</a:t>
            </a:r>
            <a:endParaRPr/>
          </a:p>
          <a:p>
            <a:pPr indent="0" lvl="0" marL="0" rtl="0" algn="l">
              <a:spcBef>
                <a:spcPts val="1200"/>
              </a:spcBef>
              <a:spcAft>
                <a:spcPts val="0"/>
              </a:spcAft>
              <a:buNone/>
            </a:pPr>
            <a:r>
              <a:rPr lang="en"/>
              <a:t>Scatter Chart Showing Payload Mass vs. Success Rate by Booster Version </a:t>
            </a:r>
            <a:endParaRPr/>
          </a:p>
          <a:p>
            <a:pPr indent="-334327" lvl="0" marL="457200" rtl="0" algn="l">
              <a:spcBef>
                <a:spcPts val="1200"/>
              </a:spcBef>
              <a:spcAft>
                <a:spcPts val="0"/>
              </a:spcAft>
              <a:buSzPct val="100000"/>
              <a:buChar char="●"/>
            </a:pPr>
            <a:r>
              <a:rPr lang="en"/>
              <a:t>Allow user to see the correlation between Payload and Launch Success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Predictive Analysis</a:t>
            </a:r>
            <a:endParaRPr/>
          </a:p>
        </p:txBody>
      </p:sp>
      <p:sp>
        <p:nvSpPr>
          <p:cNvPr id="127" name="Google Shape;127;p25"/>
          <p:cNvSpPr txBox="1"/>
          <p:nvPr>
            <p:ph idx="1" type="body"/>
          </p:nvPr>
        </p:nvSpPr>
        <p:spPr>
          <a:xfrm>
            <a:off x="311700" y="1152475"/>
            <a:ext cx="8520600" cy="386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Charts</a:t>
            </a:r>
            <a:endParaRPr/>
          </a:p>
          <a:p>
            <a:pPr indent="-342900" lvl="0" marL="457200" rtl="0" algn="l">
              <a:spcBef>
                <a:spcPts val="1200"/>
              </a:spcBef>
              <a:spcAft>
                <a:spcPts val="0"/>
              </a:spcAft>
              <a:buSzPts val="1800"/>
              <a:buChar char="●"/>
            </a:pPr>
            <a:r>
              <a:rPr lang="en"/>
              <a:t>Create NumPy array from the Class column</a:t>
            </a:r>
            <a:endParaRPr/>
          </a:p>
          <a:p>
            <a:pPr indent="-342900" lvl="0" marL="457200" rtl="0" algn="l">
              <a:spcBef>
                <a:spcPts val="0"/>
              </a:spcBef>
              <a:spcAft>
                <a:spcPts val="0"/>
              </a:spcAft>
              <a:buSzPts val="1800"/>
              <a:buChar char="●"/>
            </a:pPr>
            <a:r>
              <a:rPr lang="en"/>
              <a:t>Standardize the data with StandardScaler. Fit and transform the data.</a:t>
            </a:r>
            <a:endParaRPr/>
          </a:p>
          <a:p>
            <a:pPr indent="-342900" lvl="0" marL="457200" rtl="0" algn="l">
              <a:spcBef>
                <a:spcPts val="0"/>
              </a:spcBef>
              <a:spcAft>
                <a:spcPts val="0"/>
              </a:spcAft>
              <a:buSzPts val="1800"/>
              <a:buChar char="●"/>
            </a:pPr>
            <a:r>
              <a:rPr lang="en"/>
              <a:t>Split the data using train_test_split</a:t>
            </a:r>
            <a:endParaRPr/>
          </a:p>
          <a:p>
            <a:pPr indent="-342900" lvl="0" marL="457200" rtl="0" algn="l">
              <a:spcBef>
                <a:spcPts val="0"/>
              </a:spcBef>
              <a:spcAft>
                <a:spcPts val="0"/>
              </a:spcAft>
              <a:buSzPts val="1800"/>
              <a:buChar char="●"/>
            </a:pPr>
            <a:r>
              <a:rPr lang="en"/>
              <a:t>Create a GridSearchCV object with cv=10 for parameter optimization</a:t>
            </a:r>
            <a:endParaRPr/>
          </a:p>
          <a:p>
            <a:pPr indent="-342900" lvl="0" marL="457200" rtl="0" algn="l">
              <a:spcBef>
                <a:spcPts val="0"/>
              </a:spcBef>
              <a:spcAft>
                <a:spcPts val="0"/>
              </a:spcAft>
              <a:buSzPts val="1800"/>
              <a:buChar char="●"/>
            </a:pPr>
            <a:r>
              <a:rPr lang="en"/>
              <a:t>Apply GridSearchCV on different algorithms: logistic regression (LogisticRegression()), support vector machine (SVC()), decision tree (DecisionTreeClassifier()), K-Nearest Neighbor (KNeighborsClassifier())</a:t>
            </a:r>
            <a:endParaRPr/>
          </a:p>
          <a:p>
            <a:pPr indent="-342900" lvl="0" marL="457200" rtl="0" algn="l">
              <a:spcBef>
                <a:spcPts val="0"/>
              </a:spcBef>
              <a:spcAft>
                <a:spcPts val="0"/>
              </a:spcAft>
              <a:buSzPts val="1800"/>
              <a:buChar char="●"/>
            </a:pPr>
            <a:r>
              <a:rPr lang="en"/>
              <a:t>Calculate accuracy on the test data using .score() for all models</a:t>
            </a:r>
            <a:endParaRPr/>
          </a:p>
          <a:p>
            <a:pPr indent="-342900" lvl="0" marL="457200" rtl="0" algn="l">
              <a:spcBef>
                <a:spcPts val="0"/>
              </a:spcBef>
              <a:spcAft>
                <a:spcPts val="0"/>
              </a:spcAft>
              <a:buSzPts val="1800"/>
              <a:buChar char="●"/>
            </a:pPr>
            <a:r>
              <a:rPr lang="en"/>
              <a:t>Assess the confusion matrix for all models </a:t>
            </a:r>
            <a:endParaRPr/>
          </a:p>
          <a:p>
            <a:pPr indent="-342900" lvl="0" marL="457200" rtl="0" algn="l">
              <a:spcBef>
                <a:spcPts val="0"/>
              </a:spcBef>
              <a:spcAft>
                <a:spcPts val="0"/>
              </a:spcAft>
              <a:buSzPts val="1800"/>
              <a:buChar char="●"/>
            </a:pPr>
            <a:r>
              <a:rPr lang="en"/>
              <a:t>Identify the best model using Jaccard_Score, F1_Score and Accuracy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1747725"/>
            <a:ext cx="8520600" cy="1080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800"/>
              <a:t>EDA with Visualization</a:t>
            </a:r>
            <a:endParaRPr sz="3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Flight Number vs. Launch Site</a:t>
            </a:r>
            <a:endParaRPr/>
          </a:p>
        </p:txBody>
      </p:sp>
      <p:pic>
        <p:nvPicPr>
          <p:cNvPr id="138" name="Google Shape;138;p27"/>
          <p:cNvPicPr preferRelativeResize="0"/>
          <p:nvPr/>
        </p:nvPicPr>
        <p:blipFill>
          <a:blip r:embed="rId3">
            <a:alphaModFix/>
          </a:blip>
          <a:stretch>
            <a:fillRect/>
          </a:stretch>
        </p:blipFill>
        <p:spPr>
          <a:xfrm>
            <a:off x="0" y="1818625"/>
            <a:ext cx="9144000" cy="1800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Payload vs. Launch Site</a:t>
            </a:r>
            <a:endParaRPr/>
          </a:p>
        </p:txBody>
      </p:sp>
      <p:pic>
        <p:nvPicPr>
          <p:cNvPr id="144" name="Google Shape;144;p28"/>
          <p:cNvPicPr preferRelativeResize="0"/>
          <p:nvPr/>
        </p:nvPicPr>
        <p:blipFill>
          <a:blip r:embed="rId3">
            <a:alphaModFix/>
          </a:blip>
          <a:stretch>
            <a:fillRect/>
          </a:stretch>
        </p:blipFill>
        <p:spPr>
          <a:xfrm>
            <a:off x="152400" y="2235100"/>
            <a:ext cx="8839200" cy="1740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Success rate vs. Orbit type</a:t>
            </a:r>
            <a:endParaRPr/>
          </a:p>
        </p:txBody>
      </p:sp>
      <p:pic>
        <p:nvPicPr>
          <p:cNvPr id="150" name="Google Shape;150;p29"/>
          <p:cNvPicPr preferRelativeResize="0"/>
          <p:nvPr/>
        </p:nvPicPr>
        <p:blipFill>
          <a:blip r:embed="rId3">
            <a:alphaModFix/>
          </a:blip>
          <a:stretch>
            <a:fillRect/>
          </a:stretch>
        </p:blipFill>
        <p:spPr>
          <a:xfrm>
            <a:off x="1857375" y="1133400"/>
            <a:ext cx="5429250" cy="3514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Flight Number vs. Orbit type</a:t>
            </a:r>
            <a:endParaRPr/>
          </a:p>
        </p:txBody>
      </p:sp>
      <p:pic>
        <p:nvPicPr>
          <p:cNvPr id="156" name="Google Shape;156;p30"/>
          <p:cNvPicPr preferRelativeResize="0"/>
          <p:nvPr/>
        </p:nvPicPr>
        <p:blipFill>
          <a:blip r:embed="rId3">
            <a:alphaModFix/>
          </a:blip>
          <a:stretch>
            <a:fillRect/>
          </a:stretch>
        </p:blipFill>
        <p:spPr>
          <a:xfrm>
            <a:off x="152400" y="2271825"/>
            <a:ext cx="8839200" cy="173304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Payload vs. Orbit type</a:t>
            </a:r>
            <a:endParaRPr/>
          </a:p>
        </p:txBody>
      </p:sp>
      <p:pic>
        <p:nvPicPr>
          <p:cNvPr id="162" name="Google Shape;162;p31"/>
          <p:cNvPicPr preferRelativeResize="0"/>
          <p:nvPr/>
        </p:nvPicPr>
        <p:blipFill>
          <a:blip r:embed="rId3">
            <a:alphaModFix/>
          </a:blip>
          <a:stretch>
            <a:fillRect/>
          </a:stretch>
        </p:blipFill>
        <p:spPr>
          <a:xfrm>
            <a:off x="152400" y="1959675"/>
            <a:ext cx="8839200" cy="17330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61" name="Google Shape;61;p14"/>
          <p:cNvSpPr txBox="1"/>
          <p:nvPr>
            <p:ph idx="1" type="body"/>
          </p:nvPr>
        </p:nvSpPr>
        <p:spPr>
          <a:xfrm>
            <a:off x="311700" y="1337225"/>
            <a:ext cx="8520600" cy="3935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Executive Summary</a:t>
            </a:r>
            <a:endParaRPr/>
          </a:p>
          <a:p>
            <a:pPr indent="-342900" lvl="0" marL="457200" rtl="0" algn="l">
              <a:spcBef>
                <a:spcPts val="0"/>
              </a:spcBef>
              <a:spcAft>
                <a:spcPts val="0"/>
              </a:spcAft>
              <a:buSzPts val="1800"/>
              <a:buChar char="●"/>
            </a:pPr>
            <a:r>
              <a:rPr lang="en"/>
              <a:t>Introduction</a:t>
            </a:r>
            <a:endParaRPr/>
          </a:p>
          <a:p>
            <a:pPr indent="-342900" lvl="0" marL="457200" rtl="0" algn="l">
              <a:spcBef>
                <a:spcPts val="0"/>
              </a:spcBef>
              <a:spcAft>
                <a:spcPts val="0"/>
              </a:spcAft>
              <a:buSzPts val="1800"/>
              <a:buChar char="●"/>
            </a:pPr>
            <a:r>
              <a:rPr lang="en"/>
              <a:t>Methodology</a:t>
            </a:r>
            <a:endParaRPr/>
          </a:p>
          <a:p>
            <a:pPr indent="-342900" lvl="0" marL="457200" rtl="0" algn="l">
              <a:spcBef>
                <a:spcPts val="0"/>
              </a:spcBef>
              <a:spcAft>
                <a:spcPts val="0"/>
              </a:spcAft>
              <a:buSzPts val="1800"/>
              <a:buChar char="●"/>
            </a:pPr>
            <a:r>
              <a:rPr lang="en"/>
              <a:t>Results</a:t>
            </a:r>
            <a:endParaRPr/>
          </a:p>
          <a:p>
            <a:pPr indent="-342900" lvl="0" marL="457200" rtl="0" algn="l">
              <a:spcBef>
                <a:spcPts val="0"/>
              </a:spcBef>
              <a:spcAft>
                <a:spcPts val="0"/>
              </a:spcAft>
              <a:buSzPts val="1800"/>
              <a:buChar char="●"/>
            </a:pPr>
            <a:r>
              <a:rPr lang="en"/>
              <a:t>Conclusion</a:t>
            </a:r>
            <a:endParaRPr/>
          </a:p>
          <a:p>
            <a:pPr indent="-342900" lvl="0" marL="457200" rtl="0" algn="l">
              <a:spcBef>
                <a:spcPts val="0"/>
              </a:spcBef>
              <a:spcAft>
                <a:spcPts val="0"/>
              </a:spcAft>
              <a:buSzPts val="1800"/>
              <a:buChar char="●"/>
            </a:pPr>
            <a:r>
              <a:rPr lang="en"/>
              <a:t>Appendix</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Launch Success Yearly Trend</a:t>
            </a:r>
            <a:endParaRPr/>
          </a:p>
        </p:txBody>
      </p:sp>
      <p:pic>
        <p:nvPicPr>
          <p:cNvPr id="168" name="Google Shape;168;p32"/>
          <p:cNvPicPr preferRelativeResize="0"/>
          <p:nvPr/>
        </p:nvPicPr>
        <p:blipFill>
          <a:blip r:embed="rId3">
            <a:alphaModFix/>
          </a:blip>
          <a:stretch>
            <a:fillRect/>
          </a:stretch>
        </p:blipFill>
        <p:spPr>
          <a:xfrm>
            <a:off x="2290763" y="1390475"/>
            <a:ext cx="4562475" cy="3048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3"/>
          <p:cNvSpPr txBox="1"/>
          <p:nvPr>
            <p:ph type="title"/>
          </p:nvPr>
        </p:nvSpPr>
        <p:spPr>
          <a:xfrm>
            <a:off x="311700" y="1747725"/>
            <a:ext cx="8520600" cy="1080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800"/>
              <a:t>EDA with SQL</a:t>
            </a:r>
            <a:endParaRPr sz="3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Launch Site Names Beginning with `CCA`</a:t>
            </a:r>
            <a:endParaRPr/>
          </a:p>
        </p:txBody>
      </p:sp>
      <p:pic>
        <p:nvPicPr>
          <p:cNvPr id="179" name="Google Shape;179;p34"/>
          <p:cNvPicPr preferRelativeResize="0"/>
          <p:nvPr/>
        </p:nvPicPr>
        <p:blipFill>
          <a:blip r:embed="rId3">
            <a:alphaModFix/>
          </a:blip>
          <a:stretch>
            <a:fillRect/>
          </a:stretch>
        </p:blipFill>
        <p:spPr>
          <a:xfrm>
            <a:off x="564600" y="1280300"/>
            <a:ext cx="8267700" cy="3333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Total Payload Mass from NASA</a:t>
            </a:r>
            <a:endParaRPr/>
          </a:p>
        </p:txBody>
      </p:sp>
      <p:pic>
        <p:nvPicPr>
          <p:cNvPr id="185" name="Google Shape;185;p35"/>
          <p:cNvPicPr preferRelativeResize="0"/>
          <p:nvPr/>
        </p:nvPicPr>
        <p:blipFill>
          <a:blip r:embed="rId3">
            <a:alphaModFix/>
          </a:blip>
          <a:stretch>
            <a:fillRect/>
          </a:stretch>
        </p:blipFill>
        <p:spPr>
          <a:xfrm>
            <a:off x="1728788" y="1555725"/>
            <a:ext cx="5686425" cy="2552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Average Payload Mass by F9 v1.1</a:t>
            </a:r>
            <a:endParaRPr/>
          </a:p>
        </p:txBody>
      </p:sp>
      <p:pic>
        <p:nvPicPr>
          <p:cNvPr id="191" name="Google Shape;191;p36"/>
          <p:cNvPicPr preferRelativeResize="0"/>
          <p:nvPr/>
        </p:nvPicPr>
        <p:blipFill>
          <a:blip r:embed="rId3">
            <a:alphaModFix/>
          </a:blip>
          <a:stretch>
            <a:fillRect/>
          </a:stretch>
        </p:blipFill>
        <p:spPr>
          <a:xfrm>
            <a:off x="1390650" y="1390475"/>
            <a:ext cx="6362700" cy="2867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First Successful Ground Pad Landing Date</a:t>
            </a:r>
            <a:endParaRPr/>
          </a:p>
        </p:txBody>
      </p:sp>
      <p:pic>
        <p:nvPicPr>
          <p:cNvPr id="197" name="Google Shape;197;p37"/>
          <p:cNvPicPr preferRelativeResize="0"/>
          <p:nvPr/>
        </p:nvPicPr>
        <p:blipFill>
          <a:blip r:embed="rId3">
            <a:alphaModFix/>
          </a:blip>
          <a:stretch>
            <a:fillRect/>
          </a:stretch>
        </p:blipFill>
        <p:spPr>
          <a:xfrm>
            <a:off x="1681163" y="1390450"/>
            <a:ext cx="5781675" cy="2857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8"/>
          <p:cNvSpPr txBox="1"/>
          <p:nvPr>
            <p:ph type="title"/>
          </p:nvPr>
        </p:nvSpPr>
        <p:spPr>
          <a:xfrm>
            <a:off x="311700" y="316500"/>
            <a:ext cx="8520600" cy="968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Successful Drone Ship Landing with Payload  Between 4000 and 6000</a:t>
            </a:r>
            <a:endParaRPr/>
          </a:p>
        </p:txBody>
      </p:sp>
      <p:pic>
        <p:nvPicPr>
          <p:cNvPr id="203" name="Google Shape;203;p38"/>
          <p:cNvPicPr preferRelativeResize="0"/>
          <p:nvPr/>
        </p:nvPicPr>
        <p:blipFill>
          <a:blip r:embed="rId3">
            <a:alphaModFix/>
          </a:blip>
          <a:stretch>
            <a:fillRect/>
          </a:stretch>
        </p:blipFill>
        <p:spPr>
          <a:xfrm>
            <a:off x="1128713" y="1804825"/>
            <a:ext cx="6886575" cy="26384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Total Number of Each Mission Outcome</a:t>
            </a:r>
            <a:endParaRPr/>
          </a:p>
        </p:txBody>
      </p:sp>
      <p:pic>
        <p:nvPicPr>
          <p:cNvPr id="209" name="Google Shape;209;p39"/>
          <p:cNvPicPr preferRelativeResize="0"/>
          <p:nvPr/>
        </p:nvPicPr>
        <p:blipFill>
          <a:blip r:embed="rId3">
            <a:alphaModFix/>
          </a:blip>
          <a:stretch>
            <a:fillRect/>
          </a:stretch>
        </p:blipFill>
        <p:spPr>
          <a:xfrm>
            <a:off x="2005013" y="1151775"/>
            <a:ext cx="5133975" cy="3438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Boosters that Carried Maximum Payload</a:t>
            </a:r>
            <a:endParaRPr/>
          </a:p>
        </p:txBody>
      </p:sp>
      <p:pic>
        <p:nvPicPr>
          <p:cNvPr id="215" name="Google Shape;215;p40"/>
          <p:cNvPicPr preferRelativeResize="0"/>
          <p:nvPr/>
        </p:nvPicPr>
        <p:blipFill>
          <a:blip r:embed="rId3">
            <a:alphaModFix/>
          </a:blip>
          <a:stretch>
            <a:fillRect/>
          </a:stretch>
        </p:blipFill>
        <p:spPr>
          <a:xfrm>
            <a:off x="2300275" y="1109525"/>
            <a:ext cx="4543460" cy="3820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2015 Failed Drone Ship Landing Records</a:t>
            </a:r>
            <a:endParaRPr/>
          </a:p>
        </p:txBody>
      </p:sp>
      <p:pic>
        <p:nvPicPr>
          <p:cNvPr id="221" name="Google Shape;221;p41"/>
          <p:cNvPicPr preferRelativeResize="0"/>
          <p:nvPr/>
        </p:nvPicPr>
        <p:blipFill>
          <a:blip r:embed="rId3">
            <a:alphaModFix/>
          </a:blip>
          <a:stretch>
            <a:fillRect/>
          </a:stretch>
        </p:blipFill>
        <p:spPr>
          <a:xfrm>
            <a:off x="919163" y="1533525"/>
            <a:ext cx="7305675" cy="2076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Executive Summary</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Collected data from SpaceX API and SpaceX Wikipedia page. Explored data using SQL,  visualization, folium maps, and dashboards. Gathered relevant columns to be used as  features. Changed all categorical variables to binary using encoding.  Standardized data and used GridSearchCV to find best parameters for machine learning  models. Visualize accuracy score of all models</a:t>
            </a:r>
            <a:endParaRPr/>
          </a:p>
          <a:p>
            <a:pPr indent="-342900" lvl="0" marL="457200" rtl="0" algn="l">
              <a:spcBef>
                <a:spcPts val="0"/>
              </a:spcBef>
              <a:spcAft>
                <a:spcPts val="0"/>
              </a:spcAft>
              <a:buSzPts val="1800"/>
              <a:buChar char="●"/>
            </a:pPr>
            <a:r>
              <a:rPr lang="en"/>
              <a:t>Machine learning models like Logistic Regression, Support Vector  Machine, Decision Tree Classifier, and K Nearest Neighbors are used and an accuracy of 83.33%</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Ranking Counts of Successful Landings  Between 2010-06-04 and 2017-03-20</a:t>
            </a:r>
            <a:endParaRPr/>
          </a:p>
        </p:txBody>
      </p:sp>
      <p:pic>
        <p:nvPicPr>
          <p:cNvPr id="227" name="Google Shape;227;p42"/>
          <p:cNvPicPr preferRelativeResize="0"/>
          <p:nvPr/>
        </p:nvPicPr>
        <p:blipFill>
          <a:blip r:embed="rId3">
            <a:alphaModFix/>
          </a:blip>
          <a:stretch>
            <a:fillRect/>
          </a:stretch>
        </p:blipFill>
        <p:spPr>
          <a:xfrm>
            <a:off x="1443038" y="1592425"/>
            <a:ext cx="6257925" cy="24003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3"/>
          <p:cNvSpPr txBox="1"/>
          <p:nvPr>
            <p:ph type="title"/>
          </p:nvPr>
        </p:nvSpPr>
        <p:spPr>
          <a:xfrm>
            <a:off x="311700" y="1747725"/>
            <a:ext cx="8520600" cy="1080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800"/>
              <a:t>Interactive Launch site analysis with Folium</a:t>
            </a:r>
            <a:endParaRPr sz="3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Launch Site Locations</a:t>
            </a:r>
            <a:endParaRPr/>
          </a:p>
        </p:txBody>
      </p:sp>
      <p:pic>
        <p:nvPicPr>
          <p:cNvPr id="238" name="Google Shape;238;p44"/>
          <p:cNvPicPr preferRelativeResize="0"/>
          <p:nvPr/>
        </p:nvPicPr>
        <p:blipFill>
          <a:blip r:embed="rId3">
            <a:alphaModFix/>
          </a:blip>
          <a:stretch>
            <a:fillRect/>
          </a:stretch>
        </p:blipFill>
        <p:spPr>
          <a:xfrm>
            <a:off x="152400" y="1170125"/>
            <a:ext cx="8839200" cy="310477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Color-Coded Launch Markers</a:t>
            </a:r>
            <a:endParaRPr/>
          </a:p>
        </p:txBody>
      </p:sp>
      <p:pic>
        <p:nvPicPr>
          <p:cNvPr id="244" name="Google Shape;244;p45"/>
          <p:cNvPicPr preferRelativeResize="0"/>
          <p:nvPr/>
        </p:nvPicPr>
        <p:blipFill>
          <a:blip r:embed="rId3">
            <a:alphaModFix/>
          </a:blip>
          <a:stretch>
            <a:fillRect/>
          </a:stretch>
        </p:blipFill>
        <p:spPr>
          <a:xfrm>
            <a:off x="1762125" y="1170125"/>
            <a:ext cx="5619750" cy="35147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Location Proximities</a:t>
            </a:r>
            <a:endParaRPr/>
          </a:p>
        </p:txBody>
      </p:sp>
      <p:pic>
        <p:nvPicPr>
          <p:cNvPr id="250" name="Google Shape;250;p46"/>
          <p:cNvPicPr preferRelativeResize="0"/>
          <p:nvPr/>
        </p:nvPicPr>
        <p:blipFill>
          <a:blip r:embed="rId3">
            <a:alphaModFix/>
          </a:blip>
          <a:stretch>
            <a:fillRect/>
          </a:stretch>
        </p:blipFill>
        <p:spPr>
          <a:xfrm>
            <a:off x="819150" y="1180525"/>
            <a:ext cx="7505699" cy="1724025"/>
          </a:xfrm>
          <a:prstGeom prst="rect">
            <a:avLst/>
          </a:prstGeom>
          <a:noFill/>
          <a:ln>
            <a:noFill/>
          </a:ln>
        </p:spPr>
      </p:pic>
      <p:pic>
        <p:nvPicPr>
          <p:cNvPr id="251" name="Google Shape;251;p46"/>
          <p:cNvPicPr preferRelativeResize="0"/>
          <p:nvPr/>
        </p:nvPicPr>
        <p:blipFill>
          <a:blip r:embed="rId4">
            <a:alphaModFix/>
          </a:blip>
          <a:stretch>
            <a:fillRect/>
          </a:stretch>
        </p:blipFill>
        <p:spPr>
          <a:xfrm>
            <a:off x="819150" y="2904550"/>
            <a:ext cx="7505700" cy="1562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7"/>
          <p:cNvSpPr txBox="1"/>
          <p:nvPr>
            <p:ph type="title"/>
          </p:nvPr>
        </p:nvSpPr>
        <p:spPr>
          <a:xfrm>
            <a:off x="311700" y="1747725"/>
            <a:ext cx="8520600" cy="1080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200"/>
              <a:t>Dashboard with Plotly Dast</a:t>
            </a:r>
            <a:endParaRPr sz="32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Successful Launch Sites</a:t>
            </a:r>
            <a:endParaRPr/>
          </a:p>
        </p:txBody>
      </p:sp>
      <p:pic>
        <p:nvPicPr>
          <p:cNvPr id="262" name="Google Shape;262;p48"/>
          <p:cNvPicPr preferRelativeResize="0"/>
          <p:nvPr/>
        </p:nvPicPr>
        <p:blipFill>
          <a:blip r:embed="rId3">
            <a:alphaModFix/>
          </a:blip>
          <a:stretch>
            <a:fillRect/>
          </a:stretch>
        </p:blipFill>
        <p:spPr>
          <a:xfrm>
            <a:off x="3286125" y="1281113"/>
            <a:ext cx="2571750" cy="2581275"/>
          </a:xfrm>
          <a:prstGeom prst="rect">
            <a:avLst/>
          </a:prstGeom>
          <a:noFill/>
          <a:ln>
            <a:noFill/>
          </a:ln>
        </p:spPr>
      </p:pic>
      <p:pic>
        <p:nvPicPr>
          <p:cNvPr id="263" name="Google Shape;263;p48"/>
          <p:cNvPicPr preferRelativeResize="0"/>
          <p:nvPr/>
        </p:nvPicPr>
        <p:blipFill>
          <a:blip r:embed="rId4">
            <a:alphaModFix/>
          </a:blip>
          <a:stretch>
            <a:fillRect/>
          </a:stretch>
        </p:blipFill>
        <p:spPr>
          <a:xfrm>
            <a:off x="5857875" y="3195650"/>
            <a:ext cx="1085850" cy="6667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Highest Success Rate Launch Sit</a:t>
            </a:r>
            <a:endParaRPr/>
          </a:p>
        </p:txBody>
      </p:sp>
      <p:pic>
        <p:nvPicPr>
          <p:cNvPr id="269" name="Google Shape;269;p49"/>
          <p:cNvPicPr preferRelativeResize="0"/>
          <p:nvPr/>
        </p:nvPicPr>
        <p:blipFill>
          <a:blip r:embed="rId3">
            <a:alphaModFix/>
          </a:blip>
          <a:stretch>
            <a:fillRect/>
          </a:stretch>
        </p:blipFill>
        <p:spPr>
          <a:xfrm>
            <a:off x="3286125" y="1285875"/>
            <a:ext cx="2571750" cy="2571750"/>
          </a:xfrm>
          <a:prstGeom prst="rect">
            <a:avLst/>
          </a:prstGeom>
          <a:noFill/>
          <a:ln>
            <a:noFill/>
          </a:ln>
        </p:spPr>
      </p:pic>
      <p:pic>
        <p:nvPicPr>
          <p:cNvPr id="270" name="Google Shape;270;p49"/>
          <p:cNvPicPr preferRelativeResize="0"/>
          <p:nvPr/>
        </p:nvPicPr>
        <p:blipFill>
          <a:blip r:embed="rId4">
            <a:alphaModFix/>
          </a:blip>
          <a:stretch>
            <a:fillRect/>
          </a:stretch>
        </p:blipFill>
        <p:spPr>
          <a:xfrm>
            <a:off x="5857875" y="3461825"/>
            <a:ext cx="420525" cy="3958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Confusion Matrix</a:t>
            </a:r>
            <a:endParaRPr/>
          </a:p>
        </p:txBody>
      </p:sp>
      <p:pic>
        <p:nvPicPr>
          <p:cNvPr id="276" name="Google Shape;276;p50"/>
          <p:cNvPicPr preferRelativeResize="0"/>
          <p:nvPr/>
        </p:nvPicPr>
        <p:blipFill>
          <a:blip r:embed="rId3">
            <a:alphaModFix/>
          </a:blip>
          <a:stretch>
            <a:fillRect/>
          </a:stretch>
        </p:blipFill>
        <p:spPr>
          <a:xfrm>
            <a:off x="2300288" y="1017725"/>
            <a:ext cx="4543425" cy="34575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82" name="Google Shape;282;p51"/>
          <p:cNvSpPr txBox="1"/>
          <p:nvPr>
            <p:ph idx="1" type="body"/>
          </p:nvPr>
        </p:nvSpPr>
        <p:spPr>
          <a:xfrm>
            <a:off x="311700" y="1360700"/>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Model Performance: The models performed similarly on the test set with the decision tree model slightly outperforming</a:t>
            </a:r>
            <a:endParaRPr/>
          </a:p>
          <a:p>
            <a:pPr indent="-342900" lvl="0" marL="457200" rtl="0" algn="l">
              <a:spcBef>
                <a:spcPts val="0"/>
              </a:spcBef>
              <a:spcAft>
                <a:spcPts val="0"/>
              </a:spcAft>
              <a:buSzPts val="1800"/>
              <a:buChar char="●"/>
            </a:pPr>
            <a:r>
              <a:rPr lang="en"/>
              <a:t>Equator: Most of the launch sites are near the equator for an additional natural boost - due to the rotational speed of earth - which helps save the cost of putting in extra fuel and boosters</a:t>
            </a:r>
            <a:endParaRPr/>
          </a:p>
          <a:p>
            <a:pPr indent="-342900" lvl="0" marL="457200" rtl="0" algn="l">
              <a:spcBef>
                <a:spcPts val="0"/>
              </a:spcBef>
              <a:spcAft>
                <a:spcPts val="0"/>
              </a:spcAft>
              <a:buSzPts val="1800"/>
              <a:buChar char="●"/>
            </a:pPr>
            <a:r>
              <a:rPr lang="en"/>
              <a:t>Coast: All the launch sites are close to the coast</a:t>
            </a:r>
            <a:endParaRPr/>
          </a:p>
          <a:p>
            <a:pPr indent="-342900" lvl="0" marL="457200" rtl="0" algn="l">
              <a:spcBef>
                <a:spcPts val="0"/>
              </a:spcBef>
              <a:spcAft>
                <a:spcPts val="0"/>
              </a:spcAft>
              <a:buSzPts val="1800"/>
              <a:buChar char="●"/>
            </a:pPr>
            <a:r>
              <a:rPr lang="en"/>
              <a:t>Launch Success: Increases over time</a:t>
            </a:r>
            <a:endParaRPr/>
          </a:p>
          <a:p>
            <a:pPr indent="-342900" lvl="0" marL="457200" rtl="0" algn="l">
              <a:spcBef>
                <a:spcPts val="0"/>
              </a:spcBef>
              <a:spcAft>
                <a:spcPts val="0"/>
              </a:spcAft>
              <a:buSzPts val="1800"/>
              <a:buChar char="●"/>
            </a:pPr>
            <a:r>
              <a:rPr lang="en"/>
              <a:t>KSC LC-39A: Has the highest success rate among launch sites. Has a 100% success rate for launches less than 5,500 kg</a:t>
            </a:r>
            <a:endParaRPr/>
          </a:p>
          <a:p>
            <a:pPr indent="-342900" lvl="0" marL="457200" rtl="0" algn="l">
              <a:spcBef>
                <a:spcPts val="0"/>
              </a:spcBef>
              <a:spcAft>
                <a:spcPts val="0"/>
              </a:spcAft>
              <a:buSzPts val="1800"/>
              <a:buChar char="●"/>
            </a:pPr>
            <a:r>
              <a:rPr lang="en"/>
              <a:t>Orbits: ES-L1, GEO, HEO, and SSO have a 100% success rate</a:t>
            </a:r>
            <a:endParaRPr/>
          </a:p>
          <a:p>
            <a:pPr indent="-342900" lvl="0" marL="457200" rtl="0" algn="l">
              <a:spcBef>
                <a:spcPts val="0"/>
              </a:spcBef>
              <a:spcAft>
                <a:spcPts val="0"/>
              </a:spcAft>
              <a:buSzPts val="1800"/>
              <a:buChar char="●"/>
            </a:pPr>
            <a:r>
              <a:rPr lang="en"/>
              <a:t>Payload Mass: Across all launch sites, the higher the payload mass (kg), the higher the success rate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3" name="Google Shape;73;p16"/>
          <p:cNvSpPr txBox="1"/>
          <p:nvPr>
            <p:ph idx="1" type="body"/>
          </p:nvPr>
        </p:nvSpPr>
        <p:spPr>
          <a:xfrm>
            <a:off x="388125" y="15472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SpaceX offers services with relatively lower costs.</a:t>
            </a:r>
            <a:endParaRPr/>
          </a:p>
          <a:p>
            <a:pPr indent="-342900" lvl="0" marL="457200" rtl="0" algn="l">
              <a:spcBef>
                <a:spcPts val="0"/>
              </a:spcBef>
              <a:spcAft>
                <a:spcPts val="0"/>
              </a:spcAft>
              <a:buSzPts val="1800"/>
              <a:buChar char="●"/>
            </a:pPr>
            <a:r>
              <a:rPr lang="en"/>
              <a:t>Due to the ability of SpaceX to recover part of the rocket.</a:t>
            </a:r>
            <a:endParaRPr/>
          </a:p>
          <a:p>
            <a:pPr indent="0" lvl="0" marL="0" rtl="0" algn="l">
              <a:spcBef>
                <a:spcPts val="1200"/>
              </a:spcBef>
              <a:spcAft>
                <a:spcPts val="0"/>
              </a:spcAft>
              <a:buNone/>
            </a:pPr>
            <a:r>
              <a:rPr lang="en"/>
              <a:t>Problem</a:t>
            </a:r>
            <a:endParaRPr/>
          </a:p>
          <a:p>
            <a:pPr indent="-342900" lvl="0" marL="457200" rtl="0" algn="l">
              <a:spcBef>
                <a:spcPts val="1200"/>
              </a:spcBef>
              <a:spcAft>
                <a:spcPts val="0"/>
              </a:spcAft>
              <a:buSzPts val="1800"/>
              <a:buChar char="●"/>
            </a:pPr>
            <a:r>
              <a:rPr lang="en"/>
              <a:t>Space Y wants to train a machine learning model to  predict successful Stage 1 recovery</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a:t>
            </a:r>
            <a:endParaRPr/>
          </a:p>
        </p:txBody>
      </p:sp>
      <p:sp>
        <p:nvSpPr>
          <p:cNvPr id="288" name="Google Shape;288;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Github link: https://github.com/mathhewRomy/IBM_Data_Science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t>Data collection methodology:</a:t>
            </a:r>
            <a:endParaRPr/>
          </a:p>
          <a:p>
            <a:pPr indent="-325755" lvl="0" marL="457200" rtl="0" algn="l">
              <a:spcBef>
                <a:spcPts val="1200"/>
              </a:spcBef>
              <a:spcAft>
                <a:spcPts val="0"/>
              </a:spcAft>
              <a:buSzPct val="100000"/>
              <a:buChar char="●"/>
            </a:pPr>
            <a:r>
              <a:rPr lang="en"/>
              <a:t>data from SpaceX public API and SpaceX Wikipedia page</a:t>
            </a:r>
            <a:endParaRPr/>
          </a:p>
          <a:p>
            <a:pPr indent="0" lvl="0" marL="0" rtl="0" algn="l">
              <a:spcBef>
                <a:spcPts val="1200"/>
              </a:spcBef>
              <a:spcAft>
                <a:spcPts val="0"/>
              </a:spcAft>
              <a:buClr>
                <a:schemeClr val="dk1"/>
              </a:buClr>
              <a:buSzPct val="61111"/>
              <a:buFont typeface="Arial"/>
              <a:buNone/>
            </a:pPr>
            <a:r>
              <a:rPr lang="en"/>
              <a:t>Perform data wrangling</a:t>
            </a:r>
            <a:endParaRPr/>
          </a:p>
          <a:p>
            <a:pPr indent="-325755" lvl="0" marL="457200" rtl="0" algn="l">
              <a:spcBef>
                <a:spcPts val="1200"/>
              </a:spcBef>
              <a:spcAft>
                <a:spcPts val="0"/>
              </a:spcAft>
              <a:buSzPct val="100000"/>
              <a:buChar char="●"/>
            </a:pPr>
            <a:r>
              <a:rPr lang="en"/>
              <a:t>Classifying true landings as successful and unsuccessful if false</a:t>
            </a:r>
            <a:endParaRPr/>
          </a:p>
          <a:p>
            <a:pPr indent="-325755" lvl="0" marL="457200" rtl="0" algn="l">
              <a:spcBef>
                <a:spcPts val="0"/>
              </a:spcBef>
              <a:spcAft>
                <a:spcPts val="0"/>
              </a:spcAft>
              <a:buSzPct val="100000"/>
              <a:buChar char="●"/>
            </a:pPr>
            <a:r>
              <a:rPr lang="en"/>
              <a:t>Perform exploratory data analysis (EDA) using visualization and SQL</a:t>
            </a:r>
            <a:endParaRPr/>
          </a:p>
          <a:p>
            <a:pPr indent="0" lvl="0" marL="0" rtl="0" algn="l">
              <a:spcBef>
                <a:spcPts val="1200"/>
              </a:spcBef>
              <a:spcAft>
                <a:spcPts val="0"/>
              </a:spcAft>
              <a:buClr>
                <a:schemeClr val="dk1"/>
              </a:buClr>
              <a:buSzPct val="61111"/>
              <a:buFont typeface="Arial"/>
              <a:buNone/>
            </a:pPr>
            <a:r>
              <a:rPr lang="en"/>
              <a:t>Perform interactive visual analytics using Folium and Plotly Dash</a:t>
            </a:r>
            <a:endParaRPr/>
          </a:p>
          <a:p>
            <a:pPr indent="0" lvl="0" marL="0" rtl="0" algn="l">
              <a:spcBef>
                <a:spcPts val="1200"/>
              </a:spcBef>
              <a:spcAft>
                <a:spcPts val="0"/>
              </a:spcAft>
              <a:buClr>
                <a:schemeClr val="dk1"/>
              </a:buClr>
              <a:buSzPct val="61111"/>
              <a:buFont typeface="Arial"/>
              <a:buNone/>
            </a:pPr>
            <a:r>
              <a:rPr lang="en"/>
              <a:t>Perform predictive analysis using classification models</a:t>
            </a:r>
            <a:endParaRPr/>
          </a:p>
          <a:p>
            <a:pPr indent="-325755" lvl="0" marL="457200" rtl="0" algn="l">
              <a:spcBef>
                <a:spcPts val="1200"/>
              </a:spcBef>
              <a:spcAft>
                <a:spcPts val="0"/>
              </a:spcAft>
              <a:buSzPct val="100000"/>
              <a:buChar char="●"/>
            </a:pPr>
            <a:r>
              <a:rPr lang="en"/>
              <a:t>Tuned models using GridSearchCV</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 - Using API</a:t>
            </a:r>
            <a:endParaRPr/>
          </a:p>
        </p:txBody>
      </p:sp>
      <p:sp>
        <p:nvSpPr>
          <p:cNvPr id="85" name="Google Shape;85;p18"/>
          <p:cNvSpPr txBox="1"/>
          <p:nvPr>
            <p:ph idx="1" type="body"/>
          </p:nvPr>
        </p:nvSpPr>
        <p:spPr>
          <a:xfrm>
            <a:off x="311700" y="1152475"/>
            <a:ext cx="8520600" cy="386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Steps </a:t>
            </a:r>
            <a:endParaRPr/>
          </a:p>
          <a:p>
            <a:pPr indent="-342900" lvl="0" marL="457200" rtl="0" algn="l">
              <a:spcBef>
                <a:spcPts val="1200"/>
              </a:spcBef>
              <a:spcAft>
                <a:spcPts val="0"/>
              </a:spcAft>
              <a:buSzPts val="1800"/>
              <a:buChar char="●"/>
            </a:pPr>
            <a:r>
              <a:rPr lang="en"/>
              <a:t> Request data from SpaceX API (rocket launch data) </a:t>
            </a:r>
            <a:endParaRPr/>
          </a:p>
          <a:p>
            <a:pPr indent="-342900" lvl="0" marL="457200" rtl="0" algn="l">
              <a:spcBef>
                <a:spcPts val="0"/>
              </a:spcBef>
              <a:spcAft>
                <a:spcPts val="0"/>
              </a:spcAft>
              <a:buSzPts val="1800"/>
              <a:buChar char="●"/>
            </a:pPr>
            <a:r>
              <a:rPr lang="en"/>
              <a:t> Decode response using .json() and convert to a dataframe using .json_normalize()</a:t>
            </a:r>
            <a:endParaRPr/>
          </a:p>
          <a:p>
            <a:pPr indent="-342900" lvl="0" marL="457200" rtl="0" algn="l">
              <a:spcBef>
                <a:spcPts val="0"/>
              </a:spcBef>
              <a:spcAft>
                <a:spcPts val="0"/>
              </a:spcAft>
              <a:buSzPts val="1800"/>
              <a:buChar char="●"/>
            </a:pPr>
            <a:r>
              <a:rPr lang="en"/>
              <a:t> Request information about the launches from SpaceX API using custom functions </a:t>
            </a:r>
            <a:endParaRPr/>
          </a:p>
          <a:p>
            <a:pPr indent="-342900" lvl="0" marL="457200" rtl="0" algn="l">
              <a:spcBef>
                <a:spcPts val="0"/>
              </a:spcBef>
              <a:spcAft>
                <a:spcPts val="0"/>
              </a:spcAft>
              <a:buSzPts val="1800"/>
              <a:buChar char="●"/>
            </a:pPr>
            <a:r>
              <a:rPr lang="en"/>
              <a:t>Create dictionary from the data </a:t>
            </a:r>
            <a:endParaRPr/>
          </a:p>
          <a:p>
            <a:pPr indent="-342900" lvl="0" marL="457200" rtl="0" algn="l">
              <a:spcBef>
                <a:spcPts val="0"/>
              </a:spcBef>
              <a:spcAft>
                <a:spcPts val="0"/>
              </a:spcAft>
              <a:buSzPts val="1800"/>
              <a:buChar char="●"/>
            </a:pPr>
            <a:r>
              <a:rPr lang="en"/>
              <a:t> Create dataframe from the dictionary </a:t>
            </a:r>
            <a:endParaRPr/>
          </a:p>
          <a:p>
            <a:pPr indent="-342900" lvl="0" marL="457200" rtl="0" algn="l">
              <a:spcBef>
                <a:spcPts val="0"/>
              </a:spcBef>
              <a:spcAft>
                <a:spcPts val="0"/>
              </a:spcAft>
              <a:buSzPts val="1800"/>
              <a:buChar char="●"/>
            </a:pPr>
            <a:r>
              <a:rPr lang="en"/>
              <a:t> Filter dataframe to contain only Falcon 9 launches </a:t>
            </a:r>
            <a:endParaRPr/>
          </a:p>
          <a:p>
            <a:pPr indent="-342900" lvl="0" marL="457200" rtl="0" algn="l">
              <a:spcBef>
                <a:spcPts val="0"/>
              </a:spcBef>
              <a:spcAft>
                <a:spcPts val="0"/>
              </a:spcAft>
              <a:buSzPts val="1800"/>
              <a:buChar char="●"/>
            </a:pPr>
            <a:r>
              <a:rPr lang="en"/>
              <a:t>Replace missing values of Payload Mass with calculated .mean() </a:t>
            </a:r>
            <a:endParaRPr/>
          </a:p>
          <a:p>
            <a:pPr indent="-342900" lvl="0" marL="457200" rtl="0" algn="l">
              <a:spcBef>
                <a:spcPts val="0"/>
              </a:spcBef>
              <a:spcAft>
                <a:spcPts val="0"/>
              </a:spcAft>
              <a:buSzPts val="1800"/>
              <a:buChar char="●"/>
            </a:pPr>
            <a:r>
              <a:rPr lang="en"/>
              <a:t> Export data to csv file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 - Using WebScraping</a:t>
            </a:r>
            <a:endParaRPr/>
          </a:p>
        </p:txBody>
      </p:sp>
      <p:sp>
        <p:nvSpPr>
          <p:cNvPr id="91" name="Google Shape;91;p19"/>
          <p:cNvSpPr txBox="1"/>
          <p:nvPr>
            <p:ph idx="1" type="body"/>
          </p:nvPr>
        </p:nvSpPr>
        <p:spPr>
          <a:xfrm>
            <a:off x="311700" y="1152475"/>
            <a:ext cx="8520600" cy="367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Steps </a:t>
            </a:r>
            <a:endParaRPr/>
          </a:p>
          <a:p>
            <a:pPr indent="-342900" lvl="0" marL="457200" rtl="0" algn="l">
              <a:spcBef>
                <a:spcPts val="1200"/>
              </a:spcBef>
              <a:spcAft>
                <a:spcPts val="0"/>
              </a:spcAft>
              <a:buSzPts val="1800"/>
              <a:buChar char="●"/>
            </a:pPr>
            <a:r>
              <a:rPr lang="en"/>
              <a:t>Request data (Falcon 9 launch data) from Wikipedia </a:t>
            </a:r>
            <a:endParaRPr/>
          </a:p>
          <a:p>
            <a:pPr indent="-342900" lvl="0" marL="457200" rtl="0" algn="l">
              <a:spcBef>
                <a:spcPts val="0"/>
              </a:spcBef>
              <a:spcAft>
                <a:spcPts val="0"/>
              </a:spcAft>
              <a:buSzPts val="1800"/>
              <a:buChar char="●"/>
            </a:pPr>
            <a:r>
              <a:rPr lang="en"/>
              <a:t>Create BeautifulSoup object from HTML response </a:t>
            </a:r>
            <a:endParaRPr/>
          </a:p>
          <a:p>
            <a:pPr indent="-342900" lvl="0" marL="457200" rtl="0" algn="l">
              <a:spcBef>
                <a:spcPts val="0"/>
              </a:spcBef>
              <a:spcAft>
                <a:spcPts val="0"/>
              </a:spcAft>
              <a:buSzPts val="1800"/>
              <a:buChar char="●"/>
            </a:pPr>
            <a:r>
              <a:rPr lang="en"/>
              <a:t>Extract column names from HTML table header </a:t>
            </a:r>
            <a:endParaRPr/>
          </a:p>
          <a:p>
            <a:pPr indent="-342900" lvl="0" marL="457200" rtl="0" algn="l">
              <a:spcBef>
                <a:spcPts val="0"/>
              </a:spcBef>
              <a:spcAft>
                <a:spcPts val="0"/>
              </a:spcAft>
              <a:buSzPts val="1800"/>
              <a:buChar char="●"/>
            </a:pPr>
            <a:r>
              <a:rPr lang="en"/>
              <a:t>Collect data from parsing HTML tables </a:t>
            </a:r>
            <a:endParaRPr/>
          </a:p>
          <a:p>
            <a:pPr indent="-342900" lvl="0" marL="457200" rtl="0" algn="l">
              <a:spcBef>
                <a:spcPts val="0"/>
              </a:spcBef>
              <a:spcAft>
                <a:spcPts val="0"/>
              </a:spcAft>
              <a:buSzPts val="1800"/>
              <a:buChar char="●"/>
            </a:pPr>
            <a:r>
              <a:rPr lang="en"/>
              <a:t>Create dictionary from the data </a:t>
            </a:r>
            <a:endParaRPr/>
          </a:p>
          <a:p>
            <a:pPr indent="-342900" lvl="0" marL="457200" rtl="0" algn="l">
              <a:spcBef>
                <a:spcPts val="0"/>
              </a:spcBef>
              <a:spcAft>
                <a:spcPts val="0"/>
              </a:spcAft>
              <a:buSzPts val="1800"/>
              <a:buChar char="●"/>
            </a:pPr>
            <a:r>
              <a:rPr lang="en"/>
              <a:t>Create dataframe from the dictionary </a:t>
            </a:r>
            <a:endParaRPr/>
          </a:p>
          <a:p>
            <a:pPr indent="-342900" lvl="0" marL="457200" rtl="0" algn="l">
              <a:spcBef>
                <a:spcPts val="0"/>
              </a:spcBef>
              <a:spcAft>
                <a:spcPts val="0"/>
              </a:spcAft>
              <a:buSzPts val="1800"/>
              <a:buChar char="●"/>
            </a:pPr>
            <a:r>
              <a:rPr lang="en"/>
              <a:t>Export data to csv file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Wrangling</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False Ocean: represented an unsuccessful landing to a specific region of ocean </a:t>
            </a:r>
            <a:endParaRPr/>
          </a:p>
          <a:p>
            <a:pPr indent="-342900" lvl="0" marL="457200" rtl="0" algn="l">
              <a:spcBef>
                <a:spcPts val="0"/>
              </a:spcBef>
              <a:spcAft>
                <a:spcPts val="0"/>
              </a:spcAft>
              <a:buSzPts val="1800"/>
              <a:buChar char="●"/>
            </a:pPr>
            <a:r>
              <a:rPr lang="en"/>
              <a:t>True RTLS: meant the mission had a successful landing on a ground pad</a:t>
            </a:r>
            <a:endParaRPr/>
          </a:p>
          <a:p>
            <a:pPr indent="-342900" lvl="0" marL="457200" rtl="0" algn="l">
              <a:spcBef>
                <a:spcPts val="0"/>
              </a:spcBef>
              <a:spcAft>
                <a:spcPts val="0"/>
              </a:spcAft>
              <a:buSzPts val="1800"/>
              <a:buChar char="●"/>
            </a:pPr>
            <a:r>
              <a:rPr lang="en"/>
              <a:t>False RTLS: represented an unsuccessful landing on a ground pad</a:t>
            </a:r>
            <a:endParaRPr/>
          </a:p>
          <a:p>
            <a:pPr indent="-342900" lvl="0" marL="457200" rtl="0" algn="l">
              <a:spcBef>
                <a:spcPts val="0"/>
              </a:spcBef>
              <a:spcAft>
                <a:spcPts val="0"/>
              </a:spcAft>
              <a:buSzPts val="1800"/>
              <a:buChar char="●"/>
            </a:pPr>
            <a:r>
              <a:rPr lang="en"/>
              <a:t>True ASDS: meant the mission outcome had a successful landing on a drone ship</a:t>
            </a:r>
            <a:endParaRPr/>
          </a:p>
          <a:p>
            <a:pPr indent="-342900" lvl="0" marL="457200" rtl="0" algn="l">
              <a:spcBef>
                <a:spcPts val="0"/>
              </a:spcBef>
              <a:spcAft>
                <a:spcPts val="0"/>
              </a:spcAft>
              <a:buSzPts val="1800"/>
              <a:buChar char="●"/>
            </a:pPr>
            <a:r>
              <a:rPr lang="en"/>
              <a:t>False ASDS: represented an unsuccessful landing on drone ship</a:t>
            </a:r>
            <a:endParaRPr/>
          </a:p>
          <a:p>
            <a:pPr indent="-342900" lvl="0" marL="457200" rtl="0" algn="l">
              <a:spcBef>
                <a:spcPts val="0"/>
              </a:spcBef>
              <a:spcAft>
                <a:spcPts val="0"/>
              </a:spcAft>
              <a:buSzPts val="1800"/>
              <a:buChar char="●"/>
            </a:pPr>
            <a:r>
              <a:rPr lang="en"/>
              <a:t>Outcomes converted into 1 for a successful landing and 0 for an unsuccessful landing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with Visualization</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Charts</a:t>
            </a:r>
            <a:endParaRPr/>
          </a:p>
          <a:p>
            <a:pPr indent="-342900" lvl="0" marL="457200" rtl="0" algn="l">
              <a:spcBef>
                <a:spcPts val="1200"/>
              </a:spcBef>
              <a:spcAft>
                <a:spcPts val="0"/>
              </a:spcAft>
              <a:buSzPts val="1800"/>
              <a:buChar char="●"/>
            </a:pPr>
            <a:r>
              <a:rPr lang="en"/>
              <a:t>Flight Number vs. Payload</a:t>
            </a:r>
            <a:endParaRPr/>
          </a:p>
          <a:p>
            <a:pPr indent="-342900" lvl="0" marL="457200" rtl="0" algn="l">
              <a:spcBef>
                <a:spcPts val="0"/>
              </a:spcBef>
              <a:spcAft>
                <a:spcPts val="0"/>
              </a:spcAft>
              <a:buSzPts val="1800"/>
              <a:buChar char="●"/>
            </a:pPr>
            <a:r>
              <a:rPr lang="en"/>
              <a:t>Flight Number vs. Launch Site</a:t>
            </a:r>
            <a:endParaRPr/>
          </a:p>
          <a:p>
            <a:pPr indent="-342900" lvl="0" marL="457200" rtl="0" algn="l">
              <a:spcBef>
                <a:spcPts val="0"/>
              </a:spcBef>
              <a:spcAft>
                <a:spcPts val="0"/>
              </a:spcAft>
              <a:buSzPts val="1800"/>
              <a:buChar char="●"/>
            </a:pPr>
            <a:r>
              <a:rPr lang="en"/>
              <a:t>Payload Mass (kg) vs. Launch Site</a:t>
            </a:r>
            <a:endParaRPr/>
          </a:p>
          <a:p>
            <a:pPr indent="-342900" lvl="0" marL="457200" rtl="0" algn="l">
              <a:spcBef>
                <a:spcPts val="0"/>
              </a:spcBef>
              <a:spcAft>
                <a:spcPts val="0"/>
              </a:spcAft>
              <a:buSzPts val="1800"/>
              <a:buChar char="●"/>
            </a:pPr>
            <a:r>
              <a:rPr lang="en"/>
              <a:t>Payload Mass (kg) vs. Orbit type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