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4" r:id="rId4"/>
  </p:sldMasterIdLst>
  <p:notesMasterIdLst>
    <p:notesMasterId r:id="rId16"/>
  </p:notesMasterIdLst>
  <p:sldIdLst>
    <p:sldId id="367" r:id="rId5"/>
    <p:sldId id="368" r:id="rId6"/>
    <p:sldId id="369" r:id="rId7"/>
    <p:sldId id="370" r:id="rId8"/>
    <p:sldId id="379" r:id="rId9"/>
    <p:sldId id="372" r:id="rId10"/>
    <p:sldId id="374" r:id="rId11"/>
    <p:sldId id="375" r:id="rId12"/>
    <p:sldId id="376" r:id="rId13"/>
    <p:sldId id="377" r:id="rId14"/>
    <p:sldId id="348"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A8C0D85-AD71-4502-89B3-8CDA74A9A522}" v="670" dt="2024-01-07T16:50:56.498"/>
    <p1510:client id="{2E74B55C-EDF1-11E4-F799-DB2F1ADAEF81}" v="111" dt="2023-08-16T12:41:14.092"/>
    <p1510:client id="{4874CBA3-038D-A30C-840F-2D3931F4BB12}" v="53" dt="2023-08-16T11:22:10.777"/>
    <p1510:client id="{4E673AF1-CD60-48A5-8002-8DBF2B995B4D}" v="125" dt="2024-01-10T05:30:42.723"/>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A7FF6F65-118F-4F1B-86D2-CE94F50EF4CA}" v="51" dt="2024-01-09T13:41:12.307"/>
    <p1510:client id="{B3F61D07-0867-41ED-9713-BDC59C2AFE66}" v="60" dt="2024-01-09T15:45:26.382"/>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DF3F6250-E381-4E41-A079-5D5373E763E9}" v="552" dt="2024-01-10T05:08:00.639"/>
    <p1510:client id="{E405579D-5227-17FC-7BE4-5830DFD1B09C}" v="4" dt="2023-08-16T12:28:18.022"/>
    <p1510:client id="{E4F21148-893C-6A8F-EB25-B418AB53B3BE}" v="1" dt="2023-08-16T03:10:07.207"/>
    <p1510:client id="{EA61B74E-D2C6-45B9-94B8-18481B216874}" v="187" dt="2024-01-10T04:14:24.295"/>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06" autoAdjust="0"/>
  </p:normalViewPr>
  <p:slideViewPr>
    <p:cSldViewPr snapToGrid="0">
      <p:cViewPr varScale="1">
        <p:scale>
          <a:sx n="127" d="100"/>
          <a:sy n="127" d="100"/>
        </p:scale>
        <p:origin x="178"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8A3-8C9A-22E0-ACC6-4A643D9B03C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20F88A8-0E9D-50C5-FC4F-C3FCB189BCF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D9B25D5-31EA-9645-2F1D-1A5928B644F6}"/>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5" name="Footer Placeholder 4">
            <a:extLst>
              <a:ext uri="{FF2B5EF4-FFF2-40B4-BE49-F238E27FC236}">
                <a16:creationId xmlns:a16="http://schemas.microsoft.com/office/drawing/2014/main" id="{FE06C1E6-7477-C35A-3E5A-16470F3F6A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BC809A-6970-5D62-1AD9-BD1EC95DEC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47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0EC6-E069-BA83-1A75-988B8B6D4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53B3E-4BD0-ABC3-9116-13F40AED1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F06BA-58B2-95B3-469C-CE21CC8CDA63}"/>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5" name="Footer Placeholder 4">
            <a:extLst>
              <a:ext uri="{FF2B5EF4-FFF2-40B4-BE49-F238E27FC236}">
                <a16:creationId xmlns:a16="http://schemas.microsoft.com/office/drawing/2014/main" id="{7775EBEE-DC68-6029-6970-F92817BA77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80611D-863D-9EDB-666C-24ADD0EBBD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0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C17A6-CED7-C217-14EC-E8F5B31939C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0D407-606B-BF90-B460-9AC1970ED20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EC676-7EE3-9573-B1E9-A712D7720476}"/>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5" name="Footer Placeholder 4">
            <a:extLst>
              <a:ext uri="{FF2B5EF4-FFF2-40B4-BE49-F238E27FC236}">
                <a16:creationId xmlns:a16="http://schemas.microsoft.com/office/drawing/2014/main" id="{E3175EB6-4521-0D12-0A36-00BAC10535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4AC115-6242-169E-375A-5C014FD5993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276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0599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909D-E699-6869-ABD8-ACC637BB2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D0961-DA09-81B3-D090-169F1927D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0CAD2-1A54-03AF-3C02-0C38B31BE28E}"/>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5" name="Footer Placeholder 4">
            <a:extLst>
              <a:ext uri="{FF2B5EF4-FFF2-40B4-BE49-F238E27FC236}">
                <a16:creationId xmlns:a16="http://schemas.microsoft.com/office/drawing/2014/main" id="{8598FD04-DB83-14D2-A6EF-B728DBD317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14E85A-56C2-8DBC-663C-B40F7629B6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228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D6FA-601B-7898-CEC1-1CE317599F4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E051B21-1D97-22D4-95A4-45847053FB5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66423-D282-D2FB-ACAE-EC8C57185A9A}"/>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5" name="Footer Placeholder 4">
            <a:extLst>
              <a:ext uri="{FF2B5EF4-FFF2-40B4-BE49-F238E27FC236}">
                <a16:creationId xmlns:a16="http://schemas.microsoft.com/office/drawing/2014/main" id="{4EEEE5B1-70A0-8029-9D41-BA231FA9D6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B50456-26F9-5AB8-05E9-9AB7BD3FB27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83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08C3-B81D-7DC1-6946-3364B4C5F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376E8-035D-5C03-A344-6595611DADC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BC8650-2163-8627-BD72-BC762C07AF2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3CB4BB-F5BB-2488-A42B-BE90F9406B58}"/>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6" name="Footer Placeholder 5">
            <a:extLst>
              <a:ext uri="{FF2B5EF4-FFF2-40B4-BE49-F238E27FC236}">
                <a16:creationId xmlns:a16="http://schemas.microsoft.com/office/drawing/2014/main" id="{201EECBF-2369-B0DB-0AC3-2060D5285F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AB7098-FBA3-55FD-DF59-92FA0FF0306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263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1E48-F428-C2ED-A53A-F2E7D2319B6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C2406B-C5C3-9749-A014-96FD2D35A4D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B6576C4-9443-2695-DBA0-37F8ADDF912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FB6336-9D65-1E70-9F6B-9AFF798664D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E2CE1-647A-B1D3-31B9-48085D35671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499A82-39DE-F704-EF47-15EEE719F366}"/>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8" name="Footer Placeholder 7">
            <a:extLst>
              <a:ext uri="{FF2B5EF4-FFF2-40B4-BE49-F238E27FC236}">
                <a16:creationId xmlns:a16="http://schemas.microsoft.com/office/drawing/2014/main" id="{C99EA454-783D-ED6F-A9BD-599DC649B7A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F2C830-7DF0-A735-0A4B-B8C0009A95C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25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4FEE-1E7C-0211-AA1B-52C9B1E6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14D3BE-9D3F-5243-68D6-E6C1C1D7771E}"/>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4" name="Footer Placeholder 3">
            <a:extLst>
              <a:ext uri="{FF2B5EF4-FFF2-40B4-BE49-F238E27FC236}">
                <a16:creationId xmlns:a16="http://schemas.microsoft.com/office/drawing/2014/main" id="{D82079FF-E0F6-5493-A76A-444E26B2A2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13986B-440F-5525-B1CD-968FAEE1A75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52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149F1-5358-74AC-D254-D9E5F5317C3D}"/>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3" name="Footer Placeholder 2">
            <a:extLst>
              <a:ext uri="{FF2B5EF4-FFF2-40B4-BE49-F238E27FC236}">
                <a16:creationId xmlns:a16="http://schemas.microsoft.com/office/drawing/2014/main" id="{59745D53-205A-A18C-6024-CEE54BA150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09E4396-1BAD-E56F-6C7F-B6DD1713A5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77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9CBE-C8F1-D59C-8325-42F43395214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EFC5741-2F47-6744-0552-F1C35F9B559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66E5B4-7446-FBA0-3C00-3A875FC4B8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3BAFCB0-5034-EBBF-CA74-C10DF8E0D5BC}"/>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6" name="Footer Placeholder 5">
            <a:extLst>
              <a:ext uri="{FF2B5EF4-FFF2-40B4-BE49-F238E27FC236}">
                <a16:creationId xmlns:a16="http://schemas.microsoft.com/office/drawing/2014/main" id="{A2D63CC5-9275-07DB-B5A7-9904272B72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D90004-9E8D-A63C-1122-367CB05763B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544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A34A-EF22-7DCD-CA6F-71C01624C38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53D2BDC-EEBA-1075-038A-A6C9DDD8401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2A521AE-3543-2E80-BA92-75759B98B4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AD9F1BC-25BF-CAA5-3B34-B1434AFE141E}"/>
              </a:ext>
            </a:extLst>
          </p:cNvPr>
          <p:cNvSpPr>
            <a:spLocks noGrp="1"/>
          </p:cNvSpPr>
          <p:nvPr>
            <p:ph type="dt" sz="half" idx="10"/>
          </p:nvPr>
        </p:nvSpPr>
        <p:spPr/>
        <p:txBody>
          <a:bodyPr/>
          <a:lstStyle/>
          <a:p>
            <a:fld id="{B61BEF0D-F0BB-DE4B-95CE-6DB70DBA9567}" type="datetimeFigureOut">
              <a:rPr lang="en-US" smtClean="0"/>
              <a:pPr/>
              <a:t>1/12/2024</a:t>
            </a:fld>
            <a:endParaRPr lang="en-US" dirty="0"/>
          </a:p>
        </p:txBody>
      </p:sp>
      <p:sp>
        <p:nvSpPr>
          <p:cNvPr id="6" name="Footer Placeholder 5">
            <a:extLst>
              <a:ext uri="{FF2B5EF4-FFF2-40B4-BE49-F238E27FC236}">
                <a16:creationId xmlns:a16="http://schemas.microsoft.com/office/drawing/2014/main" id="{F373D20B-2F43-1BC3-7E68-4AD0813CC9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45F173-CDB8-45B4-17E2-204F4B1BA50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20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96A76-CB6F-9619-D7A0-F58CF3B15C2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67EDCF-6942-D19D-2D67-2B78EE1EFB0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2B65A-68C3-4615-7620-D53765A3341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1/12/2024</a:t>
            </a:fld>
            <a:endParaRPr lang="en-US" dirty="0"/>
          </a:p>
        </p:txBody>
      </p:sp>
      <p:sp>
        <p:nvSpPr>
          <p:cNvPr id="5" name="Footer Placeholder 4">
            <a:extLst>
              <a:ext uri="{FF2B5EF4-FFF2-40B4-BE49-F238E27FC236}">
                <a16:creationId xmlns:a16="http://schemas.microsoft.com/office/drawing/2014/main" id="{998B4AC2-9EE2-C0CC-5E9C-1CEBE32717D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2E1D77-5036-481F-E3A0-94D76AC2B67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8659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phonepe.com/" TargetMode="External"/><Relationship Id="rId2" Type="http://schemas.openxmlformats.org/officeDocument/2006/relationships/hyperlink" Target="https://www.paypal.com/in/home"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aswinm371.github.io/ATM-System/src/main/webapp/index.ht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B721ED-22E4-6DB0-5857-C0300ED9B39A}"/>
              </a:ext>
            </a:extLst>
          </p:cNvPr>
          <p:cNvGrpSpPr/>
          <p:nvPr/>
        </p:nvGrpSpPr>
        <p:grpSpPr>
          <a:xfrm>
            <a:off x="2149546" y="255335"/>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3">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4"/>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5"/>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6"/>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032289" y="1494532"/>
            <a:ext cx="7652284" cy="2154436"/>
          </a:xfrm>
          <a:prstGeom prst="rect">
            <a:avLst/>
          </a:prstGeom>
          <a:noFill/>
        </p:spPr>
        <p:txBody>
          <a:bodyPr wrap="square" lIns="91440" tIns="45720" rIns="91440" bIns="45720" anchor="t">
            <a:spAutoFit/>
          </a:bodyPr>
          <a:lstStyle/>
          <a:p>
            <a:pPr algn="ctr"/>
            <a:r>
              <a:rPr lang="en-US" sz="3200" dirty="0">
                <a:latin typeface="Times New Roman"/>
              </a:rPr>
              <a:t>VIRTUAL TRANSACTION SYSTEM</a:t>
            </a:r>
          </a:p>
          <a:p>
            <a:r>
              <a:rPr lang="en-US" sz="2000" dirty="0"/>
              <a:t>  </a:t>
            </a:r>
          </a:p>
          <a:p>
            <a:r>
              <a:rPr lang="en-US" sz="2000" dirty="0"/>
              <a:t>  </a:t>
            </a:r>
            <a:r>
              <a:rPr lang="en-US" sz="2000" u="sng" dirty="0"/>
              <a:t>Guide:</a:t>
            </a:r>
            <a:r>
              <a:rPr lang="en-US" sz="2000" dirty="0"/>
              <a:t>                                  </a:t>
            </a:r>
            <a:endParaRPr lang="en-US" dirty="0"/>
          </a:p>
          <a:p>
            <a:r>
              <a:rPr lang="en-US" sz="2000" dirty="0"/>
              <a:t> </a:t>
            </a:r>
            <a:r>
              <a:rPr lang="en-US" sz="2000" dirty="0" err="1"/>
              <a:t>Mrs.R.Umamaheshwari</a:t>
            </a:r>
            <a:r>
              <a:rPr lang="en-US" sz="2000" dirty="0"/>
              <a:t>                     </a:t>
            </a:r>
            <a:endParaRPr lang="en-US" dirty="0"/>
          </a:p>
          <a:p>
            <a:pPr algn="ctr"/>
            <a:r>
              <a:rPr lang="en-US" dirty="0"/>
              <a:t>      </a:t>
            </a:r>
            <a:endParaRPr lang="en-US" sz="1400" dirty="0"/>
          </a:p>
          <a:p>
            <a:pPr algn="ctr"/>
            <a:endParaRPr lang="en-US" dirty="0"/>
          </a:p>
          <a:p>
            <a:pPr algn="ctr"/>
            <a:endParaRPr lang="en-US" sz="1400" dirty="0"/>
          </a:p>
        </p:txBody>
      </p:sp>
      <p:sp>
        <p:nvSpPr>
          <p:cNvPr id="3" name="TextBox 2">
            <a:extLst>
              <a:ext uri="{FF2B5EF4-FFF2-40B4-BE49-F238E27FC236}">
                <a16:creationId xmlns:a16="http://schemas.microsoft.com/office/drawing/2014/main" id="{E43D9106-13CD-9A1A-A8B4-7D64F62BC3BA}"/>
              </a:ext>
            </a:extLst>
          </p:cNvPr>
          <p:cNvSpPr txBox="1"/>
          <p:nvPr/>
        </p:nvSpPr>
        <p:spPr>
          <a:xfrm>
            <a:off x="6127998" y="2793792"/>
            <a:ext cx="285038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Team Members:</a:t>
            </a:r>
            <a:endParaRPr lang="en-US" dirty="0"/>
          </a:p>
          <a:p>
            <a:r>
              <a:rPr lang="en-US" sz="2000" dirty="0"/>
              <a:t> Aswin M</a:t>
            </a:r>
            <a:endParaRPr lang="en-US" dirty="0"/>
          </a:p>
          <a:p>
            <a:r>
              <a:rPr lang="en-US" sz="2000" dirty="0"/>
              <a:t> </a:t>
            </a:r>
            <a:r>
              <a:rPr lang="en-US" sz="2000" dirty="0" err="1"/>
              <a:t>Abineshwar</a:t>
            </a:r>
            <a:r>
              <a:rPr lang="en-US" sz="2000" dirty="0"/>
              <a:t> K S</a:t>
            </a:r>
          </a:p>
          <a:p>
            <a:r>
              <a:rPr lang="en-US" sz="2000" dirty="0"/>
              <a:t> </a:t>
            </a:r>
            <a:r>
              <a:rPr lang="en-US" sz="2000" dirty="0" err="1"/>
              <a:t>Mathiyazhagan</a:t>
            </a:r>
            <a:r>
              <a:rPr lang="en-US" sz="2000" dirty="0"/>
              <a:t> A</a:t>
            </a:r>
          </a:p>
          <a:p>
            <a:r>
              <a:rPr lang="en-US" sz="2000" dirty="0"/>
              <a:t> Prasannakumar S</a:t>
            </a:r>
            <a:endParaRPr lang="en-US"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37943" y="243225"/>
            <a:ext cx="2366504" cy="3693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latin typeface="Times New Roman"/>
                <a:cs typeface="Arial"/>
              </a:rPr>
              <a:t>FUTURE SCOPE</a:t>
            </a:r>
            <a:endParaRPr lang="en-IN" sz="2000" b="1" u="sng" dirty="0">
              <a:latin typeface="Times New Roman"/>
              <a:cs typeface="Arial"/>
            </a:endParaRPr>
          </a:p>
        </p:txBody>
      </p:sp>
      <p:sp>
        <p:nvSpPr>
          <p:cNvPr id="3" name="TextBox 2">
            <a:extLst>
              <a:ext uri="{FF2B5EF4-FFF2-40B4-BE49-F238E27FC236}">
                <a16:creationId xmlns:a16="http://schemas.microsoft.com/office/drawing/2014/main" id="{E602312B-BA26-CE5B-3C71-E30B055DCE4C}"/>
              </a:ext>
            </a:extLst>
          </p:cNvPr>
          <p:cNvSpPr txBox="1"/>
          <p:nvPr/>
        </p:nvSpPr>
        <p:spPr>
          <a:xfrm>
            <a:off x="1572794" y="890338"/>
            <a:ext cx="676509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rPr>
              <a:t>1)Mobile Banking Integration:</a:t>
            </a:r>
          </a:p>
          <a:p>
            <a:r>
              <a:rPr lang="en-US" sz="1600" dirty="0">
                <a:latin typeface="Times New Roman"/>
              </a:rPr>
              <a:t>	Extend the project to include mobile banking features, allowing users to perform transactions and access account information through a dedicated mobile application.</a:t>
            </a:r>
          </a:p>
          <a:p>
            <a:endParaRPr lang="en-US" sz="1600" dirty="0">
              <a:latin typeface="Times New Roman"/>
            </a:endParaRPr>
          </a:p>
          <a:p>
            <a:r>
              <a:rPr lang="en-US" sz="1600" b="1" dirty="0">
                <a:latin typeface="Times New Roman"/>
              </a:rPr>
              <a:t>2)Cardless Transactions:</a:t>
            </a:r>
          </a:p>
          <a:p>
            <a:r>
              <a:rPr lang="en-US" sz="1600" b="1" dirty="0">
                <a:latin typeface="Times New Roman"/>
              </a:rPr>
              <a:t>	</a:t>
            </a:r>
            <a:r>
              <a:rPr lang="en-US" sz="1600" dirty="0">
                <a:latin typeface="Times New Roman"/>
              </a:rPr>
              <a:t>Explore the implementation of cardless transactions using websites providing an alternative to physical cards.</a:t>
            </a:r>
          </a:p>
          <a:p>
            <a:pPr algn="l"/>
            <a:endParaRPr lang="en-US" sz="1600" dirty="0">
              <a:latin typeface="Times New Roman"/>
            </a:endParaRPr>
          </a:p>
        </p:txBody>
      </p:sp>
      <p:sp>
        <p:nvSpPr>
          <p:cNvPr id="4" name="TextBox 3">
            <a:extLst>
              <a:ext uri="{FF2B5EF4-FFF2-40B4-BE49-F238E27FC236}">
                <a16:creationId xmlns:a16="http://schemas.microsoft.com/office/drawing/2014/main" id="{3C7AFA0D-3512-2022-54D6-52B88D57D869}"/>
              </a:ext>
            </a:extLst>
          </p:cNvPr>
          <p:cNvSpPr txBox="1"/>
          <p:nvPr/>
        </p:nvSpPr>
        <p:spPr>
          <a:xfrm>
            <a:off x="1572794" y="3259873"/>
            <a:ext cx="6548522"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REFERENCE</a:t>
            </a:r>
          </a:p>
          <a:p>
            <a:endParaRPr lang="en-US" b="1" dirty="0">
              <a:latin typeface="Times New Roman" panose="02020603050405020304" pitchFamily="18" charset="0"/>
              <a:cs typeface="Times New Roman" panose="02020603050405020304" pitchFamily="18" charset="0"/>
            </a:endParaRPr>
          </a:p>
          <a:p>
            <a:pPr marL="342900" indent="-342900">
              <a:buFont typeface="Wingdings"/>
              <a:buChar char="Ø"/>
            </a:pPr>
            <a:r>
              <a:rPr lang="en-US" sz="1800" dirty="0">
                <a:latin typeface="Times New Roman"/>
                <a:hlinkClick r:id="rId2"/>
              </a:rPr>
              <a:t>https://www.paypal.com/in/home</a:t>
            </a:r>
            <a:endParaRPr lang="en-US" sz="1800" dirty="0">
              <a:latin typeface="Times New Roman"/>
            </a:endParaRPr>
          </a:p>
          <a:p>
            <a:pPr marL="342900" indent="-342900">
              <a:buFont typeface="Wingdings"/>
              <a:buChar char="Ø"/>
            </a:pPr>
            <a:r>
              <a:rPr lang="en-US" sz="1800" dirty="0">
                <a:latin typeface="Times New Roman"/>
                <a:hlinkClick r:id="rId3"/>
              </a:rPr>
              <a:t>https://www.phonepe.com/</a:t>
            </a:r>
            <a:endParaRPr lang="en-US" sz="1800" dirty="0">
              <a:latin typeface="Times New Roman"/>
            </a:endParaRP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latin typeface="Times New Roman"/>
              </a:rPr>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2949990" y="285244"/>
            <a:ext cx="21009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chemeClr val="tx1"/>
                </a:solidFill>
                <a:latin typeface="Times New Roman"/>
              </a:rPr>
              <a:t>OUTLINE</a:t>
            </a:r>
            <a:endParaRPr lang="en-US" sz="900" b="1" u="sng" dirty="0">
              <a:solidFill>
                <a:schemeClr val="tx1"/>
              </a:solidFill>
              <a:latin typeface="Times New Roman"/>
            </a:endParaRPr>
          </a:p>
        </p:txBody>
      </p:sp>
      <p:sp>
        <p:nvSpPr>
          <p:cNvPr id="4" name="TextBox 3">
            <a:extLst>
              <a:ext uri="{FF2B5EF4-FFF2-40B4-BE49-F238E27FC236}">
                <a16:creationId xmlns:a16="http://schemas.microsoft.com/office/drawing/2014/main" id="{E1494DD5-904E-76E9-38C0-10A35CC5BDD0}"/>
              </a:ext>
            </a:extLst>
          </p:cNvPr>
          <p:cNvSpPr txBox="1"/>
          <p:nvPr/>
        </p:nvSpPr>
        <p:spPr>
          <a:xfrm>
            <a:off x="2761742" y="1211103"/>
            <a:ext cx="4733932" cy="341632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400" dirty="0">
                <a:latin typeface="Times New Roman"/>
                <a:ea typeface="+mn-lt"/>
                <a:cs typeface="Arial"/>
              </a:rPr>
              <a:t>Abstract     </a:t>
            </a:r>
            <a:endParaRPr lang="en-US" sz="2400" dirty="0">
              <a:latin typeface="Times New Roman"/>
              <a:cs typeface="Arial"/>
            </a:endParaRPr>
          </a:p>
          <a:p>
            <a:pPr marL="285750" indent="-285750">
              <a:buFont typeface="Arial" panose="020B0604020202020204" pitchFamily="34" charset="0"/>
              <a:buChar char="•"/>
            </a:pPr>
            <a:r>
              <a:rPr lang="en-US" sz="2400" dirty="0">
                <a:latin typeface="Times New Roman"/>
                <a:ea typeface="+mn-lt"/>
                <a:cs typeface="Arial"/>
              </a:rPr>
              <a:t>Problem Statement</a:t>
            </a:r>
            <a:endParaRPr lang="en-US" sz="2400" dirty="0">
              <a:latin typeface="Times New Roman"/>
              <a:cs typeface="Arial"/>
            </a:endParaRPr>
          </a:p>
          <a:p>
            <a:pPr marL="285750" indent="-285750">
              <a:buChar char="•"/>
            </a:pPr>
            <a:r>
              <a:rPr lang="en-US" sz="2400" dirty="0">
                <a:latin typeface="Times New Roman"/>
                <a:cs typeface="Times New Roman"/>
              </a:rPr>
              <a:t>Aim &amp; Objectives</a:t>
            </a:r>
            <a:endParaRPr lang="en-US" sz="2200" dirty="0">
              <a:latin typeface="Times New Roman"/>
              <a:cs typeface="Times New Roman"/>
            </a:endParaRPr>
          </a:p>
          <a:p>
            <a:pPr marL="285750" indent="-285750">
              <a:buChar char="•"/>
            </a:pPr>
            <a:r>
              <a:rPr lang="en-US" sz="2400" dirty="0">
                <a:latin typeface="Times New Roman"/>
                <a:cs typeface="Times New Roman"/>
              </a:rPr>
              <a:t>Proposed System/Solution</a:t>
            </a:r>
            <a:endParaRPr lang="en-US" sz="2200" dirty="0">
              <a:latin typeface="Times New Roman"/>
              <a:cs typeface="Times New Roman"/>
            </a:endParaRPr>
          </a:p>
          <a:p>
            <a:pPr marL="285750" indent="-285750">
              <a:buFont typeface="Arial" panose="020B0604020202020204" pitchFamily="34" charset="0"/>
              <a:buChar char="•"/>
            </a:pPr>
            <a:r>
              <a:rPr lang="en-US" sz="2400" dirty="0">
                <a:latin typeface="Times New Roman"/>
                <a:ea typeface="+mn-lt"/>
                <a:cs typeface="+mn-lt"/>
              </a:rPr>
              <a:t>System Development Approach  </a:t>
            </a:r>
          </a:p>
          <a:p>
            <a:pPr marL="285750" indent="-285750">
              <a:buFont typeface="Arial" panose="020B0604020202020204" pitchFamily="34" charset="0"/>
              <a:buChar char="•"/>
            </a:pPr>
            <a:r>
              <a:rPr lang="en-US" sz="2400" dirty="0">
                <a:latin typeface="Times New Roman"/>
                <a:ea typeface="+mn-lt"/>
                <a:cs typeface="+mn-lt"/>
              </a:rPr>
              <a:t>Algorithm &amp; Deployment  </a:t>
            </a:r>
            <a:endParaRPr lang="en-US" sz="2400" dirty="0">
              <a:latin typeface="Times New Roman"/>
              <a:cs typeface="Calibri"/>
            </a:endParaRPr>
          </a:p>
          <a:p>
            <a:pPr marL="285750" indent="-285750">
              <a:buFont typeface="Arial" panose="020B0604020202020204" pitchFamily="34" charset="0"/>
              <a:buChar char="•"/>
            </a:pPr>
            <a:r>
              <a:rPr lang="en-US" sz="2400" dirty="0">
                <a:latin typeface="Times New Roman"/>
                <a:ea typeface="+mn-lt"/>
                <a:cs typeface="Arial"/>
              </a:rPr>
              <a:t>Conclusion</a:t>
            </a:r>
          </a:p>
          <a:p>
            <a:pPr marL="285750" indent="-285750">
              <a:buFont typeface="Arial" panose="020B0604020202020204" pitchFamily="34" charset="0"/>
              <a:buChar char="•"/>
            </a:pPr>
            <a:r>
              <a:rPr lang="en-US" sz="2400" dirty="0">
                <a:latin typeface="Times New Roman"/>
                <a:ea typeface="+mn-lt"/>
                <a:cs typeface="Arial"/>
              </a:rPr>
              <a:t>Future Scope</a:t>
            </a:r>
            <a:endParaRPr lang="en-IN" sz="2400" dirty="0">
              <a:latin typeface="Times New Roman"/>
            </a:endParaRPr>
          </a:p>
          <a:p>
            <a:pPr marL="285750" indent="-285750">
              <a:buFont typeface="Arial" panose="020B0604020202020204" pitchFamily="34" charset="0"/>
              <a:buChar char="•"/>
            </a:pPr>
            <a:r>
              <a:rPr lang="en-US" sz="2400" dirty="0">
                <a:latin typeface="Times New Roman"/>
                <a:ea typeface="+mn-lt"/>
                <a:cs typeface="Arial"/>
              </a:rPr>
              <a:t>References</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322050" y="104596"/>
            <a:ext cx="1971564" cy="424732"/>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Times New Roman"/>
                <a:cs typeface="Arial"/>
              </a:rPr>
              <a:t>ABSTRACT</a:t>
            </a:r>
            <a:endParaRPr lang="en-IN" sz="2400" b="1" u="sng" dirty="0">
              <a:latin typeface="Times New Roman"/>
              <a:cs typeface="Arial"/>
            </a:endParaRPr>
          </a:p>
        </p:txBody>
      </p:sp>
      <p:sp>
        <p:nvSpPr>
          <p:cNvPr id="3" name="TextBox 2">
            <a:extLst>
              <a:ext uri="{FF2B5EF4-FFF2-40B4-BE49-F238E27FC236}">
                <a16:creationId xmlns:a16="http://schemas.microsoft.com/office/drawing/2014/main" id="{C15121E3-94C4-07E4-CB9C-A9F806FB5923}"/>
              </a:ext>
            </a:extLst>
          </p:cNvPr>
          <p:cNvSpPr txBox="1"/>
          <p:nvPr/>
        </p:nvSpPr>
        <p:spPr>
          <a:xfrm>
            <a:off x="976941" y="637699"/>
            <a:ext cx="816705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dirty="0">
                <a:solidFill>
                  <a:schemeClr val="tx1"/>
                </a:solidFill>
                <a:latin typeface="Times New Roman"/>
              </a:rPr>
              <a:t>The Virtual Transaction System is a website has developed using web technologies and Java.</a:t>
            </a:r>
            <a:endParaRPr lang="en-US" sz="2000" dirty="0">
              <a:solidFill>
                <a:schemeClr val="tx1"/>
              </a:solidFill>
            </a:endParaRPr>
          </a:p>
          <a:p>
            <a:pPr marL="285750" indent="-285750">
              <a:buChar char="•"/>
            </a:pPr>
            <a:r>
              <a:rPr lang="en-US" sz="2000" dirty="0">
                <a:solidFill>
                  <a:schemeClr val="tx1"/>
                </a:solidFill>
                <a:latin typeface="Times New Roman"/>
              </a:rPr>
              <a:t>The system provides a secure and efficient platform for online transactions between user and others.</a:t>
            </a:r>
            <a:endParaRPr lang="en-US" sz="2000" dirty="0">
              <a:solidFill>
                <a:schemeClr val="tx1"/>
              </a:solidFill>
            </a:endParaRPr>
          </a:p>
          <a:p>
            <a:pPr marL="285750" indent="-285750">
              <a:buChar char="•"/>
            </a:pPr>
            <a:r>
              <a:rPr lang="en-US" sz="2000" dirty="0">
                <a:solidFill>
                  <a:schemeClr val="tx1"/>
                </a:solidFill>
                <a:latin typeface="Times New Roman"/>
              </a:rPr>
              <a:t>The system allows users to create accounts, manage their profiles, initiate transactions, and monitor their transaction history. </a:t>
            </a:r>
          </a:p>
          <a:p>
            <a:pPr marL="285750" indent="-285750">
              <a:buChar char="•"/>
            </a:pPr>
            <a:r>
              <a:rPr lang="en-US" sz="2000" dirty="0">
                <a:solidFill>
                  <a:schemeClr val="tx1"/>
                </a:solidFill>
                <a:latin typeface="Times New Roman"/>
              </a:rPr>
              <a:t>The system is designed with robust security measures, including encryption, fraud detection, and data </a:t>
            </a:r>
            <a:r>
              <a:rPr lang="en-US" sz="2000" dirty="0" err="1">
                <a:solidFill>
                  <a:schemeClr val="tx1"/>
                </a:solidFill>
                <a:latin typeface="Times New Roman"/>
              </a:rPr>
              <a:t>protection,to</a:t>
            </a:r>
            <a:r>
              <a:rPr lang="en-US" sz="2000" dirty="0">
                <a:solidFill>
                  <a:schemeClr val="tx1"/>
                </a:solidFill>
                <a:latin typeface="Times New Roman"/>
              </a:rPr>
              <a:t> ensure the confidentiality and integrity of user data. </a:t>
            </a:r>
            <a:endParaRPr lang="en-US" sz="2000" dirty="0">
              <a:solidFill>
                <a:schemeClr val="tx1"/>
              </a:solidFill>
            </a:endParaRPr>
          </a:p>
          <a:p>
            <a:pPr marL="285750" indent="-285750">
              <a:buChar char="•"/>
            </a:pPr>
            <a:r>
              <a:rPr lang="en-US" sz="2000" dirty="0">
                <a:solidFill>
                  <a:schemeClr val="tx1"/>
                </a:solidFill>
                <a:latin typeface="Times New Roman"/>
              </a:rPr>
              <a:t>The system also provides a user-friendly interface with intuitive navigation and search functionalities to facilitate easy usage.</a:t>
            </a:r>
            <a:endParaRPr lang="en-US" sz="2000" dirty="0">
              <a:solidFill>
                <a:schemeClr val="tx1"/>
              </a:solidFill>
            </a:endParaRPr>
          </a:p>
          <a:p>
            <a:pPr marL="285750" indent="-285750">
              <a:buChar char="•"/>
            </a:pPr>
            <a:r>
              <a:rPr lang="en-US" sz="2000" dirty="0">
                <a:solidFill>
                  <a:schemeClr val="tx1"/>
                </a:solidFill>
                <a:latin typeface="Times New Roman"/>
              </a:rPr>
              <a:t>The Virtual Transaction System aims to provide a seamless and convenient online </a:t>
            </a:r>
            <a:r>
              <a:rPr lang="en-US" sz="2000" dirty="0" err="1">
                <a:solidFill>
                  <a:schemeClr val="tx1"/>
                </a:solidFill>
                <a:latin typeface="Times New Roman"/>
              </a:rPr>
              <a:t>transcation</a:t>
            </a:r>
            <a:r>
              <a:rPr lang="en-US" sz="2000" dirty="0">
                <a:solidFill>
                  <a:schemeClr val="tx1"/>
                </a:solidFill>
                <a:latin typeface="Times New Roman"/>
              </a:rPr>
              <a:t> experience for users while ensuring their financial security</a:t>
            </a:r>
            <a:r>
              <a:rPr lang="en-US" sz="1800" dirty="0">
                <a:solidFill>
                  <a:schemeClr val="tx1"/>
                </a:solidFill>
                <a:latin typeface="Times New Roman"/>
              </a:rPr>
              <a:t>.</a:t>
            </a:r>
            <a:endParaRPr lang="en-US" dirty="0">
              <a:solidFill>
                <a:schemeClr val="tx1"/>
              </a:solidFill>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a:xfrm>
            <a:off x="2535977" y="381828"/>
            <a:ext cx="4753582" cy="333308"/>
          </a:xfrm>
        </p:spPr>
        <p:txBody>
          <a:bodyPr>
            <a:noAutofit/>
          </a:bodyPr>
          <a:lstStyle/>
          <a:p>
            <a:r>
              <a:rPr lang="en-US" sz="2000" b="1" u="sng" dirty="0">
                <a:latin typeface="Times New Roman"/>
                <a:cs typeface="Arial"/>
              </a:rPr>
              <a:t>PROBLEM STATEMENT</a:t>
            </a:r>
            <a:endParaRPr lang="en-IN" sz="2000" b="1" u="sng" dirty="0">
              <a:latin typeface="Times New Roman"/>
              <a:cs typeface="Arial" panose="020B0604020202020204" pitchFamily="34" charset="0"/>
            </a:endParaRPr>
          </a:p>
        </p:txBody>
      </p:sp>
      <p:sp>
        <p:nvSpPr>
          <p:cNvPr id="4" name="TextBox 3">
            <a:extLst>
              <a:ext uri="{FF2B5EF4-FFF2-40B4-BE49-F238E27FC236}">
                <a16:creationId xmlns:a16="http://schemas.microsoft.com/office/drawing/2014/main" id="{313A5D0B-8CAD-DEE9-4EFF-68D874616F3A}"/>
              </a:ext>
            </a:extLst>
          </p:cNvPr>
          <p:cNvSpPr txBox="1"/>
          <p:nvPr/>
        </p:nvSpPr>
        <p:spPr>
          <a:xfrm>
            <a:off x="734992" y="1205705"/>
            <a:ext cx="75947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rPr>
              <a:t>     The existing manual system for managing Money transactions lacks efficiency and security. Users face challenges in accessing account information and conducting transactions seamlessly. There is a need for solution to enhance the user experience, ensure security, and streamline transaction operations. </a:t>
            </a:r>
          </a:p>
        </p:txBody>
      </p:sp>
      <p:sp>
        <p:nvSpPr>
          <p:cNvPr id="3" name="TextBox 2">
            <a:extLst>
              <a:ext uri="{FF2B5EF4-FFF2-40B4-BE49-F238E27FC236}">
                <a16:creationId xmlns:a16="http://schemas.microsoft.com/office/drawing/2014/main" id="{B1B628BF-7AD0-CDB6-592B-2D576B203759}"/>
              </a:ext>
            </a:extLst>
          </p:cNvPr>
          <p:cNvSpPr txBox="1"/>
          <p:nvPr/>
        </p:nvSpPr>
        <p:spPr>
          <a:xfrm>
            <a:off x="695356" y="2896603"/>
            <a:ext cx="767401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AIM</a:t>
            </a:r>
          </a:p>
          <a:p>
            <a:endParaRPr lang="en-US" b="1" u="sng" dirty="0">
              <a:latin typeface="Times New Roman" panose="02020603050405020304" pitchFamily="18" charset="0"/>
              <a:cs typeface="Times New Roman" panose="02020603050405020304" pitchFamily="18" charset="0"/>
            </a:endParaRPr>
          </a:p>
          <a:p>
            <a:pPr algn="just"/>
            <a:r>
              <a:rPr lang="en-US" sz="1800" dirty="0">
                <a:latin typeface="Times New Roman"/>
              </a:rPr>
              <a:t>	To create a comprehensive Virtual transaction system using HTML, Java Servlets, and MySQL, aiming to provide users with a secure, efficient, and user-friendly platform for conducting banking transactions.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45D0E-ECC6-36AC-054A-196DEF6CD2FD}"/>
              </a:ext>
            </a:extLst>
          </p:cNvPr>
          <p:cNvSpPr txBox="1"/>
          <p:nvPr/>
        </p:nvSpPr>
        <p:spPr>
          <a:xfrm>
            <a:off x="1521553" y="989514"/>
            <a:ext cx="69674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rPr>
              <a:t>     </a:t>
            </a:r>
            <a:endParaRPr lang="en-US" dirty="0"/>
          </a:p>
        </p:txBody>
      </p:sp>
      <p:sp>
        <p:nvSpPr>
          <p:cNvPr id="5" name="TextBox 4">
            <a:extLst>
              <a:ext uri="{FF2B5EF4-FFF2-40B4-BE49-F238E27FC236}">
                <a16:creationId xmlns:a16="http://schemas.microsoft.com/office/drawing/2014/main" id="{44F8D779-D0AD-20AF-4D8B-5B128D429368}"/>
              </a:ext>
            </a:extLst>
          </p:cNvPr>
          <p:cNvSpPr txBox="1"/>
          <p:nvPr/>
        </p:nvSpPr>
        <p:spPr>
          <a:xfrm>
            <a:off x="3174825" y="379692"/>
            <a:ext cx="23949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u="sng" dirty="0">
                <a:latin typeface="Times New Roman"/>
                <a:cs typeface="Times New Roman"/>
              </a:rPr>
              <a:t>OBJECTIVE</a:t>
            </a:r>
            <a:endParaRPr lang="en-US" sz="1600" dirty="0"/>
          </a:p>
        </p:txBody>
      </p:sp>
      <p:sp>
        <p:nvSpPr>
          <p:cNvPr id="7" name="TextBox 6">
            <a:extLst>
              <a:ext uri="{FF2B5EF4-FFF2-40B4-BE49-F238E27FC236}">
                <a16:creationId xmlns:a16="http://schemas.microsoft.com/office/drawing/2014/main" id="{B2E026F5-A4F2-8309-E6D5-365BEF6C98EE}"/>
              </a:ext>
            </a:extLst>
          </p:cNvPr>
          <p:cNvSpPr txBox="1"/>
          <p:nvPr/>
        </p:nvSpPr>
        <p:spPr>
          <a:xfrm>
            <a:off x="958363" y="1189569"/>
            <a:ext cx="69674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dirty="0">
                <a:latin typeface="Times New Roman"/>
              </a:rPr>
              <a:t>Develop a responsive HTML-based frontend to facilitate seamless user interaction with the Virtual Transaction System </a:t>
            </a:r>
            <a:r>
              <a:rPr lang="en-US" dirty="0" err="1">
                <a:latin typeface="Times New Roman"/>
              </a:rPr>
              <a:t>system</a:t>
            </a:r>
            <a:r>
              <a:rPr lang="en-US" dirty="0">
                <a:latin typeface="Times New Roman"/>
              </a:rPr>
              <a:t>. </a:t>
            </a:r>
            <a:endParaRPr lang="en-US" sz="1600" dirty="0"/>
          </a:p>
          <a:p>
            <a:pPr marL="342900" indent="-342900" algn="just">
              <a:buFont typeface="Wingdings"/>
              <a:buChar char="Ø"/>
            </a:pPr>
            <a:r>
              <a:rPr lang="en-US" dirty="0">
                <a:latin typeface="Times New Roman"/>
              </a:rPr>
              <a:t>Implement Java Servlets for robust backend logic, ensuring secure user authentication and transaction processing.</a:t>
            </a:r>
          </a:p>
          <a:p>
            <a:pPr marL="342900" indent="-342900" algn="just">
              <a:buFont typeface="Wingdings"/>
              <a:buChar char="Ø"/>
            </a:pPr>
            <a:r>
              <a:rPr lang="en-US" dirty="0">
                <a:latin typeface="Times New Roman"/>
                <a:cs typeface="Times New Roman"/>
              </a:rPr>
              <a:t>Integrate MySQL for efficient and secure storage of user account details.</a:t>
            </a:r>
            <a:endParaRPr lang="en-US" dirty="0">
              <a:latin typeface="Times New Roman"/>
            </a:endParaRPr>
          </a:p>
          <a:p>
            <a:pPr marL="342900" indent="-342900" algn="just">
              <a:buFont typeface="Wingdings"/>
              <a:buChar char="Ø"/>
            </a:pPr>
            <a:r>
              <a:rPr lang="en-US" dirty="0">
                <a:latin typeface="Times New Roman"/>
              </a:rPr>
              <a:t> Enhance user experience by enabling secure and intuitive Transaction operations, including balance inquiry, and fund transfers.</a:t>
            </a:r>
          </a:p>
          <a:p>
            <a:pPr marL="342900" indent="-342900" algn="just">
              <a:buFont typeface="Wingdings"/>
              <a:buChar char="Ø"/>
            </a:pPr>
            <a:r>
              <a:rPr lang="en-US" dirty="0">
                <a:latin typeface="Times New Roman"/>
              </a:rPr>
              <a:t> Design a logging mechanism to track and audit user actions, enhancing system accountability and security.</a:t>
            </a:r>
          </a:p>
          <a:p>
            <a:pPr marL="342900" indent="-342900" algn="just">
              <a:buFont typeface="Wingdings"/>
              <a:buChar char="Ø"/>
            </a:pPr>
            <a:r>
              <a:rPr lang="en-US" dirty="0">
                <a:latin typeface="Times New Roman"/>
              </a:rPr>
              <a:t>Utilize Eclipse IDE for Java EE Developers for streamlined development, testing, and deployment of the ATM system.</a:t>
            </a:r>
          </a:p>
        </p:txBody>
      </p:sp>
    </p:spTree>
    <p:extLst>
      <p:ext uri="{BB962C8B-B14F-4D97-AF65-F5344CB8AC3E}">
        <p14:creationId xmlns:p14="http://schemas.microsoft.com/office/powerpoint/2010/main" val="122105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2646590" y="676097"/>
            <a:ext cx="3621864" cy="4247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Times New Roman"/>
                <a:cs typeface="Arial"/>
              </a:rPr>
              <a:t>PROPOSED SOLUTION</a:t>
            </a:r>
            <a:endParaRPr lang="en-IN" sz="2400" b="1" u="sng" dirty="0">
              <a:latin typeface="Times New Roman"/>
              <a:cs typeface="Arial"/>
            </a:endParaRPr>
          </a:p>
        </p:txBody>
      </p:sp>
      <p:sp>
        <p:nvSpPr>
          <p:cNvPr id="3" name="TextBox 2">
            <a:extLst>
              <a:ext uri="{FF2B5EF4-FFF2-40B4-BE49-F238E27FC236}">
                <a16:creationId xmlns:a16="http://schemas.microsoft.com/office/drawing/2014/main" id="{E2F75597-66EC-942B-DA0C-A192B51396B1}"/>
              </a:ext>
            </a:extLst>
          </p:cNvPr>
          <p:cNvSpPr txBox="1"/>
          <p:nvPr/>
        </p:nvSpPr>
        <p:spPr>
          <a:xfrm>
            <a:off x="1302753" y="1725863"/>
            <a:ext cx="741943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dirty="0">
                <a:latin typeface="Times New Roman"/>
              </a:rPr>
              <a:t>Develop a web-based Virtual Transaction System that employs HTML for the frontend, Java Servlets for backend logic, and MySQL for database management. The system should allow users to perform standard Transaction operations, including balance inquiry, cash withdrawal, funds transfer.</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1674064" y="526495"/>
            <a:ext cx="5680922" cy="4247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Times New Roman"/>
                <a:cs typeface="Arial"/>
              </a:rPr>
              <a:t>SYSTEM DEPLOYMENT APPROACH</a:t>
            </a:r>
            <a:endParaRPr lang="en-IN" sz="2400" b="1" u="sng" dirty="0">
              <a:latin typeface="Times New Roman"/>
              <a:cs typeface="Arial"/>
            </a:endParaRPr>
          </a:p>
        </p:txBody>
      </p:sp>
      <p:sp>
        <p:nvSpPr>
          <p:cNvPr id="3" name="TextBox 2">
            <a:extLst>
              <a:ext uri="{FF2B5EF4-FFF2-40B4-BE49-F238E27FC236}">
                <a16:creationId xmlns:a16="http://schemas.microsoft.com/office/drawing/2014/main" id="{3D1C7AD7-87E3-625E-A466-4AE69C07D5D4}"/>
              </a:ext>
            </a:extLst>
          </p:cNvPr>
          <p:cNvSpPr txBox="1"/>
          <p:nvPr/>
        </p:nvSpPr>
        <p:spPr>
          <a:xfrm>
            <a:off x="1843505" y="1435098"/>
            <a:ext cx="702309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rPr>
              <a:t>Tools and Technologies:</a:t>
            </a:r>
          </a:p>
          <a:p>
            <a:r>
              <a:rPr lang="en-US" sz="2000" dirty="0">
                <a:latin typeface="Times New Roman"/>
              </a:rPr>
              <a:t>Frontend:  HTML, CSS, JavaScript</a:t>
            </a:r>
          </a:p>
          <a:p>
            <a:r>
              <a:rPr lang="en-US" sz="2000" dirty="0">
                <a:latin typeface="Times New Roman"/>
              </a:rPr>
              <a:t>Backend:  Java Servlets</a:t>
            </a:r>
          </a:p>
          <a:p>
            <a:r>
              <a:rPr lang="en-US" sz="2000" dirty="0">
                <a:latin typeface="Times New Roman"/>
              </a:rPr>
              <a:t>Front end framework:  Bootstrap</a:t>
            </a:r>
          </a:p>
          <a:p>
            <a:r>
              <a:rPr lang="en-US" sz="2000" dirty="0">
                <a:latin typeface="Times New Roman"/>
              </a:rPr>
              <a:t>Front end library:  </a:t>
            </a:r>
            <a:r>
              <a:rPr lang="en-US" sz="2000" dirty="0" err="1">
                <a:latin typeface="Times New Roman"/>
              </a:rPr>
              <a:t>JQuery</a:t>
            </a:r>
          </a:p>
          <a:p>
            <a:r>
              <a:rPr lang="en-US" sz="2000" dirty="0">
                <a:latin typeface="Times New Roman"/>
              </a:rPr>
              <a:t>Database:  MySQL</a:t>
            </a:r>
          </a:p>
          <a:p>
            <a:r>
              <a:rPr lang="en-US" sz="2000" dirty="0">
                <a:latin typeface="Times New Roman"/>
              </a:rPr>
              <a:t>Development Environment: Eclipse IDE for Java EE Developers</a:t>
            </a:r>
          </a:p>
          <a:p>
            <a:r>
              <a:rPr lang="en-US" sz="2000" dirty="0">
                <a:latin typeface="Times New Roman"/>
              </a:rPr>
              <a:t>Deployment Environment: Microsoft Azure cloud</a:t>
            </a:r>
          </a:p>
        </p:txBody>
      </p:sp>
    </p:spTree>
    <p:extLst>
      <p:ext uri="{BB962C8B-B14F-4D97-AF65-F5344CB8AC3E}">
        <p14:creationId xmlns:p14="http://schemas.microsoft.com/office/powerpoint/2010/main" val="276198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2103553" y="307638"/>
            <a:ext cx="4936894" cy="4247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Times New Roman"/>
                <a:cs typeface="Arial"/>
              </a:rPr>
              <a:t>ALGORITHM &amp; DEPLOYMENT</a:t>
            </a:r>
            <a:endParaRPr lang="en-IN" sz="2400" b="1" u="sng" dirty="0">
              <a:latin typeface="Times New Roman"/>
              <a:cs typeface="Arial"/>
            </a:endParaRPr>
          </a:p>
        </p:txBody>
      </p:sp>
      <p:sp>
        <p:nvSpPr>
          <p:cNvPr id="3" name="TextBox 2">
            <a:extLst>
              <a:ext uri="{FF2B5EF4-FFF2-40B4-BE49-F238E27FC236}">
                <a16:creationId xmlns:a16="http://schemas.microsoft.com/office/drawing/2014/main" id="{8DE6068D-9C3F-E8EE-1B69-06C4E4F5472B}"/>
              </a:ext>
            </a:extLst>
          </p:cNvPr>
          <p:cNvSpPr txBox="1"/>
          <p:nvPr/>
        </p:nvSpPr>
        <p:spPr>
          <a:xfrm>
            <a:off x="1025535" y="975226"/>
            <a:ext cx="7725433"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latin typeface="Times New Roman"/>
                <a:cs typeface="Times New Roman"/>
              </a:rPr>
              <a:t>Algorithm</a:t>
            </a:r>
            <a:r>
              <a:rPr lang="en-US" sz="2000" b="1" dirty="0">
                <a:latin typeface="Times New Roman"/>
                <a:cs typeface="Times New Roman"/>
              </a:rPr>
              <a:t>:</a:t>
            </a:r>
            <a:endParaRPr lang="en-US" dirty="0"/>
          </a:p>
          <a:p>
            <a:r>
              <a:rPr lang="en-US" sz="2000" dirty="0">
                <a:latin typeface="Times New Roman"/>
                <a:cs typeface="Times New Roman"/>
              </a:rPr>
              <a:t>The project described above involves the implementation of various algorithms for different functionalities, but it doesn't specifically refer to a single algorithm by name. Instead, it encompasses a combination of algorithms for tasks such as user authentication, balance inquiry, cash withdrawal, fund transfer, and security measures.</a:t>
            </a:r>
          </a:p>
          <a:p>
            <a:r>
              <a:rPr lang="en-US" sz="2000" dirty="0">
                <a:latin typeface="Times New Roman"/>
                <a:cs typeface="Times New Roman"/>
              </a:rPr>
              <a:t>1) User Authentication</a:t>
            </a:r>
          </a:p>
          <a:p>
            <a:r>
              <a:rPr lang="en-US" sz="2000" dirty="0">
                <a:latin typeface="Times New Roman"/>
                <a:cs typeface="Times New Roman"/>
              </a:rPr>
              <a:t>2)Cash Withdrawal and Fund Transfer</a:t>
            </a:r>
          </a:p>
          <a:p>
            <a:r>
              <a:rPr lang="en-US" sz="2000" dirty="0">
                <a:latin typeface="Times New Roman"/>
                <a:cs typeface="Times New Roman"/>
              </a:rPr>
              <a:t>3)Security Measures</a:t>
            </a:r>
          </a:p>
          <a:p>
            <a:pPr algn="l"/>
            <a:endParaRPr lang="en-US" dirty="0"/>
          </a:p>
          <a:p>
            <a:r>
              <a:rPr lang="en-US" sz="2000" b="1" u="sng" dirty="0">
                <a:latin typeface="Times New Roman"/>
                <a:cs typeface="Times New Roman"/>
              </a:rPr>
              <a:t>Deployment:  </a:t>
            </a:r>
            <a:r>
              <a:rPr lang="en-US" sz="2000" dirty="0">
                <a:hlinkClick r:id="rId2"/>
              </a:rPr>
              <a:t>https://aswinm371.github.io/ATM-System/src/main/webapp/index.html</a:t>
            </a:r>
            <a:endParaRPr lang="en-US" sz="2000" dirty="0">
              <a:latin typeface="Times New Roman"/>
            </a:endParaRPr>
          </a:p>
          <a:p>
            <a:endParaRPr lang="en-US" dirty="0"/>
          </a:p>
        </p:txBody>
      </p:sp>
    </p:spTree>
    <p:extLst>
      <p:ext uri="{BB962C8B-B14F-4D97-AF65-F5344CB8AC3E}">
        <p14:creationId xmlns:p14="http://schemas.microsoft.com/office/powerpoint/2010/main" val="197968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28524" y="634666"/>
            <a:ext cx="2472177" cy="4247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Times New Roman"/>
                <a:cs typeface="Arial"/>
              </a:rPr>
              <a:t>CONCLUSION</a:t>
            </a:r>
            <a:endParaRPr lang="en-IN" sz="2400" b="1" u="sng" dirty="0">
              <a:latin typeface="Times New Roman"/>
              <a:cs typeface="Arial"/>
            </a:endParaRPr>
          </a:p>
        </p:txBody>
      </p:sp>
      <p:sp>
        <p:nvSpPr>
          <p:cNvPr id="3" name="TextBox 2">
            <a:extLst>
              <a:ext uri="{FF2B5EF4-FFF2-40B4-BE49-F238E27FC236}">
                <a16:creationId xmlns:a16="http://schemas.microsoft.com/office/drawing/2014/main" id="{0CD7FDA8-1EF6-2EFF-06A2-F2DE96890C1A}"/>
              </a:ext>
            </a:extLst>
          </p:cNvPr>
          <p:cNvSpPr txBox="1"/>
          <p:nvPr/>
        </p:nvSpPr>
        <p:spPr>
          <a:xfrm>
            <a:off x="1504616" y="1612900"/>
            <a:ext cx="671830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dirty="0">
                <a:latin typeface="Times New Roman"/>
              </a:rPr>
              <a:t>The project aims to deliver a fully functional and secure transaction system that enhances user experience, provides real-time transaction updates, and ensures data integrity. The use of Java Servlets and MySQL database integration will enable a robust and scalable solution for managing transaction operations.</a:t>
            </a: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TotalTime>
  <Words>744</Words>
  <Application>Microsoft Office PowerPoint</Application>
  <PresentationFormat>On-screen Show (16:9)</PresentationFormat>
  <Paragraphs>77</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ABSTRACT</vt:lpstr>
      <vt:lpstr>PROBLEM STATEMENT</vt:lpstr>
      <vt:lpstr>PowerPoint Presentation</vt:lpstr>
      <vt:lpstr>PROPOSED SOLUTION</vt:lpstr>
      <vt:lpstr>SYSTEM DEPLOYMENT APPROACH</vt:lpstr>
      <vt:lpstr>ALGORITHM &amp; DEPLOYMENT</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kannan p</cp:lastModifiedBy>
  <cp:revision>614</cp:revision>
  <dcterms:modified xsi:type="dcterms:W3CDTF">2024-01-12T11:07:35Z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