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8803600" cx="21597925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0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dGZZl7MaDe8IEP8lpkHmTlVw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0" orient="horz"/>
        <p:guide pos="68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CenturyGothic-boldItalic.fntdata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8661" y="-3034"/>
            <a:ext cx="21589278" cy="5329158"/>
          </a:xfrm>
          <a:prstGeom prst="roundRect">
            <a:avLst>
              <a:gd fmla="val 0" name="adj"/>
            </a:avLst>
          </a:prstGeom>
          <a:solidFill>
            <a:srgbClr val="2754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38E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noir&#10;&#10;Description générée automatiquement" id="12" name="Google Shape;12;p3"/>
          <p:cNvPicPr preferRelativeResize="0"/>
          <p:nvPr/>
        </p:nvPicPr>
        <p:blipFill rotWithShape="1">
          <a:blip r:embed="rId2">
            <a:alphaModFix amt="47000"/>
          </a:blip>
          <a:srcRect b="22771" l="0" r="0" t="33345"/>
          <a:stretch/>
        </p:blipFill>
        <p:spPr>
          <a:xfrm>
            <a:off x="8661" y="-5702"/>
            <a:ext cx="21589278" cy="5329159"/>
          </a:xfrm>
          <a:prstGeom prst="rect">
            <a:avLst/>
          </a:prstGeom>
          <a:solidFill>
            <a:srgbClr val="238EA0"/>
          </a:solidFill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97" y="1080320"/>
            <a:ext cx="2366845" cy="35795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dessin&#10;&#10;Description générée automatiquement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82418" y="3600600"/>
            <a:ext cx="2288315" cy="90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661" y="27809874"/>
            <a:ext cx="21597938" cy="993726"/>
          </a:xfrm>
          <a:prstGeom prst="roundRect">
            <a:avLst>
              <a:gd fmla="val 0" name="adj"/>
            </a:avLst>
          </a:prstGeom>
          <a:solidFill>
            <a:srgbClr val="1E41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38E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85590" y="28006734"/>
            <a:ext cx="16530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" y="5328792"/>
            <a:ext cx="4267200" cy="224810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96900" y="6102225"/>
            <a:ext cx="170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rgbClr val="052E6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Auteurs</a:t>
            </a:r>
            <a:endParaRPr/>
          </a:p>
        </p:txBody>
      </p:sp>
      <p:sp>
        <p:nvSpPr>
          <p:cNvPr id="23" name="Google Shape;23;p1"/>
          <p:cNvSpPr txBox="1"/>
          <p:nvPr/>
        </p:nvSpPr>
        <p:spPr>
          <a:xfrm>
            <a:off x="724273" y="13536699"/>
            <a:ext cx="23936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52E6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Partenaires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708398" y="13846038"/>
            <a:ext cx="336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724273" y="6759635"/>
            <a:ext cx="30180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CAILLARD Mathias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JACQUET Marin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/>
          <p:nvPr/>
        </p:nvSpPr>
        <p:spPr>
          <a:xfrm rot="-5400000">
            <a:off x="18893718" y="22437425"/>
            <a:ext cx="46829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Cassiopée 2022-2023          fb: /Projets.Cassiopee/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4077075" y="1080325"/>
            <a:ext cx="140301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bord </a:t>
            </a:r>
            <a:endParaRPr b="1" sz="8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 indicateurs d’activité de Télécom SudParis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5691982" y="4221247"/>
            <a:ext cx="108003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fr-FR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Pour un pilotage par la donnée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2391541" y="28006734"/>
            <a:ext cx="67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﻿</a:t>
            </a:r>
            <a:r>
              <a:rPr lang="fr-F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marin.jacquet</a:t>
            </a:r>
            <a:r>
              <a:rPr b="0" i="0" lang="fr-F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@﻿telecom-sudparis.eu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1743734" y="28006734"/>
            <a:ext cx="93602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https://www.telecom-sudparis.eu</a:t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" name="Google Shape;31;p1"/>
          <p:cNvGrpSpPr/>
          <p:nvPr/>
        </p:nvGrpSpPr>
        <p:grpSpPr>
          <a:xfrm>
            <a:off x="5174098" y="6193250"/>
            <a:ext cx="8231623" cy="7150331"/>
            <a:chOff x="1828513" y="6140598"/>
            <a:chExt cx="10346434" cy="7150331"/>
          </a:xfrm>
        </p:grpSpPr>
        <p:sp>
          <p:nvSpPr>
            <p:cNvPr id="32" name="Google Shape;32;p1"/>
            <p:cNvSpPr txBox="1"/>
            <p:nvPr/>
          </p:nvSpPr>
          <p:spPr>
            <a:xfrm>
              <a:off x="1828546" y="6140598"/>
              <a:ext cx="10346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4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Contexte</a:t>
              </a:r>
              <a:endParaRPr/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1828513" y="6692748"/>
              <a:ext cx="103464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62F66"/>
                </a:buClr>
                <a:buSzPts val="2800"/>
                <a:buFont typeface="Century Gothic"/>
                <a:buNone/>
              </a:pPr>
              <a:r>
                <a:rPr lang="fr-FR" sz="2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 nombreuses données brutes inexploitées</a:t>
              </a:r>
              <a:endParaRPr b="0" i="0" sz="2800" u="non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828528" y="7350929"/>
              <a:ext cx="8959800" cy="59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228600" lvl="0" marL="228600" marR="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Arial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Télécom SudParis recueille depuis 2015 des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indicateurs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 suivi auprès de ses différents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services.</a:t>
              </a:r>
              <a:endParaRPr b="1"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0" marL="228600" marR="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Arial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indicateurs 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peuvent être de précieux atouts pour permettre un pilotage éclairé par la donnée des activités de l’école.</a:t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0" marL="228600" marR="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Arial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Ces données sont stockées dans des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tableurs Excel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r>
                <a:rPr lang="fr-FR"/>
                <a:t> 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L’interprétation de ces données est alors compliquée.</a:t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0" marL="228600" marR="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Arial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Notre objectif est donc d’exploiter ces données brutes en les transformant en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graphes adaptés et lisibles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que nous allons intégrer dans une application Web.</a:t>
              </a:r>
              <a:endParaRPr/>
            </a:p>
          </p:txBody>
        </p:sp>
      </p:grpSp>
      <p:grpSp>
        <p:nvGrpSpPr>
          <p:cNvPr id="35" name="Google Shape;35;p1"/>
          <p:cNvGrpSpPr/>
          <p:nvPr/>
        </p:nvGrpSpPr>
        <p:grpSpPr>
          <a:xfrm>
            <a:off x="12911685" y="10062525"/>
            <a:ext cx="9001762" cy="7154600"/>
            <a:chOff x="1599620" y="6140605"/>
            <a:chExt cx="11313900" cy="7154600"/>
          </a:xfrm>
        </p:grpSpPr>
        <p:sp>
          <p:nvSpPr>
            <p:cNvPr id="36" name="Google Shape;36;p1"/>
            <p:cNvSpPr txBox="1"/>
            <p:nvPr/>
          </p:nvSpPr>
          <p:spPr>
            <a:xfrm>
              <a:off x="1599682" y="6140605"/>
              <a:ext cx="106362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4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Valorisation des données</a:t>
              </a:r>
              <a:endParaRPr/>
            </a:p>
          </p:txBody>
        </p:sp>
        <p:sp>
          <p:nvSpPr>
            <p:cNvPr id="37" name="Google Shape;37;p1"/>
            <p:cNvSpPr txBox="1"/>
            <p:nvPr/>
          </p:nvSpPr>
          <p:spPr>
            <a:xfrm>
              <a:off x="1599620" y="6692755"/>
              <a:ext cx="113139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62F66"/>
                </a:buClr>
                <a:buSzPts val="2800"/>
                <a:buFont typeface="Century Gothic"/>
                <a:buNone/>
              </a:pPr>
              <a:r>
                <a:rPr lang="fr-FR" sz="2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 visualisations graphiques lisibles et adaptées</a:t>
              </a:r>
              <a:endParaRPr b="0" i="0" sz="2800" u="non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738288" y="7355205"/>
              <a:ext cx="9188700" cy="59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228600" lvl="0" marL="228600" marR="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Arial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graphiques uni-année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sont adaptés pour visualiser les indicateurs sur une année, tandis que les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graphiques multi-années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donnent l’opportunité de suivre l’évolution au fil des années des indicateurs.</a:t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1"/>
          <p:cNvGrpSpPr/>
          <p:nvPr/>
        </p:nvGrpSpPr>
        <p:grpSpPr>
          <a:xfrm>
            <a:off x="5049284" y="18650407"/>
            <a:ext cx="8035526" cy="8876606"/>
            <a:chOff x="1671451" y="6140598"/>
            <a:chExt cx="10111396" cy="13774994"/>
          </a:xfrm>
        </p:grpSpPr>
        <p:sp>
          <p:nvSpPr>
            <p:cNvPr id="40" name="Google Shape;40;p1"/>
            <p:cNvSpPr txBox="1"/>
            <p:nvPr/>
          </p:nvSpPr>
          <p:spPr>
            <a:xfrm>
              <a:off x="1828547" y="6140598"/>
              <a:ext cx="9954300" cy="4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4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Utilisation de l’application</a:t>
              </a:r>
              <a:endParaRPr/>
            </a:p>
          </p:txBody>
        </p:sp>
        <p:sp>
          <p:nvSpPr>
            <p:cNvPr id="41" name="Google Shape;41;p1"/>
            <p:cNvSpPr txBox="1"/>
            <p:nvPr/>
          </p:nvSpPr>
          <p:spPr>
            <a:xfrm>
              <a:off x="1828543" y="9171762"/>
              <a:ext cx="9954300" cy="18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62F66"/>
                </a:buClr>
                <a:buSzPts val="2800"/>
                <a:buFont typeface="Century Gothic"/>
                <a:buNone/>
              </a:pPr>
              <a:r>
                <a:t/>
              </a:r>
              <a:endParaRPr sz="2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62F66"/>
                </a:buClr>
                <a:buSzPts val="2800"/>
                <a:buFont typeface="Century Gothic"/>
                <a:buNone/>
              </a:pPr>
              <a:r>
                <a:rPr lang="fr-FR" sz="2800">
                  <a:solidFill>
                    <a:srgbClr val="062F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Une application intuitive et personnalisable</a:t>
              </a:r>
              <a:endParaRPr b="0" i="0" sz="2800" u="non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671451" y="13071092"/>
              <a:ext cx="8959800" cy="68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81000" lvl="0" marL="45720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Century Gothic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Les onglets des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services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contiennent des visualisations d’indicateurs qu’ils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produisent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et les onglets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départementaux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des visualisations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les concernant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45720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381000" lvl="0" marL="457200" rtl="0" algn="just">
                <a:spcBef>
                  <a:spcPts val="600"/>
                </a:spcBef>
                <a:spcAft>
                  <a:spcPts val="0"/>
                </a:spcAft>
                <a:buClr>
                  <a:srgbClr val="D1214B"/>
                </a:buClr>
                <a:buSzPts val="2400"/>
                <a:buFont typeface="Century Gothic"/>
                <a:buChar char="●"/>
              </a:pP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Les onglets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“Choix libre”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et </a:t>
              </a:r>
              <a:r>
                <a:rPr b="1"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“Historique”</a:t>
              </a:r>
              <a:r>
                <a:rPr lang="fr-FR" sz="2400">
                  <a:solidFill>
                    <a:srgbClr val="59595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permettent d’afficher des graphiques à la carte, respectivement sur l’année sélectionnée et sur plusieurs années.</a:t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just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" name="Google Shape;43;p1"/>
          <p:cNvSpPr txBox="1"/>
          <p:nvPr/>
        </p:nvSpPr>
        <p:spPr>
          <a:xfrm>
            <a:off x="19731576" y="1986919"/>
            <a:ext cx="137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600">
                <a:solidFill>
                  <a:srgbClr val="F2F2F2"/>
                </a:solidFill>
              </a:rPr>
              <a:t>47</a:t>
            </a:r>
            <a:endParaRPr b="1" sz="6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696900" y="9928600"/>
            <a:ext cx="239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052E6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Encadrants</a:t>
            </a:r>
            <a:endParaRPr b="1" sz="3200">
              <a:solidFill>
                <a:srgbClr val="052E6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766767" y="10729392"/>
            <a:ext cx="30180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DEFUDE Bruno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JEAN Benoît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34857" l="0" r="0" t="0"/>
          <a:stretch/>
        </p:blipFill>
        <p:spPr>
          <a:xfrm>
            <a:off x="517375" y="14303246"/>
            <a:ext cx="2752726" cy="27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3124600" y="9288263"/>
            <a:ext cx="79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entury Gothic"/>
                <a:ea typeface="Century Gothic"/>
                <a:cs typeface="Century Gothic"/>
                <a:sym typeface="Century Gothic"/>
              </a:rPr>
              <a:t>Figure 3 - </a:t>
            </a: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Diagramme d’architecture de l’application Web 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6164713" y="19434038"/>
            <a:ext cx="563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entury Gothic"/>
                <a:ea typeface="Century Gothic"/>
                <a:cs typeface="Century Gothic"/>
                <a:sym typeface="Century Gothic"/>
              </a:rPr>
              <a:t>Figure 1 - </a:t>
            </a: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Exemple de visualisation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 d’un indicateur par un figure en bâton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700" y="14503076"/>
            <a:ext cx="7750456" cy="48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13009325" y="21331000"/>
            <a:ext cx="761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entury Gothic"/>
                <a:ea typeface="Century Gothic"/>
                <a:cs typeface="Century Gothic"/>
                <a:sym typeface="Century Gothic"/>
              </a:rPr>
              <a:t>Figure 4 - </a:t>
            </a: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Exemples de visualisation uni-année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d’indicateurs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2951375" y="26801500"/>
            <a:ext cx="8231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entury Gothic"/>
                <a:ea typeface="Century Gothic"/>
                <a:cs typeface="Century Gothic"/>
                <a:sym typeface="Century Gothic"/>
              </a:rPr>
              <a:t>Figure 5 - </a:t>
            </a: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Exemple de visualisation </a:t>
            </a:r>
            <a:r>
              <a:rPr i="1" lang="fr-F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multi-années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d’un indicateur 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5">
            <a:alphaModFix/>
          </a:blip>
          <a:srcRect b="0" l="2448" r="0" t="0"/>
          <a:stretch/>
        </p:blipFill>
        <p:spPr>
          <a:xfrm>
            <a:off x="13597475" y="17363701"/>
            <a:ext cx="7029450" cy="39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6">
            <a:alphaModFix/>
          </a:blip>
          <a:srcRect b="-2350" l="0" r="0" t="2350"/>
          <a:stretch/>
        </p:blipFill>
        <p:spPr>
          <a:xfrm>
            <a:off x="12945116" y="22301725"/>
            <a:ext cx="8244208" cy="46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7">
            <a:alphaModFix/>
          </a:blip>
          <a:srcRect b="90164" l="43033" r="6482" t="0"/>
          <a:stretch/>
        </p:blipFill>
        <p:spPr>
          <a:xfrm>
            <a:off x="4482925" y="21808635"/>
            <a:ext cx="8462199" cy="65178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5895813" y="22688500"/>
            <a:ext cx="563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latin typeface="Century Gothic"/>
                <a:ea typeface="Century Gothic"/>
                <a:cs typeface="Century Gothic"/>
                <a:sym typeface="Century Gothic"/>
              </a:rPr>
              <a:t>Figure 2 - </a:t>
            </a: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Extrait de la barre de navigation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93950" y="5341239"/>
            <a:ext cx="8903977" cy="435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38175" y="13357200"/>
            <a:ext cx="7200049" cy="39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lecom_SudParis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2012-02-29T16:05:21Z</dcterms:created>
  <dc:creator>IMT</dc:creator>
</cp:coreProperties>
</file>