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1"/>
  </p:notesMasterIdLst>
  <p:sldIdLst>
    <p:sldId id="256" r:id="rId2"/>
    <p:sldId id="305" r:id="rId3"/>
    <p:sldId id="30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7010400" cy="9296400"/>
  <p:embeddedFontLst>
    <p:embeddedFont>
      <p:font typeface="Calibri" panose="020F0502020204030204" pitchFamily="34" charset="0"/>
      <p:regular r:id="rId52"/>
      <p:bold r:id="rId53"/>
      <p:italic r:id="rId54"/>
      <p:boldItalic r:id="rId55"/>
    </p:embeddedFont>
    <p:embeddedFont>
      <p:font typeface="Belleza" panose="020B0604020202020204" charset="0"/>
      <p:regular r:id="rId56"/>
    </p:embeddedFont>
    <p:embeddedFont>
      <p:font typeface="Book Antiqua" panose="02040602050305030304" pitchFamily="18"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ty Evans" initials="P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C76C59-F7CE-4FD6-896F-0CF09AFEA931}">
  <a:tblStyle styleId="{B0C76C59-F7CE-4FD6-896F-0CF09AFEA931}" styleName="Table_0"/>
  <a:tblStyle styleId="{528AC35C-216D-47F9-86EE-607AE42AC395}"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30" autoAdjust="0"/>
  </p:normalViewPr>
  <p:slideViewPr>
    <p:cSldViewPr snapToGrid="0">
      <p:cViewPr varScale="1">
        <p:scale>
          <a:sx n="93" d="100"/>
          <a:sy n="93" d="100"/>
        </p:scale>
        <p:origin x="1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9217" cy="4657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69596" y="0"/>
            <a:ext cx="3039217" cy="46577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81100" y="696912"/>
            <a:ext cx="464819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1358" y="4416107"/>
            <a:ext cx="5607684" cy="4184016"/>
          </a:xfrm>
          <a:prstGeom prst="rect">
            <a:avLst/>
          </a:prstGeom>
          <a:noFill/>
          <a:ln>
            <a:noFill/>
          </a:ln>
        </p:spPr>
        <p:txBody>
          <a:bodyPr lIns="91425" tIns="91425" rIns="91425" bIns="91425" anchor="t" anchorCtr="0"/>
          <a:lstStyle>
            <a:lvl1pPr marL="0" marR="0" lvl="0" indent="0" algn="l" rtl="0">
              <a:spcBef>
                <a:spcPts val="36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lr>
                <a:schemeClr val="dk1"/>
              </a:buClr>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lr>
                <a:schemeClr val="dk1"/>
              </a:buClr>
              <a:buFont typeface="Arial"/>
              <a:buNone/>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039"/>
            <a:ext cx="3039217" cy="465773"/>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69596" y="8829039"/>
            <a:ext cx="3039217" cy="465773"/>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462734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2" name="Shape 112"/>
          <p:cNvSpPr txBox="1">
            <a:spLocks noGrp="1"/>
          </p:cNvSpPr>
          <p:nvPr>
            <p:ph type="body" idx="1"/>
            <p:custDataLst>
              <p:tags r:id="rId1"/>
            </p:custDataLst>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3" name="Shape 11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55" name="Shape 255"/>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56" name="Shape 256"/>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87" name="Shape 287"/>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88" name="Shape 288"/>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98" name="Shape 298"/>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99" name="Shape 299"/>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05" name="Shape 305"/>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06" name="Shape 306"/>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14</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13" name="Shape 313"/>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14" name="Shape 314"/>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21" name="Shape 321"/>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22" name="Shape 322"/>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16</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43" name="Shape 343"/>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44" name="Shape 344"/>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17</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65" name="Shape 3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66" name="Shape 366"/>
          <p:cNvSpPr txBox="1"/>
          <p:nvPr/>
        </p:nvSpPr>
        <p:spPr>
          <a:xfrm>
            <a:off x="0" y="0"/>
            <a:ext cx="3810000" cy="1269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95" name="Shape 395"/>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96" name="Shape 396"/>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02" name="Shape 402"/>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03" name="Shape 40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20</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701358" y="4416107"/>
            <a:ext cx="5607684" cy="4184016"/>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5" name="Shape 55"/>
          <p:cNvSpPr>
            <a:spLocks noGrp="1" noRot="1" noChangeAspect="1"/>
          </p:cNvSpPr>
          <p:nvPr>
            <p:ph type="sldImg" idx="2"/>
            <p:custDataLst>
              <p:tags r:id="rId1"/>
            </p:custDataLst>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6" name="Shape 56"/>
          <p:cNvSpPr txBox="1"/>
          <p:nvPr/>
        </p:nvSpPr>
        <p:spPr>
          <a:xfrm>
            <a:off x="0" y="0"/>
            <a:ext cx="3809998" cy="127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42563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10" name="Shape 410"/>
          <p:cNvSpPr txBox="1">
            <a:spLocks noGrp="1"/>
          </p:cNvSpPr>
          <p:nvPr>
            <p:ph type="body" idx="1"/>
          </p:nvPr>
        </p:nvSpPr>
        <p:spPr>
          <a:xfrm>
            <a:off x="701358" y="4416107"/>
            <a:ext cx="5607599"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11" name="Shape 411"/>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21</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19" name="Shape 419"/>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20" name="Shape 420"/>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22</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701358" y="4416107"/>
            <a:ext cx="5607600" cy="4184100"/>
          </a:xfrm>
          <a:prstGeom prst="rect">
            <a:avLst/>
          </a:prstGeom>
        </p:spPr>
        <p:txBody>
          <a:bodyPr lIns="91425" tIns="91425" rIns="91425" bIns="91425" anchor="t" anchorCtr="0">
            <a:noAutofit/>
          </a:bodyPr>
          <a:lstStyle/>
          <a:p>
            <a:pPr lvl="0">
              <a:spcBef>
                <a:spcPts val="0"/>
              </a:spcBef>
              <a:buNone/>
            </a:pPr>
            <a:endParaRPr/>
          </a:p>
        </p:txBody>
      </p:sp>
      <p:sp>
        <p:nvSpPr>
          <p:cNvPr id="427" name="Shape 427"/>
          <p:cNvSpPr txBox="1">
            <a:spLocks noGrp="1"/>
          </p:cNvSpPr>
          <p:nvPr>
            <p:ph type="sldNum" idx="12"/>
          </p:nvPr>
        </p:nvSpPr>
        <p:spPr>
          <a:xfrm>
            <a:off x="3969596" y="8829039"/>
            <a:ext cx="3039299" cy="465900"/>
          </a:xfrm>
          <a:prstGeom prst="rect">
            <a:avLst/>
          </a:prstGeom>
        </p:spPr>
        <p:txBody>
          <a:bodyPr lIns="93125" tIns="46550" rIns="93125" bIns="46550" anchor="b" anchorCtr="0">
            <a:noAutofit/>
          </a:bodyPr>
          <a:lstStyle/>
          <a:p>
            <a:pPr lvl="0">
              <a:spcBef>
                <a:spcPts val="0"/>
              </a:spcBef>
              <a:buClr>
                <a:schemeClr val="dk1"/>
              </a:buClr>
              <a:buSzPct val="25000"/>
              <a:buFont typeface="Arial"/>
              <a:buNone/>
            </a:pPr>
            <a:fld id="{00000000-1234-1234-1234-123412341234}"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34" name="Shape 434"/>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35" name="Shape 435"/>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24</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41" name="Shape 441"/>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42" name="Shape 442"/>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25</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57" name="Shape 457"/>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58" name="Shape 458"/>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64" name="Shape 464"/>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65" name="Shape 465"/>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27</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72" name="Shape 472"/>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73" name="Shape 47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92" name="Shape 492"/>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93" name="Shape 49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07" name="Shape 507"/>
          <p:cNvSpPr txBox="1">
            <a:spLocks noGrp="1"/>
          </p:cNvSpPr>
          <p:nvPr>
            <p:ph type="body" idx="1"/>
          </p:nvPr>
        </p:nvSpPr>
        <p:spPr>
          <a:xfrm>
            <a:off x="701358" y="4416107"/>
            <a:ext cx="5607599"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08" name="Shape 508"/>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46" name="Shape 146"/>
          <p:cNvSpPr txBox="1">
            <a:spLocks noGrp="1"/>
          </p:cNvSpPr>
          <p:nvPr>
            <p:ph type="body" idx="1"/>
          </p:nvPr>
        </p:nvSpPr>
        <p:spPr>
          <a:xfrm>
            <a:off x="701358" y="4416107"/>
            <a:ext cx="5607599"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7" name="Shape 147"/>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14" name="Shape 514"/>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15" name="Shape 515"/>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22" name="Shape 522"/>
          <p:cNvSpPr txBox="1">
            <a:spLocks noGrp="1"/>
          </p:cNvSpPr>
          <p:nvPr>
            <p:ph type="body" idx="1"/>
          </p:nvPr>
        </p:nvSpPr>
        <p:spPr>
          <a:xfrm>
            <a:off x="701358" y="4416107"/>
            <a:ext cx="5607599"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23" name="Shape 52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32</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35" name="Shape 535"/>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36" name="Shape 536"/>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33</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48" name="Shape 548"/>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49" name="Shape 549"/>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34</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61" name="Shape 561"/>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62" name="Shape 562"/>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68" name="Shape 568"/>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69" name="Shape 569"/>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36</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77" name="Shape 57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78" name="Shape 578"/>
          <p:cNvSpPr txBox="1"/>
          <p:nvPr/>
        </p:nvSpPr>
        <p:spPr>
          <a:xfrm>
            <a:off x="0" y="0"/>
            <a:ext cx="3810000" cy="1269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41" name="Shape 641"/>
          <p:cNvSpPr txBox="1">
            <a:spLocks noGrp="1"/>
          </p:cNvSpPr>
          <p:nvPr>
            <p:ph type="body" idx="1"/>
          </p:nvPr>
        </p:nvSpPr>
        <p:spPr>
          <a:xfrm>
            <a:off x="701358" y="4416107"/>
            <a:ext cx="5607599"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42" name="Shape 642"/>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48" name="Shape 648"/>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49" name="Shape 649"/>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39</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56" name="Shape 656"/>
          <p:cNvSpPr txBox="1">
            <a:spLocks noGrp="1"/>
          </p:cNvSpPr>
          <p:nvPr>
            <p:ph type="body" idx="1"/>
          </p:nvPr>
        </p:nvSpPr>
        <p:spPr>
          <a:xfrm>
            <a:off x="701039" y="4415789"/>
            <a:ext cx="5608200" cy="4183498"/>
          </a:xfrm>
          <a:prstGeom prst="rect">
            <a:avLst/>
          </a:prstGeom>
          <a:noFill/>
          <a:ln>
            <a:noFill/>
          </a:ln>
        </p:spPr>
        <p:txBody>
          <a:bodyPr lIns="93275" tIns="93275" rIns="93275" bIns="93275" anchor="ctr" anchorCtr="0">
            <a:noAutofit/>
          </a:bodyPr>
          <a:lstStyle/>
          <a:p>
            <a:pPr marL="0" marR="0" lvl="0" indent="0" algn="l" rtl="0">
              <a:spcBef>
                <a:spcPts val="0"/>
              </a:spcBef>
              <a:spcAft>
                <a:spcPts val="0"/>
              </a:spcAft>
              <a:buClr>
                <a:schemeClr val="dk1"/>
              </a:buClr>
              <a:buSzPct val="25000"/>
              <a:buFont typeface="Arial"/>
              <a:buNone/>
            </a:pPr>
            <a:endParaRPr sz="1400" b="0" i="0" u="none" strike="noStrike" cap="none">
              <a:solidFill>
                <a:schemeClr val="dk1"/>
              </a:solidFill>
              <a:latin typeface="Arial"/>
              <a:ea typeface="Arial"/>
              <a:cs typeface="Arial"/>
              <a:sym typeface="Arial"/>
            </a:endParaRPr>
          </a:p>
        </p:txBody>
      </p:sp>
      <p:sp>
        <p:nvSpPr>
          <p:cNvPr id="657" name="Shape 657"/>
          <p:cNvSpPr txBox="1"/>
          <p:nvPr/>
        </p:nvSpPr>
        <p:spPr>
          <a:xfrm>
            <a:off x="0" y="0"/>
            <a:ext cx="3809999" cy="127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53" name="Shape 153"/>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54" name="Shape 154"/>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5</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63" name="Shape 663"/>
          <p:cNvSpPr txBox="1">
            <a:spLocks noGrp="1"/>
          </p:cNvSpPr>
          <p:nvPr>
            <p:ph type="body" idx="1"/>
          </p:nvPr>
        </p:nvSpPr>
        <p:spPr>
          <a:xfrm>
            <a:off x="701039" y="4415789"/>
            <a:ext cx="5608200" cy="4183498"/>
          </a:xfrm>
          <a:prstGeom prst="rect">
            <a:avLst/>
          </a:prstGeom>
          <a:noFill/>
          <a:ln>
            <a:noFill/>
          </a:ln>
        </p:spPr>
        <p:txBody>
          <a:bodyPr lIns="93275" tIns="93275" rIns="93275" bIns="93275" anchor="ctr" anchorCtr="0">
            <a:noAutofit/>
          </a:bodyPr>
          <a:lstStyle/>
          <a:p>
            <a:pPr marL="0" marR="0" lvl="0" indent="0" algn="l" rtl="0">
              <a:spcBef>
                <a:spcPts val="0"/>
              </a:spcBef>
              <a:spcAft>
                <a:spcPts val="0"/>
              </a:spcAft>
              <a:buClr>
                <a:schemeClr val="dk1"/>
              </a:buClr>
              <a:buSzPct val="25000"/>
              <a:buFont typeface="Arial"/>
              <a:buNone/>
            </a:pPr>
            <a:endParaRPr sz="1400" b="0" i="0" u="none" strike="noStrike" cap="none">
              <a:solidFill>
                <a:schemeClr val="dk1"/>
              </a:solidFill>
              <a:latin typeface="Arial"/>
              <a:ea typeface="Arial"/>
              <a:cs typeface="Arial"/>
              <a:sym typeface="Arial"/>
            </a:endParaRPr>
          </a:p>
        </p:txBody>
      </p:sp>
      <p:sp>
        <p:nvSpPr>
          <p:cNvPr id="664" name="Shape 664"/>
          <p:cNvSpPr txBox="1"/>
          <p:nvPr/>
        </p:nvSpPr>
        <p:spPr>
          <a:xfrm>
            <a:off x="0" y="0"/>
            <a:ext cx="3809999" cy="127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1" name="Shape 671"/>
          <p:cNvSpPr txBox="1">
            <a:spLocks noGrp="1"/>
          </p:cNvSpPr>
          <p:nvPr>
            <p:ph type="body" idx="1"/>
          </p:nvPr>
        </p:nvSpPr>
        <p:spPr>
          <a:xfrm>
            <a:off x="701039" y="4415789"/>
            <a:ext cx="5608200" cy="4183498"/>
          </a:xfrm>
          <a:prstGeom prst="rect">
            <a:avLst/>
          </a:prstGeom>
          <a:noFill/>
          <a:ln>
            <a:noFill/>
          </a:ln>
        </p:spPr>
        <p:txBody>
          <a:bodyPr lIns="93275" tIns="93275" rIns="93275" bIns="93275" anchor="ctr" anchorCtr="0">
            <a:noAutofit/>
          </a:bodyPr>
          <a:lstStyle/>
          <a:p>
            <a:pPr marL="0" marR="0" lvl="0" indent="0" algn="l" rtl="0">
              <a:spcBef>
                <a:spcPts val="0"/>
              </a:spcBef>
              <a:spcAft>
                <a:spcPts val="0"/>
              </a:spcAft>
              <a:buClr>
                <a:schemeClr val="dk1"/>
              </a:buClr>
              <a:buSzPct val="25000"/>
              <a:buFont typeface="Arial"/>
              <a:buNone/>
            </a:pPr>
            <a:endParaRPr sz="1400" b="0" i="0" u="none" strike="noStrike" cap="none">
              <a:solidFill>
                <a:schemeClr val="dk1"/>
              </a:solidFill>
              <a:latin typeface="Arial"/>
              <a:ea typeface="Arial"/>
              <a:cs typeface="Arial"/>
              <a:sym typeface="Arial"/>
            </a:endParaRPr>
          </a:p>
        </p:txBody>
      </p:sp>
      <p:sp>
        <p:nvSpPr>
          <p:cNvPr id="672" name="Shape 672"/>
          <p:cNvSpPr txBox="1"/>
          <p:nvPr/>
        </p:nvSpPr>
        <p:spPr>
          <a:xfrm>
            <a:off x="0" y="0"/>
            <a:ext cx="3809999" cy="127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9" name="Shape 679"/>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80" name="Shape 680"/>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86" name="Shape 686"/>
          <p:cNvSpPr txBox="1">
            <a:spLocks noGrp="1"/>
          </p:cNvSpPr>
          <p:nvPr>
            <p:ph type="body" idx="1"/>
          </p:nvPr>
        </p:nvSpPr>
        <p:spPr>
          <a:xfrm>
            <a:off x="701358" y="4416107"/>
            <a:ext cx="5607600"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87" name="Shape 687"/>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04" name="Shape 704"/>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05" name="Shape 705"/>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45</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18" name="Shape 718"/>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19" name="Shape 719"/>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46</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25" name="Shape 725"/>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26" name="Shape 726"/>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47</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Shape 7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32" name="Shape 732"/>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33" name="Shape 73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48</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46" name="Shape 746"/>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47" name="Shape 747"/>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49</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a:t>Strategy exploring different operating models in mid-long to long-term.  Much is still unknown (Oxeon, etc.).  We wanted to set foundation in the short-term.</a:t>
            </a:r>
          </a:p>
        </p:txBody>
      </p:sp>
      <p:sp>
        <p:nvSpPr>
          <p:cNvPr id="161" name="Shape 16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2" name="Shape 162"/>
          <p:cNvSpPr txBox="1"/>
          <p:nvPr/>
        </p:nvSpPr>
        <p:spPr>
          <a:xfrm>
            <a:off x="0" y="0"/>
            <a:ext cx="3810000" cy="1269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0" name="Shape 19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1" name="Shape 191"/>
          <p:cNvSpPr txBox="1"/>
          <p:nvPr/>
        </p:nvSpPr>
        <p:spPr>
          <a:xfrm>
            <a:off x="0" y="0"/>
            <a:ext cx="3810000" cy="1269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22" name="Shape 222"/>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23" name="Shape 223"/>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8</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40" name="Shape 240"/>
          <p:cNvSpPr txBox="1">
            <a:spLocks noGrp="1"/>
          </p:cNvSpPr>
          <p:nvPr>
            <p:ph type="body" idx="1"/>
          </p:nvPr>
        </p:nvSpPr>
        <p:spPr>
          <a:xfrm>
            <a:off x="701358" y="4416107"/>
            <a:ext cx="5607599" cy="4184100"/>
          </a:xfrm>
          <a:prstGeom prst="rect">
            <a:avLst/>
          </a:prstGeom>
          <a:noFill/>
          <a:ln>
            <a:noFill/>
          </a:ln>
        </p:spPr>
        <p:txBody>
          <a:bodyPr lIns="93125" tIns="46550" rIns="93125" bIns="46550"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1" name="Shape 241"/>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47" name="Shape 247"/>
          <p:cNvSpPr txBox="1">
            <a:spLocks noGrp="1"/>
          </p:cNvSpPr>
          <p:nvPr>
            <p:ph type="body" idx="1"/>
          </p:nvPr>
        </p:nvSpPr>
        <p:spPr>
          <a:xfrm>
            <a:off x="701358" y="4416107"/>
            <a:ext cx="5607600" cy="41841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8" name="Shape 248"/>
          <p:cNvSpPr txBox="1">
            <a:spLocks noGrp="1"/>
          </p:cNvSpPr>
          <p:nvPr>
            <p:ph type="sldNum" idx="12"/>
          </p:nvPr>
        </p:nvSpPr>
        <p:spPr>
          <a:xfrm>
            <a:off x="3969596" y="8829039"/>
            <a:ext cx="3039299" cy="465900"/>
          </a:xfrm>
          <a:prstGeom prst="rect">
            <a:avLst/>
          </a:prstGeom>
          <a:noFill/>
          <a:ln>
            <a:noFill/>
          </a:ln>
        </p:spPr>
        <p:txBody>
          <a:bodyPr lIns="93125" tIns="46550" rIns="93125" bIns="46550" anchor="b"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1pPr>
            <a:lvl2pPr marL="0" marR="0" lvl="1"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2pPr>
            <a:lvl3pPr marL="0" marR="0" lvl="2"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3pPr>
            <a:lvl4pPr marL="0" marR="0" lvl="3"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4pPr>
            <a:lvl5pPr marL="0" marR="0" lvl="4"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5pPr>
            <a:lvl6pPr marL="457200" marR="0" lvl="5"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6pPr>
            <a:lvl7pPr marL="914400" marR="0" lvl="6"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7pPr>
            <a:lvl8pPr marL="1371600" marR="0" lvl="7"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8pPr>
            <a:lvl9pPr marL="1828800" marR="0" lvl="8"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9pPr>
          </a:lstStyle>
          <a:p>
            <a:endParaRPr/>
          </a:p>
        </p:txBody>
      </p:sp>
      <p:sp>
        <p:nvSpPr>
          <p:cNvPr id="19" name="Shape 1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400"/>
              </a:spcBef>
              <a:spcAft>
                <a:spcPts val="0"/>
              </a:spcAft>
              <a:buClr>
                <a:schemeClr val="dk1"/>
              </a:buClr>
              <a:buFont typeface="Belleza"/>
              <a:buNone/>
              <a:defRPr sz="2000" b="0" i="0" u="none" strike="noStrike" cap="none">
                <a:solidFill>
                  <a:schemeClr val="dk1"/>
                </a:solidFill>
                <a:latin typeface="Belleza"/>
                <a:ea typeface="Belleza"/>
                <a:cs typeface="Belleza"/>
                <a:sym typeface="Belleza"/>
              </a:defRPr>
            </a:lvl1pPr>
            <a:lvl2pPr marL="457200" marR="0" lvl="1" indent="0" algn="ctr" rtl="0">
              <a:lnSpc>
                <a:spcPct val="100000"/>
              </a:lnSpc>
              <a:spcBef>
                <a:spcPts val="560"/>
              </a:spcBef>
              <a:spcAft>
                <a:spcPts val="0"/>
              </a:spcAft>
              <a:buClr>
                <a:schemeClr val="dk1"/>
              </a:buClr>
              <a:buFont typeface="Belleza"/>
              <a:buNone/>
              <a:defRPr sz="2800" b="0" i="0" u="none" strike="noStrike" cap="none">
                <a:solidFill>
                  <a:schemeClr val="dk1"/>
                </a:solidFill>
                <a:latin typeface="Belleza"/>
                <a:ea typeface="Belleza"/>
                <a:cs typeface="Belleza"/>
                <a:sym typeface="Belleza"/>
              </a:defRPr>
            </a:lvl2pPr>
            <a:lvl3pPr marL="914400" marR="0" lvl="2" indent="0" algn="ctr" rtl="0">
              <a:lnSpc>
                <a:spcPct val="100000"/>
              </a:lnSpc>
              <a:spcBef>
                <a:spcPts val="320"/>
              </a:spcBef>
              <a:spcAft>
                <a:spcPts val="0"/>
              </a:spcAft>
              <a:buClr>
                <a:schemeClr val="dk1"/>
              </a:buClr>
              <a:buFont typeface="Belleza"/>
              <a:buNone/>
              <a:defRPr sz="1600" b="0" i="0" u="none" strike="noStrike" cap="none">
                <a:solidFill>
                  <a:schemeClr val="dk1"/>
                </a:solidFill>
                <a:latin typeface="Belleza"/>
                <a:ea typeface="Belleza"/>
                <a:cs typeface="Belleza"/>
                <a:sym typeface="Belleza"/>
              </a:defRPr>
            </a:lvl3pPr>
            <a:lvl4pPr marL="1371600" marR="0" lvl="3"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4pPr>
            <a:lvl5pPr marL="1828800" marR="0" lvl="4"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5pPr>
            <a:lvl6pPr marL="2286000" marR="0" lvl="5"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6pPr>
            <a:lvl7pPr marL="2743200" marR="0" lvl="6"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7pPr>
            <a:lvl8pPr marL="3200400" marR="0" lvl="7"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8pPr>
            <a:lvl9pPr marL="3657600" marR="0" lvl="8" indent="0" algn="ctr" rtl="0">
              <a:lnSpc>
                <a:spcPct val="100000"/>
              </a:lnSpc>
              <a:spcBef>
                <a:spcPts val="280"/>
              </a:spcBef>
              <a:spcAft>
                <a:spcPts val="0"/>
              </a:spcAft>
              <a:buClr>
                <a:schemeClr val="dk1"/>
              </a:buClr>
              <a:buFont typeface="Belleza"/>
              <a:buNone/>
              <a:defRPr sz="1400" b="0" i="0" u="none" strike="noStrike" cap="none">
                <a:solidFill>
                  <a:schemeClr val="dk1"/>
                </a:solidFill>
                <a:latin typeface="Belleza"/>
                <a:ea typeface="Belleza"/>
                <a:cs typeface="Belleza"/>
                <a:sym typeface="Belleza"/>
              </a:defRPr>
            </a:lvl9pPr>
          </a:lstStyle>
          <a:p>
            <a:endParaRPr/>
          </a:p>
        </p:txBody>
      </p:sp>
      <p:pic>
        <p:nvPicPr>
          <p:cNvPr id="22" name="Shape 22"/>
          <p:cNvPicPr preferRelativeResize="0"/>
          <p:nvPr/>
        </p:nvPicPr>
        <p:blipFill rotWithShape="1">
          <a:blip r:embed="rId2">
            <a:alphaModFix/>
          </a:blip>
          <a:srcRect/>
          <a:stretch/>
        </p:blipFill>
        <p:spPr>
          <a:xfrm>
            <a:off x="66965" y="6245225"/>
            <a:ext cx="1563051" cy="543255"/>
          </a:xfrm>
          <a:prstGeom prst="rect">
            <a:avLst/>
          </a:prstGeom>
          <a:noFill/>
          <a:ln>
            <a:noFill/>
          </a:ln>
        </p:spPr>
      </p:pic>
      <p:sp>
        <p:nvSpPr>
          <p:cNvPr id="7" name="Shape 10"/>
          <p:cNvSpPr txBox="1">
            <a:spLocks noGrp="1"/>
          </p:cNvSpPr>
          <p:nvPr>
            <p:ph type="sldNum" idx="12"/>
          </p:nvPr>
        </p:nvSpPr>
        <p:spPr>
          <a:xfrm>
            <a:off x="3854585" y="6312231"/>
            <a:ext cx="2133598" cy="476249"/>
          </a:xfrm>
          <a:prstGeom prst="rect">
            <a:avLst/>
          </a:prstGeom>
          <a:noFill/>
          <a:ln>
            <a:noFill/>
          </a:ln>
        </p:spPr>
        <p:txBody>
          <a:bodyPr lIns="91425" tIns="45700" rIns="91425" bIns="45700" anchor="t" anchorCtr="0">
            <a:noAutofit/>
          </a:bodyPr>
          <a:lstStyle>
            <a:lvl1pPr algn="ctr">
              <a:defRPr/>
            </a:lvl1p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a:t>
            </a:fld>
            <a:endParaRPr lang="en-US" sz="900">
              <a:solidFill>
                <a:schemeClr val="dk1"/>
              </a:solidFill>
              <a:latin typeface="Belleza"/>
              <a:ea typeface="Belleza"/>
              <a:cs typeface="Belleza"/>
              <a:sym typeface="Bellez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593366"/>
            <a:ext cx="8520599" cy="763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sp>
        <p:nvSpPr>
          <p:cNvPr id="43" name="Shape 43"/>
          <p:cNvSpPr txBox="1">
            <a:spLocks noGrp="1"/>
          </p:cNvSpPr>
          <p:nvPr>
            <p:ph type="body" idx="1"/>
          </p:nvPr>
        </p:nvSpPr>
        <p:spPr>
          <a:xfrm>
            <a:off x="311700" y="1536633"/>
            <a:ext cx="8520599" cy="45551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72457" y="6217621"/>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251369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3854585" y="6312231"/>
            <a:ext cx="2133598" cy="476249"/>
          </a:xfrm>
          <a:prstGeom prst="rect">
            <a:avLst/>
          </a:prstGeom>
          <a:noFill/>
          <a:ln>
            <a:noFill/>
          </a:ln>
        </p:spPr>
        <p:txBody>
          <a:bodyPr lIns="91425" tIns="45700" rIns="91425" bIns="45700" anchor="t" anchorCtr="0">
            <a:noAutofit/>
          </a:bodyPr>
          <a:lstStyle>
            <a:lvl1pPr algn="ctr">
              <a:defRPr/>
            </a:lvl1p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a:t>
            </a:fld>
            <a:endParaRPr lang="en-US" sz="900">
              <a:solidFill>
                <a:schemeClr val="dk1"/>
              </a:solidFill>
              <a:latin typeface="Belleza"/>
              <a:ea typeface="Belleza"/>
              <a:cs typeface="Belleza"/>
              <a:sym typeface="Belleza"/>
            </a:endParaRPr>
          </a:p>
        </p:txBody>
      </p:sp>
      <p:sp>
        <p:nvSpPr>
          <p:cNvPr id="11" name="Shape 11"/>
          <p:cNvSpPr txBox="1">
            <a:spLocks noGrp="1"/>
          </p:cNvSpPr>
          <p:nvPr>
            <p:ph type="title"/>
          </p:nvPr>
        </p:nvSpPr>
        <p:spPr>
          <a:xfrm>
            <a:off x="457200" y="460166"/>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1pPr>
            <a:lvl2pPr marL="0" marR="0" lvl="1"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2pPr>
            <a:lvl3pPr marL="0" marR="0" lvl="2"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3pPr>
            <a:lvl4pPr marL="0" marR="0" lvl="3"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4pPr>
            <a:lvl5pPr marL="0" marR="0" lvl="4"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5pPr>
            <a:lvl6pPr marL="457200" marR="0" lvl="5"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6pPr>
            <a:lvl7pPr marL="914400" marR="0" lvl="6"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7pPr>
            <a:lvl8pPr marL="1371600" marR="0" lvl="7"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8pPr>
            <a:lvl9pPr marL="1828800" marR="0" lvl="8" indent="0" algn="ctr" rtl="0">
              <a:spcBef>
                <a:spcPts val="0"/>
              </a:spcBef>
              <a:spcAft>
                <a:spcPts val="0"/>
              </a:spcAft>
              <a:buClr>
                <a:schemeClr val="dk2"/>
              </a:buClr>
              <a:buFont typeface="Belleza"/>
              <a:buNone/>
              <a:defRPr sz="3200" b="0" i="0" u="none" strike="noStrike" cap="none">
                <a:solidFill>
                  <a:schemeClr val="dk2"/>
                </a:solidFill>
                <a:latin typeface="Belleza"/>
                <a:ea typeface="Belleza"/>
                <a:cs typeface="Belleza"/>
                <a:sym typeface="Belleza"/>
              </a:defRPr>
            </a:lvl9pPr>
          </a:lstStyle>
          <a:p>
            <a:endParaRPr/>
          </a:p>
        </p:txBody>
      </p:sp>
      <p:sp>
        <p:nvSpPr>
          <p:cNvPr id="12" name="Shape 12"/>
          <p:cNvSpPr txBox="1">
            <a:spLocks noGrp="1"/>
          </p:cNvSpPr>
          <p:nvPr>
            <p:ph type="body" idx="1"/>
          </p:nvPr>
        </p:nvSpPr>
        <p:spPr>
          <a:xfrm>
            <a:off x="608012" y="1763713"/>
            <a:ext cx="8229600" cy="4525959"/>
          </a:xfrm>
          <a:prstGeom prst="rect">
            <a:avLst/>
          </a:prstGeom>
          <a:noFill/>
          <a:ln>
            <a:noFill/>
          </a:ln>
        </p:spPr>
        <p:txBody>
          <a:bodyPr lIns="91425" tIns="91425" rIns="91425" bIns="91425" anchor="t" anchorCtr="0"/>
          <a:lstStyle>
            <a:lvl1pPr marL="342900" marR="0" lvl="0" indent="673100" algn="l" rtl="0">
              <a:lnSpc>
                <a:spcPct val="100000"/>
              </a:lnSpc>
              <a:spcBef>
                <a:spcPts val="400"/>
              </a:spcBef>
              <a:spcAft>
                <a:spcPts val="0"/>
              </a:spcAft>
              <a:buClr>
                <a:schemeClr val="dk1"/>
              </a:buClr>
              <a:buSzPct val="100000"/>
              <a:buFont typeface="Belleza"/>
              <a:buChar char="•"/>
              <a:defRPr sz="2000" b="0" i="0" u="none" strike="noStrike" cap="none">
                <a:solidFill>
                  <a:schemeClr val="dk1"/>
                </a:solidFill>
                <a:latin typeface="Belleza"/>
                <a:ea typeface="Belleza"/>
                <a:cs typeface="Belleza"/>
                <a:sym typeface="Belleza"/>
              </a:defRPr>
            </a:lvl1pPr>
            <a:lvl2pPr marL="742950" marR="0" lvl="1" indent="1136650" algn="l" rtl="0">
              <a:lnSpc>
                <a:spcPct val="100000"/>
              </a:lnSpc>
              <a:spcBef>
                <a:spcPts val="560"/>
              </a:spcBef>
              <a:spcAft>
                <a:spcPts val="0"/>
              </a:spcAft>
              <a:buClr>
                <a:schemeClr val="dk1"/>
              </a:buClr>
              <a:buSzPct val="100000"/>
              <a:buFont typeface="Belleza"/>
              <a:buChar char="–"/>
              <a:defRPr sz="2800" b="0" i="0" u="none" strike="noStrike" cap="none">
                <a:solidFill>
                  <a:schemeClr val="dk1"/>
                </a:solidFill>
                <a:latin typeface="Belleza"/>
                <a:ea typeface="Belleza"/>
                <a:cs typeface="Belleza"/>
                <a:sym typeface="Belleza"/>
              </a:defRPr>
            </a:lvl2pPr>
            <a:lvl3pPr marL="1143000" marR="0" lvl="2" indent="584200" algn="l" rtl="0">
              <a:lnSpc>
                <a:spcPct val="100000"/>
              </a:lnSpc>
              <a:spcBef>
                <a:spcPts val="320"/>
              </a:spcBef>
              <a:spcAft>
                <a:spcPts val="0"/>
              </a:spcAft>
              <a:buClr>
                <a:schemeClr val="dk1"/>
              </a:buClr>
              <a:buSzPct val="100000"/>
              <a:buFont typeface="Belleza"/>
              <a:buChar char="•"/>
              <a:defRPr sz="1600" b="0" i="0" u="none" strike="noStrike" cap="none">
                <a:solidFill>
                  <a:schemeClr val="dk1"/>
                </a:solidFill>
                <a:latin typeface="Belleza"/>
                <a:ea typeface="Belleza"/>
                <a:cs typeface="Belleza"/>
                <a:sym typeface="Belleza"/>
              </a:defRPr>
            </a:lvl3pPr>
            <a:lvl4pPr marL="1600200" marR="0" lvl="3"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4pPr>
            <a:lvl5pPr marL="2057400" marR="0" lvl="4"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5pPr>
            <a:lvl6pPr marL="2514600" marR="0" lvl="5"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6pPr>
            <a:lvl7pPr marL="2971800" marR="0" lvl="6"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7pPr>
            <a:lvl8pPr marL="3429000" marR="0" lvl="7"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8pPr>
            <a:lvl9pPr marL="3886200" marR="0" lvl="8" indent="482600" algn="l" rtl="0">
              <a:lnSpc>
                <a:spcPct val="100000"/>
              </a:lnSpc>
              <a:spcBef>
                <a:spcPts val="280"/>
              </a:spcBef>
              <a:spcAft>
                <a:spcPts val="0"/>
              </a:spcAft>
              <a:buClr>
                <a:schemeClr val="dk1"/>
              </a:buClr>
              <a:buSzPct val="100000"/>
              <a:buFont typeface="Belleza"/>
              <a:buChar char="»"/>
              <a:defRPr sz="1400" b="0" i="0" u="none" strike="noStrike" cap="none">
                <a:solidFill>
                  <a:schemeClr val="dk1"/>
                </a:solidFill>
                <a:latin typeface="Belleza"/>
                <a:ea typeface="Belleza"/>
                <a:cs typeface="Belleza"/>
                <a:sym typeface="Belleza"/>
              </a:defRPr>
            </a:lvl9pPr>
          </a:lstStyle>
          <a:p>
            <a:endParaRPr dirty="0"/>
          </a:p>
        </p:txBody>
      </p:sp>
      <p:pic>
        <p:nvPicPr>
          <p:cNvPr id="14" name="Shape 14"/>
          <p:cNvPicPr preferRelativeResize="0"/>
          <p:nvPr/>
        </p:nvPicPr>
        <p:blipFill rotWithShape="1">
          <a:blip r:embed="rId4">
            <a:alphaModFix/>
          </a:blip>
          <a:srcRect/>
          <a:stretch/>
        </p:blipFill>
        <p:spPr>
          <a:xfrm>
            <a:off x="66965" y="6245225"/>
            <a:ext cx="1563051" cy="543255"/>
          </a:xfrm>
          <a:prstGeom prst="rect">
            <a:avLst/>
          </a:prstGeom>
          <a:noFill/>
          <a:ln>
            <a:noFill/>
          </a:ln>
        </p:spPr>
      </p:pic>
      <p:pic>
        <p:nvPicPr>
          <p:cNvPr id="15" name="Shape 15"/>
          <p:cNvPicPr preferRelativeResize="0"/>
          <p:nvPr/>
        </p:nvPicPr>
        <p:blipFill rotWithShape="1">
          <a:blip r:embed="rId5">
            <a:alphaModFix/>
          </a:blip>
          <a:srcRect/>
          <a:stretch/>
        </p:blipFill>
        <p:spPr>
          <a:xfrm>
            <a:off x="7072313" y="6291267"/>
            <a:ext cx="2016918" cy="548866"/>
          </a:xfrm>
          <a:prstGeom prst="rect">
            <a:avLst/>
          </a:prstGeom>
          <a:noFill/>
          <a:ln>
            <a:noFill/>
          </a:ln>
        </p:spPr>
      </p:pic>
      <p:sp>
        <p:nvSpPr>
          <p:cNvPr id="16" name="Shape 16"/>
          <p:cNvSpPr txBox="1"/>
          <p:nvPr/>
        </p:nvSpPr>
        <p:spPr>
          <a:xfrm>
            <a:off x="7797800" y="71100"/>
            <a:ext cx="1039799" cy="371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1400" b="1" i="0" u="sng" strike="noStrike" cap="none">
                <a:solidFill>
                  <a:srgbClr val="FF0000"/>
                </a:solidFill>
                <a:latin typeface="Arial"/>
                <a:ea typeface="Arial"/>
                <a:cs typeface="Arial"/>
                <a:sym typeface="Arial"/>
              </a:rPr>
              <a:t>DRAFT</a:t>
            </a:r>
          </a:p>
        </p:txBody>
      </p:sp>
    </p:spTree>
  </p:cSld>
  <p:clrMap bg1="lt1" tx1="dk1" bg2="dk2" tx2="lt2" accent1="accent1" accent2="accent2" accent3="accent3" accent4="accent4" accent5="accent5" accent6="accent6" hlink="hlink" folHlink="folHlink"/>
  <p:sldLayoutIdLst>
    <p:sldLayoutId id="2147483648" r:id="rId1"/>
    <p:sldLayoutId id="214748366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ascopubs.org/doi/abs/10.1200/jco.2010.28.15_suppl.578?trendmd-shared=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aje.oxfordjournals.org/content/152/6/514.full.pdf+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ascopubs.org/doi/abs/10.1200/jco.2010.28.15_suppl.578?trendmd-shared=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aje.oxfordjournals.org/content/152/6/514.full.pdf+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blog.caremessage.org/sms-health-education-programs-evaluating-our-results-7c97746314d#.ebdrh8913"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hyperlink" Target="http://www.safetynetcenter.org/medication-adherence-texting-pilot-program" TargetMode="External"/><Relationship Id="rId4" Type="http://schemas.openxmlformats.org/officeDocument/2006/relationships/hyperlink" Target="http://www.epilepsybehavior.com/article/S1525-5050(11)00560-9/fulltex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a:stretch/>
        </p:blipFill>
        <p:spPr>
          <a:xfrm>
            <a:off x="2393413" y="1254375"/>
            <a:ext cx="4211400" cy="2512500"/>
          </a:xfrm>
          <a:prstGeom prst="rect">
            <a:avLst/>
          </a:prstGeom>
          <a:noFill/>
          <a:ln>
            <a:noFill/>
          </a:ln>
        </p:spPr>
      </p:pic>
      <p:sp>
        <p:nvSpPr>
          <p:cNvPr id="116" name="Shape 116"/>
          <p:cNvSpPr txBox="1"/>
          <p:nvPr/>
        </p:nvSpPr>
        <p:spPr>
          <a:xfrm>
            <a:off x="2853624" y="4110166"/>
            <a:ext cx="4821900" cy="15351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800" b="1" i="1" u="none" strike="noStrike" cap="none" dirty="0">
                <a:solidFill>
                  <a:srgbClr val="CC0066"/>
                </a:solidFill>
                <a:latin typeface="Arial"/>
                <a:ea typeface="Arial"/>
                <a:cs typeface="Arial"/>
                <a:sym typeface="Arial"/>
              </a:rPr>
              <a:t>Making a Personal Impact</a:t>
            </a:r>
            <a:br>
              <a:rPr lang="en-US" sz="2800" b="1" i="1" u="none" strike="noStrike" cap="none" dirty="0">
                <a:solidFill>
                  <a:srgbClr val="CC0066"/>
                </a:solidFill>
                <a:latin typeface="Arial"/>
                <a:ea typeface="Arial"/>
                <a:cs typeface="Arial"/>
                <a:sym typeface="Arial"/>
              </a:rPr>
            </a:br>
            <a:r>
              <a:rPr lang="en-US" sz="2800" b="1" strike="noStrike" cap="none" dirty="0">
                <a:solidFill>
                  <a:srgbClr val="CC0066"/>
                </a:solidFill>
                <a:latin typeface="Arial"/>
                <a:ea typeface="Arial"/>
                <a:cs typeface="Arial"/>
                <a:sym typeface="Arial"/>
              </a:rPr>
              <a:t>Metrics Playbook</a:t>
            </a:r>
            <a:br>
              <a:rPr lang="en-US" sz="2000" b="1" i="1" u="none" strike="noStrike" cap="none" dirty="0">
                <a:solidFill>
                  <a:schemeClr val="dk2"/>
                </a:solidFill>
                <a:latin typeface="Arial"/>
                <a:ea typeface="Arial"/>
                <a:cs typeface="Arial"/>
                <a:sym typeface="Arial"/>
              </a:rPr>
            </a:br>
            <a:endParaRPr lang="en-US" sz="2000" b="1" i="1"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US" sz="2000" b="0" i="0" u="none" strike="noStrike" cap="none" dirty="0">
                <a:solidFill>
                  <a:schemeClr val="dk2"/>
                </a:solidFill>
                <a:latin typeface="Arial"/>
                <a:ea typeface="Arial"/>
                <a:cs typeface="Arial"/>
                <a:sym typeface="Arial"/>
              </a:rPr>
              <a:t>Erin, Juan, Julian, Mandy, </a:t>
            </a:r>
            <a:r>
              <a:rPr lang="en-US" sz="2000" b="0" i="0" u="none" strike="noStrike" cap="none" dirty="0" err="1">
                <a:solidFill>
                  <a:schemeClr val="dk2"/>
                </a:solidFill>
                <a:latin typeface="Arial"/>
                <a:ea typeface="Arial"/>
                <a:cs typeface="Arial"/>
                <a:sym typeface="Arial"/>
              </a:rPr>
              <a:t>Matty</a:t>
            </a:r>
            <a:endParaRPr lang="en-US" sz="20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br>
              <a:rPr lang="en-US" sz="2000" b="1" i="0" u="none" strike="noStrike" cap="none" dirty="0">
                <a:solidFill>
                  <a:schemeClr val="dk2"/>
                </a:solidFill>
                <a:latin typeface="Arial"/>
                <a:ea typeface="Arial"/>
                <a:cs typeface="Arial"/>
                <a:sym typeface="Arial"/>
              </a:rPr>
            </a:br>
            <a:r>
              <a:rPr lang="en-US" sz="2000" b="0" i="0" u="none" strike="noStrike" cap="none" dirty="0">
                <a:solidFill>
                  <a:schemeClr val="dk2"/>
                </a:solidFill>
                <a:latin typeface="Arial"/>
                <a:ea typeface="Arial"/>
                <a:cs typeface="Arial"/>
                <a:sym typeface="Arial"/>
              </a:rPr>
              <a:t>December 5</a:t>
            </a:r>
            <a:r>
              <a:rPr lang="en-US" sz="2000" b="0" i="0" u="none" strike="noStrike" cap="none" baseline="30000" dirty="0">
                <a:solidFill>
                  <a:schemeClr val="dk2"/>
                </a:solidFill>
                <a:latin typeface="Arial"/>
                <a:ea typeface="Arial"/>
                <a:cs typeface="Arial"/>
                <a:sym typeface="Arial"/>
              </a:rPr>
              <a:t>th</a:t>
            </a:r>
            <a:r>
              <a:rPr lang="en-US" sz="2000" b="0" i="0" u="none" strike="noStrike" cap="none" dirty="0">
                <a:solidFill>
                  <a:schemeClr val="dk2"/>
                </a:solidFill>
                <a:latin typeface="Arial"/>
                <a:ea typeface="Arial"/>
                <a:cs typeface="Arial"/>
                <a:sym typeface="Arial"/>
              </a:rPr>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251" name="Shape 251"/>
          <p:cNvSpPr txBox="1">
            <a:spLocks noGrp="1"/>
          </p:cNvSpPr>
          <p:nvPr>
            <p:ph type="body" idx="4294967295"/>
          </p:nvPr>
        </p:nvSpPr>
        <p:spPr>
          <a:xfrm>
            <a:off x="311700" y="1191300"/>
            <a:ext cx="4734900" cy="51948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Char char="●"/>
            </a:pPr>
            <a:r>
              <a:rPr lang="en-US" sz="1600">
                <a:latin typeface="Arial"/>
                <a:ea typeface="Arial"/>
                <a:cs typeface="Arial"/>
                <a:sym typeface="Arial"/>
              </a:rPr>
              <a:t>Creation of different user segments based on content preferences</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Assignment of types of metrics to each user segment</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Considerations for BCO as they move forward with these segments in mind</a:t>
            </a:r>
          </a:p>
          <a:p>
            <a:pPr marL="0" lvl="0" indent="0" rtl="0">
              <a:lnSpc>
                <a:spcPct val="115000"/>
              </a:lnSpc>
              <a:spcBef>
                <a:spcPts val="0"/>
              </a:spcBef>
              <a:buNone/>
            </a:pPr>
            <a:endParaRPr sz="1600">
              <a:latin typeface="Arial"/>
              <a:ea typeface="Arial"/>
              <a:cs typeface="Arial"/>
              <a:sym typeface="Arial"/>
            </a:endParaRPr>
          </a:p>
        </p:txBody>
      </p:sp>
      <p:pic>
        <p:nvPicPr>
          <p:cNvPr id="252" name="Shape 252"/>
          <p:cNvPicPr preferRelativeResize="0"/>
          <p:nvPr/>
        </p:nvPicPr>
        <p:blipFill>
          <a:blip r:embed="rId3">
            <a:alphaModFix/>
          </a:blip>
          <a:stretch>
            <a:fillRect/>
          </a:stretch>
        </p:blipFill>
        <p:spPr>
          <a:xfrm>
            <a:off x="6487125" y="2370300"/>
            <a:ext cx="1751575" cy="1751575"/>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10</a:t>
            </a:fld>
            <a:endParaRPr lang="en-US" sz="900">
              <a:solidFill>
                <a:schemeClr val="dk1"/>
              </a:solidFill>
              <a:latin typeface="Belleza"/>
              <a:ea typeface="Belleza"/>
              <a:cs typeface="Belleza"/>
              <a:sym typeface="Bellez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aphicFrame>
        <p:nvGraphicFramePr>
          <p:cNvPr id="258" name="Shape 258"/>
          <p:cNvGraphicFramePr/>
          <p:nvPr/>
        </p:nvGraphicFramePr>
        <p:xfrm>
          <a:off x="717687" y="1939175"/>
          <a:ext cx="7851800" cy="4330825"/>
        </p:xfrm>
        <a:graphic>
          <a:graphicData uri="http://schemas.openxmlformats.org/drawingml/2006/table">
            <a:tbl>
              <a:tblPr>
                <a:noFill/>
                <a:tableStyleId>{B0C76C59-F7CE-4FD6-896F-0CF09AFEA931}</a:tableStyleId>
              </a:tblPr>
              <a:tblGrid>
                <a:gridCol w="1451450">
                  <a:extLst>
                    <a:ext uri="{9D8B030D-6E8A-4147-A177-3AD203B41FA5}">
                      <a16:colId xmlns:a16="http://schemas.microsoft.com/office/drawing/2014/main" val="20000"/>
                    </a:ext>
                  </a:extLst>
                </a:gridCol>
                <a:gridCol w="2133450">
                  <a:extLst>
                    <a:ext uri="{9D8B030D-6E8A-4147-A177-3AD203B41FA5}">
                      <a16:colId xmlns:a16="http://schemas.microsoft.com/office/drawing/2014/main" val="20001"/>
                    </a:ext>
                  </a:extLst>
                </a:gridCol>
                <a:gridCol w="2133450">
                  <a:extLst>
                    <a:ext uri="{9D8B030D-6E8A-4147-A177-3AD203B41FA5}">
                      <a16:colId xmlns:a16="http://schemas.microsoft.com/office/drawing/2014/main" val="20002"/>
                    </a:ext>
                  </a:extLst>
                </a:gridCol>
                <a:gridCol w="2133450">
                  <a:extLst>
                    <a:ext uri="{9D8B030D-6E8A-4147-A177-3AD203B41FA5}">
                      <a16:colId xmlns:a16="http://schemas.microsoft.com/office/drawing/2014/main" val="20003"/>
                    </a:ext>
                  </a:extLst>
                </a:gridCol>
              </a:tblGrid>
              <a:tr h="415225">
                <a:tc>
                  <a:txBody>
                    <a:bodyPr/>
                    <a:lstStyle/>
                    <a:p>
                      <a:pPr marL="0" marR="0" lvl="0" indent="0" algn="ctr" rtl="0">
                        <a:lnSpc>
                          <a:spcPct val="115000"/>
                        </a:lnSpc>
                        <a:spcBef>
                          <a:spcPts val="0"/>
                        </a:spcBef>
                        <a:spcAft>
                          <a:spcPts val="0"/>
                        </a:spcAft>
                        <a:buClr>
                          <a:srgbClr val="000000"/>
                        </a:buClr>
                        <a:buSzPct val="25000"/>
                        <a:buFont typeface="Arial"/>
                        <a:buNone/>
                      </a:pPr>
                      <a:endParaRPr sz="1200" b="1" u="none" strike="noStrike" cap="none"/>
                    </a:p>
                  </a:txBody>
                  <a:tcPr marL="91425" marR="91425" marT="91425" marB="91425">
                    <a:lnL w="9525" cap="flat" cmpd="sng">
                      <a:solidFill>
                        <a:srgbClr val="000000">
                          <a:alpha val="0"/>
                        </a:srgbClr>
                      </a:solidFill>
                      <a:prstDash val="solid"/>
                      <a:round/>
                      <a:headEnd type="none" w="med" len="med"/>
                      <a:tailEnd type="none" w="med" len="med"/>
                    </a:lnL>
                    <a:lnT w="9525" cap="flat" cmpd="sng">
                      <a:solidFill>
                        <a:srgbClr val="000000">
                          <a:alpha val="0"/>
                        </a:srgbClr>
                      </a:solidFill>
                      <a:prstDash val="solid"/>
                      <a:round/>
                      <a:headEnd type="none" w="med" len="med"/>
                      <a:tailEnd type="none" w="med" len="med"/>
                    </a:lnT>
                    <a:lnB w="9525" cap="flat" cmpd="sng">
                      <a:solidFill>
                        <a:srgbClr val="980000"/>
                      </a:solidFill>
                      <a:prstDash val="dash"/>
                      <a:round/>
                      <a:headEnd type="none" w="med" len="med"/>
                      <a:tailEnd type="none" w="med" len="med"/>
                    </a:lnB>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200" b="1" u="none" strike="noStrike" cap="none">
                          <a:solidFill>
                            <a:srgbClr val="FFFFFF"/>
                          </a:solidFill>
                        </a:rPr>
                        <a:t>Information Researchers</a:t>
                      </a:r>
                    </a:p>
                  </a:txBody>
                  <a:tcPr marL="91425" marR="91425" marT="91425" marB="91425" anchor="ctr">
                    <a:lnB w="9525" cap="flat" cmpd="sng">
                      <a:solidFill>
                        <a:srgbClr val="000000"/>
                      </a:solidFill>
                      <a:prstDash val="dash"/>
                      <a:round/>
                      <a:headEnd type="none" w="med" len="med"/>
                      <a:tailEnd type="none" w="med" len="med"/>
                    </a:lnB>
                    <a:solidFill>
                      <a:srgbClr val="6666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200" b="1" u="none" strike="noStrike" cap="none">
                          <a:solidFill>
                            <a:srgbClr val="FFFFFF"/>
                          </a:solidFill>
                        </a:rPr>
                        <a:t>Emotion Supporters</a:t>
                      </a:r>
                    </a:p>
                  </a:txBody>
                  <a:tcPr marL="91425" marR="91425" marT="91425" marB="91425" anchor="ctr">
                    <a:lnB w="9525" cap="flat" cmpd="sng">
                      <a:solidFill>
                        <a:srgbClr val="000000"/>
                      </a:solidFill>
                      <a:prstDash val="dash"/>
                      <a:round/>
                      <a:headEnd type="none" w="med" len="med"/>
                      <a:tailEnd type="none" w="med" len="med"/>
                    </a:lnB>
                    <a:solidFill>
                      <a:srgbClr val="6666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200" b="1" u="none" strike="noStrike" cap="none">
                          <a:solidFill>
                            <a:srgbClr val="FFFFFF"/>
                          </a:solidFill>
                        </a:rPr>
                        <a:t>Decision Makers</a:t>
                      </a:r>
                    </a:p>
                  </a:txBody>
                  <a:tcPr marL="91425" marR="91425" marT="91425" marB="91425" anchor="ctr">
                    <a:lnB w="9525" cap="flat" cmpd="sng">
                      <a:solidFill>
                        <a:srgbClr val="000000"/>
                      </a:solidFill>
                      <a:prstDash val="dash"/>
                      <a:round/>
                      <a:headEnd type="none" w="med" len="med"/>
                      <a:tailEnd type="none" w="med" len="med"/>
                    </a:lnB>
                    <a:solidFill>
                      <a:srgbClr val="666666"/>
                    </a:solidFill>
                  </a:tcPr>
                </a:tc>
                <a:extLst>
                  <a:ext uri="{0D108BD9-81ED-4DB2-BD59-A6C34878D82A}">
                    <a16:rowId xmlns:a16="http://schemas.microsoft.com/office/drawing/2014/main" val="10000"/>
                  </a:ext>
                </a:extLst>
              </a:tr>
              <a:tr h="1828775">
                <a:tc>
                  <a:txBody>
                    <a:bodyPr/>
                    <a:lstStyle/>
                    <a:p>
                      <a:pPr marL="0" marR="0" lvl="0" indent="0" algn="ctr" rtl="0">
                        <a:lnSpc>
                          <a:spcPct val="100000"/>
                        </a:lnSpc>
                        <a:spcBef>
                          <a:spcPts val="0"/>
                        </a:spcBef>
                        <a:spcAft>
                          <a:spcPts val="0"/>
                        </a:spcAft>
                        <a:buClr>
                          <a:srgbClr val="FFFFFF"/>
                        </a:buClr>
                        <a:buSzPct val="25000"/>
                        <a:buFont typeface="Arial"/>
                        <a:buNone/>
                      </a:pPr>
                      <a:r>
                        <a:rPr lang="en-US" sz="1200" b="1" u="none" strike="noStrike" cap="none">
                          <a:solidFill>
                            <a:srgbClr val="FFFFFF"/>
                          </a:solidFill>
                        </a:rPr>
                        <a:t>Needs from Personalization</a:t>
                      </a:r>
                    </a:p>
                  </a:txBody>
                  <a:tcPr marL="91425" marR="91425" marT="91425" marB="91425" anchor="ctr">
                    <a:lnL w="9525" cap="flat" cmpd="sng">
                      <a:solidFill>
                        <a:srgbClr val="980000"/>
                      </a:solidFill>
                      <a:prstDash val="dash"/>
                      <a:round/>
                      <a:headEnd type="none" w="med" len="med"/>
                      <a:tailEnd type="none" w="med" len="med"/>
                    </a:lnL>
                    <a:lnR w="9525" cap="flat" cmpd="sng">
                      <a:solidFill>
                        <a:srgbClr val="980000"/>
                      </a:solidFill>
                      <a:prstDash val="dash"/>
                      <a:round/>
                      <a:headEnd type="none" w="med" len="med"/>
                      <a:tailEnd type="none" w="med" len="med"/>
                    </a:lnR>
                    <a:lnT w="9525" cap="flat" cmpd="sng">
                      <a:solidFill>
                        <a:srgbClr val="980000"/>
                      </a:solidFill>
                      <a:prstDash val="dash"/>
                      <a:round/>
                      <a:headEnd type="none" w="med" len="med"/>
                      <a:tailEnd type="none" w="med" len="med"/>
                    </a:lnT>
                    <a:lnB w="9525" cap="flat" cmpd="sng">
                      <a:solidFill>
                        <a:srgbClr val="980000"/>
                      </a:solidFill>
                      <a:prstDash val="dash"/>
                      <a:round/>
                      <a:headEnd type="none" w="med" len="med"/>
                      <a:tailEnd type="none" w="med" len="med"/>
                    </a:lnB>
                    <a:solidFill>
                      <a:srgbClr val="C27BA0"/>
                    </a:solidFill>
                  </a:tcPr>
                </a:tc>
                <a:tc>
                  <a:txBody>
                    <a:bodyPr/>
                    <a:lstStyle/>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Gain comfort from reading as much as they can</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Seek out evidenced-based research and articles -- “information carnivore”</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Priority is research and information gathering</a:t>
                      </a:r>
                    </a:p>
                  </a:txBody>
                  <a:tcPr marL="91425" marR="91425" marT="91425" marB="91425">
                    <a:lnL w="9525" cap="flat" cmpd="sng">
                      <a:solidFill>
                        <a:srgbClr val="98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Feel most supported by hearing about the experiences of others</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Seek forums for sharing experiences </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Come to BCO for comfort</a:t>
                      </a:r>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Motivated by taking control of her diagnosis</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117475" marR="0" lvl="0" indent="-117475" algn="l" rtl="0">
                        <a:lnSpc>
                          <a:spcPct val="100000"/>
                        </a:lnSpc>
                        <a:spcBef>
                          <a:spcPts val="0"/>
                        </a:spcBef>
                        <a:spcAft>
                          <a:spcPts val="0"/>
                        </a:spcAft>
                        <a:buClr>
                          <a:schemeClr val="dk1"/>
                        </a:buClr>
                        <a:buSzPct val="100000"/>
                        <a:buFont typeface="Arial"/>
                        <a:buChar char="•"/>
                      </a:pPr>
                      <a:r>
                        <a:rPr lang="en-US" sz="1200" u="none" strike="noStrike" cap="none">
                          <a:solidFill>
                            <a:schemeClr val="dk1"/>
                          </a:solidFill>
                        </a:rPr>
                        <a:t>Seeks information in any format that will allow her to make the most informed decisions</a:t>
                      </a:r>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1172450">
                <a:tc>
                  <a:txBody>
                    <a:bodyPr/>
                    <a:lstStyle/>
                    <a:p>
                      <a:pPr marL="0" marR="0" lvl="0" indent="0" algn="ctr" rtl="0">
                        <a:lnSpc>
                          <a:spcPct val="100000"/>
                        </a:lnSpc>
                        <a:spcBef>
                          <a:spcPts val="0"/>
                        </a:spcBef>
                        <a:spcAft>
                          <a:spcPts val="0"/>
                        </a:spcAft>
                        <a:buClr>
                          <a:srgbClr val="FFFFFF"/>
                        </a:buClr>
                        <a:buSzPct val="25000"/>
                        <a:buFont typeface="Arial"/>
                        <a:buNone/>
                      </a:pPr>
                      <a:r>
                        <a:rPr lang="en-US" sz="1200" b="1" u="none" strike="noStrike" cap="none">
                          <a:solidFill>
                            <a:srgbClr val="FFFFFF"/>
                          </a:solidFill>
                        </a:rPr>
                        <a:t>Content Preferences</a:t>
                      </a:r>
                    </a:p>
                  </a:txBody>
                  <a:tcPr marL="91425" marR="91425" marT="91425" marB="91425" anchor="ctr">
                    <a:lnL w="9525" cap="flat" cmpd="sng">
                      <a:solidFill>
                        <a:srgbClr val="980000"/>
                      </a:solidFill>
                      <a:prstDash val="dash"/>
                      <a:round/>
                      <a:headEnd type="none" w="med" len="med"/>
                      <a:tailEnd type="none" w="med" len="med"/>
                    </a:lnL>
                    <a:lnR w="9525" cap="flat" cmpd="sng">
                      <a:solidFill>
                        <a:srgbClr val="980000"/>
                      </a:solidFill>
                      <a:prstDash val="dash"/>
                      <a:round/>
                      <a:headEnd type="none" w="med" len="med"/>
                      <a:tailEnd type="none" w="med" len="med"/>
                    </a:lnR>
                    <a:lnT w="9525" cap="flat" cmpd="sng">
                      <a:solidFill>
                        <a:srgbClr val="980000"/>
                      </a:solidFill>
                      <a:prstDash val="dash"/>
                      <a:round/>
                      <a:headEnd type="none" w="med" len="med"/>
                      <a:tailEnd type="none" w="med" len="med"/>
                    </a:lnT>
                    <a:lnB w="9525" cap="flat" cmpd="sng">
                      <a:solidFill>
                        <a:srgbClr val="980000"/>
                      </a:solidFill>
                      <a:prstDash val="dash"/>
                      <a:round/>
                      <a:headEnd type="none" w="med" len="med"/>
                      <a:tailEnd type="none" w="med" len="med"/>
                    </a:lnB>
                    <a:solidFill>
                      <a:srgbClr val="C27BA0"/>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b="1" u="none" strike="noStrike" cap="none">
                          <a:solidFill>
                            <a:schemeClr val="dk1"/>
                          </a:solidFill>
                        </a:rPr>
                        <a:t>“Hard” content</a:t>
                      </a:r>
                      <a:r>
                        <a:rPr lang="en-US" sz="1200" u="none" strike="noStrike" cap="none">
                          <a:solidFill>
                            <a:schemeClr val="dk1"/>
                          </a:solidFill>
                        </a:rPr>
                        <a:t>: original research, journal articles, evidence- based papers</a:t>
                      </a:r>
                    </a:p>
                    <a:p>
                      <a:pPr marL="0" marR="0" lvl="0" indent="0" algn="l" rtl="0">
                        <a:lnSpc>
                          <a:spcPct val="100000"/>
                        </a:lnSpc>
                        <a:spcBef>
                          <a:spcPts val="0"/>
                        </a:spcBef>
                        <a:spcAft>
                          <a:spcPts val="0"/>
                        </a:spcAft>
                        <a:buClr>
                          <a:srgbClr val="000000"/>
                        </a:buClr>
                        <a:buSzPct val="25000"/>
                        <a:buFont typeface="Arial"/>
                        <a:buNone/>
                      </a:pPr>
                      <a:endParaRPr sz="1200" u="none" strike="noStrike" cap="none"/>
                    </a:p>
                  </a:txBody>
                  <a:tcPr marL="91425" marR="91425" marT="91425" marB="91425">
                    <a:lnL w="9525" cap="flat" cmpd="sng">
                      <a:solidFill>
                        <a:srgbClr val="98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b="1" u="none" strike="noStrike" cap="none">
                          <a:solidFill>
                            <a:schemeClr val="dk1"/>
                          </a:solidFill>
                        </a:rPr>
                        <a:t>Forums, community boards</a:t>
                      </a:r>
                      <a:r>
                        <a:rPr lang="en-US" sz="1200" u="none" strike="noStrike" cap="none">
                          <a:solidFill>
                            <a:schemeClr val="dk1"/>
                          </a:solidFill>
                        </a:rPr>
                        <a:t>, “safe spaces” where they can commiserate with others </a:t>
                      </a:r>
                    </a:p>
                    <a:p>
                      <a:pPr marL="0" marR="0" lvl="0" indent="0" algn="l" rtl="0">
                        <a:lnSpc>
                          <a:spcPct val="100000"/>
                        </a:lnSpc>
                        <a:spcBef>
                          <a:spcPts val="0"/>
                        </a:spcBef>
                        <a:spcAft>
                          <a:spcPts val="0"/>
                        </a:spcAft>
                        <a:buClr>
                          <a:srgbClr val="000000"/>
                        </a:buClr>
                        <a:buSzPct val="25000"/>
                        <a:buFont typeface="Arial"/>
                        <a:buNone/>
                      </a:pPr>
                      <a:endParaRPr sz="1200" u="none" strike="noStrike" cap="none"/>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b="1" u="none" strike="noStrike" cap="none">
                          <a:solidFill>
                            <a:schemeClr val="dk1"/>
                          </a:solidFill>
                        </a:rPr>
                        <a:t>Easily digestible content</a:t>
                      </a:r>
                    </a:p>
                    <a:p>
                      <a:pPr marL="0" marR="0" lvl="0" indent="0" algn="l" rtl="0">
                        <a:lnSpc>
                          <a:spcPct val="100000"/>
                        </a:lnSpc>
                        <a:spcBef>
                          <a:spcPts val="0"/>
                        </a:spcBef>
                        <a:spcAft>
                          <a:spcPts val="0"/>
                        </a:spcAft>
                        <a:buClr>
                          <a:srgbClr val="000000"/>
                        </a:buClr>
                        <a:buSzPct val="25000"/>
                        <a:buFont typeface="Arial"/>
                        <a:buNone/>
                      </a:pPr>
                      <a:endParaRPr sz="1200" u="none" strike="noStrike" cap="none">
                        <a:solidFill>
                          <a:schemeClr val="dk1"/>
                        </a:solidFill>
                      </a:endParaRPr>
                    </a:p>
                    <a:p>
                      <a:pPr marL="0" marR="0" lvl="0" indent="0" algn="l" rtl="0">
                        <a:lnSpc>
                          <a:spcPct val="100000"/>
                        </a:lnSpc>
                        <a:spcBef>
                          <a:spcPts val="0"/>
                        </a:spcBef>
                        <a:spcAft>
                          <a:spcPts val="0"/>
                        </a:spcAft>
                        <a:buClr>
                          <a:srgbClr val="000000"/>
                        </a:buClr>
                        <a:buSzPct val="25000"/>
                        <a:buFont typeface="Arial"/>
                        <a:buNone/>
                      </a:pPr>
                      <a:endParaRPr sz="1200" u="none" strike="noStrike" cap="none"/>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914375">
                <a:tc>
                  <a:txBody>
                    <a:bodyPr/>
                    <a:lstStyle/>
                    <a:p>
                      <a:pPr marL="0" marR="0" lvl="0" indent="0" algn="ctr" rtl="0">
                        <a:lnSpc>
                          <a:spcPct val="100000"/>
                        </a:lnSpc>
                        <a:spcBef>
                          <a:spcPts val="0"/>
                        </a:spcBef>
                        <a:spcAft>
                          <a:spcPts val="0"/>
                        </a:spcAft>
                        <a:buClr>
                          <a:srgbClr val="FFFFFF"/>
                        </a:buClr>
                        <a:buSzPct val="25000"/>
                        <a:buFont typeface="Arial"/>
                        <a:buNone/>
                      </a:pPr>
                      <a:r>
                        <a:rPr lang="en-US" sz="1200" b="1" u="none" strike="noStrike" cap="none">
                          <a:solidFill>
                            <a:srgbClr val="FFFFFF"/>
                          </a:solidFill>
                        </a:rPr>
                        <a:t>Measurement Considerations</a:t>
                      </a:r>
                    </a:p>
                  </a:txBody>
                  <a:tcPr marL="91425" marR="91425" marT="91425" marB="91425" anchor="ctr">
                    <a:lnL w="9525" cap="flat" cmpd="sng">
                      <a:solidFill>
                        <a:srgbClr val="980000"/>
                      </a:solidFill>
                      <a:prstDash val="dash"/>
                      <a:round/>
                      <a:headEnd type="none" w="med" len="med"/>
                      <a:tailEnd type="none" w="med" len="med"/>
                    </a:lnL>
                    <a:lnR w="9525" cap="flat" cmpd="sng">
                      <a:solidFill>
                        <a:srgbClr val="980000"/>
                      </a:solidFill>
                      <a:prstDash val="dash"/>
                      <a:round/>
                      <a:headEnd type="none" w="med" len="med"/>
                      <a:tailEnd type="none" w="med" len="med"/>
                    </a:lnR>
                    <a:lnT w="9525" cap="flat" cmpd="sng">
                      <a:solidFill>
                        <a:srgbClr val="980000"/>
                      </a:solidFill>
                      <a:prstDash val="dash"/>
                      <a:round/>
                      <a:headEnd type="none" w="med" len="med"/>
                      <a:tailEnd type="none" w="med" len="med"/>
                    </a:lnT>
                    <a:lnB w="9525" cap="flat" cmpd="sng">
                      <a:solidFill>
                        <a:srgbClr val="980000"/>
                      </a:solidFill>
                      <a:prstDash val="dash"/>
                      <a:round/>
                      <a:headEnd type="none" w="med" len="med"/>
                      <a:tailEnd type="none" w="med" len="med"/>
                    </a:lnB>
                    <a:solidFill>
                      <a:srgbClr val="C27BA0"/>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u="none" strike="noStrike" cap="none">
                          <a:solidFill>
                            <a:schemeClr val="dk1"/>
                          </a:solidFill>
                        </a:rPr>
                        <a:t>Measure through </a:t>
                      </a:r>
                      <a:r>
                        <a:rPr lang="en-US" sz="1200" b="1" u="none" strike="noStrike" cap="none">
                          <a:solidFill>
                            <a:schemeClr val="dk1"/>
                          </a:solidFill>
                        </a:rPr>
                        <a:t>wellness score</a:t>
                      </a:r>
                      <a:r>
                        <a:rPr lang="en-US" sz="1200" u="none" strike="noStrike" cap="none">
                          <a:solidFill>
                            <a:schemeClr val="dk1"/>
                          </a:solidFill>
                        </a:rPr>
                        <a:t>--how much stress alleviation did they get from research conducted on BCO</a:t>
                      </a:r>
                    </a:p>
                  </a:txBody>
                  <a:tcPr marL="91425" marR="91425" marT="91425" marB="91425">
                    <a:lnL w="9525" cap="flat" cmpd="sng">
                      <a:solidFill>
                        <a:srgbClr val="98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b="1" u="none" strike="noStrike" cap="none">
                          <a:solidFill>
                            <a:schemeClr val="dk1"/>
                          </a:solidFill>
                        </a:rPr>
                        <a:t>Wellness </a:t>
                      </a:r>
                      <a:r>
                        <a:rPr lang="en-US" sz="1200" u="none" strike="noStrike" cap="none">
                          <a:solidFill>
                            <a:schemeClr val="dk1"/>
                          </a:solidFill>
                        </a:rPr>
                        <a:t>score more indicative of site’s value than actions taken</a:t>
                      </a:r>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u="none" strike="noStrike" cap="none">
                          <a:solidFill>
                            <a:schemeClr val="dk1"/>
                          </a:solidFill>
                        </a:rPr>
                        <a:t>These individuals are likely to </a:t>
                      </a:r>
                      <a:r>
                        <a:rPr lang="en-US" sz="1200" b="1" u="none" strike="noStrike" cap="none">
                          <a:solidFill>
                            <a:schemeClr val="dk1"/>
                          </a:solidFill>
                        </a:rPr>
                        <a:t>change their behavior </a:t>
                      </a:r>
                      <a:r>
                        <a:rPr lang="en-US" sz="1200" u="none" strike="noStrike" cap="none">
                          <a:solidFill>
                            <a:schemeClr val="dk1"/>
                          </a:solidFill>
                        </a:rPr>
                        <a:t>based on what they encounter</a:t>
                      </a:r>
                    </a:p>
                  </a:txBody>
                  <a:tcPr marL="91425" marR="91425" marT="91425" marB="91425">
                    <a:lnL w="9525" cap="flat" cmpd="sng">
                      <a:solidFill>
                        <a:srgbClr val="000000"/>
                      </a:solidFill>
                      <a:prstDash val="dash"/>
                      <a:round/>
                      <a:headEnd type="none" w="med" len="med"/>
                      <a:tailEnd type="none" w="med" len="med"/>
                    </a:lnL>
                    <a:lnR w="9525" cap="flat" cmpd="sng">
                      <a:solidFill>
                        <a:srgbClr val="000000"/>
                      </a:solidFill>
                      <a:prstDash val="dash"/>
                      <a:round/>
                      <a:headEnd type="none" w="med" len="med"/>
                      <a:tailEnd type="none" w="med" len="med"/>
                    </a:lnR>
                    <a:lnT w="9525" cap="flat" cmpd="sng">
                      <a:solidFill>
                        <a:srgbClr val="000000"/>
                      </a:solidFill>
                      <a:prstDash val="dash"/>
                      <a:round/>
                      <a:headEnd type="none" w="med" len="med"/>
                      <a:tailEnd type="none" w="med" len="med"/>
                    </a:lnT>
                    <a:lnB w="9525" cap="flat" cmpd="sng">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259" name="Shape 259"/>
          <p:cNvGrpSpPr/>
          <p:nvPr/>
        </p:nvGrpSpPr>
        <p:grpSpPr>
          <a:xfrm>
            <a:off x="2666117" y="887569"/>
            <a:ext cx="1072051" cy="975399"/>
            <a:chOff x="5998026" y="1360712"/>
            <a:chExt cx="1382399" cy="2079300"/>
          </a:xfrm>
        </p:grpSpPr>
        <p:sp>
          <p:nvSpPr>
            <p:cNvPr id="260" name="Shape 260"/>
            <p:cNvSpPr/>
            <p:nvPr/>
          </p:nvSpPr>
          <p:spPr>
            <a:xfrm>
              <a:off x="5998026" y="1360712"/>
              <a:ext cx="1382399" cy="2079300"/>
            </a:xfrm>
            <a:prstGeom prst="ellipse">
              <a:avLst/>
            </a:prstGeom>
            <a:solidFill>
              <a:srgbClr val="FFFFFF"/>
            </a:solidFill>
            <a:ln w="12700" cap="flat" cmpd="sng">
              <a:solidFill>
                <a:srgbClr val="CC0066"/>
              </a:solidFill>
              <a:prstDash val="solid"/>
              <a:round/>
              <a:headEnd type="none" w="med" len="med"/>
              <a:tailEnd type="none" w="med" len="med"/>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nvGrpSpPr>
            <p:cNvPr id="261" name="Shape 261"/>
            <p:cNvGrpSpPr/>
            <p:nvPr/>
          </p:nvGrpSpPr>
          <p:grpSpPr>
            <a:xfrm>
              <a:off x="6436669" y="2686648"/>
              <a:ext cx="511585" cy="283061"/>
              <a:chOff x="810278" y="4324728"/>
              <a:chExt cx="797483" cy="400200"/>
            </a:xfrm>
          </p:grpSpPr>
          <p:sp>
            <p:nvSpPr>
              <p:cNvPr id="262" name="Shape 262"/>
              <p:cNvSpPr/>
              <p:nvPr/>
            </p:nvSpPr>
            <p:spPr>
              <a:xfrm flipH="1">
                <a:off x="1459261"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sp>
            <p:nvSpPr>
              <p:cNvPr id="263" name="Shape 263"/>
              <p:cNvSpPr/>
              <p:nvPr/>
            </p:nvSpPr>
            <p:spPr>
              <a:xfrm flipH="1">
                <a:off x="810278"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grpSp>
      </p:grpSp>
      <p:grpSp>
        <p:nvGrpSpPr>
          <p:cNvPr id="264" name="Shape 264"/>
          <p:cNvGrpSpPr/>
          <p:nvPr/>
        </p:nvGrpSpPr>
        <p:grpSpPr>
          <a:xfrm>
            <a:off x="4836844" y="887569"/>
            <a:ext cx="1072051" cy="975399"/>
            <a:chOff x="5998026" y="1360712"/>
            <a:chExt cx="1382399" cy="2079300"/>
          </a:xfrm>
        </p:grpSpPr>
        <p:sp>
          <p:nvSpPr>
            <p:cNvPr id="265" name="Shape 265"/>
            <p:cNvSpPr/>
            <p:nvPr/>
          </p:nvSpPr>
          <p:spPr>
            <a:xfrm>
              <a:off x="5998026" y="1360712"/>
              <a:ext cx="1382399" cy="2079300"/>
            </a:xfrm>
            <a:prstGeom prst="ellipse">
              <a:avLst/>
            </a:prstGeom>
            <a:solidFill>
              <a:srgbClr val="FFFFFF"/>
            </a:solidFill>
            <a:ln w="12700" cap="flat" cmpd="sng">
              <a:solidFill>
                <a:srgbClr val="CC0066"/>
              </a:solidFill>
              <a:prstDash val="solid"/>
              <a:round/>
              <a:headEnd type="none" w="med" len="med"/>
              <a:tailEnd type="none" w="med" len="med"/>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nvGrpSpPr>
            <p:cNvPr id="266" name="Shape 266"/>
            <p:cNvGrpSpPr/>
            <p:nvPr/>
          </p:nvGrpSpPr>
          <p:grpSpPr>
            <a:xfrm>
              <a:off x="6436669" y="2686648"/>
              <a:ext cx="511585" cy="283061"/>
              <a:chOff x="810278" y="4324728"/>
              <a:chExt cx="797483" cy="400200"/>
            </a:xfrm>
          </p:grpSpPr>
          <p:sp>
            <p:nvSpPr>
              <p:cNvPr id="267" name="Shape 267"/>
              <p:cNvSpPr/>
              <p:nvPr/>
            </p:nvSpPr>
            <p:spPr>
              <a:xfrm flipH="1">
                <a:off x="1459261"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sp>
            <p:nvSpPr>
              <p:cNvPr id="268" name="Shape 268"/>
              <p:cNvSpPr/>
              <p:nvPr/>
            </p:nvSpPr>
            <p:spPr>
              <a:xfrm flipH="1">
                <a:off x="810278"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grpSp>
      </p:grpSp>
      <p:grpSp>
        <p:nvGrpSpPr>
          <p:cNvPr id="269" name="Shape 269"/>
          <p:cNvGrpSpPr/>
          <p:nvPr/>
        </p:nvGrpSpPr>
        <p:grpSpPr>
          <a:xfrm>
            <a:off x="7007571" y="887569"/>
            <a:ext cx="1072051" cy="975399"/>
            <a:chOff x="5998026" y="1360712"/>
            <a:chExt cx="1382399" cy="2079300"/>
          </a:xfrm>
        </p:grpSpPr>
        <p:sp>
          <p:nvSpPr>
            <p:cNvPr id="270" name="Shape 270"/>
            <p:cNvSpPr/>
            <p:nvPr/>
          </p:nvSpPr>
          <p:spPr>
            <a:xfrm>
              <a:off x="5998026" y="1360712"/>
              <a:ext cx="1382399" cy="2079300"/>
            </a:xfrm>
            <a:prstGeom prst="ellipse">
              <a:avLst/>
            </a:prstGeom>
            <a:solidFill>
              <a:srgbClr val="FFFFFF"/>
            </a:solidFill>
            <a:ln w="12700" cap="flat" cmpd="sng">
              <a:solidFill>
                <a:srgbClr val="CC0066"/>
              </a:solidFill>
              <a:prstDash val="solid"/>
              <a:round/>
              <a:headEnd type="none" w="med" len="med"/>
              <a:tailEnd type="none" w="med" len="med"/>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nvGrpSpPr>
            <p:cNvPr id="271" name="Shape 271"/>
            <p:cNvGrpSpPr/>
            <p:nvPr/>
          </p:nvGrpSpPr>
          <p:grpSpPr>
            <a:xfrm>
              <a:off x="6436669" y="2686648"/>
              <a:ext cx="511585" cy="283061"/>
              <a:chOff x="810278" y="4324728"/>
              <a:chExt cx="797483" cy="400200"/>
            </a:xfrm>
          </p:grpSpPr>
          <p:sp>
            <p:nvSpPr>
              <p:cNvPr id="272" name="Shape 272"/>
              <p:cNvSpPr/>
              <p:nvPr/>
            </p:nvSpPr>
            <p:spPr>
              <a:xfrm flipH="1">
                <a:off x="1459261"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sp>
            <p:nvSpPr>
              <p:cNvPr id="273" name="Shape 273"/>
              <p:cNvSpPr/>
              <p:nvPr/>
            </p:nvSpPr>
            <p:spPr>
              <a:xfrm flipH="1">
                <a:off x="810278"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grpSp>
      </p:grpSp>
      <p:grpSp>
        <p:nvGrpSpPr>
          <p:cNvPr id="274" name="Shape 274"/>
          <p:cNvGrpSpPr/>
          <p:nvPr/>
        </p:nvGrpSpPr>
        <p:grpSpPr>
          <a:xfrm>
            <a:off x="2922835" y="934928"/>
            <a:ext cx="558638" cy="880707"/>
            <a:chOff x="4100203" y="2103624"/>
            <a:chExt cx="938100" cy="1495766"/>
          </a:xfrm>
        </p:grpSpPr>
        <p:sp>
          <p:nvSpPr>
            <p:cNvPr id="275" name="Shape 275"/>
            <p:cNvSpPr/>
            <p:nvPr/>
          </p:nvSpPr>
          <p:spPr>
            <a:xfrm>
              <a:off x="4263716" y="2103624"/>
              <a:ext cx="611100" cy="680400"/>
            </a:xfrm>
            <a:prstGeom prst="ellipse">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sp>
          <p:nvSpPr>
            <p:cNvPr id="276" name="Shape 276"/>
            <p:cNvSpPr/>
            <p:nvPr/>
          </p:nvSpPr>
          <p:spPr>
            <a:xfrm>
              <a:off x="4100203" y="2778590"/>
              <a:ext cx="938100" cy="820800"/>
            </a:xfrm>
            <a:prstGeom prst="roundRect">
              <a:avLst>
                <a:gd name="adj" fmla="val 16667"/>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grpSp>
      <p:grpSp>
        <p:nvGrpSpPr>
          <p:cNvPr id="277" name="Shape 277"/>
          <p:cNvGrpSpPr/>
          <p:nvPr/>
        </p:nvGrpSpPr>
        <p:grpSpPr>
          <a:xfrm>
            <a:off x="7264285" y="934928"/>
            <a:ext cx="558638" cy="880707"/>
            <a:chOff x="4100203" y="2103624"/>
            <a:chExt cx="938100" cy="1495766"/>
          </a:xfrm>
        </p:grpSpPr>
        <p:sp>
          <p:nvSpPr>
            <p:cNvPr id="278" name="Shape 278"/>
            <p:cNvSpPr/>
            <p:nvPr/>
          </p:nvSpPr>
          <p:spPr>
            <a:xfrm>
              <a:off x="4263716" y="2103624"/>
              <a:ext cx="611100" cy="680400"/>
            </a:xfrm>
            <a:prstGeom prst="ellipse">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sp>
          <p:nvSpPr>
            <p:cNvPr id="279" name="Shape 279"/>
            <p:cNvSpPr/>
            <p:nvPr/>
          </p:nvSpPr>
          <p:spPr>
            <a:xfrm>
              <a:off x="4100203" y="2778590"/>
              <a:ext cx="938100" cy="820800"/>
            </a:xfrm>
            <a:prstGeom prst="roundRect">
              <a:avLst>
                <a:gd name="adj" fmla="val 16667"/>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grpSp>
      <p:sp>
        <p:nvSpPr>
          <p:cNvPr id="280" name="Shape 280"/>
          <p:cNvSpPr txBox="1"/>
          <p:nvPr/>
        </p:nvSpPr>
        <p:spPr>
          <a:xfrm>
            <a:off x="248575" y="2963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Current State Segment Breakdown </a:t>
            </a:r>
          </a:p>
        </p:txBody>
      </p:sp>
      <p:grpSp>
        <p:nvGrpSpPr>
          <p:cNvPr id="281" name="Shape 281"/>
          <p:cNvGrpSpPr/>
          <p:nvPr/>
        </p:nvGrpSpPr>
        <p:grpSpPr>
          <a:xfrm>
            <a:off x="5093560" y="934928"/>
            <a:ext cx="558638" cy="880707"/>
            <a:chOff x="4100203" y="2103624"/>
            <a:chExt cx="938100" cy="1495766"/>
          </a:xfrm>
        </p:grpSpPr>
        <p:sp>
          <p:nvSpPr>
            <p:cNvPr id="282" name="Shape 282"/>
            <p:cNvSpPr/>
            <p:nvPr/>
          </p:nvSpPr>
          <p:spPr>
            <a:xfrm>
              <a:off x="4263716" y="2103624"/>
              <a:ext cx="611100" cy="680400"/>
            </a:xfrm>
            <a:prstGeom prst="ellipse">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sp>
          <p:nvSpPr>
            <p:cNvPr id="283" name="Shape 283"/>
            <p:cNvSpPr/>
            <p:nvPr/>
          </p:nvSpPr>
          <p:spPr>
            <a:xfrm>
              <a:off x="4100203" y="2778590"/>
              <a:ext cx="938100" cy="820800"/>
            </a:xfrm>
            <a:prstGeom prst="roundRect">
              <a:avLst>
                <a:gd name="adj" fmla="val 16667"/>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grpSp>
      <p:sp>
        <p:nvSpPr>
          <p:cNvPr id="284" name="Shape 284"/>
          <p:cNvSpPr/>
          <p:nvPr/>
        </p:nvSpPr>
        <p:spPr>
          <a:xfrm>
            <a:off x="5683189" y="139976"/>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Short-Term</a:t>
            </a:r>
            <a:br>
              <a:rPr lang="en-US" sz="1100" b="1" i="0" u="none" strike="noStrike" cap="none">
                <a:solidFill>
                  <a:srgbClr val="FFFFFF"/>
                </a:solidFill>
                <a:latin typeface="Arial"/>
                <a:ea typeface="Arial"/>
                <a:cs typeface="Arial"/>
                <a:sym typeface="Arial"/>
              </a:rPr>
            </a:br>
            <a:r>
              <a:rPr lang="en-US" sz="1100" b="1" i="1" u="none" strike="noStrike" cap="none">
                <a:solidFill>
                  <a:srgbClr val="FFFFFF"/>
                </a:solidFill>
                <a:latin typeface="Arial"/>
                <a:ea typeface="Arial"/>
                <a:cs typeface="Arial"/>
                <a:sym typeface="Arial"/>
              </a:rPr>
              <a:t>12 months</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11</a:t>
            </a:fld>
            <a:endParaRPr lang="en-US" sz="900">
              <a:solidFill>
                <a:schemeClr val="dk1"/>
              </a:solidFill>
              <a:latin typeface="Belleza"/>
              <a:ea typeface="Belleza"/>
              <a:cs typeface="Belleza"/>
              <a:sym typeface="Bellez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Segmentation Considerations and Testing</a:t>
            </a:r>
          </a:p>
        </p:txBody>
      </p:sp>
      <p:sp>
        <p:nvSpPr>
          <p:cNvPr id="291" name="Shape 291"/>
          <p:cNvSpPr txBox="1">
            <a:spLocks noGrp="1"/>
          </p:cNvSpPr>
          <p:nvPr>
            <p:ph type="body" idx="4294967295"/>
          </p:nvPr>
        </p:nvSpPr>
        <p:spPr>
          <a:xfrm>
            <a:off x="311700" y="1087400"/>
            <a:ext cx="8468700" cy="5194800"/>
          </a:xfrm>
          <a:prstGeom prst="rect">
            <a:avLst/>
          </a:prstGeom>
        </p:spPr>
        <p:txBody>
          <a:bodyPr lIns="91425" tIns="91425" rIns="91425" bIns="91425" anchor="t" anchorCtr="0">
            <a:noAutofit/>
          </a:bodyPr>
          <a:lstStyle/>
          <a:p>
            <a:pPr marL="0" lvl="0" indent="0" rtl="0">
              <a:lnSpc>
                <a:spcPct val="115000"/>
              </a:lnSpc>
              <a:spcBef>
                <a:spcPts val="0"/>
              </a:spcBef>
              <a:buNone/>
            </a:pPr>
            <a:r>
              <a:rPr lang="en-US" sz="1600">
                <a:latin typeface="Arial"/>
                <a:ea typeface="Arial"/>
                <a:cs typeface="Arial"/>
                <a:sym typeface="Arial"/>
              </a:rPr>
              <a:t>As BCO moves forward with the different user segments there are various considerations the leadership team should keep in mind: </a:t>
            </a:r>
          </a:p>
          <a:p>
            <a:pPr marL="0" lvl="0" indent="0" rtl="0">
              <a:lnSpc>
                <a:spcPct val="115000"/>
              </a:lnSpc>
              <a:spcBef>
                <a:spcPts val="0"/>
              </a:spcBef>
              <a:buNone/>
            </a:pPr>
            <a:endParaRPr sz="1600">
              <a:latin typeface="Arial"/>
              <a:ea typeface="Arial"/>
              <a:cs typeface="Arial"/>
              <a:sym typeface="Arial"/>
            </a:endParaRPr>
          </a:p>
          <a:p>
            <a:pPr marL="0" lvl="0" indent="0" rtl="0">
              <a:lnSpc>
                <a:spcPct val="115000"/>
              </a:lnSpc>
              <a:spcBef>
                <a:spcPts val="0"/>
              </a:spcBef>
              <a:buNone/>
            </a:pPr>
            <a:endParaRPr sz="1600">
              <a:latin typeface="Arial"/>
              <a:ea typeface="Arial"/>
              <a:cs typeface="Arial"/>
              <a:sym typeface="Arial"/>
            </a:endParaRPr>
          </a:p>
        </p:txBody>
      </p:sp>
      <p:sp>
        <p:nvSpPr>
          <p:cNvPr id="292" name="Shape 292"/>
          <p:cNvSpPr/>
          <p:nvPr/>
        </p:nvSpPr>
        <p:spPr>
          <a:xfrm>
            <a:off x="545499" y="2104162"/>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a:solidFill>
                  <a:srgbClr val="FFFFFF"/>
                </a:solidFill>
              </a:rPr>
              <a:t>Considerations</a:t>
            </a:r>
          </a:p>
        </p:txBody>
      </p:sp>
      <p:sp>
        <p:nvSpPr>
          <p:cNvPr id="293" name="Shape 293"/>
          <p:cNvSpPr/>
          <p:nvPr/>
        </p:nvSpPr>
        <p:spPr>
          <a:xfrm>
            <a:off x="4954949" y="2104162"/>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a:solidFill>
                  <a:srgbClr val="FFFFFF"/>
                </a:solidFill>
              </a:rPr>
              <a:t>Testing Methodology</a:t>
            </a:r>
          </a:p>
        </p:txBody>
      </p:sp>
      <p:sp>
        <p:nvSpPr>
          <p:cNvPr id="294" name="Shape 294"/>
          <p:cNvSpPr/>
          <p:nvPr/>
        </p:nvSpPr>
        <p:spPr>
          <a:xfrm>
            <a:off x="545500" y="2692625"/>
            <a:ext cx="3405300" cy="3183600"/>
          </a:xfrm>
          <a:prstGeom prst="rect">
            <a:avLst/>
          </a:prstGeom>
          <a:noFill/>
          <a:ln w="9525" cap="flat" cmpd="sng">
            <a:solidFill>
              <a:srgbClr val="CC0066"/>
            </a:solidFill>
            <a:prstDash val="solid"/>
            <a:round/>
            <a:headEnd type="none" w="med" len="med"/>
            <a:tailEnd type="none" w="med" len="med"/>
          </a:ln>
        </p:spPr>
        <p:txBody>
          <a:bodyPr lIns="45700" tIns="45700" rIns="45700" bIns="45700" anchor="t" anchorCtr="0">
            <a:noAutofit/>
          </a:bodyPr>
          <a:lstStyle/>
          <a:p>
            <a:pPr marL="457200" marR="0" lvl="0" indent="-228600" rtl="0">
              <a:lnSpc>
                <a:spcPct val="100000"/>
              </a:lnSpc>
              <a:spcBef>
                <a:spcPts val="0"/>
              </a:spcBef>
              <a:spcAft>
                <a:spcPts val="0"/>
              </a:spcAft>
              <a:buChar char="●"/>
            </a:pPr>
            <a:r>
              <a:rPr lang="en-US"/>
              <a:t>How can BCO content be personalized based on user preferences for certain types of material?</a:t>
            </a:r>
          </a:p>
          <a:p>
            <a:pPr marR="0" lvl="0" rtl="0">
              <a:lnSpc>
                <a:spcPct val="100000"/>
              </a:lnSpc>
              <a:spcBef>
                <a:spcPts val="0"/>
              </a:spcBef>
              <a:spcAft>
                <a:spcPts val="0"/>
              </a:spcAft>
              <a:buNone/>
            </a:pPr>
            <a:endParaRPr/>
          </a:p>
          <a:p>
            <a:pPr marL="457200" marR="0" lvl="0" indent="-228600" rtl="0">
              <a:lnSpc>
                <a:spcPct val="100000"/>
              </a:lnSpc>
              <a:spcBef>
                <a:spcPts val="0"/>
              </a:spcBef>
              <a:spcAft>
                <a:spcPts val="0"/>
              </a:spcAft>
              <a:buChar char="●"/>
            </a:pPr>
            <a:r>
              <a:rPr lang="en-US"/>
              <a:t>How can BCO choose metrics to keep track of that will be meaningful for all segments?</a:t>
            </a:r>
          </a:p>
          <a:p>
            <a:pPr marR="0" lvl="0" rtl="0">
              <a:lnSpc>
                <a:spcPct val="100000"/>
              </a:lnSpc>
              <a:spcBef>
                <a:spcPts val="0"/>
              </a:spcBef>
              <a:spcAft>
                <a:spcPts val="0"/>
              </a:spcAft>
              <a:buNone/>
            </a:pPr>
            <a:endParaRPr/>
          </a:p>
          <a:p>
            <a:pPr marR="0" lvl="0" rtl="0">
              <a:lnSpc>
                <a:spcPct val="100000"/>
              </a:lnSpc>
              <a:spcBef>
                <a:spcPts val="0"/>
              </a:spcBef>
              <a:spcAft>
                <a:spcPts val="0"/>
              </a:spcAft>
              <a:buNone/>
            </a:pPr>
            <a:endParaRPr/>
          </a:p>
          <a:p>
            <a:pPr marR="0" lvl="0" rtl="0">
              <a:lnSpc>
                <a:spcPct val="100000"/>
              </a:lnSpc>
              <a:spcBef>
                <a:spcPts val="0"/>
              </a:spcBef>
              <a:spcAft>
                <a:spcPts val="0"/>
              </a:spcAft>
              <a:buNone/>
            </a:pPr>
            <a:endParaRPr/>
          </a:p>
          <a:p>
            <a:pPr marL="457200" marR="0" lvl="0" indent="-228600" rtl="0">
              <a:lnSpc>
                <a:spcPct val="100000"/>
              </a:lnSpc>
              <a:spcBef>
                <a:spcPts val="0"/>
              </a:spcBef>
              <a:spcAft>
                <a:spcPts val="0"/>
              </a:spcAft>
              <a:buChar char="●"/>
            </a:pPr>
            <a:r>
              <a:rPr lang="en-US"/>
              <a:t>How can BCO make different types of content more accessible to users?</a:t>
            </a:r>
          </a:p>
        </p:txBody>
      </p:sp>
      <p:sp>
        <p:nvSpPr>
          <p:cNvPr id="295" name="Shape 295"/>
          <p:cNvSpPr/>
          <p:nvPr/>
        </p:nvSpPr>
        <p:spPr>
          <a:xfrm>
            <a:off x="4954950" y="2692625"/>
            <a:ext cx="3405300" cy="3183600"/>
          </a:xfrm>
          <a:prstGeom prst="rect">
            <a:avLst/>
          </a:prstGeom>
          <a:noFill/>
          <a:ln w="9525" cap="flat" cmpd="sng">
            <a:solidFill>
              <a:srgbClr val="CC0066"/>
            </a:solidFill>
            <a:prstDash val="solid"/>
            <a:round/>
            <a:headEnd type="none" w="med" len="med"/>
            <a:tailEnd type="none" w="med" len="med"/>
          </a:ln>
        </p:spPr>
        <p:txBody>
          <a:bodyPr lIns="45700" tIns="45700" rIns="45700" bIns="45700" anchor="t" anchorCtr="0">
            <a:noAutofit/>
          </a:bodyPr>
          <a:lstStyle/>
          <a:p>
            <a:pPr marL="457200" marR="0" lvl="0" indent="-228600" algn="l" rtl="0">
              <a:lnSpc>
                <a:spcPct val="100000"/>
              </a:lnSpc>
              <a:spcBef>
                <a:spcPts val="0"/>
              </a:spcBef>
              <a:spcAft>
                <a:spcPts val="0"/>
              </a:spcAft>
              <a:buChar char="●"/>
            </a:pPr>
            <a:r>
              <a:rPr lang="en-US"/>
              <a:t>Testing a “content preference” question on the form that users fill out when they are signing up for personalization </a:t>
            </a:r>
          </a:p>
          <a:p>
            <a:pPr marR="0" lvl="0" algn="l" rtl="0">
              <a:lnSpc>
                <a:spcPct val="100000"/>
              </a:lnSpc>
              <a:spcBef>
                <a:spcPts val="0"/>
              </a:spcBef>
              <a:spcAft>
                <a:spcPts val="0"/>
              </a:spcAft>
              <a:buNone/>
            </a:pPr>
            <a:endParaRPr/>
          </a:p>
          <a:p>
            <a:pPr marL="457200" marR="0" lvl="0" indent="-228600" algn="l" rtl="0">
              <a:lnSpc>
                <a:spcPct val="100000"/>
              </a:lnSpc>
              <a:spcBef>
                <a:spcPts val="0"/>
              </a:spcBef>
              <a:spcAft>
                <a:spcPts val="0"/>
              </a:spcAft>
              <a:buChar char="●"/>
            </a:pPr>
            <a:r>
              <a:rPr lang="en-US"/>
              <a:t>Using the survey to test what metrics are trackable for the different segments--thinking beyond behavior change and including questions regarding wellness</a:t>
            </a:r>
          </a:p>
          <a:p>
            <a:pPr marR="0" lvl="0" algn="l" rtl="0">
              <a:lnSpc>
                <a:spcPct val="100000"/>
              </a:lnSpc>
              <a:spcBef>
                <a:spcPts val="0"/>
              </a:spcBef>
              <a:spcAft>
                <a:spcPts val="0"/>
              </a:spcAft>
              <a:buNone/>
            </a:pPr>
            <a:endParaRPr/>
          </a:p>
          <a:p>
            <a:pPr marL="457200" marR="0" lvl="0" indent="-228600" algn="l" rtl="0">
              <a:lnSpc>
                <a:spcPct val="100000"/>
              </a:lnSpc>
              <a:spcBef>
                <a:spcPts val="0"/>
              </a:spcBef>
              <a:spcAft>
                <a:spcPts val="0"/>
              </a:spcAft>
              <a:buChar char="●"/>
            </a:pPr>
            <a:r>
              <a:rPr lang="en-US"/>
              <a:t>Testing making the personalization program more visible on the homepage and via e-mail</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12</a:t>
            </a:fld>
            <a:endParaRPr lang="en-US" sz="900">
              <a:solidFill>
                <a:schemeClr val="dk1"/>
              </a:solidFill>
              <a:latin typeface="Belleza"/>
              <a:ea typeface="Belleza"/>
              <a:cs typeface="Belleza"/>
              <a:sym typeface="Bellez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300"/>
        <p:cNvGrpSpPr/>
        <p:nvPr/>
      </p:nvGrpSpPr>
      <p:grpSpPr>
        <a:xfrm>
          <a:off x="0" y="0"/>
          <a:ext cx="0" cy="0"/>
          <a:chOff x="0" y="0"/>
          <a:chExt cx="0" cy="0"/>
        </a:xfrm>
      </p:grpSpPr>
      <p:sp>
        <p:nvSpPr>
          <p:cNvPr id="301" name="Shape 301"/>
          <p:cNvSpPr txBox="1"/>
          <p:nvPr/>
        </p:nvSpPr>
        <p:spPr>
          <a:xfrm>
            <a:off x="934650" y="2601325"/>
            <a:ext cx="7274700" cy="114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Short Term</a:t>
            </a:r>
            <a:br>
              <a:rPr lang="en-US" sz="4800" b="1" i="1">
                <a:solidFill>
                  <a:srgbClr val="FFFFFF"/>
                </a:solidFill>
              </a:rPr>
            </a:br>
            <a:r>
              <a:rPr lang="en-US" sz="4800" b="1" i="1">
                <a:solidFill>
                  <a:srgbClr val="FFFFFF"/>
                </a:solidFill>
              </a:rPr>
              <a:t>Performance Metrics</a:t>
            </a:r>
          </a:p>
        </p:txBody>
      </p:sp>
      <p:sp>
        <p:nvSpPr>
          <p:cNvPr id="302" name="Shape 302"/>
          <p:cNvSpPr/>
          <p:nvPr/>
        </p:nvSpPr>
        <p:spPr>
          <a:xfrm>
            <a:off x="12625" y="5430825"/>
            <a:ext cx="9144000" cy="1427100"/>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13</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309" name="Shape 309"/>
          <p:cNvSpPr txBox="1">
            <a:spLocks noGrp="1"/>
          </p:cNvSpPr>
          <p:nvPr>
            <p:ph type="body" idx="4294967295"/>
          </p:nvPr>
        </p:nvSpPr>
        <p:spPr>
          <a:xfrm>
            <a:off x="311700" y="1191300"/>
            <a:ext cx="4734900" cy="51948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Char char="●"/>
            </a:pPr>
            <a:r>
              <a:rPr lang="en-US" sz="1600">
                <a:latin typeface="Arial"/>
                <a:ea typeface="Arial"/>
                <a:cs typeface="Arial"/>
                <a:sym typeface="Arial"/>
              </a:rPr>
              <a:t>We developed a logic model that reflects the current state of BCO’s operations and can serve as the foundation of BCO’s measurement strategy</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We recommend focusing on metrics that link outcomes to mission and intended impact based on empirical research</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We propose a short-term metrics framework that prioritizes evidenced based metrics and can evolve with the measurement capabilities of the organization </a:t>
            </a:r>
          </a:p>
          <a:p>
            <a:pPr marL="0" lvl="0" indent="0" rtl="0">
              <a:lnSpc>
                <a:spcPct val="115000"/>
              </a:lnSpc>
              <a:spcBef>
                <a:spcPts val="0"/>
              </a:spcBef>
              <a:buNone/>
            </a:pPr>
            <a:endParaRPr sz="1600">
              <a:latin typeface="Arial"/>
              <a:ea typeface="Arial"/>
              <a:cs typeface="Arial"/>
              <a:sym typeface="Arial"/>
            </a:endParaRPr>
          </a:p>
        </p:txBody>
      </p:sp>
      <p:pic>
        <p:nvPicPr>
          <p:cNvPr id="310" name="Shape 310"/>
          <p:cNvPicPr preferRelativeResize="0"/>
          <p:nvPr/>
        </p:nvPicPr>
        <p:blipFill>
          <a:blip r:embed="rId3">
            <a:alphaModFix/>
          </a:blip>
          <a:stretch>
            <a:fillRect/>
          </a:stretch>
        </p:blipFill>
        <p:spPr>
          <a:xfrm>
            <a:off x="6456750" y="2339950"/>
            <a:ext cx="1905000" cy="1905000"/>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14</a:t>
            </a:fld>
            <a:endParaRPr lang="en-US" sz="900">
              <a:solidFill>
                <a:schemeClr val="dk1"/>
              </a:solidFill>
              <a:latin typeface="Belleza"/>
              <a:ea typeface="Belleza"/>
              <a:cs typeface="Belleza"/>
              <a:sym typeface="Bellez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248575" y="2963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Current State Logic Model</a:t>
            </a:r>
          </a:p>
        </p:txBody>
      </p:sp>
      <p:graphicFrame>
        <p:nvGraphicFramePr>
          <p:cNvPr id="317" name="Shape 317"/>
          <p:cNvGraphicFramePr/>
          <p:nvPr/>
        </p:nvGraphicFramePr>
        <p:xfrm>
          <a:off x="378550" y="1447725"/>
          <a:ext cx="8391500" cy="3835848"/>
        </p:xfrm>
        <a:graphic>
          <a:graphicData uri="http://schemas.openxmlformats.org/drawingml/2006/table">
            <a:tbl>
              <a:tblPr>
                <a:noFill/>
                <a:tableStyleId>{B0C76C59-F7CE-4FD6-896F-0CF09AFEA931}</a:tableStyleId>
              </a:tblPr>
              <a:tblGrid>
                <a:gridCol w="1678300">
                  <a:extLst>
                    <a:ext uri="{9D8B030D-6E8A-4147-A177-3AD203B41FA5}">
                      <a16:colId xmlns:a16="http://schemas.microsoft.com/office/drawing/2014/main" val="20000"/>
                    </a:ext>
                  </a:extLst>
                </a:gridCol>
                <a:gridCol w="1678300">
                  <a:extLst>
                    <a:ext uri="{9D8B030D-6E8A-4147-A177-3AD203B41FA5}">
                      <a16:colId xmlns:a16="http://schemas.microsoft.com/office/drawing/2014/main" val="20001"/>
                    </a:ext>
                  </a:extLst>
                </a:gridCol>
                <a:gridCol w="1678300">
                  <a:extLst>
                    <a:ext uri="{9D8B030D-6E8A-4147-A177-3AD203B41FA5}">
                      <a16:colId xmlns:a16="http://schemas.microsoft.com/office/drawing/2014/main" val="20002"/>
                    </a:ext>
                  </a:extLst>
                </a:gridCol>
                <a:gridCol w="1678300">
                  <a:extLst>
                    <a:ext uri="{9D8B030D-6E8A-4147-A177-3AD203B41FA5}">
                      <a16:colId xmlns:a16="http://schemas.microsoft.com/office/drawing/2014/main" val="20003"/>
                    </a:ext>
                  </a:extLst>
                </a:gridCol>
                <a:gridCol w="1678300">
                  <a:extLst>
                    <a:ext uri="{9D8B030D-6E8A-4147-A177-3AD203B41FA5}">
                      <a16:colId xmlns:a16="http://schemas.microsoft.com/office/drawing/2014/main" val="20004"/>
                    </a:ext>
                  </a:extLst>
                </a:gridCol>
              </a:tblGrid>
              <a:tr h="375636">
                <a:tc>
                  <a:txBody>
                    <a:bodyPr/>
                    <a:lstStyle/>
                    <a:p>
                      <a:pPr marL="0" marR="0" lvl="0" indent="0" algn="ctr" rtl="0">
                        <a:lnSpc>
                          <a:spcPct val="115000"/>
                        </a:lnSpc>
                        <a:spcBef>
                          <a:spcPts val="0"/>
                        </a:spcBef>
                        <a:spcAft>
                          <a:spcPts val="0"/>
                        </a:spcAft>
                        <a:buClr>
                          <a:srgbClr val="FFFFFF"/>
                        </a:buClr>
                        <a:buSzPct val="25000"/>
                        <a:buFont typeface="Arial"/>
                        <a:buNone/>
                      </a:pPr>
                      <a:r>
                        <a:rPr lang="en-US" sz="1100" b="1" u="none" strike="noStrike" cap="none">
                          <a:solidFill>
                            <a:srgbClr val="FFFFFF"/>
                          </a:solidFill>
                        </a:rPr>
                        <a:t>Inputs</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100" b="1" u="none" strike="noStrike" cap="none">
                          <a:solidFill>
                            <a:srgbClr val="FFFFFF"/>
                          </a:solidFill>
                        </a:rPr>
                        <a:t>Activities</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100" b="1" u="none" strike="noStrike" cap="none">
                          <a:solidFill>
                            <a:srgbClr val="FFFFFF"/>
                          </a:solidFill>
                        </a:rPr>
                        <a:t>Outputs</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100" b="1" u="none" strike="noStrike" cap="none">
                          <a:solidFill>
                            <a:srgbClr val="FFFFFF"/>
                          </a:solidFill>
                        </a:rPr>
                        <a:t>Outcomes</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15000"/>
                        </a:lnSpc>
                        <a:spcBef>
                          <a:spcPts val="0"/>
                        </a:spcBef>
                        <a:spcAft>
                          <a:spcPts val="0"/>
                        </a:spcAft>
                        <a:buClr>
                          <a:srgbClr val="FFFFFF"/>
                        </a:buClr>
                        <a:buSzPct val="25000"/>
                        <a:buFont typeface="Arial"/>
                        <a:buNone/>
                      </a:pPr>
                      <a:r>
                        <a:rPr lang="en-US" sz="1100" b="1" u="none" strike="noStrike" cap="none">
                          <a:solidFill>
                            <a:srgbClr val="FFFFFF"/>
                          </a:solidFill>
                        </a:rPr>
                        <a:t>Impact</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extLst>
                  <a:ext uri="{0D108BD9-81ED-4DB2-BD59-A6C34878D82A}">
                    <a16:rowId xmlns:a16="http://schemas.microsoft.com/office/drawing/2014/main" val="10000"/>
                  </a:ext>
                </a:extLst>
              </a:tr>
              <a:tr h="3460212">
                <a:tc>
                  <a:txBody>
                    <a:bodyPr/>
                    <a:lstStyle/>
                    <a:p>
                      <a:pPr marL="0" marR="0" lvl="0" indent="0" algn="l" rtl="0">
                        <a:lnSpc>
                          <a:spcPct val="115000"/>
                        </a:lnSpc>
                        <a:spcBef>
                          <a:spcPts val="0"/>
                        </a:spcBef>
                        <a:spcAft>
                          <a:spcPts val="0"/>
                        </a:spcAft>
                        <a:buClr>
                          <a:srgbClr val="000000"/>
                        </a:buClr>
                        <a:buSzPct val="25000"/>
                        <a:buFont typeface="Arial"/>
                        <a:buNone/>
                      </a:pPr>
                      <a:r>
                        <a:rPr lang="en-US" sz="1100" b="1" u="none" strike="noStrike" cap="none"/>
                        <a:t>External</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Users</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solidFill>
                            <a:schemeClr val="dk1"/>
                          </a:solidFill>
                        </a:rPr>
                        <a:t>Survey Form</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solidFill>
                            <a:schemeClr val="dk1"/>
                          </a:solidFill>
                        </a:rPr>
                        <a:t>Articles</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solidFill>
                            <a:schemeClr val="dk1"/>
                          </a:solidFill>
                        </a:rPr>
                        <a:t>Account Info</a:t>
                      </a:r>
                    </a:p>
                    <a:p>
                      <a:pPr marL="457200" marR="0" lvl="0" indent="-304800" algn="l" rtl="0">
                        <a:lnSpc>
                          <a:spcPct val="115000"/>
                        </a:lnSpc>
                        <a:spcBef>
                          <a:spcPts val="0"/>
                        </a:spcBef>
                        <a:spcAft>
                          <a:spcPts val="0"/>
                        </a:spcAft>
                        <a:buClr>
                          <a:srgbClr val="980000"/>
                        </a:buClr>
                        <a:buSzPct val="100000"/>
                        <a:buFont typeface="Arial"/>
                        <a:buChar char="●"/>
                      </a:pPr>
                      <a:r>
                        <a:rPr lang="en-US" sz="1100" u="none" strike="noStrike" cap="none">
                          <a:solidFill>
                            <a:schemeClr val="dk1"/>
                          </a:solidFill>
                        </a:rPr>
                        <a:t>Pathology Report</a:t>
                      </a:r>
                    </a:p>
                    <a:p>
                      <a:pPr marL="0" marR="0" lvl="0" indent="0" algn="l" rtl="0">
                        <a:lnSpc>
                          <a:spcPct val="115000"/>
                        </a:lnSpc>
                        <a:spcBef>
                          <a:spcPts val="0"/>
                        </a:spcBef>
                        <a:spcAft>
                          <a:spcPts val="0"/>
                        </a:spcAft>
                        <a:buClr>
                          <a:srgbClr val="000000"/>
                        </a:buClr>
                        <a:buSzPct val="25000"/>
                        <a:buFont typeface="Arial"/>
                        <a:buNone/>
                      </a:pPr>
                      <a:endParaRPr sz="1100" b="1" u="none" strike="noStrike" cap="none"/>
                    </a:p>
                    <a:p>
                      <a:pPr marL="0" marR="0" lvl="0" indent="0" algn="l" rtl="0">
                        <a:lnSpc>
                          <a:spcPct val="115000"/>
                        </a:lnSpc>
                        <a:spcBef>
                          <a:spcPts val="0"/>
                        </a:spcBef>
                        <a:spcAft>
                          <a:spcPts val="0"/>
                        </a:spcAft>
                        <a:buClr>
                          <a:srgbClr val="000000"/>
                        </a:buClr>
                        <a:buSzPct val="25000"/>
                        <a:buFont typeface="Arial"/>
                        <a:buNone/>
                      </a:pPr>
                      <a:r>
                        <a:rPr lang="en-US" sz="1100" b="1" u="none" strike="noStrike" cap="none"/>
                        <a:t>Internal</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Mgmt Staff</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Technical Staff</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Content Staff</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Platform</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Marketing</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Maintenance</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Reporting</a:t>
                      </a:r>
                    </a:p>
                    <a:p>
                      <a:pPr marL="457200" marR="0" lvl="0" indent="-304800" algn="l" rtl="0">
                        <a:lnSpc>
                          <a:spcPct val="115000"/>
                        </a:lnSpc>
                        <a:spcBef>
                          <a:spcPts val="0"/>
                        </a:spcBef>
                        <a:spcAft>
                          <a:spcPts val="0"/>
                        </a:spcAft>
                        <a:buClr>
                          <a:srgbClr val="000000"/>
                        </a:buClr>
                        <a:buSzPct val="100000"/>
                        <a:buFont typeface="Arial"/>
                        <a:buChar char="●"/>
                      </a:pPr>
                      <a:r>
                        <a:rPr lang="en-US" sz="1100" u="none" strike="noStrike" cap="none"/>
                        <a:t>Funding</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tcPr>
                </a:tc>
                <a:tc>
                  <a:txBody>
                    <a:bodyPr/>
                    <a:lstStyle/>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Users complete survey</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Articles are meta-tagged or negative tagged</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Users complete E-profiles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Users participate in community forums</a:t>
                      </a:r>
                    </a:p>
                    <a:p>
                      <a:pPr marL="0" marR="0" lvl="0" indent="0" algn="l" rtl="0">
                        <a:lnSpc>
                          <a:spcPct val="115000"/>
                        </a:lnSpc>
                        <a:spcBef>
                          <a:spcPts val="0"/>
                        </a:spcBef>
                        <a:spcAft>
                          <a:spcPts val="0"/>
                        </a:spcAft>
                        <a:buClr>
                          <a:srgbClr val="000000"/>
                        </a:buClr>
                        <a:buSzPct val="25000"/>
                        <a:buFont typeface="Arial"/>
                        <a:buNone/>
                      </a:pPr>
                      <a:endParaRPr sz="1100" b="1" u="none" strike="noStrike" cap="none"/>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tcPr>
                </a:tc>
                <a:tc>
                  <a:txBody>
                    <a:bodyPr/>
                    <a:lstStyle/>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 of users reading tagged articles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 of active users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 of non-active users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 of users updating profiles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 of users providing and reading community entries</a:t>
                      </a:r>
                    </a:p>
                    <a:p>
                      <a:pPr marL="0" marR="0" lvl="0" indent="0" algn="l" rtl="0">
                        <a:lnSpc>
                          <a:spcPct val="115000"/>
                        </a:lnSpc>
                        <a:spcBef>
                          <a:spcPts val="0"/>
                        </a:spcBef>
                        <a:spcAft>
                          <a:spcPts val="0"/>
                        </a:spcAft>
                        <a:buClr>
                          <a:srgbClr val="000000"/>
                        </a:buClr>
                        <a:buSzPct val="25000"/>
                        <a:buFont typeface="Arial"/>
                        <a:buNone/>
                      </a:pPr>
                      <a:endParaRPr sz="1100" b="1" u="none" strike="noStrike" cap="none"/>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tcPr>
                </a:tc>
                <a:tc>
                  <a:txBody>
                    <a:bodyPr/>
                    <a:lstStyle/>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Action users have taken towards treatment</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Action users have taken towards lifestyle decisions</a:t>
                      </a:r>
                    </a:p>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Stress reduction / well-being</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tcPr>
                </a:tc>
                <a:tc>
                  <a:txBody>
                    <a:bodyPr/>
                    <a:lstStyle/>
                    <a:p>
                      <a:pPr marL="457200" marR="0" lvl="0" indent="-304800" algn="l" rtl="0">
                        <a:lnSpc>
                          <a:spcPct val="115000"/>
                        </a:lnSpc>
                        <a:spcBef>
                          <a:spcPts val="0"/>
                        </a:spcBef>
                        <a:spcAft>
                          <a:spcPts val="0"/>
                        </a:spcAft>
                        <a:buClr>
                          <a:schemeClr val="dk1"/>
                        </a:buClr>
                        <a:buSzPct val="100000"/>
                        <a:buFont typeface="Arial"/>
                        <a:buChar char="●"/>
                      </a:pPr>
                      <a:r>
                        <a:rPr lang="en-US" sz="1100" u="none" strike="noStrike" cap="none">
                          <a:solidFill>
                            <a:schemeClr val="dk1"/>
                          </a:solidFill>
                        </a:rPr>
                        <a:t>Reducing rate of </a:t>
                      </a:r>
                      <a:r>
                        <a:rPr lang="en-US" sz="1100">
                          <a:solidFill>
                            <a:schemeClr val="dk1"/>
                          </a:solidFill>
                        </a:rPr>
                        <a:t>breast cancer incidence</a:t>
                      </a:r>
                    </a:p>
                    <a:p>
                      <a:pPr marL="457200" marR="0" lvl="0" indent="-304800" algn="l" rtl="0">
                        <a:lnSpc>
                          <a:spcPct val="115000"/>
                        </a:lnSpc>
                        <a:spcBef>
                          <a:spcPts val="0"/>
                        </a:spcBef>
                        <a:spcAft>
                          <a:spcPts val="0"/>
                        </a:spcAft>
                        <a:buClr>
                          <a:schemeClr val="dk1"/>
                        </a:buClr>
                        <a:buSzPct val="100000"/>
                        <a:buFont typeface="Arial"/>
                        <a:buChar char="●"/>
                      </a:pPr>
                      <a:r>
                        <a:rPr lang="en-US" sz="1050">
                          <a:solidFill>
                            <a:schemeClr val="dk1"/>
                          </a:solidFill>
                        </a:rPr>
                        <a:t>Improving health outcomes for breast cancer patients</a:t>
                      </a:r>
                    </a:p>
                  </a:txBody>
                  <a:tcPr marL="91425" marR="91425" marT="91425" marB="91425">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18" name="Shape 318"/>
          <p:cNvSpPr/>
          <p:nvPr/>
        </p:nvSpPr>
        <p:spPr>
          <a:xfrm>
            <a:off x="5683189" y="139976"/>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Short-Term</a:t>
            </a:r>
            <a:br>
              <a:rPr lang="en-US" sz="1100" b="1" i="0" u="none" strike="noStrike" cap="none">
                <a:solidFill>
                  <a:srgbClr val="FFFFFF"/>
                </a:solidFill>
                <a:latin typeface="Arial"/>
                <a:ea typeface="Arial"/>
                <a:cs typeface="Arial"/>
                <a:sym typeface="Arial"/>
              </a:rPr>
            </a:br>
            <a:r>
              <a:rPr lang="en-US" sz="1100" b="1" i="1" u="none" strike="noStrike" cap="none">
                <a:solidFill>
                  <a:srgbClr val="FFFFFF"/>
                </a:solidFill>
                <a:latin typeface="Arial"/>
                <a:ea typeface="Arial"/>
                <a:cs typeface="Arial"/>
                <a:sym typeface="Arial"/>
              </a:rPr>
              <a:t>12 months</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15</a:t>
            </a:fld>
            <a:endParaRPr lang="en-US" sz="900">
              <a:solidFill>
                <a:schemeClr val="dk1"/>
              </a:solidFill>
              <a:latin typeface="Belleza"/>
              <a:ea typeface="Belleza"/>
              <a:cs typeface="Belleza"/>
              <a:sym typeface="Bellez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436525" y="1011475"/>
            <a:ext cx="3505500" cy="4674300"/>
          </a:xfrm>
          <a:prstGeom prst="rect">
            <a:avLst/>
          </a:prstGeom>
          <a:noFill/>
          <a:ln w="9525" cap="flat" cmpd="sng">
            <a:solidFill>
              <a:srgbClr val="980000"/>
            </a:solidFill>
            <a:prstDash val="dash"/>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5" name="Shape 325"/>
          <p:cNvSpPr txBox="1"/>
          <p:nvPr/>
        </p:nvSpPr>
        <p:spPr>
          <a:xfrm>
            <a:off x="650375" y="2708575"/>
            <a:ext cx="3052200" cy="18741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Only 49% of patients with BC took adjuvant hormonal therapy for the full duration at the optimal schedule. Early discontinuation and non-adherence to hormonal therapy were common and associated with increased mortality in early stage breast-cancer patients. </a:t>
            </a:r>
            <a:r>
              <a:rPr lang="en-US" sz="1100" b="0" i="0" u="sng" strike="noStrike" cap="none">
                <a:solidFill>
                  <a:schemeClr val="hlink"/>
                </a:solidFill>
                <a:latin typeface="Arial"/>
                <a:ea typeface="Arial"/>
                <a:cs typeface="Arial"/>
                <a:sym typeface="Arial"/>
                <a:hlinkClick r:id="rId3"/>
              </a:rPr>
              <a:t>Journal of Clinical Oncology</a:t>
            </a:r>
          </a:p>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p:txBody>
      </p:sp>
      <p:sp>
        <p:nvSpPr>
          <p:cNvPr id="326" name="Shape 326"/>
          <p:cNvSpPr txBox="1"/>
          <p:nvPr/>
        </p:nvSpPr>
        <p:spPr>
          <a:xfrm>
            <a:off x="859625" y="1392475"/>
            <a:ext cx="2633700" cy="1468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After menopause, being overweight or obese increases breast cancer risk. </a:t>
            </a:r>
            <a:r>
              <a:rPr lang="en-US" sz="1100" b="0" i="0" u="sng" strike="noStrike" cap="none">
                <a:solidFill>
                  <a:schemeClr val="hlink"/>
                </a:solidFill>
                <a:latin typeface="Arial"/>
                <a:ea typeface="Arial"/>
                <a:cs typeface="Arial"/>
                <a:sym typeface="Arial"/>
                <a:hlinkClick r:id="rId4"/>
              </a:rPr>
              <a:t>American Journal of Epidemiology</a:t>
            </a:r>
          </a:p>
        </p:txBody>
      </p:sp>
      <p:sp>
        <p:nvSpPr>
          <p:cNvPr id="327" name="Shape 327"/>
          <p:cNvSpPr txBox="1"/>
          <p:nvPr/>
        </p:nvSpPr>
        <p:spPr>
          <a:xfrm>
            <a:off x="536275" y="4418175"/>
            <a:ext cx="3405900" cy="15357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ct val="25000"/>
              <a:buFont typeface="Arial"/>
              <a:buNone/>
            </a:pPr>
            <a:r>
              <a:rPr lang="en-US" sz="1100" b="0" i="1" u="none" strike="noStrike" cap="none">
                <a:solidFill>
                  <a:srgbClr val="000000"/>
                </a:solidFill>
                <a:latin typeface="Arial"/>
                <a:ea typeface="Arial"/>
                <a:cs typeface="Arial"/>
                <a:sym typeface="Arial"/>
              </a:rPr>
              <a:t>“I desired to know everything I could possibly know.”</a:t>
            </a:r>
          </a:p>
          <a:p>
            <a:pPr marL="0" marR="0" lvl="0" indent="0" algn="ctr" rtl="0">
              <a:lnSpc>
                <a:spcPct val="100000"/>
              </a:lnSpc>
              <a:spcBef>
                <a:spcPts val="0"/>
              </a:spcBef>
              <a:spcAft>
                <a:spcPts val="0"/>
              </a:spcAft>
              <a:buClr>
                <a:srgbClr val="000000"/>
              </a:buClr>
              <a:buSzPct val="25000"/>
              <a:buFont typeface="Arial"/>
              <a:buNone/>
            </a:pPr>
            <a:r>
              <a:rPr lang="en-US" sz="1100" b="0" i="1" u="none" strike="noStrike" cap="none">
                <a:solidFill>
                  <a:srgbClr val="000000"/>
                </a:solidFill>
                <a:latin typeface="Arial"/>
                <a:ea typeface="Arial"/>
                <a:cs typeface="Arial"/>
                <a:sym typeface="Arial"/>
              </a:rPr>
              <a:t>“The unknowns of cancer are the hardest part.”</a:t>
            </a:r>
            <a:br>
              <a:rPr lang="en-US" sz="1100" b="0" i="1" u="none" strike="noStrike" cap="none">
                <a:solidFill>
                  <a:srgbClr val="000000"/>
                </a:solidFill>
                <a:latin typeface="Arial"/>
                <a:ea typeface="Arial"/>
                <a:cs typeface="Arial"/>
                <a:sym typeface="Arial"/>
              </a:rPr>
            </a:br>
            <a:endParaRPr lang="en-US" sz="1100" b="0" i="1"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{Users value the information as well as the shared community of people with common experiences}</a:t>
            </a:r>
          </a:p>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p:txBody>
      </p:sp>
      <p:sp>
        <p:nvSpPr>
          <p:cNvPr id="328" name="Shape 328"/>
          <p:cNvSpPr/>
          <p:nvPr/>
        </p:nvSpPr>
        <p:spPr>
          <a:xfrm>
            <a:off x="698525" y="1583525"/>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Weight Management</a:t>
            </a:r>
          </a:p>
        </p:txBody>
      </p:sp>
      <p:sp>
        <p:nvSpPr>
          <p:cNvPr id="329" name="Shape 329"/>
          <p:cNvSpPr/>
          <p:nvPr/>
        </p:nvSpPr>
        <p:spPr>
          <a:xfrm>
            <a:off x="698525" y="2682200"/>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Medical Adherence</a:t>
            </a:r>
          </a:p>
        </p:txBody>
      </p:sp>
      <p:sp>
        <p:nvSpPr>
          <p:cNvPr id="330" name="Shape 330"/>
          <p:cNvSpPr/>
          <p:nvPr/>
        </p:nvSpPr>
        <p:spPr>
          <a:xfrm>
            <a:off x="698525" y="4388638"/>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Quality of Life</a:t>
            </a:r>
          </a:p>
        </p:txBody>
      </p:sp>
      <p:sp>
        <p:nvSpPr>
          <p:cNvPr id="331" name="Shape 331"/>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Defining Outcomes</a:t>
            </a:r>
          </a:p>
        </p:txBody>
      </p:sp>
      <p:sp>
        <p:nvSpPr>
          <p:cNvPr id="332" name="Shape 332"/>
          <p:cNvSpPr/>
          <p:nvPr/>
        </p:nvSpPr>
        <p:spPr>
          <a:xfrm>
            <a:off x="4962800" y="990725"/>
            <a:ext cx="3405900" cy="392700"/>
          </a:xfrm>
          <a:prstGeom prst="roundRect">
            <a:avLst>
              <a:gd name="adj" fmla="val 16667"/>
            </a:avLst>
          </a:prstGeom>
          <a:solidFill>
            <a:srgbClr val="7F7F7F"/>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Personalization Outcomes To Track</a:t>
            </a:r>
          </a:p>
        </p:txBody>
      </p:sp>
      <p:sp>
        <p:nvSpPr>
          <p:cNvPr id="333" name="Shape 333"/>
          <p:cNvSpPr txBox="1"/>
          <p:nvPr/>
        </p:nvSpPr>
        <p:spPr>
          <a:xfrm>
            <a:off x="4962800" y="1395775"/>
            <a:ext cx="3405900" cy="3569400"/>
          </a:xfrm>
          <a:prstGeom prst="rect">
            <a:avLst/>
          </a:prstGeom>
          <a:noFill/>
          <a:ln>
            <a:noFill/>
          </a:ln>
        </p:spPr>
        <p:txBody>
          <a:bodyPr lIns="91425" tIns="91425" rIns="91425" bIns="91425" anchor="t" anchorCtr="0">
            <a:noAutofit/>
          </a:bodyPr>
          <a:lstStyle/>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Medical knowledge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Confidence </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Clarity (ex. understanding of diagnosis)</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Comfort (ex. reduced fear of unknown, stress, sleeplessness)</a:t>
            </a:r>
          </a:p>
          <a:p>
            <a:pPr marL="457200" marR="0" lvl="0" indent="-228600" algn="l" rtl="0">
              <a:lnSpc>
                <a:spcPct val="115000"/>
              </a:lnSpc>
              <a:spcBef>
                <a:spcPts val="0"/>
              </a:spcBef>
              <a:spcAft>
                <a:spcPts val="0"/>
              </a:spcAft>
              <a:buClr>
                <a:schemeClr val="dk1"/>
              </a:buClr>
              <a:buSzPct val="100000"/>
              <a:buFont typeface="Arial"/>
              <a:buChar char="●"/>
            </a:pPr>
            <a:r>
              <a:rPr lang="en-US" sz="1400" b="1" i="0" u="none" strike="noStrike" cap="none">
                <a:solidFill>
                  <a:schemeClr val="dk1"/>
                </a:solidFill>
                <a:latin typeface="Arial"/>
                <a:ea typeface="Arial"/>
                <a:cs typeface="Arial"/>
                <a:sym typeface="Arial"/>
              </a:rPr>
              <a:t>Weight management</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Diet</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Exercise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Sleep</a:t>
            </a:r>
          </a:p>
          <a:p>
            <a:pPr marL="457200" marR="0" lvl="0" indent="-228600" algn="l" rtl="0">
              <a:lnSpc>
                <a:spcPct val="115000"/>
              </a:lnSpc>
              <a:spcBef>
                <a:spcPts val="0"/>
              </a:spcBef>
              <a:spcAft>
                <a:spcPts val="0"/>
              </a:spcAft>
              <a:buClr>
                <a:schemeClr val="dk1"/>
              </a:buClr>
              <a:buSzPct val="100000"/>
              <a:buFont typeface="Arial"/>
              <a:buChar char="●"/>
            </a:pPr>
            <a:r>
              <a:rPr lang="en-US" sz="1400" b="1" i="0" u="none" strike="noStrike" cap="none">
                <a:solidFill>
                  <a:schemeClr val="dk1"/>
                </a:solidFill>
                <a:latin typeface="Arial"/>
                <a:ea typeface="Arial"/>
                <a:cs typeface="Arial"/>
                <a:sym typeface="Arial"/>
              </a:rPr>
              <a:t>Medication adherence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Social connections</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Treatment decision</a:t>
            </a:r>
          </a:p>
          <a:p>
            <a:pPr marL="457200" marR="0" lvl="0" indent="-228600" algn="l" rtl="0">
              <a:lnSpc>
                <a:spcPct val="115000"/>
              </a:lnSpc>
              <a:spcBef>
                <a:spcPts val="0"/>
              </a:spcBef>
              <a:spcAft>
                <a:spcPts val="0"/>
              </a:spcAft>
              <a:buClr>
                <a:schemeClr val="dk1"/>
              </a:buClr>
              <a:buFont typeface="Arial"/>
              <a:buChar char="●"/>
            </a:pPr>
            <a:r>
              <a:rPr lang="en-US" b="1">
                <a:solidFill>
                  <a:schemeClr val="dk1"/>
                </a:solidFill>
              </a:rPr>
              <a:t>Quality</a:t>
            </a:r>
            <a:r>
              <a:rPr lang="en-US" sz="1600" b="1"/>
              <a:t> of life</a:t>
            </a:r>
          </a:p>
        </p:txBody>
      </p:sp>
      <p:sp>
        <p:nvSpPr>
          <p:cNvPr id="334" name="Shape 334"/>
          <p:cNvSpPr/>
          <p:nvPr/>
        </p:nvSpPr>
        <p:spPr>
          <a:xfrm>
            <a:off x="1309925" y="869225"/>
            <a:ext cx="1695300" cy="273900"/>
          </a:xfrm>
          <a:prstGeom prst="rect">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300" b="1" i="0" u="none" strike="noStrike" cap="none">
                <a:solidFill>
                  <a:schemeClr val="dk1"/>
                </a:solidFill>
                <a:latin typeface="Arial"/>
                <a:ea typeface="Arial"/>
                <a:cs typeface="Arial"/>
                <a:sym typeface="Arial"/>
              </a:rPr>
              <a:t>Research Findings</a:t>
            </a:r>
          </a:p>
        </p:txBody>
      </p:sp>
      <p:sp>
        <p:nvSpPr>
          <p:cNvPr id="335" name="Shape 335"/>
          <p:cNvSpPr/>
          <p:nvPr/>
        </p:nvSpPr>
        <p:spPr>
          <a:xfrm>
            <a:off x="273705" y="353350"/>
            <a:ext cx="8440800" cy="518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1400" b="0" i="1" u="none" strike="noStrike" cap="none">
              <a:solidFill>
                <a:srgbClr val="000000"/>
              </a:solidFill>
              <a:latin typeface="Arial"/>
              <a:ea typeface="Arial"/>
              <a:cs typeface="Arial"/>
              <a:sym typeface="Arial"/>
            </a:endParaRPr>
          </a:p>
        </p:txBody>
      </p:sp>
      <p:sp>
        <p:nvSpPr>
          <p:cNvPr id="336" name="Shape 336"/>
          <p:cNvSpPr txBox="1"/>
          <p:nvPr/>
        </p:nvSpPr>
        <p:spPr>
          <a:xfrm>
            <a:off x="347575" y="935275"/>
            <a:ext cx="3505500" cy="7497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0" i="1" u="none" strike="noStrike" cap="none">
                <a:solidFill>
                  <a:schemeClr val="dk1"/>
                </a:solidFill>
                <a:latin typeface="Arial"/>
                <a:ea typeface="Arial"/>
                <a:cs typeface="Arial"/>
                <a:sym typeface="Arial"/>
              </a:rPr>
              <a:t>Outcomes that help women </a:t>
            </a:r>
            <a:r>
              <a:rPr lang="en-US" sz="1200" b="0" i="1" u="sng" strike="noStrike" cap="none">
                <a:solidFill>
                  <a:schemeClr val="dk1"/>
                </a:solidFill>
                <a:latin typeface="Arial"/>
                <a:ea typeface="Arial"/>
                <a:cs typeface="Arial"/>
                <a:sym typeface="Arial"/>
              </a:rPr>
              <a:t>achieve the best health outcomes</a:t>
            </a:r>
            <a:r>
              <a:rPr lang="en-US" sz="1200" b="0" i="1" u="none" strike="noStrike" cap="none">
                <a:solidFill>
                  <a:schemeClr val="dk1"/>
                </a:solidFill>
                <a:latin typeface="Arial"/>
                <a:ea typeface="Arial"/>
                <a:cs typeface="Arial"/>
                <a:sym typeface="Arial"/>
              </a:rPr>
              <a:t> and </a:t>
            </a:r>
            <a:r>
              <a:rPr lang="en-US" sz="1200" b="0" i="1" u="sng" strike="noStrike" cap="none">
                <a:solidFill>
                  <a:schemeClr val="dk1"/>
                </a:solidFill>
                <a:latin typeface="Arial"/>
                <a:ea typeface="Arial"/>
                <a:cs typeface="Arial"/>
                <a:sym typeface="Arial"/>
              </a:rPr>
              <a:t>reduce occurrence</a:t>
            </a:r>
            <a:r>
              <a:rPr lang="en-US" sz="1200" b="0" i="1" u="none" strike="noStrike" cap="none">
                <a:solidFill>
                  <a:schemeClr val="dk1"/>
                </a:solidFill>
                <a:latin typeface="Arial"/>
                <a:ea typeface="Arial"/>
                <a:cs typeface="Arial"/>
                <a:sym typeface="Arial"/>
              </a:rPr>
              <a:t> </a:t>
            </a:r>
          </a:p>
        </p:txBody>
      </p:sp>
      <p:sp>
        <p:nvSpPr>
          <p:cNvPr id="337" name="Shape 337"/>
          <p:cNvSpPr/>
          <p:nvPr/>
        </p:nvSpPr>
        <p:spPr>
          <a:xfrm>
            <a:off x="436525" y="5766325"/>
            <a:ext cx="8217000" cy="518100"/>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300" b="1" i="1" u="none" strike="noStrike" cap="none">
                <a:solidFill>
                  <a:schemeClr val="dk1"/>
                </a:solidFill>
                <a:latin typeface="Arial"/>
                <a:ea typeface="Arial"/>
                <a:cs typeface="Arial"/>
                <a:sym typeface="Arial"/>
              </a:rPr>
              <a:t>We recommend focusing on metrics that link outcomes to mission and intended impact based on empirical research</a:t>
            </a:r>
          </a:p>
        </p:txBody>
      </p:sp>
      <p:cxnSp>
        <p:nvCxnSpPr>
          <p:cNvPr id="338" name="Shape 338"/>
          <p:cNvCxnSpPr/>
          <p:nvPr/>
        </p:nvCxnSpPr>
        <p:spPr>
          <a:xfrm>
            <a:off x="3690950" y="1702700"/>
            <a:ext cx="1566900" cy="9642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39" name="Shape 339"/>
          <p:cNvCxnSpPr/>
          <p:nvPr/>
        </p:nvCxnSpPr>
        <p:spPr>
          <a:xfrm>
            <a:off x="3628600" y="2799975"/>
            <a:ext cx="1629300" cy="781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40" name="Shape 340"/>
          <p:cNvCxnSpPr>
            <a:stCxn id="330" idx="3"/>
          </p:cNvCxnSpPr>
          <p:nvPr/>
        </p:nvCxnSpPr>
        <p:spPr>
          <a:xfrm rot="10800000" flipH="1">
            <a:off x="3654425" y="4271188"/>
            <a:ext cx="1527300" cy="254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16</a:t>
            </a:fld>
            <a:endParaRPr lang="en-US" sz="900">
              <a:solidFill>
                <a:schemeClr val="dk1"/>
              </a:solidFill>
              <a:latin typeface="Belleza"/>
              <a:ea typeface="Belleza"/>
              <a:cs typeface="Belleza"/>
              <a:sym typeface="Bellez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p:nvPr/>
        </p:nvSpPr>
        <p:spPr>
          <a:xfrm>
            <a:off x="436525" y="1011475"/>
            <a:ext cx="3505500" cy="4674300"/>
          </a:xfrm>
          <a:prstGeom prst="rect">
            <a:avLst/>
          </a:prstGeom>
          <a:noFill/>
          <a:ln w="9525" cap="flat" cmpd="sng">
            <a:solidFill>
              <a:srgbClr val="980000"/>
            </a:solidFill>
            <a:prstDash val="dash"/>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7" name="Shape 347"/>
          <p:cNvSpPr txBox="1"/>
          <p:nvPr/>
        </p:nvSpPr>
        <p:spPr>
          <a:xfrm>
            <a:off x="650375" y="2708575"/>
            <a:ext cx="3052200" cy="18741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Only 49% of patients with BC took adjuvant hormonal therapy for the full duration at the optimal schedule. Early discontinuation and non-adherence to hormonal therapy were common and associated with increased mortality in early stage breast-cancer patients. </a:t>
            </a:r>
            <a:r>
              <a:rPr lang="en-US" sz="1100" b="0" i="0" u="sng" strike="noStrike" cap="none">
                <a:solidFill>
                  <a:schemeClr val="hlink"/>
                </a:solidFill>
                <a:latin typeface="Arial"/>
                <a:ea typeface="Arial"/>
                <a:cs typeface="Arial"/>
                <a:sym typeface="Arial"/>
                <a:hlinkClick r:id="rId3"/>
              </a:rPr>
              <a:t>Journal of Clinical Oncology</a:t>
            </a:r>
          </a:p>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p:txBody>
      </p:sp>
      <p:sp>
        <p:nvSpPr>
          <p:cNvPr id="348" name="Shape 348"/>
          <p:cNvSpPr txBox="1"/>
          <p:nvPr/>
        </p:nvSpPr>
        <p:spPr>
          <a:xfrm>
            <a:off x="859625" y="1392475"/>
            <a:ext cx="2633700" cy="1468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After menopause, being overweight or obese increases breast cancer risk. </a:t>
            </a:r>
            <a:r>
              <a:rPr lang="en-US" sz="1100" b="0" i="0" u="sng" strike="noStrike" cap="none">
                <a:solidFill>
                  <a:schemeClr val="hlink"/>
                </a:solidFill>
                <a:latin typeface="Arial"/>
                <a:ea typeface="Arial"/>
                <a:cs typeface="Arial"/>
                <a:sym typeface="Arial"/>
                <a:hlinkClick r:id="rId4"/>
              </a:rPr>
              <a:t>American Journal of Epidemiology</a:t>
            </a:r>
          </a:p>
        </p:txBody>
      </p:sp>
      <p:sp>
        <p:nvSpPr>
          <p:cNvPr id="349" name="Shape 349"/>
          <p:cNvSpPr txBox="1"/>
          <p:nvPr/>
        </p:nvSpPr>
        <p:spPr>
          <a:xfrm>
            <a:off x="536275" y="4418175"/>
            <a:ext cx="3405900" cy="15357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ct val="25000"/>
              <a:buFont typeface="Arial"/>
              <a:buNone/>
            </a:pPr>
            <a:r>
              <a:rPr lang="en-US" sz="1100" b="0" i="1" u="none" strike="noStrike" cap="none">
                <a:solidFill>
                  <a:srgbClr val="000000"/>
                </a:solidFill>
                <a:latin typeface="Arial"/>
                <a:ea typeface="Arial"/>
                <a:cs typeface="Arial"/>
                <a:sym typeface="Arial"/>
              </a:rPr>
              <a:t>“I desired to know everything I could possibly know.”</a:t>
            </a:r>
          </a:p>
          <a:p>
            <a:pPr marL="0" marR="0" lvl="0" indent="0" algn="ctr" rtl="0">
              <a:lnSpc>
                <a:spcPct val="100000"/>
              </a:lnSpc>
              <a:spcBef>
                <a:spcPts val="0"/>
              </a:spcBef>
              <a:spcAft>
                <a:spcPts val="0"/>
              </a:spcAft>
              <a:buClr>
                <a:srgbClr val="000000"/>
              </a:buClr>
              <a:buSzPct val="25000"/>
              <a:buFont typeface="Arial"/>
              <a:buNone/>
            </a:pPr>
            <a:r>
              <a:rPr lang="en-US" sz="1100" b="0" i="1" u="none" strike="noStrike" cap="none">
                <a:solidFill>
                  <a:srgbClr val="000000"/>
                </a:solidFill>
                <a:latin typeface="Arial"/>
                <a:ea typeface="Arial"/>
                <a:cs typeface="Arial"/>
                <a:sym typeface="Arial"/>
              </a:rPr>
              <a:t>“The unknowns of cancer are the hardest part.”</a:t>
            </a:r>
            <a:br>
              <a:rPr lang="en-US" sz="1100" b="0" i="1" u="none" strike="noStrike" cap="none">
                <a:solidFill>
                  <a:srgbClr val="000000"/>
                </a:solidFill>
                <a:latin typeface="Arial"/>
                <a:ea typeface="Arial"/>
                <a:cs typeface="Arial"/>
                <a:sym typeface="Arial"/>
              </a:rPr>
            </a:br>
            <a:endParaRPr lang="en-US" sz="1100" b="0" i="1"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{Users value the information as well as the shared community of people with common experiences}</a:t>
            </a:r>
          </a:p>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p:txBody>
      </p:sp>
      <p:sp>
        <p:nvSpPr>
          <p:cNvPr id="350" name="Shape 350"/>
          <p:cNvSpPr/>
          <p:nvPr/>
        </p:nvSpPr>
        <p:spPr>
          <a:xfrm>
            <a:off x="698525" y="1583525"/>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Weight Management</a:t>
            </a:r>
          </a:p>
        </p:txBody>
      </p:sp>
      <p:sp>
        <p:nvSpPr>
          <p:cNvPr id="351" name="Shape 351"/>
          <p:cNvSpPr/>
          <p:nvPr/>
        </p:nvSpPr>
        <p:spPr>
          <a:xfrm>
            <a:off x="698525" y="2682200"/>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Medical Adherence</a:t>
            </a:r>
          </a:p>
        </p:txBody>
      </p:sp>
      <p:sp>
        <p:nvSpPr>
          <p:cNvPr id="352" name="Shape 352"/>
          <p:cNvSpPr/>
          <p:nvPr/>
        </p:nvSpPr>
        <p:spPr>
          <a:xfrm>
            <a:off x="698525" y="4384500"/>
            <a:ext cx="2955900" cy="2739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Quality of Life</a:t>
            </a:r>
          </a:p>
        </p:txBody>
      </p:sp>
      <p:sp>
        <p:nvSpPr>
          <p:cNvPr id="353" name="Shape 353"/>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Defining Outcomes</a:t>
            </a:r>
          </a:p>
        </p:txBody>
      </p:sp>
      <p:sp>
        <p:nvSpPr>
          <p:cNvPr id="354" name="Shape 354"/>
          <p:cNvSpPr/>
          <p:nvPr/>
        </p:nvSpPr>
        <p:spPr>
          <a:xfrm>
            <a:off x="4962800" y="990725"/>
            <a:ext cx="3405900" cy="392700"/>
          </a:xfrm>
          <a:prstGeom prst="roundRect">
            <a:avLst>
              <a:gd name="adj" fmla="val 16667"/>
            </a:avLst>
          </a:prstGeom>
          <a:solidFill>
            <a:srgbClr val="7F7F7F"/>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Personalization Outcomes To Track</a:t>
            </a:r>
          </a:p>
        </p:txBody>
      </p:sp>
      <p:sp>
        <p:nvSpPr>
          <p:cNvPr id="355" name="Shape 355"/>
          <p:cNvSpPr txBox="1"/>
          <p:nvPr/>
        </p:nvSpPr>
        <p:spPr>
          <a:xfrm>
            <a:off x="4962800" y="1395775"/>
            <a:ext cx="3405900" cy="3569400"/>
          </a:xfrm>
          <a:prstGeom prst="rect">
            <a:avLst/>
          </a:prstGeom>
          <a:noFill/>
          <a:ln>
            <a:noFill/>
          </a:ln>
        </p:spPr>
        <p:txBody>
          <a:bodyPr lIns="91425" tIns="91425" rIns="91425" bIns="91425" anchor="t" anchorCtr="0">
            <a:noAutofit/>
          </a:bodyPr>
          <a:lstStyle/>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Medical knowledge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Confidence </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Clarity (ex. understanding of diagnosis)</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highlight>
                  <a:srgbClr val="FFFFFF"/>
                </a:highlight>
                <a:latin typeface="Arial"/>
                <a:ea typeface="Arial"/>
                <a:cs typeface="Arial"/>
                <a:sym typeface="Arial"/>
              </a:rPr>
              <a:t>Comfort (ex. reduced fear of unknown, stress, sleeplessness)</a:t>
            </a:r>
          </a:p>
          <a:p>
            <a:pPr marL="457200" marR="0" lvl="0" indent="-228600" algn="l" rtl="0">
              <a:lnSpc>
                <a:spcPct val="115000"/>
              </a:lnSpc>
              <a:spcBef>
                <a:spcPts val="0"/>
              </a:spcBef>
              <a:spcAft>
                <a:spcPts val="0"/>
              </a:spcAft>
              <a:buClr>
                <a:schemeClr val="dk1"/>
              </a:buClr>
              <a:buSzPct val="100000"/>
              <a:buFont typeface="Arial"/>
              <a:buChar char="●"/>
            </a:pPr>
            <a:r>
              <a:rPr lang="en-US" sz="1400" b="1" i="0" u="none" strike="noStrike" cap="none">
                <a:solidFill>
                  <a:schemeClr val="dk1"/>
                </a:solidFill>
                <a:latin typeface="Arial"/>
                <a:ea typeface="Arial"/>
                <a:cs typeface="Arial"/>
                <a:sym typeface="Arial"/>
              </a:rPr>
              <a:t>Weight management</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Diet</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Exercise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Sleep</a:t>
            </a:r>
          </a:p>
          <a:p>
            <a:pPr marL="457200" marR="0" lvl="0" indent="-228600" algn="l" rtl="0">
              <a:lnSpc>
                <a:spcPct val="115000"/>
              </a:lnSpc>
              <a:spcBef>
                <a:spcPts val="0"/>
              </a:spcBef>
              <a:spcAft>
                <a:spcPts val="0"/>
              </a:spcAft>
              <a:buClr>
                <a:schemeClr val="dk1"/>
              </a:buClr>
              <a:buSzPct val="100000"/>
              <a:buFont typeface="Arial"/>
              <a:buChar char="●"/>
            </a:pPr>
            <a:r>
              <a:rPr lang="en-US" sz="1400" b="1" i="0" u="none" strike="noStrike" cap="none">
                <a:solidFill>
                  <a:schemeClr val="dk1"/>
                </a:solidFill>
                <a:latin typeface="Arial"/>
                <a:ea typeface="Arial"/>
                <a:cs typeface="Arial"/>
                <a:sym typeface="Arial"/>
              </a:rPr>
              <a:t>Medication adherence</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Social connections</a:t>
            </a:r>
          </a:p>
          <a:p>
            <a:pPr marL="457200" marR="0" lvl="0" indent="-304800" algn="l" rtl="0">
              <a:lnSpc>
                <a:spcPct val="115000"/>
              </a:lnSpc>
              <a:spcBef>
                <a:spcPts val="0"/>
              </a:spcBef>
              <a:spcAft>
                <a:spcPts val="0"/>
              </a:spcAft>
              <a:buClr>
                <a:srgbClr val="999999"/>
              </a:buClr>
              <a:buSzPct val="100000"/>
              <a:buFont typeface="Arial"/>
              <a:buChar char="●"/>
            </a:pPr>
            <a:r>
              <a:rPr lang="en-US" sz="1200" b="0" i="0" u="none" strike="noStrike" cap="none">
                <a:solidFill>
                  <a:srgbClr val="999999"/>
                </a:solidFill>
                <a:latin typeface="Arial"/>
                <a:ea typeface="Arial"/>
                <a:cs typeface="Arial"/>
                <a:sym typeface="Arial"/>
              </a:rPr>
              <a:t>Treatment decision</a:t>
            </a:r>
          </a:p>
          <a:p>
            <a:pPr marL="457200" marR="0" lvl="0" indent="-228600" algn="l" rtl="0">
              <a:lnSpc>
                <a:spcPct val="115000"/>
              </a:lnSpc>
              <a:spcBef>
                <a:spcPts val="0"/>
              </a:spcBef>
              <a:spcAft>
                <a:spcPts val="0"/>
              </a:spcAft>
              <a:buClr>
                <a:schemeClr val="dk1"/>
              </a:buClr>
              <a:buFont typeface="Arial"/>
              <a:buChar char="●"/>
            </a:pPr>
            <a:r>
              <a:rPr lang="en-US" b="1">
                <a:solidFill>
                  <a:schemeClr val="dk1"/>
                </a:solidFill>
              </a:rPr>
              <a:t>Quality</a:t>
            </a:r>
            <a:r>
              <a:rPr lang="en-US" sz="1600" b="1"/>
              <a:t> of life</a:t>
            </a:r>
          </a:p>
        </p:txBody>
      </p:sp>
      <p:sp>
        <p:nvSpPr>
          <p:cNvPr id="356" name="Shape 356"/>
          <p:cNvSpPr/>
          <p:nvPr/>
        </p:nvSpPr>
        <p:spPr>
          <a:xfrm>
            <a:off x="1309925" y="869225"/>
            <a:ext cx="1695300" cy="273900"/>
          </a:xfrm>
          <a:prstGeom prst="rect">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300" b="1" i="0" u="none" strike="noStrike" cap="none">
                <a:solidFill>
                  <a:schemeClr val="dk1"/>
                </a:solidFill>
                <a:latin typeface="Arial"/>
                <a:ea typeface="Arial"/>
                <a:cs typeface="Arial"/>
                <a:sym typeface="Arial"/>
              </a:rPr>
              <a:t>Research Findings</a:t>
            </a:r>
          </a:p>
        </p:txBody>
      </p:sp>
      <p:sp>
        <p:nvSpPr>
          <p:cNvPr id="357" name="Shape 357"/>
          <p:cNvSpPr/>
          <p:nvPr/>
        </p:nvSpPr>
        <p:spPr>
          <a:xfrm>
            <a:off x="273705" y="353350"/>
            <a:ext cx="8440800" cy="518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1400" b="0" i="1" u="none" strike="noStrike" cap="none">
              <a:solidFill>
                <a:srgbClr val="000000"/>
              </a:solidFill>
              <a:latin typeface="Arial"/>
              <a:ea typeface="Arial"/>
              <a:cs typeface="Arial"/>
              <a:sym typeface="Arial"/>
            </a:endParaRPr>
          </a:p>
        </p:txBody>
      </p:sp>
      <p:sp>
        <p:nvSpPr>
          <p:cNvPr id="358" name="Shape 358"/>
          <p:cNvSpPr txBox="1"/>
          <p:nvPr/>
        </p:nvSpPr>
        <p:spPr>
          <a:xfrm>
            <a:off x="347575" y="935275"/>
            <a:ext cx="3505500" cy="7497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0" i="1" u="none" strike="noStrike" cap="none">
                <a:solidFill>
                  <a:schemeClr val="dk1"/>
                </a:solidFill>
                <a:latin typeface="Arial"/>
                <a:ea typeface="Arial"/>
                <a:cs typeface="Arial"/>
                <a:sym typeface="Arial"/>
              </a:rPr>
              <a:t>Outcomes that help women </a:t>
            </a:r>
            <a:r>
              <a:rPr lang="en-US" sz="1200" b="0" i="1" u="sng" strike="noStrike" cap="none">
                <a:solidFill>
                  <a:schemeClr val="dk1"/>
                </a:solidFill>
                <a:latin typeface="Arial"/>
                <a:ea typeface="Arial"/>
                <a:cs typeface="Arial"/>
                <a:sym typeface="Arial"/>
              </a:rPr>
              <a:t>achieve the best health outcomes</a:t>
            </a:r>
            <a:r>
              <a:rPr lang="en-US" sz="1200" b="0" i="1" u="none" strike="noStrike" cap="none">
                <a:solidFill>
                  <a:schemeClr val="dk1"/>
                </a:solidFill>
                <a:latin typeface="Arial"/>
                <a:ea typeface="Arial"/>
                <a:cs typeface="Arial"/>
                <a:sym typeface="Arial"/>
              </a:rPr>
              <a:t> and </a:t>
            </a:r>
            <a:r>
              <a:rPr lang="en-US" sz="1200" b="0" i="1" u="sng" strike="noStrike" cap="none">
                <a:solidFill>
                  <a:schemeClr val="dk1"/>
                </a:solidFill>
                <a:latin typeface="Arial"/>
                <a:ea typeface="Arial"/>
                <a:cs typeface="Arial"/>
                <a:sym typeface="Arial"/>
              </a:rPr>
              <a:t>reduce occurrence</a:t>
            </a:r>
            <a:r>
              <a:rPr lang="en-US" sz="1200" b="0" i="1" u="none" strike="noStrike" cap="none">
                <a:solidFill>
                  <a:schemeClr val="dk1"/>
                </a:solidFill>
                <a:latin typeface="Arial"/>
                <a:ea typeface="Arial"/>
                <a:cs typeface="Arial"/>
                <a:sym typeface="Arial"/>
              </a:rPr>
              <a:t> </a:t>
            </a:r>
          </a:p>
        </p:txBody>
      </p:sp>
      <p:sp>
        <p:nvSpPr>
          <p:cNvPr id="359" name="Shape 359"/>
          <p:cNvSpPr/>
          <p:nvPr/>
        </p:nvSpPr>
        <p:spPr>
          <a:xfrm>
            <a:off x="436525" y="5766325"/>
            <a:ext cx="8217000" cy="518100"/>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300" b="1" i="1" u="none" strike="noStrike" cap="none">
                <a:solidFill>
                  <a:schemeClr val="dk1"/>
                </a:solidFill>
                <a:latin typeface="Arial"/>
                <a:ea typeface="Arial"/>
                <a:cs typeface="Arial"/>
                <a:sym typeface="Arial"/>
              </a:rPr>
              <a:t>We recommend focusing on metrics that link outcomes to mission and intended impact based on empirical research</a:t>
            </a:r>
          </a:p>
        </p:txBody>
      </p:sp>
      <p:cxnSp>
        <p:nvCxnSpPr>
          <p:cNvPr id="360" name="Shape 360"/>
          <p:cNvCxnSpPr/>
          <p:nvPr/>
        </p:nvCxnSpPr>
        <p:spPr>
          <a:xfrm>
            <a:off x="3690950" y="1702700"/>
            <a:ext cx="1566900" cy="9642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61" name="Shape 361"/>
          <p:cNvCxnSpPr/>
          <p:nvPr/>
        </p:nvCxnSpPr>
        <p:spPr>
          <a:xfrm>
            <a:off x="3628600" y="2799975"/>
            <a:ext cx="1629300" cy="781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62" name="Shape 362"/>
          <p:cNvCxnSpPr>
            <a:stCxn id="352" idx="3"/>
          </p:cNvCxnSpPr>
          <p:nvPr/>
        </p:nvCxnSpPr>
        <p:spPr>
          <a:xfrm rot="10800000" flipH="1">
            <a:off x="3654425" y="4267050"/>
            <a:ext cx="1527300" cy="254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17</a:t>
            </a:fld>
            <a:endParaRPr lang="en-US" sz="900">
              <a:solidFill>
                <a:schemeClr val="dk1"/>
              </a:solidFill>
              <a:latin typeface="Belleza"/>
              <a:ea typeface="Belleza"/>
              <a:cs typeface="Belleza"/>
              <a:sym typeface="Bellez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p:nvPr/>
        </p:nvSpPr>
        <p:spPr>
          <a:xfrm>
            <a:off x="451129" y="1868216"/>
            <a:ext cx="8261400" cy="551400"/>
          </a:xfrm>
          <a:prstGeom prst="triangle">
            <a:avLst>
              <a:gd name="adj" fmla="val 50000"/>
            </a:avLst>
          </a:prstGeom>
          <a:solidFill>
            <a:srgbClr val="B7B7B7"/>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369" name="Shape 369"/>
          <p:cNvGrpSpPr/>
          <p:nvPr/>
        </p:nvGrpSpPr>
        <p:grpSpPr>
          <a:xfrm>
            <a:off x="4157772" y="886632"/>
            <a:ext cx="1152921" cy="1261303"/>
            <a:chOff x="5998026" y="1360712"/>
            <a:chExt cx="1382399" cy="2079300"/>
          </a:xfrm>
        </p:grpSpPr>
        <p:sp>
          <p:nvSpPr>
            <p:cNvPr id="370" name="Shape 370"/>
            <p:cNvSpPr/>
            <p:nvPr/>
          </p:nvSpPr>
          <p:spPr>
            <a:xfrm>
              <a:off x="5998026" y="1360712"/>
              <a:ext cx="1382399" cy="2079300"/>
            </a:xfrm>
            <a:prstGeom prst="ellipse">
              <a:avLst/>
            </a:prstGeom>
            <a:solidFill>
              <a:srgbClr val="FFFFFF"/>
            </a:solidFill>
            <a:ln w="12700" cap="flat" cmpd="sng">
              <a:solidFill>
                <a:srgbClr val="CC0066"/>
              </a:solidFill>
              <a:prstDash val="solid"/>
              <a:round/>
              <a:headEnd type="none" w="med" len="med"/>
              <a:tailEnd type="none" w="med" len="med"/>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nvGrpSpPr>
            <p:cNvPr id="371" name="Shape 371"/>
            <p:cNvGrpSpPr/>
            <p:nvPr/>
          </p:nvGrpSpPr>
          <p:grpSpPr>
            <a:xfrm>
              <a:off x="6436669" y="2686648"/>
              <a:ext cx="511585" cy="283061"/>
              <a:chOff x="810278" y="4324728"/>
              <a:chExt cx="797483" cy="400200"/>
            </a:xfrm>
          </p:grpSpPr>
          <p:sp>
            <p:nvSpPr>
              <p:cNvPr id="372" name="Shape 372"/>
              <p:cNvSpPr/>
              <p:nvPr/>
            </p:nvSpPr>
            <p:spPr>
              <a:xfrm flipH="1">
                <a:off x="1459261"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sp>
            <p:nvSpPr>
              <p:cNvPr id="373" name="Shape 373"/>
              <p:cNvSpPr/>
              <p:nvPr/>
            </p:nvSpPr>
            <p:spPr>
              <a:xfrm flipH="1">
                <a:off x="810278" y="4324728"/>
                <a:ext cx="148500" cy="400200"/>
              </a:xfrm>
              <a:prstGeom prst="rect">
                <a:avLst/>
              </a:prstGeom>
              <a:solidFill>
                <a:srgbClr val="FFFFFF"/>
              </a:solidFill>
              <a:ln w="9525" cap="flat" cmpd="sng">
                <a:solidFill>
                  <a:srgbClr val="CC0066">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grpSp>
      </p:grpSp>
      <p:grpSp>
        <p:nvGrpSpPr>
          <p:cNvPr id="374" name="Shape 374"/>
          <p:cNvGrpSpPr/>
          <p:nvPr/>
        </p:nvGrpSpPr>
        <p:grpSpPr>
          <a:xfrm>
            <a:off x="4440686" y="1016153"/>
            <a:ext cx="558638" cy="880707"/>
            <a:chOff x="4100203" y="2103624"/>
            <a:chExt cx="938100" cy="1495766"/>
          </a:xfrm>
        </p:grpSpPr>
        <p:sp>
          <p:nvSpPr>
            <p:cNvPr id="375" name="Shape 375"/>
            <p:cNvSpPr/>
            <p:nvPr/>
          </p:nvSpPr>
          <p:spPr>
            <a:xfrm>
              <a:off x="4263716" y="2103624"/>
              <a:ext cx="611100" cy="680400"/>
            </a:xfrm>
            <a:prstGeom prst="ellipse">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sp>
          <p:nvSpPr>
            <p:cNvPr id="376" name="Shape 376"/>
            <p:cNvSpPr/>
            <p:nvPr/>
          </p:nvSpPr>
          <p:spPr>
            <a:xfrm>
              <a:off x="4100203" y="2778590"/>
              <a:ext cx="938100" cy="820800"/>
            </a:xfrm>
            <a:prstGeom prst="roundRect">
              <a:avLst>
                <a:gd name="adj" fmla="val 16667"/>
              </a:avLst>
            </a:prstGeom>
            <a:solidFill>
              <a:srgbClr val="CC0066"/>
            </a:solidFill>
            <a:ln>
              <a:noFill/>
            </a:ln>
          </p:spPr>
          <p:txBody>
            <a:bodyPr lIns="91425" tIns="45700" rIns="91425" bIns="45700" anchor="ctr" anchorCtr="0">
              <a:noAutofit/>
            </a:bodyPr>
            <a:lstStyle/>
            <a:p>
              <a:pPr marL="0" marR="0" lvl="0" indent="0" algn="ctr" rtl="0">
                <a:lnSpc>
                  <a:spcPct val="106000"/>
                </a:lnSpc>
                <a:spcBef>
                  <a:spcPts val="0"/>
                </a:spcBef>
                <a:spcAft>
                  <a:spcPts val="0"/>
                </a:spcAft>
                <a:buClr>
                  <a:srgbClr val="000000"/>
                </a:buClr>
                <a:buFont typeface="Noto Sans Symbols"/>
                <a:buNone/>
              </a:pPr>
              <a:endParaRPr sz="2400" b="0" i="0" u="none" strike="noStrike" cap="none">
                <a:solidFill>
                  <a:srgbClr val="000000"/>
                </a:solidFill>
                <a:latin typeface="Book Antiqua"/>
                <a:ea typeface="Book Antiqua"/>
                <a:cs typeface="Book Antiqua"/>
                <a:sym typeface="Book Antiqua"/>
              </a:endParaRPr>
            </a:p>
          </p:txBody>
        </p:sp>
      </p:grpSp>
      <p:sp>
        <p:nvSpPr>
          <p:cNvPr id="377" name="Shape 377"/>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Short-Term Metrics Framework</a:t>
            </a:r>
          </a:p>
        </p:txBody>
      </p:sp>
      <p:sp>
        <p:nvSpPr>
          <p:cNvPr id="378" name="Shape 378"/>
          <p:cNvSpPr/>
          <p:nvPr/>
        </p:nvSpPr>
        <p:spPr>
          <a:xfrm>
            <a:off x="387900" y="4586775"/>
            <a:ext cx="1109400" cy="4656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II.  Actions for Lifestyle</a:t>
            </a:r>
          </a:p>
        </p:txBody>
      </p:sp>
      <p:sp>
        <p:nvSpPr>
          <p:cNvPr id="379" name="Shape 379"/>
          <p:cNvSpPr/>
          <p:nvPr/>
        </p:nvSpPr>
        <p:spPr>
          <a:xfrm>
            <a:off x="387900" y="5184750"/>
            <a:ext cx="1109400" cy="10059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III. Stress Reduction</a:t>
            </a:r>
          </a:p>
        </p:txBody>
      </p:sp>
      <p:sp>
        <p:nvSpPr>
          <p:cNvPr id="380" name="Shape 380"/>
          <p:cNvSpPr/>
          <p:nvPr/>
        </p:nvSpPr>
        <p:spPr>
          <a:xfrm>
            <a:off x="387900" y="2885300"/>
            <a:ext cx="1165500" cy="15969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I. Actions for Treatment</a:t>
            </a:r>
          </a:p>
          <a:p>
            <a:pPr marL="0" marR="0" lvl="0" indent="0" algn="ctr" rtl="0">
              <a:lnSpc>
                <a:spcPct val="106000"/>
              </a:lnSpc>
              <a:spcBef>
                <a:spcPts val="0"/>
              </a:spcBef>
              <a:spcAft>
                <a:spcPts val="0"/>
              </a:spcAft>
              <a:buClr>
                <a:srgbClr val="FFFFFF"/>
              </a:buClr>
              <a:buFont typeface="Arial"/>
              <a:buNone/>
            </a:pPr>
            <a:endParaRPr sz="1100" b="1" i="0" u="none" strike="noStrike" cap="none">
              <a:solidFill>
                <a:srgbClr val="FFFFFF"/>
              </a:solidFill>
              <a:latin typeface="Arial"/>
              <a:ea typeface="Arial"/>
              <a:cs typeface="Arial"/>
              <a:sym typeface="Arial"/>
            </a:endParaRPr>
          </a:p>
        </p:txBody>
      </p:sp>
      <p:sp>
        <p:nvSpPr>
          <p:cNvPr id="381" name="Shape 381"/>
          <p:cNvSpPr/>
          <p:nvPr/>
        </p:nvSpPr>
        <p:spPr>
          <a:xfrm>
            <a:off x="387900" y="2546725"/>
            <a:ext cx="1165500" cy="159000"/>
          </a:xfrm>
          <a:prstGeom prst="rect">
            <a:avLst/>
          </a:prstGeom>
          <a:noFill/>
          <a:ln>
            <a:noFill/>
          </a:ln>
        </p:spPr>
        <p:txBody>
          <a:bodyPr lIns="0" tIns="0" rIns="0" bIns="0" anchor="t" anchorCtr="0">
            <a:noAutofit/>
          </a:bodyPr>
          <a:lstStyle/>
          <a:p>
            <a:pPr marL="0" marR="0" lvl="0" indent="0" algn="ctr" rtl="0">
              <a:lnSpc>
                <a:spcPct val="106000"/>
              </a:lnSpc>
              <a:spcBef>
                <a:spcPts val="0"/>
              </a:spcBef>
              <a:spcAft>
                <a:spcPts val="0"/>
              </a:spcAft>
              <a:buClr>
                <a:srgbClr val="808080"/>
              </a:buClr>
              <a:buSzPct val="25000"/>
              <a:buFont typeface="Arial"/>
              <a:buNone/>
            </a:pPr>
            <a:r>
              <a:rPr lang="en-US" sz="1050" b="1" i="0" u="none" strike="noStrike" cap="none">
                <a:solidFill>
                  <a:srgbClr val="000000"/>
                </a:solidFill>
                <a:latin typeface="Arial"/>
                <a:ea typeface="Arial"/>
                <a:cs typeface="Arial"/>
                <a:sym typeface="Arial"/>
              </a:rPr>
              <a:t>Anticipated Outcomes</a:t>
            </a:r>
          </a:p>
        </p:txBody>
      </p:sp>
      <p:sp>
        <p:nvSpPr>
          <p:cNvPr id="382" name="Shape 382"/>
          <p:cNvSpPr txBox="1"/>
          <p:nvPr/>
        </p:nvSpPr>
        <p:spPr>
          <a:xfrm>
            <a:off x="3465250" y="2885300"/>
            <a:ext cx="3013200" cy="1596900"/>
          </a:xfrm>
          <a:prstGeom prst="rect">
            <a:avLst/>
          </a:prstGeom>
          <a:solidFill>
            <a:srgbClr val="F2F2F2"/>
          </a:solidFill>
          <a:ln>
            <a:noFill/>
          </a:ln>
        </p:spPr>
        <p:txBody>
          <a:bodyPr lIns="91425" tIns="45700" rIns="91425" bIns="45700" anchor="t" anchorCtr="0">
            <a:noAutofit/>
          </a:bodyPr>
          <a:lstStyle/>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Patient activation</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Understanding of:</a:t>
            </a:r>
          </a:p>
          <a:p>
            <a:pPr marL="630237" marR="0" lvl="1" indent="-198437"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Diagnosis</a:t>
            </a:r>
          </a:p>
          <a:p>
            <a:pPr marL="630237" marR="0" lvl="1" indent="-198437"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Prescribed medications</a:t>
            </a:r>
          </a:p>
          <a:p>
            <a:pPr marL="630237" marR="0" lvl="1" indent="-198437"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Available treatments</a:t>
            </a:r>
          </a:p>
          <a:p>
            <a:pPr marL="630237" marR="0" lvl="1" indent="-198437"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Treatment side effects</a:t>
            </a:r>
          </a:p>
          <a:p>
            <a:pPr marL="630237" marR="0" lvl="1" indent="-198437"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Important factors in making decisions about treatments</a:t>
            </a:r>
          </a:p>
          <a:p>
            <a:pPr marL="0" marR="0" lvl="0" indent="0" algn="l" rtl="0">
              <a:lnSpc>
                <a:spcPct val="100000"/>
              </a:lnSpc>
              <a:spcBef>
                <a:spcPts val="120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p:txBody>
      </p:sp>
      <p:sp>
        <p:nvSpPr>
          <p:cNvPr id="383" name="Shape 383"/>
          <p:cNvSpPr txBox="1"/>
          <p:nvPr/>
        </p:nvSpPr>
        <p:spPr>
          <a:xfrm>
            <a:off x="3465250" y="4579225"/>
            <a:ext cx="5313600" cy="447900"/>
          </a:xfrm>
          <a:prstGeom prst="rect">
            <a:avLst/>
          </a:prstGeom>
          <a:solidFill>
            <a:srgbClr val="F2F2F2"/>
          </a:solidFill>
          <a:ln>
            <a:noFill/>
          </a:ln>
        </p:spPr>
        <p:txBody>
          <a:bodyPr lIns="91425" tIns="45700" rIns="91425" bIns="45700" anchor="t" anchorCtr="0">
            <a:noAutofit/>
          </a:bodyPr>
          <a:lstStyle/>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Knowledge of important lifestyle factors (ie. diet, exercise, and sleep)</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Ability to maintain lifestyle changes (ie. diet, exercise, and sleep)</a:t>
            </a:r>
          </a:p>
        </p:txBody>
      </p:sp>
      <p:sp>
        <p:nvSpPr>
          <p:cNvPr id="384" name="Shape 384"/>
          <p:cNvSpPr txBox="1"/>
          <p:nvPr/>
        </p:nvSpPr>
        <p:spPr>
          <a:xfrm>
            <a:off x="3465250" y="5184750"/>
            <a:ext cx="2727300" cy="1028700"/>
          </a:xfrm>
          <a:prstGeom prst="rect">
            <a:avLst/>
          </a:prstGeom>
          <a:solidFill>
            <a:srgbClr val="F2F2F2"/>
          </a:solidFill>
          <a:ln>
            <a:noFill/>
          </a:ln>
        </p:spPr>
        <p:txBody>
          <a:bodyPr lIns="91425" tIns="45700" rIns="91425" bIns="45700" anchor="t" anchorCtr="0">
            <a:noAutofit/>
          </a:bodyPr>
          <a:lstStyle/>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Self reported health status</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Confidence in ability to figure out solutions when health problems arise</a:t>
            </a:r>
          </a:p>
        </p:txBody>
      </p:sp>
      <p:sp>
        <p:nvSpPr>
          <p:cNvPr id="385" name="Shape 385"/>
          <p:cNvSpPr/>
          <p:nvPr/>
        </p:nvSpPr>
        <p:spPr>
          <a:xfrm>
            <a:off x="5385469" y="2629175"/>
            <a:ext cx="2416799" cy="159000"/>
          </a:xfrm>
          <a:prstGeom prst="rect">
            <a:avLst/>
          </a:prstGeom>
          <a:noFill/>
          <a:ln>
            <a:noFill/>
          </a:ln>
        </p:spPr>
        <p:txBody>
          <a:bodyPr lIns="0" tIns="0" rIns="0" bIns="0" anchor="t" anchorCtr="0">
            <a:noAutofit/>
          </a:bodyPr>
          <a:lstStyle/>
          <a:p>
            <a:pPr marL="0" marR="0" lvl="0" indent="0" algn="ctr" rtl="0">
              <a:lnSpc>
                <a:spcPct val="106000"/>
              </a:lnSpc>
              <a:spcBef>
                <a:spcPts val="0"/>
              </a:spcBef>
              <a:spcAft>
                <a:spcPts val="0"/>
              </a:spcAft>
              <a:buClr>
                <a:srgbClr val="808080"/>
              </a:buClr>
              <a:buSzPct val="25000"/>
              <a:buFont typeface="Arial"/>
              <a:buNone/>
            </a:pPr>
            <a:r>
              <a:rPr lang="en-US" sz="1050" b="1" i="0" u="none" strike="noStrike" cap="none">
                <a:solidFill>
                  <a:srgbClr val="000000"/>
                </a:solidFill>
                <a:latin typeface="Arial"/>
                <a:ea typeface="Arial"/>
                <a:cs typeface="Arial"/>
                <a:sym typeface="Arial"/>
              </a:rPr>
              <a:t>Examples of Specific Metrics</a:t>
            </a:r>
          </a:p>
        </p:txBody>
      </p:sp>
      <p:sp>
        <p:nvSpPr>
          <p:cNvPr id="386" name="Shape 386"/>
          <p:cNvSpPr txBox="1"/>
          <p:nvPr/>
        </p:nvSpPr>
        <p:spPr>
          <a:xfrm>
            <a:off x="6192425" y="2885300"/>
            <a:ext cx="2586300" cy="1596900"/>
          </a:xfrm>
          <a:prstGeom prst="rect">
            <a:avLst/>
          </a:prstGeom>
          <a:solidFill>
            <a:srgbClr val="F2F2F2"/>
          </a:solidFill>
          <a:ln>
            <a:noFill/>
          </a:ln>
        </p:spPr>
        <p:txBody>
          <a:bodyPr lIns="91425" tIns="45700" rIns="91425" bIns="45700" anchor="t" anchorCtr="0">
            <a:noAutofit/>
          </a:bodyPr>
          <a:lstStyle/>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Ability to remember medications</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Satisfaction with medication</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Start new treatment</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Change treatment</a:t>
            </a:r>
          </a:p>
        </p:txBody>
      </p:sp>
      <p:sp>
        <p:nvSpPr>
          <p:cNvPr id="387" name="Shape 387"/>
          <p:cNvSpPr txBox="1"/>
          <p:nvPr/>
        </p:nvSpPr>
        <p:spPr>
          <a:xfrm>
            <a:off x="6192550" y="5184725"/>
            <a:ext cx="2586300" cy="1028700"/>
          </a:xfrm>
          <a:prstGeom prst="rect">
            <a:avLst/>
          </a:prstGeom>
          <a:solidFill>
            <a:srgbClr val="F2F2F2"/>
          </a:solidFill>
          <a:ln>
            <a:noFill/>
          </a:ln>
        </p:spPr>
        <p:txBody>
          <a:bodyPr lIns="91425" tIns="45700" rIns="91425" bIns="45700" anchor="t" anchorCtr="0">
            <a:noAutofit/>
          </a:bodyPr>
          <a:lstStyle/>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Confidence to deal with challenges (stress, money, etc) caused by diagnosis</a:t>
            </a:r>
          </a:p>
          <a:p>
            <a:pPr marL="457200" marR="0" lvl="0" indent="-304800" algn="l" rtl="0">
              <a:lnSpc>
                <a:spcPct val="115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Confidence in discussing concerns with doctors</a:t>
            </a:r>
          </a:p>
        </p:txBody>
      </p:sp>
      <p:sp>
        <p:nvSpPr>
          <p:cNvPr id="388" name="Shape 388"/>
          <p:cNvSpPr/>
          <p:nvPr/>
        </p:nvSpPr>
        <p:spPr>
          <a:xfrm>
            <a:off x="1616062" y="2629266"/>
            <a:ext cx="1761900" cy="159000"/>
          </a:xfrm>
          <a:prstGeom prst="rect">
            <a:avLst/>
          </a:prstGeom>
          <a:noFill/>
          <a:ln>
            <a:noFill/>
          </a:ln>
        </p:spPr>
        <p:txBody>
          <a:bodyPr lIns="0" tIns="0" rIns="0" bIns="0" anchor="t" anchorCtr="0">
            <a:noAutofit/>
          </a:bodyPr>
          <a:lstStyle/>
          <a:p>
            <a:pPr marL="0" marR="0" lvl="0" indent="0" algn="ctr" rtl="0">
              <a:lnSpc>
                <a:spcPct val="106000"/>
              </a:lnSpc>
              <a:spcBef>
                <a:spcPts val="0"/>
              </a:spcBef>
              <a:spcAft>
                <a:spcPts val="0"/>
              </a:spcAft>
              <a:buClr>
                <a:srgbClr val="808080"/>
              </a:buClr>
              <a:buSzPct val="25000"/>
              <a:buFont typeface="Arial"/>
              <a:buNone/>
            </a:pPr>
            <a:r>
              <a:rPr lang="en-US" sz="1050" b="1" i="0" u="none" strike="noStrike" cap="none">
                <a:solidFill>
                  <a:srgbClr val="000000"/>
                </a:solidFill>
                <a:latin typeface="Arial"/>
                <a:ea typeface="Arial"/>
                <a:cs typeface="Arial"/>
                <a:sym typeface="Arial"/>
              </a:rPr>
              <a:t>Specific Outcomes</a:t>
            </a:r>
          </a:p>
        </p:txBody>
      </p:sp>
      <p:sp>
        <p:nvSpPr>
          <p:cNvPr id="389" name="Shape 389"/>
          <p:cNvSpPr txBox="1"/>
          <p:nvPr/>
        </p:nvSpPr>
        <p:spPr>
          <a:xfrm>
            <a:off x="1658750" y="2885300"/>
            <a:ext cx="1634100" cy="1596900"/>
          </a:xfrm>
          <a:prstGeom prst="rect">
            <a:avLst/>
          </a:prstGeom>
          <a:solidFill>
            <a:srgbClr val="F2F2F2"/>
          </a:solidFill>
          <a:ln>
            <a:noFill/>
          </a:ln>
        </p:spPr>
        <p:txBody>
          <a:bodyPr lIns="91425" tIns="45700" rIns="91425" bIns="45700" anchor="ctr" anchorCtr="0">
            <a:noAutofit/>
          </a:bodyPr>
          <a:lstStyle/>
          <a:p>
            <a:pPr marL="173037" marR="0" lvl="0" indent="-173037"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Motivation to engage with doctor &amp; treatment plan</a:t>
            </a:r>
          </a:p>
          <a:p>
            <a:pPr marL="173037" marR="0" lvl="0" indent="-173037"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173037" marR="0" lvl="0" indent="-173037"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Clarity</a:t>
            </a:r>
          </a:p>
          <a:p>
            <a:pPr marL="173037" marR="0" lvl="0" indent="-173037"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173037" marR="0" lvl="0" indent="-173037"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Medication Adherence</a:t>
            </a:r>
          </a:p>
        </p:txBody>
      </p:sp>
      <p:sp>
        <p:nvSpPr>
          <p:cNvPr id="390" name="Shape 390"/>
          <p:cNvSpPr txBox="1"/>
          <p:nvPr/>
        </p:nvSpPr>
        <p:spPr>
          <a:xfrm>
            <a:off x="1654175" y="4579225"/>
            <a:ext cx="1634100" cy="447900"/>
          </a:xfrm>
          <a:prstGeom prst="rect">
            <a:avLst/>
          </a:prstGeom>
          <a:solidFill>
            <a:srgbClr val="F2F2F2"/>
          </a:solidFill>
          <a:ln>
            <a:noFill/>
          </a:ln>
        </p:spPr>
        <p:txBody>
          <a:bodyPr lIns="91425" tIns="45700" rIns="91425" bIns="45700" anchor="ctr" anchorCtr="0">
            <a:noAutofit/>
          </a:bodyPr>
          <a:lstStyle/>
          <a:p>
            <a:pPr marL="228600" marR="0" lvl="0" indent="-22860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Weight Management</a:t>
            </a:r>
          </a:p>
        </p:txBody>
      </p:sp>
      <p:sp>
        <p:nvSpPr>
          <p:cNvPr id="391" name="Shape 391"/>
          <p:cNvSpPr txBox="1"/>
          <p:nvPr/>
        </p:nvSpPr>
        <p:spPr>
          <a:xfrm>
            <a:off x="1626125" y="5184600"/>
            <a:ext cx="1634100" cy="1028700"/>
          </a:xfrm>
          <a:prstGeom prst="rect">
            <a:avLst/>
          </a:prstGeom>
          <a:solidFill>
            <a:srgbClr val="F2F2F2"/>
          </a:solidFill>
          <a:ln>
            <a:noFill/>
          </a:ln>
        </p:spPr>
        <p:txBody>
          <a:bodyPr lIns="91425" tIns="45700" rIns="91425" bIns="45700" anchor="ctr" anchorCtr="0">
            <a:noAutofit/>
          </a:bodyPr>
          <a:lstStyle/>
          <a:p>
            <a:pPr marL="228600" marR="0" lvl="0" indent="-17780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Quality of Life</a:t>
            </a:r>
          </a:p>
          <a:p>
            <a:pPr marL="228600" marR="0" lvl="0" indent="-177800" algn="l" rtl="0">
              <a:lnSpc>
                <a:spcPct val="100000"/>
              </a:lnSpc>
              <a:spcBef>
                <a:spcPts val="0"/>
              </a:spcBef>
              <a:spcAft>
                <a:spcPts val="0"/>
              </a:spcAft>
              <a:buClr>
                <a:srgbClr val="000000"/>
              </a:buClr>
              <a:buFont typeface="Arial"/>
              <a:buNone/>
            </a:pPr>
            <a:endParaRPr sz="1100" b="0" i="0" u="none" strike="noStrike" cap="none">
              <a:solidFill>
                <a:srgbClr val="000000"/>
              </a:solidFill>
              <a:latin typeface="Arial"/>
              <a:ea typeface="Arial"/>
              <a:cs typeface="Arial"/>
              <a:sym typeface="Arial"/>
            </a:endParaRPr>
          </a:p>
          <a:p>
            <a:pPr marL="228600" marR="0" lvl="0" indent="-17780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Confidence</a:t>
            </a:r>
          </a:p>
        </p:txBody>
      </p:sp>
      <p:sp>
        <p:nvSpPr>
          <p:cNvPr id="392" name="Shape 392"/>
          <p:cNvSpPr/>
          <p:nvPr/>
        </p:nvSpPr>
        <p:spPr>
          <a:xfrm>
            <a:off x="5683189" y="139976"/>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Short-Term</a:t>
            </a:r>
            <a:br>
              <a:rPr lang="en-US" sz="1100" b="1" i="0" u="none" strike="noStrike" cap="none">
                <a:solidFill>
                  <a:srgbClr val="FFFFFF"/>
                </a:solidFill>
                <a:latin typeface="Arial"/>
                <a:ea typeface="Arial"/>
                <a:cs typeface="Arial"/>
                <a:sym typeface="Arial"/>
              </a:rPr>
            </a:br>
            <a:r>
              <a:rPr lang="en-US" sz="1100" b="1" i="1" u="none" strike="noStrike" cap="none">
                <a:solidFill>
                  <a:srgbClr val="FFFFFF"/>
                </a:solidFill>
                <a:latin typeface="Arial"/>
                <a:ea typeface="Arial"/>
                <a:cs typeface="Arial"/>
                <a:sym typeface="Arial"/>
              </a:rPr>
              <a:t>12 months</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18</a:t>
            </a:fld>
            <a:endParaRPr lang="en-US" sz="900">
              <a:solidFill>
                <a:schemeClr val="dk1"/>
              </a:solidFill>
              <a:latin typeface="Belleza"/>
              <a:ea typeface="Belleza"/>
              <a:cs typeface="Belleza"/>
              <a:sym typeface="Bellez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397"/>
        <p:cNvGrpSpPr/>
        <p:nvPr/>
      </p:nvGrpSpPr>
      <p:grpSpPr>
        <a:xfrm>
          <a:off x="0" y="0"/>
          <a:ext cx="0" cy="0"/>
          <a:chOff x="0" y="0"/>
          <a:chExt cx="0" cy="0"/>
        </a:xfrm>
      </p:grpSpPr>
      <p:sp>
        <p:nvSpPr>
          <p:cNvPr id="398" name="Shape 398"/>
          <p:cNvSpPr txBox="1"/>
          <p:nvPr/>
        </p:nvSpPr>
        <p:spPr>
          <a:xfrm>
            <a:off x="934650" y="2601325"/>
            <a:ext cx="7274700" cy="114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Short Term</a:t>
            </a:r>
            <a:br>
              <a:rPr lang="en-US" sz="4800" b="1" i="0" u="none" strike="noStrike" cap="none">
                <a:solidFill>
                  <a:srgbClr val="FFFFFF"/>
                </a:solidFill>
                <a:latin typeface="Arial"/>
                <a:ea typeface="Arial"/>
                <a:cs typeface="Arial"/>
                <a:sym typeface="Arial"/>
              </a:rPr>
            </a:br>
            <a:r>
              <a:rPr lang="en-US" sz="4800" b="1" i="1" u="none" strike="noStrike" cap="none">
                <a:solidFill>
                  <a:srgbClr val="FFFFFF"/>
                </a:solidFill>
                <a:latin typeface="Arial"/>
                <a:ea typeface="Arial"/>
                <a:cs typeface="Arial"/>
                <a:sym typeface="Arial"/>
              </a:rPr>
              <a:t>Baseline Survey </a:t>
            </a:r>
          </a:p>
        </p:txBody>
      </p:sp>
      <p:sp>
        <p:nvSpPr>
          <p:cNvPr id="399" name="Shape 399"/>
          <p:cNvSpPr/>
          <p:nvPr/>
        </p:nvSpPr>
        <p:spPr>
          <a:xfrm>
            <a:off x="12625" y="5430825"/>
            <a:ext cx="9144000" cy="1427100"/>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19</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p:cNvSpPr txBox="1"/>
          <p:nvPr/>
        </p:nvSpPr>
        <p:spPr>
          <a:xfrm>
            <a:off x="248575" y="372535"/>
            <a:ext cx="8353498"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dirty="0">
                <a:solidFill>
                  <a:schemeClr val="dk2"/>
                </a:solidFill>
                <a:latin typeface="Arial"/>
                <a:ea typeface="Arial"/>
                <a:cs typeface="Arial"/>
                <a:sym typeface="Arial"/>
              </a:rPr>
              <a:t>Table of Contents</a:t>
            </a:r>
          </a:p>
        </p:txBody>
      </p:sp>
      <p:sp>
        <p:nvSpPr>
          <p:cNvPr id="5" name="Slide Number Placeholder 4"/>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a:t>
            </a:fld>
            <a:endParaRPr lang="en-US" sz="900">
              <a:solidFill>
                <a:schemeClr val="dk1"/>
              </a:solidFill>
              <a:latin typeface="Belleza"/>
              <a:ea typeface="Belleza"/>
              <a:cs typeface="Belleza"/>
              <a:sym typeface="Belleza"/>
            </a:endParaRPr>
          </a:p>
        </p:txBody>
      </p:sp>
      <p:graphicFrame>
        <p:nvGraphicFramePr>
          <p:cNvPr id="6" name="Table 5"/>
          <p:cNvGraphicFramePr>
            <a:graphicFrameLocks noGrp="1"/>
          </p:cNvGraphicFramePr>
          <p:nvPr>
            <p:extLst>
              <p:ext uri="{D42A27DB-BD31-4B8C-83A1-F6EECF244321}">
                <p14:modId xmlns:p14="http://schemas.microsoft.com/office/powerpoint/2010/main" val="2356699491"/>
              </p:ext>
            </p:extLst>
          </p:nvPr>
        </p:nvGraphicFramePr>
        <p:xfrm>
          <a:off x="423742" y="1076680"/>
          <a:ext cx="5983934" cy="4214381"/>
        </p:xfrm>
        <a:graphic>
          <a:graphicData uri="http://schemas.openxmlformats.org/drawingml/2006/table">
            <a:tbl>
              <a:tblPr>
                <a:tableStyleId>{5C22544A-7EE6-4342-B048-85BDC9FD1C3A}</a:tableStyleId>
              </a:tblPr>
              <a:tblGrid>
                <a:gridCol w="4463006">
                  <a:extLst>
                    <a:ext uri="{9D8B030D-6E8A-4147-A177-3AD203B41FA5}">
                      <a16:colId xmlns:a16="http://schemas.microsoft.com/office/drawing/2014/main" val="20000"/>
                    </a:ext>
                  </a:extLst>
                </a:gridCol>
                <a:gridCol w="1520928">
                  <a:extLst>
                    <a:ext uri="{9D8B030D-6E8A-4147-A177-3AD203B41FA5}">
                      <a16:colId xmlns:a16="http://schemas.microsoft.com/office/drawing/2014/main" val="20001"/>
                    </a:ext>
                  </a:extLst>
                </a:gridCol>
              </a:tblGrid>
              <a:tr h="640080">
                <a:tc>
                  <a:txBody>
                    <a:bodyPr/>
                    <a:lstStyle/>
                    <a:p>
                      <a:r>
                        <a:rPr lang="en-US" sz="1800" b="1" dirty="0">
                          <a:solidFill>
                            <a:srgbClr val="C00000"/>
                          </a:solidFill>
                        </a:rPr>
                        <a:t>Section</a:t>
                      </a: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a:solidFill>
                            <a:srgbClr val="C00000"/>
                          </a:solidFill>
                        </a:rPr>
                        <a:t>Page</a:t>
                      </a:r>
                    </a:p>
                    <a:p>
                      <a:pPr algn="ctr"/>
                      <a:endParaRPr lang="en-US" sz="1800" b="1"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879">
                <a:tc>
                  <a:txBody>
                    <a:bodyPr/>
                    <a:lstStyle/>
                    <a:p>
                      <a:r>
                        <a:rPr lang="en-US" sz="1800" dirty="0">
                          <a:solidFill>
                            <a:sysClr val="windowText" lastClr="000000"/>
                          </a:solidFill>
                        </a:rPr>
                        <a:t>Proposed Approach</a:t>
                      </a: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879">
                <a:tc>
                  <a:txBody>
                    <a:bodyPr/>
                    <a:lstStyle/>
                    <a:p>
                      <a:r>
                        <a:rPr lang="en-US" sz="1800" b="1" dirty="0"/>
                        <a:t>Short Term: </a:t>
                      </a:r>
                      <a:r>
                        <a:rPr lang="en-US" sz="1800" i="1" dirty="0"/>
                        <a:t>User Segment</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8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Short Term: </a:t>
                      </a:r>
                      <a:r>
                        <a:rPr lang="en-US" sz="1800" i="1" kern="1200" dirty="0">
                          <a:solidFill>
                            <a:schemeClr val="dk1"/>
                          </a:solidFill>
                          <a:latin typeface="+mn-lt"/>
                          <a:ea typeface="+mn-ea"/>
                          <a:cs typeface="+mn-cs"/>
                        </a:rPr>
                        <a:t>Performance Metrics</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879">
                <a:tc>
                  <a:txBody>
                    <a:bodyPr/>
                    <a:lstStyle/>
                    <a:p>
                      <a:r>
                        <a:rPr lang="en-US" sz="1800" b="1" dirty="0"/>
                        <a:t>Short Term: </a:t>
                      </a:r>
                      <a:r>
                        <a:rPr lang="en-US" sz="1800" i="1" dirty="0"/>
                        <a:t>Baseline Survey</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5269">
                <a:tc>
                  <a:txBody>
                    <a:bodyPr/>
                    <a:lstStyle/>
                    <a:p>
                      <a:r>
                        <a:rPr lang="en-US" sz="1800" b="1" dirty="0"/>
                        <a:t>Mid Term &amp; Long Term: </a:t>
                      </a:r>
                      <a:r>
                        <a:rPr lang="en-US" sz="1800" i="1" dirty="0"/>
                        <a:t>Decision Matrix</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879">
                <a:tc>
                  <a:txBody>
                    <a:bodyPr/>
                    <a:lstStyle/>
                    <a:p>
                      <a:r>
                        <a:rPr lang="en-US" sz="1800" b="1" dirty="0"/>
                        <a:t>Long-Term: </a:t>
                      </a:r>
                      <a:r>
                        <a:rPr lang="en-US" sz="1800" i="1" dirty="0"/>
                        <a:t>Culture of Measurement</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30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879">
                <a:tc>
                  <a:txBody>
                    <a:bodyPr/>
                    <a:lstStyle/>
                    <a:p>
                      <a:r>
                        <a:rPr lang="en-US" sz="1800" dirty="0"/>
                        <a:t>Implementation Plan</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35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879">
                <a:tc>
                  <a:txBody>
                    <a:bodyPr/>
                    <a:lstStyle/>
                    <a:p>
                      <a:r>
                        <a:rPr lang="en-US" sz="1800" dirty="0"/>
                        <a:t>Appendix 1: Survey Examples</a:t>
                      </a:r>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9879">
                <a:tc>
                  <a:txBody>
                    <a:bodyPr/>
                    <a:lstStyle/>
                    <a:p>
                      <a:r>
                        <a:rPr lang="en-US" sz="1800" dirty="0"/>
                        <a:t>Appendix</a:t>
                      </a:r>
                      <a:r>
                        <a:rPr lang="en-US" sz="1800" baseline="0" dirty="0"/>
                        <a:t> 2: Benchmarking</a:t>
                      </a:r>
                      <a:endParaRPr lang="en-US" sz="1800" dirty="0"/>
                    </a:p>
                  </a:txBody>
                  <a:tcPr>
                    <a:lnL w="12700" cmpd="sng">
                      <a:noFill/>
                    </a:lnL>
                    <a:lnR w="12700" cmpd="sng">
                      <a:noFill/>
                    </a:lnR>
                    <a:lnT w="12700" cap="flat" cmpd="sng" algn="ctr">
                      <a:solidFill>
                        <a:srgbClr val="CC006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43</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0429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406" name="Shape 406"/>
          <p:cNvSpPr txBox="1">
            <a:spLocks noGrp="1"/>
          </p:cNvSpPr>
          <p:nvPr>
            <p:ph type="body" idx="4294967295"/>
          </p:nvPr>
        </p:nvSpPr>
        <p:spPr>
          <a:xfrm>
            <a:off x="311700" y="1628425"/>
            <a:ext cx="4734900" cy="3873000"/>
          </a:xfrm>
          <a:prstGeom prst="rect">
            <a:avLst/>
          </a:prstGeom>
        </p:spPr>
        <p:txBody>
          <a:bodyPr lIns="91425" tIns="91425" rIns="91425" bIns="91425" anchor="t" anchorCtr="0">
            <a:noAutofit/>
          </a:bodyPr>
          <a:lstStyle/>
          <a:p>
            <a:pPr marL="457200" lvl="0" indent="-330200" rtl="0">
              <a:lnSpc>
                <a:spcPct val="100000"/>
              </a:lnSpc>
              <a:spcBef>
                <a:spcPts val="0"/>
              </a:spcBef>
              <a:buSzPct val="100000"/>
              <a:buFont typeface="Arial"/>
              <a:buChar char="●"/>
            </a:pPr>
            <a:r>
              <a:rPr lang="en-US" sz="1600">
                <a:latin typeface="Arial"/>
                <a:ea typeface="Arial"/>
                <a:cs typeface="Arial"/>
                <a:sym typeface="Arial"/>
              </a:rPr>
              <a:t>Considerations for organization and audience parameters of a user survey</a:t>
            </a:r>
          </a:p>
          <a:p>
            <a:pPr marL="0" lvl="0" indent="0" rtl="0">
              <a:lnSpc>
                <a:spcPct val="100000"/>
              </a:lnSpc>
              <a:spcBef>
                <a:spcPts val="0"/>
              </a:spcBef>
              <a:buNone/>
            </a:pPr>
            <a:endParaRPr sz="1600">
              <a:latin typeface="Arial"/>
              <a:ea typeface="Arial"/>
              <a:cs typeface="Arial"/>
              <a:sym typeface="Arial"/>
            </a:endParaRPr>
          </a:p>
          <a:p>
            <a:pPr marL="457200" lvl="0" indent="-330200" rtl="0">
              <a:lnSpc>
                <a:spcPct val="100000"/>
              </a:lnSpc>
              <a:spcBef>
                <a:spcPts val="0"/>
              </a:spcBef>
              <a:buSzPct val="100000"/>
              <a:buFont typeface="Arial"/>
              <a:buChar char="●"/>
            </a:pPr>
            <a:r>
              <a:rPr lang="en-US" sz="1600">
                <a:latin typeface="Arial"/>
                <a:ea typeface="Arial"/>
                <a:cs typeface="Arial"/>
                <a:sym typeface="Arial"/>
              </a:rPr>
              <a:t>Draft of user check-in survey and methodology for delivery</a:t>
            </a:r>
          </a:p>
          <a:p>
            <a:pPr marL="0" lvl="0" indent="0" rtl="0">
              <a:lnSpc>
                <a:spcPct val="100000"/>
              </a:lnSpc>
              <a:spcBef>
                <a:spcPts val="0"/>
              </a:spcBef>
              <a:buNone/>
            </a:pPr>
            <a:endParaRPr sz="1600">
              <a:latin typeface="Arial"/>
              <a:ea typeface="Arial"/>
              <a:cs typeface="Arial"/>
              <a:sym typeface="Arial"/>
            </a:endParaRPr>
          </a:p>
          <a:p>
            <a:pPr marL="457200" lvl="0" indent="-330200" rtl="0">
              <a:lnSpc>
                <a:spcPct val="100000"/>
              </a:lnSpc>
              <a:spcBef>
                <a:spcPts val="0"/>
              </a:spcBef>
              <a:buSzPct val="100000"/>
              <a:buFont typeface="Arial"/>
              <a:buChar char="●"/>
            </a:pPr>
            <a:r>
              <a:rPr lang="en-US" sz="1600">
                <a:latin typeface="Arial"/>
                <a:ea typeface="Arial"/>
                <a:cs typeface="Arial"/>
                <a:sym typeface="Arial"/>
              </a:rPr>
              <a:t>Survey strategy and best practices to create an interactive and educational survey process</a:t>
            </a:r>
          </a:p>
          <a:p>
            <a:pPr marL="0" lvl="0" indent="0" rtl="0">
              <a:lnSpc>
                <a:spcPct val="100000"/>
              </a:lnSpc>
              <a:spcBef>
                <a:spcPts val="0"/>
              </a:spcBef>
              <a:buNone/>
            </a:pPr>
            <a:endParaRPr sz="1600">
              <a:latin typeface="Arial"/>
              <a:ea typeface="Arial"/>
              <a:cs typeface="Arial"/>
              <a:sym typeface="Arial"/>
            </a:endParaRPr>
          </a:p>
          <a:p>
            <a:pPr marL="0" lvl="0" indent="0" rtl="0">
              <a:lnSpc>
                <a:spcPct val="100000"/>
              </a:lnSpc>
              <a:spcBef>
                <a:spcPts val="0"/>
              </a:spcBef>
              <a:buNone/>
            </a:pPr>
            <a:endParaRPr sz="1600">
              <a:latin typeface="Arial"/>
              <a:ea typeface="Arial"/>
              <a:cs typeface="Arial"/>
              <a:sym typeface="Arial"/>
            </a:endParaRPr>
          </a:p>
        </p:txBody>
      </p:sp>
      <p:pic>
        <p:nvPicPr>
          <p:cNvPr id="407" name="Shape 407"/>
          <p:cNvPicPr preferRelativeResize="0"/>
          <p:nvPr/>
        </p:nvPicPr>
        <p:blipFill>
          <a:blip r:embed="rId3">
            <a:alphaModFix/>
          </a:blip>
          <a:stretch>
            <a:fillRect/>
          </a:stretch>
        </p:blipFill>
        <p:spPr>
          <a:xfrm>
            <a:off x="6126075" y="1843450"/>
            <a:ext cx="1905000" cy="1905000"/>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20</a:t>
            </a:fld>
            <a:endParaRPr lang="en-US" sz="900">
              <a:solidFill>
                <a:schemeClr val="dk1"/>
              </a:solidFill>
              <a:latin typeface="Belleza"/>
              <a:ea typeface="Belleza"/>
              <a:cs typeface="Belleza"/>
              <a:sym typeface="Bellez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p:nvPr/>
        </p:nvSpPr>
        <p:spPr>
          <a:xfrm>
            <a:off x="248575" y="372535"/>
            <a:ext cx="8353499"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Survey Parameters</a:t>
            </a:r>
          </a:p>
        </p:txBody>
      </p:sp>
      <p:sp>
        <p:nvSpPr>
          <p:cNvPr id="414" name="Shape 414"/>
          <p:cNvSpPr/>
          <p:nvPr/>
        </p:nvSpPr>
        <p:spPr>
          <a:xfrm>
            <a:off x="483950" y="1776575"/>
            <a:ext cx="2758500" cy="3805800"/>
          </a:xfrm>
          <a:prstGeom prst="roundRect">
            <a:avLst>
              <a:gd name="adj" fmla="val 16667"/>
            </a:avLst>
          </a:prstGeom>
          <a:solidFill>
            <a:srgbClr val="CC0066"/>
          </a:solidFill>
          <a:ln>
            <a:noFill/>
          </a:ln>
        </p:spPr>
        <p:txBody>
          <a:bodyPr lIns="91425" tIns="91425" rIns="91425" bIns="91425" anchor="t" anchorCtr="0">
            <a:noAutofit/>
          </a:bodyPr>
          <a:lstStyle/>
          <a:p>
            <a:pPr lvl="0" rtl="0">
              <a:spcBef>
                <a:spcPts val="0"/>
              </a:spcBef>
              <a:buClr>
                <a:schemeClr val="dk1"/>
              </a:buClr>
              <a:buSzPct val="25000"/>
              <a:buFont typeface="Arial"/>
              <a:buNone/>
            </a:pPr>
            <a:r>
              <a:rPr lang="en-US" sz="2200" b="1">
                <a:solidFill>
                  <a:srgbClr val="FFFFFF"/>
                </a:solidFill>
              </a:rPr>
              <a:t>Audience</a:t>
            </a:r>
          </a:p>
          <a:p>
            <a:pPr lvl="0" rtl="0">
              <a:spcBef>
                <a:spcPts val="0"/>
              </a:spcBef>
              <a:buClr>
                <a:schemeClr val="dk1"/>
              </a:buClr>
              <a:buFont typeface="Arial"/>
              <a:buNone/>
            </a:pPr>
            <a:endParaRPr sz="2200" b="1">
              <a:solidFill>
                <a:srgbClr val="FFFFFF"/>
              </a:solidFill>
            </a:endParaRPr>
          </a:p>
          <a:p>
            <a:pPr marL="457200" lvl="0" indent="-368300" rtl="0">
              <a:spcBef>
                <a:spcPts val="0"/>
              </a:spcBef>
              <a:buClr>
                <a:srgbClr val="FFFFFF"/>
              </a:buClr>
              <a:buSzPct val="100000"/>
              <a:buChar char="●"/>
            </a:pPr>
            <a:r>
              <a:rPr lang="en-US" sz="2200">
                <a:solidFill>
                  <a:srgbClr val="FFFFFF"/>
                </a:solidFill>
              </a:rPr>
              <a:t># of questions</a:t>
            </a:r>
          </a:p>
          <a:p>
            <a:pPr marL="457200" lvl="0" indent="-368300" rtl="0">
              <a:spcBef>
                <a:spcPts val="0"/>
              </a:spcBef>
              <a:buClr>
                <a:srgbClr val="FFFFFF"/>
              </a:buClr>
              <a:buSzPct val="100000"/>
              <a:buChar char="●"/>
            </a:pPr>
            <a:r>
              <a:rPr lang="en-US" sz="2200">
                <a:solidFill>
                  <a:srgbClr val="FFFFFF"/>
                </a:solidFill>
              </a:rPr>
              <a:t>Frequency</a:t>
            </a:r>
          </a:p>
          <a:p>
            <a:pPr marL="457200" lvl="0" indent="-368300" rtl="0">
              <a:spcBef>
                <a:spcPts val="0"/>
              </a:spcBef>
              <a:buClr>
                <a:srgbClr val="FFFFFF"/>
              </a:buClr>
              <a:buSzPct val="100000"/>
              <a:buChar char="●"/>
            </a:pPr>
            <a:r>
              <a:rPr lang="en-US" sz="2200">
                <a:solidFill>
                  <a:srgbClr val="FFFFFF"/>
                </a:solidFill>
              </a:rPr>
              <a:t>Invitation format</a:t>
            </a:r>
          </a:p>
          <a:p>
            <a:pPr marL="457200" lvl="0" indent="-368300" rtl="0">
              <a:spcBef>
                <a:spcPts val="0"/>
              </a:spcBef>
              <a:buClr>
                <a:srgbClr val="FFFFFF"/>
              </a:buClr>
              <a:buSzPct val="100000"/>
              <a:buChar char="●"/>
            </a:pPr>
            <a:r>
              <a:rPr lang="en-US" sz="2200">
                <a:solidFill>
                  <a:srgbClr val="FFFFFF"/>
                </a:solidFill>
              </a:rPr>
              <a:t># of reminders</a:t>
            </a:r>
          </a:p>
        </p:txBody>
      </p:sp>
      <p:sp>
        <p:nvSpPr>
          <p:cNvPr id="415" name="Shape 415"/>
          <p:cNvSpPr/>
          <p:nvPr/>
        </p:nvSpPr>
        <p:spPr>
          <a:xfrm>
            <a:off x="5683789" y="1776575"/>
            <a:ext cx="2758500" cy="3805800"/>
          </a:xfrm>
          <a:prstGeom prst="roundRect">
            <a:avLst>
              <a:gd name="adj" fmla="val 16667"/>
            </a:avLst>
          </a:prstGeom>
          <a:solidFill>
            <a:srgbClr val="CC0066"/>
          </a:solidFill>
          <a:ln>
            <a:noFill/>
          </a:ln>
        </p:spPr>
        <p:txBody>
          <a:bodyPr lIns="91425" tIns="91425" rIns="91425" bIns="91425" anchor="t" anchorCtr="0">
            <a:noAutofit/>
          </a:bodyPr>
          <a:lstStyle/>
          <a:p>
            <a:pPr lvl="0" rtl="0">
              <a:spcBef>
                <a:spcPts val="0"/>
              </a:spcBef>
              <a:buClr>
                <a:schemeClr val="dk1"/>
              </a:buClr>
              <a:buSzPct val="50000"/>
              <a:buFont typeface="Arial"/>
              <a:buNone/>
            </a:pPr>
            <a:r>
              <a:rPr lang="en-US" sz="2200" b="1">
                <a:solidFill>
                  <a:srgbClr val="FFFFFF"/>
                </a:solidFill>
              </a:rPr>
              <a:t>Organization</a:t>
            </a:r>
          </a:p>
          <a:p>
            <a:pPr lvl="0" rtl="0">
              <a:spcBef>
                <a:spcPts val="0"/>
              </a:spcBef>
              <a:buClr>
                <a:schemeClr val="dk1"/>
              </a:buClr>
              <a:buFont typeface="Arial"/>
              <a:buNone/>
            </a:pPr>
            <a:endParaRPr sz="2200" b="1">
              <a:solidFill>
                <a:srgbClr val="FFFFFF"/>
              </a:solidFill>
            </a:endParaRPr>
          </a:p>
          <a:p>
            <a:pPr marL="457200" lvl="0" indent="-368300" rtl="0">
              <a:spcBef>
                <a:spcPts val="0"/>
              </a:spcBef>
              <a:buClr>
                <a:srgbClr val="FFFFFF"/>
              </a:buClr>
              <a:buSzPct val="100000"/>
              <a:buChar char="●"/>
            </a:pPr>
            <a:r>
              <a:rPr lang="en-US" sz="2200">
                <a:solidFill>
                  <a:srgbClr val="FFFFFF"/>
                </a:solidFill>
              </a:rPr>
              <a:t>Cost</a:t>
            </a:r>
          </a:p>
          <a:p>
            <a:pPr marL="457200" lvl="0" indent="-368300" rtl="0">
              <a:spcBef>
                <a:spcPts val="0"/>
              </a:spcBef>
              <a:buClr>
                <a:srgbClr val="FFFFFF"/>
              </a:buClr>
              <a:buSzPct val="100000"/>
              <a:buChar char="●"/>
            </a:pPr>
            <a:r>
              <a:rPr lang="en-US" sz="2200">
                <a:solidFill>
                  <a:srgbClr val="FFFFFF"/>
                </a:solidFill>
              </a:rPr>
              <a:t>Time</a:t>
            </a:r>
          </a:p>
          <a:p>
            <a:pPr marL="457200" lvl="0" indent="-368300" rtl="0">
              <a:spcBef>
                <a:spcPts val="0"/>
              </a:spcBef>
              <a:buClr>
                <a:srgbClr val="FFFFFF"/>
              </a:buClr>
              <a:buSzPct val="100000"/>
              <a:buChar char="●"/>
            </a:pPr>
            <a:r>
              <a:rPr lang="en-US" sz="2200">
                <a:solidFill>
                  <a:srgbClr val="FFFFFF"/>
                </a:solidFill>
              </a:rPr>
              <a:t>People</a:t>
            </a:r>
          </a:p>
          <a:p>
            <a:pPr marL="457200" lvl="0" indent="-368300" rtl="0">
              <a:spcBef>
                <a:spcPts val="0"/>
              </a:spcBef>
              <a:buClr>
                <a:srgbClr val="FFFFFF"/>
              </a:buClr>
              <a:buSzPct val="100000"/>
              <a:buChar char="●"/>
            </a:pPr>
            <a:r>
              <a:rPr lang="en-US" sz="2200">
                <a:solidFill>
                  <a:srgbClr val="FFFFFF"/>
                </a:solidFill>
              </a:rPr>
              <a:t>Process (implement, analyze, share out)</a:t>
            </a:r>
          </a:p>
          <a:p>
            <a:pPr marL="457200" lvl="0" indent="-342900" rtl="0">
              <a:spcBef>
                <a:spcPts val="0"/>
              </a:spcBef>
              <a:buNone/>
            </a:pPr>
            <a:endParaRPr sz="2200" b="1">
              <a:solidFill>
                <a:srgbClr val="FFFFFF"/>
              </a:solidFill>
            </a:endParaRPr>
          </a:p>
        </p:txBody>
      </p:sp>
      <p:sp>
        <p:nvSpPr>
          <p:cNvPr id="416" name="Shape 416"/>
          <p:cNvSpPr/>
          <p:nvPr/>
        </p:nvSpPr>
        <p:spPr>
          <a:xfrm>
            <a:off x="3515800" y="3347025"/>
            <a:ext cx="1934700" cy="465600"/>
          </a:xfrm>
          <a:prstGeom prst="leftRightArrow">
            <a:avLst>
              <a:gd name="adj1" fmla="val 50000"/>
              <a:gd name="adj2" fmla="val 50000"/>
            </a:avLst>
          </a:prstGeom>
          <a:solidFill>
            <a:srgbClr val="999999"/>
          </a:solidFill>
          <a:ln w="9525" cap="flat"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21</a:t>
            </a:fld>
            <a:endParaRPr lang="en-US" sz="900">
              <a:solidFill>
                <a:schemeClr val="dk1"/>
              </a:solidFill>
              <a:latin typeface="Belleza"/>
              <a:ea typeface="Belleza"/>
              <a:cs typeface="Belleza"/>
              <a:sym typeface="Bellez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body" idx="4294967295"/>
          </p:nvPr>
        </p:nvSpPr>
        <p:spPr>
          <a:xfrm>
            <a:off x="598775" y="1113875"/>
            <a:ext cx="6711300" cy="4969200"/>
          </a:xfrm>
          <a:prstGeom prst="rect">
            <a:avLst/>
          </a:prstGeom>
        </p:spPr>
        <p:txBody>
          <a:bodyPr lIns="91425" tIns="91425" rIns="91425" bIns="91425" anchor="t" anchorCtr="0">
            <a:noAutofit/>
          </a:bodyPr>
          <a:lstStyle/>
          <a:p>
            <a:pPr marL="457200" lvl="0" indent="-330200" rtl="0">
              <a:lnSpc>
                <a:spcPct val="100000"/>
              </a:lnSpc>
              <a:spcBef>
                <a:spcPts val="0"/>
              </a:spcBef>
              <a:buSzPct val="100000"/>
              <a:buFont typeface="Arial"/>
            </a:pPr>
            <a:r>
              <a:rPr lang="en-US" sz="1600">
                <a:latin typeface="Arial"/>
                <a:ea typeface="Arial"/>
                <a:cs typeface="Arial"/>
                <a:sym typeface="Arial"/>
              </a:rPr>
              <a:t>Strategic surveys delivered at regular intervals (biannually or quarterly) by email and posted in discussion boards and on social media</a:t>
            </a:r>
          </a:p>
          <a:p>
            <a:pPr marL="0" lvl="0" indent="0" rtl="0">
              <a:lnSpc>
                <a:spcPct val="100000"/>
              </a:lnSpc>
              <a:spcBef>
                <a:spcPts val="0"/>
              </a:spcBef>
              <a:buNone/>
            </a:pPr>
            <a:endParaRPr sz="1600">
              <a:latin typeface="Arial"/>
              <a:ea typeface="Arial"/>
              <a:cs typeface="Arial"/>
              <a:sym typeface="Arial"/>
            </a:endParaRPr>
          </a:p>
          <a:p>
            <a:pPr marL="457200" lvl="0" indent="-330200" rtl="0">
              <a:lnSpc>
                <a:spcPct val="100000"/>
              </a:lnSpc>
              <a:spcBef>
                <a:spcPts val="0"/>
              </a:spcBef>
              <a:buSzPct val="100000"/>
              <a:buFont typeface="Arial"/>
            </a:pPr>
            <a:r>
              <a:rPr lang="en-US" sz="1600">
                <a:latin typeface="Arial"/>
                <a:ea typeface="Arial"/>
                <a:cs typeface="Arial"/>
                <a:sym typeface="Arial"/>
              </a:rPr>
              <a:t>&lt;10 questions, progress bar and link to results at the end</a:t>
            </a:r>
          </a:p>
          <a:p>
            <a:pPr marL="0" lvl="0" indent="0" rtl="0">
              <a:lnSpc>
                <a:spcPct val="100000"/>
              </a:lnSpc>
              <a:spcBef>
                <a:spcPts val="0"/>
              </a:spcBef>
              <a:buNone/>
            </a:pPr>
            <a:endParaRPr sz="1600">
              <a:latin typeface="Arial"/>
              <a:ea typeface="Arial"/>
              <a:cs typeface="Arial"/>
              <a:sym typeface="Arial"/>
            </a:endParaRPr>
          </a:p>
          <a:p>
            <a:pPr marL="457200" lvl="0" indent="-330200" rtl="0">
              <a:spcBef>
                <a:spcPts val="0"/>
              </a:spcBef>
              <a:buSzPct val="100000"/>
              <a:buFont typeface="Arial"/>
            </a:pPr>
            <a:r>
              <a:rPr lang="en-US" sz="1600">
                <a:latin typeface="Arial"/>
                <a:ea typeface="Arial"/>
                <a:cs typeface="Arial"/>
                <a:sym typeface="Arial"/>
              </a:rPr>
              <a:t>Not anonymous in order to connect to profile data and underscore partnership</a:t>
            </a:r>
          </a:p>
          <a:p>
            <a:pPr marL="0" lvl="0" indent="0" rtl="0">
              <a:spcBef>
                <a:spcPts val="0"/>
              </a:spcBef>
              <a:buNone/>
            </a:pPr>
            <a:endParaRPr sz="1600">
              <a:latin typeface="Arial"/>
              <a:ea typeface="Arial"/>
              <a:cs typeface="Arial"/>
              <a:sym typeface="Arial"/>
            </a:endParaRPr>
          </a:p>
          <a:p>
            <a:pPr marL="457200" lvl="0" indent="-330200" rtl="0">
              <a:spcBef>
                <a:spcPts val="0"/>
              </a:spcBef>
              <a:buSzPct val="100000"/>
              <a:buFont typeface="Arial"/>
            </a:pPr>
            <a:r>
              <a:rPr lang="en-US" sz="1600">
                <a:latin typeface="Arial"/>
                <a:ea typeface="Arial"/>
                <a:cs typeface="Arial"/>
                <a:sym typeface="Arial"/>
              </a:rPr>
              <a:t>Creating a copy of the survey for each posting location so that the results can be differentiated by where the user interaction took place (email, discussion board, home page, social media etc)</a:t>
            </a:r>
          </a:p>
          <a:p>
            <a:pPr marL="0" lvl="0" indent="0" rtl="0">
              <a:spcBef>
                <a:spcPts val="0"/>
              </a:spcBef>
              <a:buNone/>
            </a:pPr>
            <a:endParaRPr sz="1600">
              <a:latin typeface="Arial"/>
              <a:ea typeface="Arial"/>
              <a:cs typeface="Arial"/>
              <a:sym typeface="Arial"/>
            </a:endParaRPr>
          </a:p>
          <a:p>
            <a:pPr marL="457200" lvl="0" indent="-330200" rtl="0">
              <a:spcBef>
                <a:spcPts val="0"/>
              </a:spcBef>
              <a:buSzPct val="100000"/>
              <a:buFont typeface="Arial"/>
            </a:pPr>
            <a:r>
              <a:rPr lang="en-US" sz="1600">
                <a:latin typeface="Arial"/>
                <a:ea typeface="Arial"/>
                <a:cs typeface="Arial"/>
                <a:sym typeface="Arial"/>
              </a:rPr>
              <a:t>Surveys could be hosted on website, though free web tools may be more flexible, rapid and intuitive for users</a:t>
            </a:r>
          </a:p>
        </p:txBody>
      </p:sp>
      <p:sp>
        <p:nvSpPr>
          <p:cNvPr id="423" name="Shape 423"/>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Survey Methodology</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22</a:t>
            </a:fld>
            <a:endParaRPr lang="en-US" sz="900">
              <a:solidFill>
                <a:schemeClr val="dk1"/>
              </a:solidFill>
              <a:latin typeface="Belleza"/>
              <a:ea typeface="Belleza"/>
              <a:cs typeface="Belleza"/>
              <a:sym typeface="Bellez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Shape 429"/>
          <p:cNvPicPr preferRelativeResize="0"/>
          <p:nvPr/>
        </p:nvPicPr>
        <p:blipFill>
          <a:blip r:embed="rId3">
            <a:alphaModFix/>
          </a:blip>
          <a:stretch>
            <a:fillRect/>
          </a:stretch>
        </p:blipFill>
        <p:spPr>
          <a:xfrm>
            <a:off x="284500" y="946237"/>
            <a:ext cx="2971173" cy="4965523"/>
          </a:xfrm>
          <a:prstGeom prst="rect">
            <a:avLst/>
          </a:prstGeom>
          <a:noFill/>
          <a:ln w="9525" cap="flat" cmpd="sng">
            <a:solidFill>
              <a:schemeClr val="dk2"/>
            </a:solidFill>
            <a:prstDash val="solid"/>
            <a:round/>
            <a:headEnd type="none" w="med" len="med"/>
            <a:tailEnd type="none" w="med" len="med"/>
          </a:ln>
        </p:spPr>
      </p:pic>
      <p:pic>
        <p:nvPicPr>
          <p:cNvPr id="430" name="Shape 430"/>
          <p:cNvPicPr preferRelativeResize="0"/>
          <p:nvPr/>
        </p:nvPicPr>
        <p:blipFill>
          <a:blip r:embed="rId4">
            <a:alphaModFix/>
          </a:blip>
          <a:stretch>
            <a:fillRect/>
          </a:stretch>
        </p:blipFill>
        <p:spPr>
          <a:xfrm>
            <a:off x="4039447" y="0"/>
            <a:ext cx="2400504" cy="6857999"/>
          </a:xfrm>
          <a:prstGeom prst="rect">
            <a:avLst/>
          </a:prstGeom>
          <a:noFill/>
          <a:ln w="9525" cap="flat" cmpd="sng">
            <a:solidFill>
              <a:schemeClr val="dk2"/>
            </a:solidFill>
            <a:prstDash val="solid"/>
            <a:round/>
            <a:headEnd type="none" w="med" len="med"/>
            <a:tailEnd type="none" w="med" len="med"/>
          </a:ln>
        </p:spPr>
      </p:pic>
      <p:sp>
        <p:nvSpPr>
          <p:cNvPr id="431" name="Shape 431"/>
          <p:cNvSpPr txBox="1"/>
          <p:nvPr/>
        </p:nvSpPr>
        <p:spPr>
          <a:xfrm>
            <a:off x="361750" y="120575"/>
            <a:ext cx="3677700" cy="663300"/>
          </a:xfrm>
          <a:prstGeom prst="rect">
            <a:avLst/>
          </a:prstGeom>
          <a:noFill/>
          <a:ln>
            <a:noFill/>
          </a:ln>
        </p:spPr>
        <p:txBody>
          <a:bodyPr lIns="91425" tIns="91425" rIns="91425" bIns="91425" anchor="t" anchorCtr="0">
            <a:noAutofit/>
          </a:bodyPr>
          <a:lstStyle/>
          <a:p>
            <a:pPr lvl="0">
              <a:spcBef>
                <a:spcPts val="0"/>
              </a:spcBef>
              <a:buNone/>
            </a:pPr>
            <a:r>
              <a:rPr lang="en-US" sz="2400" b="1"/>
              <a:t>Draft Survey</a:t>
            </a:r>
          </a:p>
        </p:txBody>
      </p:sp>
      <p:sp>
        <p:nvSpPr>
          <p:cNvPr id="2" name="Right Brace 1"/>
          <p:cNvSpPr/>
          <p:nvPr/>
        </p:nvSpPr>
        <p:spPr>
          <a:xfrm>
            <a:off x="6497053" y="120575"/>
            <a:ext cx="233756" cy="185260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6787911" y="452225"/>
            <a:ext cx="2204835" cy="1169551"/>
          </a:xfrm>
          <a:prstGeom prst="rect">
            <a:avLst/>
          </a:prstGeom>
        </p:spPr>
        <p:txBody>
          <a:bodyPr wrap="square">
            <a:spAutoFit/>
          </a:bodyPr>
          <a:lstStyle/>
          <a:p>
            <a:r>
              <a:rPr lang="en-US" i="1" dirty="0"/>
              <a:t>Modify this question to gauge whether visit was organic part of treatment or interaction with BCO prompted action.  </a:t>
            </a:r>
            <a:endParaRPr lang="en-US" i="1" dirty="0"/>
          </a:p>
        </p:txBody>
      </p:sp>
      <p:sp>
        <p:nvSpPr>
          <p:cNvPr id="4" name="Slide Number Placeholder 3"/>
          <p:cNvSpPr>
            <a:spLocks noGrp="1"/>
          </p:cNvSpPr>
          <p:nvPr>
            <p:ph type="sldNum" idx="12"/>
          </p:nvPr>
        </p:nvSpPr>
        <p:spPr>
          <a:xfrm>
            <a:off x="2665178" y="6325982"/>
            <a:ext cx="2133598" cy="476249"/>
          </a:xfrm>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23</a:t>
            </a:fld>
            <a:endParaRPr lang="en-US" sz="900" dirty="0">
              <a:solidFill>
                <a:schemeClr val="dk1"/>
              </a:solidFill>
              <a:latin typeface="Belleza"/>
              <a:ea typeface="Belleza"/>
              <a:cs typeface="Belleza"/>
              <a:sym typeface="Bellez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Drafting a Survey</a:t>
            </a:r>
          </a:p>
        </p:txBody>
      </p:sp>
      <p:sp>
        <p:nvSpPr>
          <p:cNvPr id="438" name="Shape 438"/>
          <p:cNvSpPr txBox="1">
            <a:spLocks noGrp="1"/>
          </p:cNvSpPr>
          <p:nvPr>
            <p:ph type="body" idx="4294967295"/>
          </p:nvPr>
        </p:nvSpPr>
        <p:spPr>
          <a:xfrm>
            <a:off x="311700" y="1191300"/>
            <a:ext cx="5973600" cy="51948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AutoNum type="arabicPeriod"/>
            </a:pPr>
            <a:r>
              <a:rPr lang="en-US" sz="1600">
                <a:latin typeface="Arial"/>
                <a:ea typeface="Arial"/>
                <a:cs typeface="Arial"/>
                <a:sym typeface="Arial"/>
              </a:rPr>
              <a:t>Determine what outcomes/actions to track</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AutoNum type="arabicPeriod"/>
            </a:pPr>
            <a:r>
              <a:rPr lang="en-US" sz="1600">
                <a:latin typeface="Arial"/>
                <a:ea typeface="Arial"/>
                <a:cs typeface="Arial"/>
                <a:sym typeface="Arial"/>
              </a:rPr>
              <a:t>Cultivate list of potential questions that might be indicative of actions or serve as proxies</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AutoNum type="arabicPeriod"/>
            </a:pPr>
            <a:r>
              <a:rPr lang="en-US" sz="1600">
                <a:latin typeface="Arial"/>
                <a:ea typeface="Arial"/>
                <a:cs typeface="Arial"/>
                <a:sym typeface="Arial"/>
              </a:rPr>
              <a:t>Draft initial survey</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AutoNum type="arabicPeriod"/>
            </a:pPr>
            <a:r>
              <a:rPr lang="en-US" sz="1600">
                <a:latin typeface="Arial"/>
                <a:ea typeface="Arial"/>
                <a:cs typeface="Arial"/>
                <a:sym typeface="Arial"/>
              </a:rPr>
              <a:t>User test survey for clarity and relevance of questions</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AutoNum type="arabicPeriod"/>
            </a:pPr>
            <a:r>
              <a:rPr lang="en-US" sz="1600">
                <a:latin typeface="Arial"/>
                <a:ea typeface="Arial"/>
                <a:cs typeface="Arial"/>
                <a:sym typeface="Arial"/>
              </a:rPr>
              <a:t>Email out to all users with brief explanation of goals, introducing idea of partnership with organization to improve quality of service and assuring privacy</a:t>
            </a:r>
          </a:p>
          <a:p>
            <a:pPr marL="0" lvl="0" indent="0" rtl="0">
              <a:lnSpc>
                <a:spcPct val="115000"/>
              </a:lnSpc>
              <a:spcBef>
                <a:spcPts val="0"/>
              </a:spcBef>
              <a:buNone/>
            </a:pPr>
            <a:endParaRPr sz="1600">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24</a:t>
            </a:fld>
            <a:endParaRPr lang="en-US" sz="900">
              <a:solidFill>
                <a:schemeClr val="dk1"/>
              </a:solidFill>
              <a:latin typeface="Belleza"/>
              <a:ea typeface="Belleza"/>
              <a:cs typeface="Belleza"/>
              <a:sym typeface="Bellez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Continuous Learning Process</a:t>
            </a:r>
          </a:p>
        </p:txBody>
      </p:sp>
      <p:sp>
        <p:nvSpPr>
          <p:cNvPr id="445" name="Shape 445"/>
          <p:cNvSpPr txBox="1">
            <a:spLocks noGrp="1"/>
          </p:cNvSpPr>
          <p:nvPr>
            <p:ph type="body" idx="4294967295"/>
          </p:nvPr>
        </p:nvSpPr>
        <p:spPr>
          <a:xfrm>
            <a:off x="311700" y="1191300"/>
            <a:ext cx="5072700" cy="4865700"/>
          </a:xfrm>
          <a:prstGeom prst="rect">
            <a:avLst/>
          </a:prstGeom>
        </p:spPr>
        <p:txBody>
          <a:bodyPr lIns="91425" tIns="91425" rIns="91425" bIns="91425" anchor="t" anchorCtr="0">
            <a:noAutofit/>
          </a:bodyPr>
          <a:lstStyle/>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Before sending out each survey, review the available data</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Make adjustments to content, format and delivery as necessary based on response data and feedback</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Evaluate aggregate response trends over time as well as between users </a:t>
            </a:r>
          </a:p>
        </p:txBody>
      </p:sp>
      <p:sp>
        <p:nvSpPr>
          <p:cNvPr id="446" name="Shape 446"/>
          <p:cNvSpPr/>
          <p:nvPr/>
        </p:nvSpPr>
        <p:spPr>
          <a:xfrm>
            <a:off x="7921200" y="2496600"/>
            <a:ext cx="911100" cy="710700"/>
          </a:xfrm>
          <a:prstGeom prst="roundRect">
            <a:avLst>
              <a:gd name="adj" fmla="val 16667"/>
            </a:avLst>
          </a:prstGeom>
          <a:solidFill>
            <a:srgbClr val="F6B26B"/>
          </a:solidFill>
          <a:ln>
            <a:noFill/>
          </a:ln>
        </p:spPr>
        <p:txBody>
          <a:bodyPr lIns="91425" tIns="91425" rIns="91425" bIns="91425" anchor="ctr" anchorCtr="0">
            <a:noAutofit/>
          </a:bodyPr>
          <a:lstStyle/>
          <a:p>
            <a:pPr lvl="0">
              <a:spcBef>
                <a:spcPts val="0"/>
              </a:spcBef>
              <a:buNone/>
            </a:pPr>
            <a:endParaRPr/>
          </a:p>
        </p:txBody>
      </p:sp>
      <p:sp>
        <p:nvSpPr>
          <p:cNvPr id="447" name="Shape 447"/>
          <p:cNvSpPr/>
          <p:nvPr/>
        </p:nvSpPr>
        <p:spPr>
          <a:xfrm>
            <a:off x="6634925" y="4280675"/>
            <a:ext cx="975000" cy="710700"/>
          </a:xfrm>
          <a:prstGeom prst="roundRect">
            <a:avLst>
              <a:gd name="adj" fmla="val 16667"/>
            </a:avLst>
          </a:prstGeom>
          <a:solidFill>
            <a:srgbClr val="F6B26B"/>
          </a:solidFill>
          <a:ln>
            <a:noFill/>
          </a:ln>
        </p:spPr>
        <p:txBody>
          <a:bodyPr lIns="91425" tIns="91425" rIns="91425" bIns="91425" anchor="ctr" anchorCtr="0">
            <a:noAutofit/>
          </a:bodyPr>
          <a:lstStyle/>
          <a:p>
            <a:pPr lvl="0">
              <a:spcBef>
                <a:spcPts val="0"/>
              </a:spcBef>
              <a:buNone/>
            </a:pPr>
            <a:endParaRPr/>
          </a:p>
        </p:txBody>
      </p:sp>
      <p:sp>
        <p:nvSpPr>
          <p:cNvPr id="448" name="Shape 448"/>
          <p:cNvSpPr/>
          <p:nvPr/>
        </p:nvSpPr>
        <p:spPr>
          <a:xfrm>
            <a:off x="5434150" y="2467500"/>
            <a:ext cx="911100" cy="710700"/>
          </a:xfrm>
          <a:prstGeom prst="roundRect">
            <a:avLst>
              <a:gd name="adj" fmla="val 16667"/>
            </a:avLst>
          </a:prstGeom>
          <a:solidFill>
            <a:srgbClr val="F6B26B"/>
          </a:solidFill>
          <a:ln>
            <a:noFill/>
          </a:ln>
        </p:spPr>
        <p:txBody>
          <a:bodyPr lIns="91425" tIns="91425" rIns="91425" bIns="91425" anchor="ctr" anchorCtr="0">
            <a:noAutofit/>
          </a:bodyPr>
          <a:lstStyle/>
          <a:p>
            <a:pPr lvl="0">
              <a:spcBef>
                <a:spcPts val="0"/>
              </a:spcBef>
              <a:buNone/>
            </a:pPr>
            <a:endParaRPr/>
          </a:p>
        </p:txBody>
      </p:sp>
      <p:sp>
        <p:nvSpPr>
          <p:cNvPr id="449" name="Shape 449"/>
          <p:cNvSpPr txBox="1"/>
          <p:nvPr/>
        </p:nvSpPr>
        <p:spPr>
          <a:xfrm>
            <a:off x="5533000" y="2641275"/>
            <a:ext cx="713400" cy="473400"/>
          </a:xfrm>
          <a:prstGeom prst="rect">
            <a:avLst/>
          </a:prstGeom>
          <a:noFill/>
          <a:ln>
            <a:noFill/>
          </a:ln>
        </p:spPr>
        <p:txBody>
          <a:bodyPr lIns="91425" tIns="91425" rIns="91425" bIns="91425" anchor="t" anchorCtr="0">
            <a:noAutofit/>
          </a:bodyPr>
          <a:lstStyle/>
          <a:p>
            <a:pPr lvl="0" rtl="0">
              <a:spcBef>
                <a:spcPts val="0"/>
              </a:spcBef>
              <a:buNone/>
            </a:pPr>
            <a:r>
              <a:rPr lang="en-US" sz="1200" b="1">
                <a:solidFill>
                  <a:srgbClr val="FFFFFF"/>
                </a:solidFill>
              </a:rPr>
              <a:t>LEARN</a:t>
            </a:r>
          </a:p>
        </p:txBody>
      </p:sp>
      <p:sp>
        <p:nvSpPr>
          <p:cNvPr id="450" name="Shape 450"/>
          <p:cNvSpPr txBox="1"/>
          <p:nvPr/>
        </p:nvSpPr>
        <p:spPr>
          <a:xfrm>
            <a:off x="6634925" y="4432475"/>
            <a:ext cx="975000" cy="407100"/>
          </a:xfrm>
          <a:prstGeom prst="rect">
            <a:avLst/>
          </a:prstGeom>
          <a:noFill/>
          <a:ln>
            <a:noFill/>
          </a:ln>
        </p:spPr>
        <p:txBody>
          <a:bodyPr lIns="91425" tIns="91425" rIns="91425" bIns="91425" anchor="t" anchorCtr="0">
            <a:noAutofit/>
          </a:bodyPr>
          <a:lstStyle/>
          <a:p>
            <a:pPr lvl="0" rtl="0">
              <a:spcBef>
                <a:spcPts val="0"/>
              </a:spcBef>
              <a:buNone/>
            </a:pPr>
            <a:r>
              <a:rPr lang="en-US" sz="1200" b="1">
                <a:solidFill>
                  <a:srgbClr val="FFFFFF"/>
                </a:solidFill>
              </a:rPr>
              <a:t>MEASURE</a:t>
            </a:r>
          </a:p>
        </p:txBody>
      </p:sp>
      <p:sp>
        <p:nvSpPr>
          <p:cNvPr id="451" name="Shape 451"/>
          <p:cNvSpPr txBox="1"/>
          <p:nvPr/>
        </p:nvSpPr>
        <p:spPr>
          <a:xfrm>
            <a:off x="8052000" y="2641275"/>
            <a:ext cx="713400" cy="473400"/>
          </a:xfrm>
          <a:prstGeom prst="rect">
            <a:avLst/>
          </a:prstGeom>
          <a:noFill/>
          <a:ln>
            <a:noFill/>
          </a:ln>
        </p:spPr>
        <p:txBody>
          <a:bodyPr lIns="91425" tIns="91425" rIns="91425" bIns="91425" anchor="t" anchorCtr="0">
            <a:noAutofit/>
          </a:bodyPr>
          <a:lstStyle/>
          <a:p>
            <a:pPr lvl="0" rtl="0">
              <a:spcBef>
                <a:spcPts val="0"/>
              </a:spcBef>
              <a:buNone/>
            </a:pPr>
            <a:r>
              <a:rPr lang="en-US" sz="1200" b="1">
                <a:solidFill>
                  <a:srgbClr val="FFFFFF"/>
                </a:solidFill>
              </a:rPr>
              <a:t>BUILD</a:t>
            </a:r>
          </a:p>
        </p:txBody>
      </p:sp>
      <p:sp>
        <p:nvSpPr>
          <p:cNvPr id="452" name="Shape 452"/>
          <p:cNvSpPr/>
          <p:nvPr/>
        </p:nvSpPr>
        <p:spPr>
          <a:xfrm rot="-5400000">
            <a:off x="5398725" y="3780825"/>
            <a:ext cx="1221900" cy="555000"/>
          </a:xfrm>
          <a:prstGeom prst="bentArrow">
            <a:avLst>
              <a:gd name="adj1" fmla="val 26288"/>
              <a:gd name="adj2" fmla="val 25000"/>
              <a:gd name="adj3" fmla="val 43757"/>
              <a:gd name="adj4" fmla="val 88144"/>
            </a:avLst>
          </a:prstGeom>
          <a:solidFill>
            <a:srgbClr val="6FA8DC"/>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5849200" y="1712050"/>
            <a:ext cx="2723700" cy="555000"/>
          </a:xfrm>
          <a:prstGeom prst="uturnArrow">
            <a:avLst>
              <a:gd name="adj1" fmla="val 25000"/>
              <a:gd name="adj2" fmla="val 25000"/>
              <a:gd name="adj3" fmla="val 25000"/>
              <a:gd name="adj4" fmla="val 43750"/>
              <a:gd name="adj5" fmla="val 75000"/>
            </a:avLst>
          </a:prstGeom>
          <a:solidFill>
            <a:srgbClr val="6FA8DC"/>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rot="10800000">
            <a:off x="7957675" y="3530580"/>
            <a:ext cx="596100" cy="1221900"/>
          </a:xfrm>
          <a:prstGeom prst="bentArrow">
            <a:avLst>
              <a:gd name="adj1" fmla="val 25008"/>
              <a:gd name="adj2" fmla="val 19104"/>
              <a:gd name="adj3" fmla="val 43757"/>
              <a:gd name="adj4" fmla="val 56243"/>
            </a:avLst>
          </a:prstGeom>
          <a:solidFill>
            <a:srgbClr val="6FA8DC"/>
          </a:solidFill>
          <a:ln>
            <a:noFill/>
          </a:ln>
        </p:spPr>
        <p:txBody>
          <a:bodyPr lIns="91425" tIns="91425" rIns="91425" bIns="91425" anchor="ctr" anchorCtr="0">
            <a:noAutofit/>
          </a:bodyPr>
          <a:lstStyle/>
          <a:p>
            <a:pPr lvl="0">
              <a:spcBef>
                <a:spcPts val="0"/>
              </a:spcBef>
              <a:buNone/>
            </a:pPr>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25</a:t>
            </a:fld>
            <a:endParaRPr lang="en-US" sz="900">
              <a:solidFill>
                <a:schemeClr val="dk1"/>
              </a:solidFill>
              <a:latin typeface="Belleza"/>
              <a:ea typeface="Belleza"/>
              <a:cs typeface="Belleza"/>
              <a:sym typeface="Bellez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459"/>
        <p:cNvGrpSpPr/>
        <p:nvPr/>
      </p:nvGrpSpPr>
      <p:grpSpPr>
        <a:xfrm>
          <a:off x="0" y="0"/>
          <a:ext cx="0" cy="0"/>
          <a:chOff x="0" y="0"/>
          <a:chExt cx="0" cy="0"/>
        </a:xfrm>
      </p:grpSpPr>
      <p:sp>
        <p:nvSpPr>
          <p:cNvPr id="460" name="Shape 460"/>
          <p:cNvSpPr txBox="1"/>
          <p:nvPr/>
        </p:nvSpPr>
        <p:spPr>
          <a:xfrm>
            <a:off x="934650" y="2601325"/>
            <a:ext cx="7274700" cy="192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a:solidFill>
                  <a:srgbClr val="FFFFFF"/>
                </a:solidFill>
              </a:rPr>
              <a:t>Mid Term &amp; </a:t>
            </a:r>
            <a:r>
              <a:rPr lang="en-US" sz="4800" b="1" i="0" u="none" strike="noStrike" cap="none">
                <a:solidFill>
                  <a:srgbClr val="FFFFFF"/>
                </a:solidFill>
                <a:latin typeface="Arial"/>
                <a:ea typeface="Arial"/>
                <a:cs typeface="Arial"/>
                <a:sym typeface="Arial"/>
              </a:rPr>
              <a:t>Long Term</a:t>
            </a:r>
          </a:p>
          <a:p>
            <a:pPr lvl="0" rtl="0">
              <a:spcBef>
                <a:spcPts val="0"/>
              </a:spcBef>
              <a:buClr>
                <a:schemeClr val="lt1"/>
              </a:buClr>
              <a:buSzPct val="25000"/>
              <a:buFont typeface="Arial"/>
              <a:buNone/>
            </a:pPr>
            <a:r>
              <a:rPr lang="en-US" sz="4800" b="1" i="1">
                <a:solidFill>
                  <a:schemeClr val="lt1"/>
                </a:solidFill>
              </a:rPr>
              <a:t>Decision Matrix</a:t>
            </a:r>
          </a:p>
        </p:txBody>
      </p:sp>
      <p:sp>
        <p:nvSpPr>
          <p:cNvPr id="461" name="Shape 461"/>
          <p:cNvSpPr/>
          <p:nvPr/>
        </p:nvSpPr>
        <p:spPr>
          <a:xfrm>
            <a:off x="12625" y="5430825"/>
            <a:ext cx="9144000" cy="1427100"/>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26</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468" name="Shape 468"/>
          <p:cNvSpPr txBox="1">
            <a:spLocks noGrp="1"/>
          </p:cNvSpPr>
          <p:nvPr>
            <p:ph type="body" idx="4294967295"/>
          </p:nvPr>
        </p:nvSpPr>
        <p:spPr>
          <a:xfrm>
            <a:off x="311700" y="1191300"/>
            <a:ext cx="4734900" cy="45330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Char char="●"/>
            </a:pPr>
            <a:r>
              <a:rPr lang="en-US" sz="1600">
                <a:latin typeface="Arial"/>
                <a:ea typeface="Arial"/>
                <a:cs typeface="Arial"/>
                <a:sym typeface="Arial"/>
              </a:rPr>
              <a:t>We propose some guiding principles to assess the different operational models BCO is considering</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Those operational models can be evaluated based on mission alignment and financial contribution</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Mission alignment can be assessed by analyzing integrity, mission fit, reputation, and the fit with a non-profit culture</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Financial contribution can be assessed using traditional financial metrics</a:t>
            </a:r>
          </a:p>
          <a:p>
            <a:pPr marL="0" lvl="0" indent="0" rtl="0">
              <a:lnSpc>
                <a:spcPct val="115000"/>
              </a:lnSpc>
              <a:spcBef>
                <a:spcPts val="0"/>
              </a:spcBef>
              <a:buNone/>
            </a:pPr>
            <a:endParaRPr sz="1600">
              <a:latin typeface="Arial"/>
              <a:ea typeface="Arial"/>
              <a:cs typeface="Arial"/>
              <a:sym typeface="Arial"/>
            </a:endParaRPr>
          </a:p>
          <a:p>
            <a:pPr marL="0" lvl="0" indent="0" rtl="0">
              <a:lnSpc>
                <a:spcPct val="115000"/>
              </a:lnSpc>
              <a:spcBef>
                <a:spcPts val="0"/>
              </a:spcBef>
              <a:buNone/>
            </a:pPr>
            <a:endParaRPr sz="1600">
              <a:latin typeface="Arial"/>
              <a:ea typeface="Arial"/>
              <a:cs typeface="Arial"/>
              <a:sym typeface="Arial"/>
            </a:endParaRPr>
          </a:p>
        </p:txBody>
      </p:sp>
      <p:pic>
        <p:nvPicPr>
          <p:cNvPr id="469" name="Shape 469"/>
          <p:cNvPicPr preferRelativeResize="0"/>
          <p:nvPr/>
        </p:nvPicPr>
        <p:blipFill rotWithShape="1">
          <a:blip r:embed="rId3">
            <a:alphaModFix/>
          </a:blip>
          <a:srcRect l="23329" t="24867" r="21905" b="23227"/>
          <a:stretch/>
        </p:blipFill>
        <p:spPr>
          <a:xfrm>
            <a:off x="6208150" y="2198425"/>
            <a:ext cx="2071450" cy="1963375"/>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27</a:t>
            </a:fld>
            <a:endParaRPr lang="en-US" sz="900">
              <a:solidFill>
                <a:schemeClr val="dk1"/>
              </a:solidFill>
              <a:latin typeface="Belleza"/>
              <a:ea typeface="Belleza"/>
              <a:cs typeface="Belleza"/>
              <a:sym typeface="Bellez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Dual Bottom-Line Matrix</a:t>
            </a:r>
          </a:p>
        </p:txBody>
      </p:sp>
      <p:sp>
        <p:nvSpPr>
          <p:cNvPr id="476" name="Shape 476"/>
          <p:cNvSpPr/>
          <p:nvPr/>
        </p:nvSpPr>
        <p:spPr>
          <a:xfrm>
            <a:off x="539225" y="1507100"/>
            <a:ext cx="2530200" cy="1769700"/>
          </a:xfrm>
          <a:prstGeom prst="roundRect">
            <a:avLst>
              <a:gd name="adj" fmla="val 16667"/>
            </a:avLst>
          </a:prstGeom>
          <a:solidFill>
            <a:srgbClr val="E6B8AF"/>
          </a:solidFill>
          <a:ln>
            <a:noFill/>
          </a:ln>
        </p:spPr>
        <p:txBody>
          <a:bodyPr lIns="91425" tIns="91425" rIns="91425" bIns="91425" anchor="ctr" anchorCtr="0">
            <a:noAutofit/>
          </a:bodyPr>
          <a:lstStyle/>
          <a:p>
            <a:pPr lvl="0" algn="ctr">
              <a:spcBef>
                <a:spcPts val="0"/>
              </a:spcBef>
              <a:buNone/>
            </a:pPr>
            <a:r>
              <a:rPr lang="en-US"/>
              <a:t>Requires Subsidy</a:t>
            </a:r>
          </a:p>
        </p:txBody>
      </p:sp>
      <p:sp>
        <p:nvSpPr>
          <p:cNvPr id="477" name="Shape 477"/>
          <p:cNvSpPr/>
          <p:nvPr/>
        </p:nvSpPr>
        <p:spPr>
          <a:xfrm>
            <a:off x="3373975" y="1507100"/>
            <a:ext cx="2530200" cy="1769700"/>
          </a:xfrm>
          <a:prstGeom prst="roundRect">
            <a:avLst>
              <a:gd name="adj" fmla="val 16667"/>
            </a:avLst>
          </a:prstGeom>
          <a:solidFill>
            <a:srgbClr val="F4CCCC"/>
          </a:solidFill>
          <a:ln>
            <a:noFill/>
          </a:ln>
        </p:spPr>
        <p:txBody>
          <a:bodyPr lIns="91425" tIns="91425" rIns="91425" bIns="91425" anchor="ctr" anchorCtr="0">
            <a:noAutofit/>
          </a:bodyPr>
          <a:lstStyle/>
          <a:p>
            <a:pPr lvl="0" algn="ctr">
              <a:spcBef>
                <a:spcPts val="0"/>
              </a:spcBef>
              <a:buNone/>
            </a:pPr>
            <a:r>
              <a:rPr lang="en-US"/>
              <a:t>Clear Winner</a:t>
            </a:r>
          </a:p>
        </p:txBody>
      </p:sp>
      <p:sp>
        <p:nvSpPr>
          <p:cNvPr id="478" name="Shape 478"/>
          <p:cNvSpPr/>
          <p:nvPr/>
        </p:nvSpPr>
        <p:spPr>
          <a:xfrm>
            <a:off x="539225" y="3539900"/>
            <a:ext cx="2530200" cy="1769700"/>
          </a:xfrm>
          <a:prstGeom prst="roundRect">
            <a:avLst>
              <a:gd name="adj" fmla="val 16667"/>
            </a:avLst>
          </a:prstGeom>
          <a:solidFill>
            <a:srgbClr val="DD7E6B"/>
          </a:solidFill>
          <a:ln>
            <a:noFill/>
          </a:ln>
        </p:spPr>
        <p:txBody>
          <a:bodyPr lIns="91425" tIns="91425" rIns="91425" bIns="91425" anchor="ctr" anchorCtr="0">
            <a:noAutofit/>
          </a:bodyPr>
          <a:lstStyle/>
          <a:p>
            <a:pPr lvl="0" algn="ctr">
              <a:spcBef>
                <a:spcPts val="0"/>
              </a:spcBef>
              <a:buNone/>
            </a:pPr>
            <a:r>
              <a:rPr lang="en-US"/>
              <a:t>Potential Distraction</a:t>
            </a:r>
          </a:p>
        </p:txBody>
      </p:sp>
      <p:sp>
        <p:nvSpPr>
          <p:cNvPr id="479" name="Shape 479"/>
          <p:cNvSpPr/>
          <p:nvPr/>
        </p:nvSpPr>
        <p:spPr>
          <a:xfrm>
            <a:off x="3373975" y="3539900"/>
            <a:ext cx="2530200" cy="1769700"/>
          </a:xfrm>
          <a:prstGeom prst="roundRect">
            <a:avLst>
              <a:gd name="adj" fmla="val 16667"/>
            </a:avLst>
          </a:prstGeom>
          <a:solidFill>
            <a:srgbClr val="EA9999"/>
          </a:solidFill>
          <a:ln>
            <a:noFill/>
          </a:ln>
        </p:spPr>
        <p:txBody>
          <a:bodyPr lIns="91425" tIns="91425" rIns="91425" bIns="91425" anchor="ctr" anchorCtr="0">
            <a:noAutofit/>
          </a:bodyPr>
          <a:lstStyle/>
          <a:p>
            <a:pPr lvl="0" algn="ctr">
              <a:spcBef>
                <a:spcPts val="0"/>
              </a:spcBef>
              <a:buNone/>
            </a:pPr>
            <a:r>
              <a:rPr lang="en-US"/>
              <a:t>Generates Subsidy</a:t>
            </a:r>
          </a:p>
        </p:txBody>
      </p:sp>
      <p:cxnSp>
        <p:nvCxnSpPr>
          <p:cNvPr id="480" name="Shape 480"/>
          <p:cNvCxnSpPr/>
          <p:nvPr/>
        </p:nvCxnSpPr>
        <p:spPr>
          <a:xfrm>
            <a:off x="3235425" y="1230575"/>
            <a:ext cx="0" cy="4244700"/>
          </a:xfrm>
          <a:prstGeom prst="straightConnector1">
            <a:avLst/>
          </a:prstGeom>
          <a:noFill/>
          <a:ln w="38100" cap="flat" cmpd="sng">
            <a:solidFill>
              <a:srgbClr val="5B0F00"/>
            </a:solidFill>
            <a:prstDash val="solid"/>
            <a:round/>
            <a:headEnd type="triangle" w="lg" len="lg"/>
            <a:tailEnd type="triangle" w="lg" len="lg"/>
          </a:ln>
        </p:spPr>
      </p:cxnSp>
      <p:cxnSp>
        <p:nvCxnSpPr>
          <p:cNvPr id="481" name="Shape 481"/>
          <p:cNvCxnSpPr/>
          <p:nvPr/>
        </p:nvCxnSpPr>
        <p:spPr>
          <a:xfrm>
            <a:off x="387150" y="3394575"/>
            <a:ext cx="5834700" cy="0"/>
          </a:xfrm>
          <a:prstGeom prst="straightConnector1">
            <a:avLst/>
          </a:prstGeom>
          <a:noFill/>
          <a:ln w="38100" cap="flat" cmpd="sng">
            <a:solidFill>
              <a:srgbClr val="5B0F00"/>
            </a:solidFill>
            <a:prstDash val="solid"/>
            <a:round/>
            <a:headEnd type="triangle" w="lg" len="lg"/>
            <a:tailEnd type="triangle" w="lg" len="lg"/>
          </a:ln>
        </p:spPr>
      </p:cxnSp>
      <p:sp>
        <p:nvSpPr>
          <p:cNvPr id="482" name="Shape 482"/>
          <p:cNvSpPr txBox="1"/>
          <p:nvPr/>
        </p:nvSpPr>
        <p:spPr>
          <a:xfrm rot="-5400000">
            <a:off x="-1165675" y="3120125"/>
            <a:ext cx="2791800" cy="465600"/>
          </a:xfrm>
          <a:prstGeom prst="rect">
            <a:avLst/>
          </a:prstGeom>
          <a:noFill/>
          <a:ln>
            <a:noFill/>
          </a:ln>
        </p:spPr>
        <p:txBody>
          <a:bodyPr lIns="91425" tIns="91425" rIns="91425" bIns="91425" anchor="t" anchorCtr="0">
            <a:noAutofit/>
          </a:bodyPr>
          <a:lstStyle/>
          <a:p>
            <a:pPr lvl="0" algn="ctr" rtl="0">
              <a:spcBef>
                <a:spcPts val="0"/>
              </a:spcBef>
              <a:buNone/>
            </a:pPr>
            <a:r>
              <a:rPr lang="en-US" b="1">
                <a:solidFill>
                  <a:srgbClr val="434343"/>
                </a:solidFill>
              </a:rPr>
              <a:t>Mission Alignment</a:t>
            </a:r>
          </a:p>
        </p:txBody>
      </p:sp>
      <p:sp>
        <p:nvSpPr>
          <p:cNvPr id="483" name="Shape 483"/>
          <p:cNvSpPr txBox="1"/>
          <p:nvPr/>
        </p:nvSpPr>
        <p:spPr>
          <a:xfrm>
            <a:off x="1839525" y="5572700"/>
            <a:ext cx="2791800" cy="465600"/>
          </a:xfrm>
          <a:prstGeom prst="rect">
            <a:avLst/>
          </a:prstGeom>
          <a:noFill/>
          <a:ln>
            <a:noFill/>
          </a:ln>
        </p:spPr>
        <p:txBody>
          <a:bodyPr lIns="91425" tIns="91425" rIns="91425" bIns="91425" anchor="t" anchorCtr="0">
            <a:noAutofit/>
          </a:bodyPr>
          <a:lstStyle/>
          <a:p>
            <a:pPr lvl="0" algn="ctr" rtl="0">
              <a:spcBef>
                <a:spcPts val="0"/>
              </a:spcBef>
              <a:buNone/>
            </a:pPr>
            <a:r>
              <a:rPr lang="en-US" b="1">
                <a:solidFill>
                  <a:srgbClr val="434343"/>
                </a:solidFill>
              </a:rPr>
              <a:t>Financial Contribution</a:t>
            </a:r>
          </a:p>
        </p:txBody>
      </p:sp>
      <p:sp>
        <p:nvSpPr>
          <p:cNvPr id="484" name="Shape 484"/>
          <p:cNvSpPr txBox="1"/>
          <p:nvPr/>
        </p:nvSpPr>
        <p:spPr>
          <a:xfrm>
            <a:off x="0" y="1648700"/>
            <a:ext cx="677400" cy="465600"/>
          </a:xfrm>
          <a:prstGeom prst="rect">
            <a:avLst/>
          </a:prstGeom>
          <a:noFill/>
          <a:ln>
            <a:noFill/>
          </a:ln>
        </p:spPr>
        <p:txBody>
          <a:bodyPr lIns="91425" tIns="91425" rIns="91425" bIns="91425" anchor="t" anchorCtr="0">
            <a:noAutofit/>
          </a:bodyPr>
          <a:lstStyle/>
          <a:p>
            <a:pPr lvl="0" rtl="0">
              <a:spcBef>
                <a:spcPts val="0"/>
              </a:spcBef>
              <a:buNone/>
            </a:pPr>
            <a:r>
              <a:rPr lang="en-US" b="1">
                <a:solidFill>
                  <a:srgbClr val="434343"/>
                </a:solidFill>
              </a:rPr>
              <a:t>High</a:t>
            </a:r>
          </a:p>
        </p:txBody>
      </p:sp>
      <p:sp>
        <p:nvSpPr>
          <p:cNvPr id="485" name="Shape 485"/>
          <p:cNvSpPr txBox="1"/>
          <p:nvPr/>
        </p:nvSpPr>
        <p:spPr>
          <a:xfrm>
            <a:off x="0" y="4844000"/>
            <a:ext cx="677400" cy="465600"/>
          </a:xfrm>
          <a:prstGeom prst="rect">
            <a:avLst/>
          </a:prstGeom>
          <a:noFill/>
          <a:ln>
            <a:noFill/>
          </a:ln>
        </p:spPr>
        <p:txBody>
          <a:bodyPr lIns="91425" tIns="91425" rIns="91425" bIns="91425" anchor="t" anchorCtr="0">
            <a:noAutofit/>
          </a:bodyPr>
          <a:lstStyle/>
          <a:p>
            <a:pPr lvl="0" rtl="0">
              <a:spcBef>
                <a:spcPts val="0"/>
              </a:spcBef>
              <a:buNone/>
            </a:pPr>
            <a:r>
              <a:rPr lang="en-US" b="1">
                <a:solidFill>
                  <a:srgbClr val="434343"/>
                </a:solidFill>
              </a:rPr>
              <a:t>Low</a:t>
            </a:r>
          </a:p>
        </p:txBody>
      </p:sp>
      <p:sp>
        <p:nvSpPr>
          <p:cNvPr id="486" name="Shape 486"/>
          <p:cNvSpPr txBox="1"/>
          <p:nvPr/>
        </p:nvSpPr>
        <p:spPr>
          <a:xfrm>
            <a:off x="539225" y="5572700"/>
            <a:ext cx="1064700" cy="465600"/>
          </a:xfrm>
          <a:prstGeom prst="rect">
            <a:avLst/>
          </a:prstGeom>
          <a:noFill/>
          <a:ln>
            <a:noFill/>
          </a:ln>
        </p:spPr>
        <p:txBody>
          <a:bodyPr lIns="91425" tIns="91425" rIns="91425" bIns="91425" anchor="t" anchorCtr="0">
            <a:noAutofit/>
          </a:bodyPr>
          <a:lstStyle/>
          <a:p>
            <a:pPr lvl="0" rtl="0">
              <a:spcBef>
                <a:spcPts val="0"/>
              </a:spcBef>
              <a:buNone/>
            </a:pPr>
            <a:r>
              <a:rPr lang="en-US" b="1">
                <a:solidFill>
                  <a:srgbClr val="434343"/>
                </a:solidFill>
              </a:rPr>
              <a:t>Negative</a:t>
            </a:r>
          </a:p>
        </p:txBody>
      </p:sp>
      <p:sp>
        <p:nvSpPr>
          <p:cNvPr id="487" name="Shape 487"/>
          <p:cNvSpPr txBox="1"/>
          <p:nvPr/>
        </p:nvSpPr>
        <p:spPr>
          <a:xfrm>
            <a:off x="5019325" y="5572700"/>
            <a:ext cx="1064700" cy="465600"/>
          </a:xfrm>
          <a:prstGeom prst="rect">
            <a:avLst/>
          </a:prstGeom>
          <a:noFill/>
          <a:ln>
            <a:noFill/>
          </a:ln>
        </p:spPr>
        <p:txBody>
          <a:bodyPr lIns="91425" tIns="91425" rIns="91425" bIns="91425" anchor="t" anchorCtr="0">
            <a:noAutofit/>
          </a:bodyPr>
          <a:lstStyle/>
          <a:p>
            <a:pPr lvl="0" rtl="0">
              <a:spcBef>
                <a:spcPts val="0"/>
              </a:spcBef>
              <a:buNone/>
            </a:pPr>
            <a:r>
              <a:rPr lang="en-US" b="1">
                <a:solidFill>
                  <a:srgbClr val="434343"/>
                </a:solidFill>
              </a:rPr>
              <a:t>Positive</a:t>
            </a:r>
          </a:p>
        </p:txBody>
      </p:sp>
      <p:sp>
        <p:nvSpPr>
          <p:cNvPr id="488" name="Shape 488"/>
          <p:cNvSpPr txBox="1">
            <a:spLocks noGrp="1"/>
          </p:cNvSpPr>
          <p:nvPr>
            <p:ph type="body" idx="4294967295"/>
          </p:nvPr>
        </p:nvSpPr>
        <p:spPr>
          <a:xfrm>
            <a:off x="6209425" y="1507100"/>
            <a:ext cx="2791800" cy="4713000"/>
          </a:xfrm>
          <a:prstGeom prst="rect">
            <a:avLst/>
          </a:prstGeom>
        </p:spPr>
        <p:txBody>
          <a:bodyPr lIns="91425" tIns="91425" rIns="91425" bIns="91425" anchor="t" anchorCtr="0">
            <a:noAutofit/>
          </a:bodyPr>
          <a:lstStyle/>
          <a:p>
            <a:pPr marL="457200" lvl="0" indent="-317500" rtl="0">
              <a:lnSpc>
                <a:spcPct val="100000"/>
              </a:lnSpc>
              <a:spcBef>
                <a:spcPts val="0"/>
              </a:spcBef>
              <a:buSzPct val="100000"/>
              <a:buFont typeface="Arial"/>
              <a:buChar char="●"/>
            </a:pPr>
            <a:r>
              <a:rPr lang="en-US" sz="1400">
                <a:latin typeface="Arial"/>
                <a:ea typeface="Arial"/>
                <a:cs typeface="Arial"/>
                <a:sym typeface="Arial"/>
              </a:rPr>
              <a:t>We propose a matrix to rank and classify the operational alternatives that BCO will face in the next following months.</a:t>
            </a:r>
          </a:p>
          <a:p>
            <a:pPr marL="0" lvl="0" indent="0" rtl="0">
              <a:lnSpc>
                <a:spcPct val="100000"/>
              </a:lnSpc>
              <a:spcBef>
                <a:spcPts val="0"/>
              </a:spcBef>
              <a:buNone/>
            </a:pPr>
            <a:endParaRPr sz="1400">
              <a:latin typeface="Arial"/>
              <a:ea typeface="Arial"/>
              <a:cs typeface="Arial"/>
              <a:sym typeface="Arial"/>
            </a:endParaRPr>
          </a:p>
          <a:p>
            <a:pPr marL="457200" lvl="0" indent="-317500" rtl="0">
              <a:lnSpc>
                <a:spcPct val="100000"/>
              </a:lnSpc>
              <a:spcBef>
                <a:spcPts val="0"/>
              </a:spcBef>
              <a:buSzPct val="100000"/>
              <a:buFont typeface="Arial"/>
              <a:buChar char="●"/>
            </a:pPr>
            <a:r>
              <a:rPr lang="en-US" sz="1400">
                <a:latin typeface="Arial"/>
                <a:ea typeface="Arial"/>
                <a:cs typeface="Arial"/>
                <a:sym typeface="Arial"/>
              </a:rPr>
              <a:t>The financial contribution can be measured by hard financial data on revenue, return, among others.</a:t>
            </a:r>
          </a:p>
          <a:p>
            <a:pPr marL="0" lvl="0" indent="0" rtl="0">
              <a:lnSpc>
                <a:spcPct val="100000"/>
              </a:lnSpc>
              <a:spcBef>
                <a:spcPts val="0"/>
              </a:spcBef>
              <a:buNone/>
            </a:pPr>
            <a:endParaRPr sz="1400">
              <a:latin typeface="Arial"/>
              <a:ea typeface="Arial"/>
              <a:cs typeface="Arial"/>
              <a:sym typeface="Arial"/>
            </a:endParaRPr>
          </a:p>
          <a:p>
            <a:pPr marL="457200" lvl="0" indent="-317500" rtl="0">
              <a:lnSpc>
                <a:spcPct val="100000"/>
              </a:lnSpc>
              <a:spcBef>
                <a:spcPts val="0"/>
              </a:spcBef>
              <a:buSzPct val="100000"/>
              <a:buFont typeface="Arial"/>
              <a:buChar char="●"/>
            </a:pPr>
            <a:r>
              <a:rPr lang="en-US" sz="1400">
                <a:latin typeface="Arial"/>
                <a:ea typeface="Arial"/>
                <a:cs typeface="Arial"/>
                <a:sym typeface="Arial"/>
              </a:rPr>
              <a:t>The mission alignment can be measured by the mission fit, integrity, reputation, and non-profit culture as we propose in the next slide.</a:t>
            </a:r>
          </a:p>
          <a:p>
            <a:pPr marL="0" lvl="0" indent="0" rtl="0">
              <a:lnSpc>
                <a:spcPct val="100000"/>
              </a:lnSpc>
              <a:spcBef>
                <a:spcPts val="0"/>
              </a:spcBef>
              <a:buNone/>
            </a:pPr>
            <a:endParaRPr sz="1400">
              <a:latin typeface="Arial"/>
              <a:ea typeface="Arial"/>
              <a:cs typeface="Arial"/>
              <a:sym typeface="Arial"/>
            </a:endParaRPr>
          </a:p>
        </p:txBody>
      </p:sp>
      <p:sp>
        <p:nvSpPr>
          <p:cNvPr id="489" name="Shape 489"/>
          <p:cNvSpPr txBox="1">
            <a:spLocks noGrp="1"/>
          </p:cNvSpPr>
          <p:nvPr>
            <p:ph type="body" idx="4294967295"/>
          </p:nvPr>
        </p:nvSpPr>
        <p:spPr>
          <a:xfrm>
            <a:off x="1839525" y="6220100"/>
            <a:ext cx="4852500" cy="546900"/>
          </a:xfrm>
          <a:prstGeom prst="rect">
            <a:avLst/>
          </a:prstGeom>
        </p:spPr>
        <p:txBody>
          <a:bodyPr lIns="91425" tIns="91425" rIns="91425" bIns="91425" anchor="t" anchorCtr="0">
            <a:noAutofit/>
          </a:bodyPr>
          <a:lstStyle/>
          <a:p>
            <a:pPr marL="0" lvl="0" indent="0" rtl="0">
              <a:lnSpc>
                <a:spcPct val="100000"/>
              </a:lnSpc>
              <a:spcBef>
                <a:spcPts val="0"/>
              </a:spcBef>
              <a:buNone/>
            </a:pPr>
            <a:r>
              <a:rPr lang="en-US" sz="1200">
                <a:latin typeface="Arial"/>
                <a:ea typeface="Arial"/>
                <a:cs typeface="Arial"/>
                <a:sym typeface="Arial"/>
              </a:rPr>
              <a:t>Source: Copen, B (2014) Asian Americans for Community Involvement (ACCI): A Strategic Inflection Point. Haas Case Series</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28</a:t>
            </a:fld>
            <a:endParaRPr lang="en-US" sz="900">
              <a:solidFill>
                <a:schemeClr val="dk1"/>
              </a:solidFill>
              <a:latin typeface="Belleza"/>
              <a:ea typeface="Belleza"/>
              <a:cs typeface="Belleza"/>
              <a:sym typeface="Bellez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Assessing Mission Alignment</a:t>
            </a:r>
          </a:p>
        </p:txBody>
      </p:sp>
      <p:sp>
        <p:nvSpPr>
          <p:cNvPr id="496" name="Shape 496"/>
          <p:cNvSpPr/>
          <p:nvPr/>
        </p:nvSpPr>
        <p:spPr>
          <a:xfrm>
            <a:off x="553208" y="1216475"/>
            <a:ext cx="1472700" cy="9792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Integrity</a:t>
            </a:r>
          </a:p>
        </p:txBody>
      </p:sp>
      <p:sp>
        <p:nvSpPr>
          <p:cNvPr id="497" name="Shape 497"/>
          <p:cNvSpPr txBox="1"/>
          <p:nvPr/>
        </p:nvSpPr>
        <p:spPr>
          <a:xfrm>
            <a:off x="2256825" y="1216475"/>
            <a:ext cx="41034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The alternative is ethical and preserves the core values on which BCO was established</a:t>
            </a:r>
          </a:p>
        </p:txBody>
      </p:sp>
      <p:sp>
        <p:nvSpPr>
          <p:cNvPr id="498" name="Shape 498"/>
          <p:cNvSpPr/>
          <p:nvPr/>
        </p:nvSpPr>
        <p:spPr>
          <a:xfrm>
            <a:off x="553208" y="2385000"/>
            <a:ext cx="1472700" cy="9792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Mission Fit</a:t>
            </a:r>
          </a:p>
        </p:txBody>
      </p:sp>
      <p:sp>
        <p:nvSpPr>
          <p:cNvPr id="499" name="Shape 499"/>
          <p:cNvSpPr txBox="1"/>
          <p:nvPr/>
        </p:nvSpPr>
        <p:spPr>
          <a:xfrm>
            <a:off x="2225275" y="2385000"/>
            <a:ext cx="41034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The alternative creates a significant impact in reducing breast cancer incidence</a:t>
            </a:r>
          </a:p>
        </p:txBody>
      </p:sp>
      <p:sp>
        <p:nvSpPr>
          <p:cNvPr id="500" name="Shape 500"/>
          <p:cNvSpPr/>
          <p:nvPr/>
        </p:nvSpPr>
        <p:spPr>
          <a:xfrm>
            <a:off x="553208" y="3553524"/>
            <a:ext cx="1472700" cy="9792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Reputation</a:t>
            </a:r>
          </a:p>
        </p:txBody>
      </p:sp>
      <p:sp>
        <p:nvSpPr>
          <p:cNvPr id="501" name="Shape 501"/>
          <p:cNvSpPr txBox="1"/>
          <p:nvPr/>
        </p:nvSpPr>
        <p:spPr>
          <a:xfrm>
            <a:off x="2225275" y="3508500"/>
            <a:ext cx="41034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The alternative preserves the reputation of Breastcancer.org, Founder, and Staff as rigorous members of the scientific and non-profit community</a:t>
            </a:r>
          </a:p>
        </p:txBody>
      </p:sp>
      <p:sp>
        <p:nvSpPr>
          <p:cNvPr id="502" name="Shape 502"/>
          <p:cNvSpPr/>
          <p:nvPr/>
        </p:nvSpPr>
        <p:spPr>
          <a:xfrm>
            <a:off x="553199" y="4701124"/>
            <a:ext cx="1472700" cy="9792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Non Profit Culture</a:t>
            </a:r>
          </a:p>
        </p:txBody>
      </p:sp>
      <p:sp>
        <p:nvSpPr>
          <p:cNvPr id="503" name="Shape 503"/>
          <p:cNvSpPr txBox="1"/>
          <p:nvPr/>
        </p:nvSpPr>
        <p:spPr>
          <a:xfrm>
            <a:off x="2225269" y="4701125"/>
            <a:ext cx="41034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The alternative preserves BCO’s non-profit vibe, which creates a strong sense of mission and innovation</a:t>
            </a:r>
          </a:p>
        </p:txBody>
      </p:sp>
      <p:sp>
        <p:nvSpPr>
          <p:cNvPr id="504" name="Shape 504"/>
          <p:cNvSpPr txBox="1">
            <a:spLocks noGrp="1"/>
          </p:cNvSpPr>
          <p:nvPr>
            <p:ph type="body" idx="4294967295"/>
          </p:nvPr>
        </p:nvSpPr>
        <p:spPr>
          <a:xfrm>
            <a:off x="1428335" y="5769282"/>
            <a:ext cx="4852500" cy="351300"/>
          </a:xfrm>
          <a:prstGeom prst="rect">
            <a:avLst/>
          </a:prstGeom>
        </p:spPr>
        <p:txBody>
          <a:bodyPr lIns="91425" tIns="91425" rIns="91425" bIns="91425" anchor="t" anchorCtr="0">
            <a:noAutofit/>
          </a:bodyPr>
          <a:lstStyle/>
          <a:p>
            <a:pPr marL="0" lvl="0" indent="0" rtl="0">
              <a:lnSpc>
                <a:spcPct val="100000"/>
              </a:lnSpc>
              <a:spcBef>
                <a:spcPts val="0"/>
              </a:spcBef>
              <a:buNone/>
            </a:pPr>
            <a:r>
              <a:rPr lang="en-US" sz="1200" b="1" dirty="0">
                <a:latin typeface="Arial"/>
                <a:ea typeface="Arial"/>
                <a:cs typeface="Arial"/>
                <a:sym typeface="Arial"/>
              </a:rPr>
              <a:t>Source</a:t>
            </a:r>
            <a:r>
              <a:rPr lang="en-US" sz="1200" dirty="0">
                <a:latin typeface="Arial"/>
                <a:ea typeface="Arial"/>
                <a:cs typeface="Arial"/>
                <a:sym typeface="Arial"/>
              </a:rPr>
              <a:t>: Conversation with Doctor Marissa Weiss (Nov 7, 2016)</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29</a:t>
            </a:fld>
            <a:endParaRPr lang="en-US" sz="900">
              <a:solidFill>
                <a:schemeClr val="dk1"/>
              </a:solidFill>
              <a:latin typeface="Belleza"/>
              <a:ea typeface="Belleza"/>
              <a:cs typeface="Belleza"/>
              <a:sym typeface="Bellez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619624" y="1184119"/>
            <a:ext cx="3999547" cy="52321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1" i="1" u="none" strike="noStrike" cap="none" dirty="0">
                <a:solidFill>
                  <a:srgbClr val="000000"/>
                </a:solidFill>
                <a:latin typeface="Arial"/>
                <a:ea typeface="Arial"/>
                <a:cs typeface="Arial"/>
                <a:sym typeface="Arial"/>
              </a:rPr>
              <a:t>BCO brings a global brand and capabilities to serve its users</a:t>
            </a:r>
          </a:p>
        </p:txBody>
      </p:sp>
      <p:sp>
        <p:nvSpPr>
          <p:cNvPr id="59" name="Shape 59"/>
          <p:cNvSpPr txBox="1"/>
          <p:nvPr/>
        </p:nvSpPr>
        <p:spPr>
          <a:xfrm>
            <a:off x="4665475" y="1184125"/>
            <a:ext cx="4478399" cy="523200"/>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1" i="1" u="none" strike="noStrike" cap="none" dirty="0">
                <a:solidFill>
                  <a:srgbClr val="CC0066"/>
                </a:solidFill>
                <a:latin typeface="Arial"/>
                <a:ea typeface="Arial"/>
                <a:cs typeface="Arial"/>
                <a:sym typeface="Arial"/>
              </a:rPr>
              <a:t>…but there are opportunities within the personalization process to improve measurement </a:t>
            </a:r>
          </a:p>
        </p:txBody>
      </p:sp>
      <p:sp>
        <p:nvSpPr>
          <p:cNvPr id="60" name="Shape 60"/>
          <p:cNvSpPr/>
          <p:nvPr/>
        </p:nvSpPr>
        <p:spPr>
          <a:xfrm>
            <a:off x="4425323" y="2090570"/>
            <a:ext cx="3807519" cy="585302"/>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C00000"/>
              </a:buClr>
              <a:buSzPct val="150000"/>
              <a:buFont typeface="Noto Sans Symbols"/>
              <a:buChar char="❑"/>
            </a:pPr>
            <a:r>
              <a:rPr lang="en-US" sz="1300" b="0" i="0" u="none" strike="noStrike" cap="none" dirty="0">
                <a:solidFill>
                  <a:srgbClr val="CC0066"/>
                </a:solidFill>
                <a:latin typeface="Arial"/>
                <a:ea typeface="Arial"/>
                <a:cs typeface="Arial"/>
                <a:sym typeface="Arial"/>
              </a:rPr>
              <a:t>Opportunities to expand impact through enhanced user experience in the long-term</a:t>
            </a:r>
          </a:p>
        </p:txBody>
      </p:sp>
      <p:cxnSp>
        <p:nvCxnSpPr>
          <p:cNvPr id="61" name="Shape 61"/>
          <p:cNvCxnSpPr/>
          <p:nvPr/>
        </p:nvCxnSpPr>
        <p:spPr>
          <a:xfrm rot="10800000" flipH="1">
            <a:off x="914403" y="1858942"/>
            <a:ext cx="10032" cy="3931918"/>
          </a:xfrm>
          <a:prstGeom prst="straightConnector1">
            <a:avLst/>
          </a:prstGeom>
          <a:noFill/>
          <a:ln w="25400" cap="flat" cmpd="sng">
            <a:solidFill>
              <a:srgbClr val="CC0066"/>
            </a:solidFill>
            <a:prstDash val="solid"/>
            <a:round/>
            <a:headEnd type="none" w="med" len="med"/>
            <a:tailEnd type="none" w="med" len="med"/>
          </a:ln>
        </p:spPr>
      </p:cxnSp>
      <p:grpSp>
        <p:nvGrpSpPr>
          <p:cNvPr id="62" name="Shape 62"/>
          <p:cNvGrpSpPr/>
          <p:nvPr/>
        </p:nvGrpSpPr>
        <p:grpSpPr>
          <a:xfrm>
            <a:off x="619624" y="2018115"/>
            <a:ext cx="3586000" cy="589560"/>
            <a:chOff x="619624" y="2018115"/>
            <a:chExt cx="3586000" cy="589560"/>
          </a:xfrm>
        </p:grpSpPr>
        <p:sp>
          <p:nvSpPr>
            <p:cNvPr id="63" name="Shape 63"/>
            <p:cNvSpPr/>
            <p:nvPr/>
          </p:nvSpPr>
          <p:spPr>
            <a:xfrm>
              <a:off x="619624" y="2018115"/>
              <a:ext cx="589560" cy="589560"/>
            </a:xfrm>
            <a:prstGeom prst="ellipse">
              <a:avLst/>
            </a:prstGeom>
            <a:solidFill>
              <a:schemeClr val="lt1"/>
            </a:solidFill>
            <a:ln w="38100" cap="flat" cmpd="sng">
              <a:solidFill>
                <a:srgbClr val="CC0066"/>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000" b="1" i="0" u="none" strike="noStrike" cap="none">
                <a:solidFill>
                  <a:srgbClr val="80B930"/>
                </a:solidFill>
                <a:latin typeface="Arial"/>
                <a:ea typeface="Arial"/>
                <a:cs typeface="Arial"/>
                <a:sym typeface="Arial"/>
              </a:endParaRPr>
            </a:p>
          </p:txBody>
        </p:sp>
        <p:sp>
          <p:nvSpPr>
            <p:cNvPr id="64" name="Shape 64"/>
            <p:cNvSpPr/>
            <p:nvPr/>
          </p:nvSpPr>
          <p:spPr>
            <a:xfrm>
              <a:off x="1330424" y="2089150"/>
              <a:ext cx="2875200" cy="4923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1" u="none" strike="noStrike" cap="none" dirty="0">
                  <a:solidFill>
                    <a:srgbClr val="000000"/>
                  </a:solidFill>
                  <a:latin typeface="Arial"/>
                  <a:ea typeface="Arial"/>
                  <a:cs typeface="Arial"/>
                  <a:sym typeface="Arial"/>
                </a:rPr>
                <a:t>Recognized leader as source of scholarly breast cancer information</a:t>
              </a:r>
            </a:p>
          </p:txBody>
        </p:sp>
      </p:grpSp>
      <p:grpSp>
        <p:nvGrpSpPr>
          <p:cNvPr id="65" name="Shape 65"/>
          <p:cNvGrpSpPr/>
          <p:nvPr/>
        </p:nvGrpSpPr>
        <p:grpSpPr>
          <a:xfrm>
            <a:off x="622300" y="2957387"/>
            <a:ext cx="3583298" cy="589560"/>
            <a:chOff x="619624" y="4279282"/>
            <a:chExt cx="3583298" cy="589560"/>
          </a:xfrm>
        </p:grpSpPr>
        <p:sp>
          <p:nvSpPr>
            <p:cNvPr id="66" name="Shape 66"/>
            <p:cNvSpPr/>
            <p:nvPr/>
          </p:nvSpPr>
          <p:spPr>
            <a:xfrm>
              <a:off x="619624" y="4279282"/>
              <a:ext cx="589560" cy="589560"/>
            </a:xfrm>
            <a:prstGeom prst="ellipse">
              <a:avLst/>
            </a:prstGeom>
            <a:solidFill>
              <a:schemeClr val="lt1"/>
            </a:solidFill>
            <a:ln w="38100" cap="flat" cmpd="sng">
              <a:solidFill>
                <a:srgbClr val="CC0066"/>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000" b="1" i="0" u="none" strike="noStrike" cap="none">
                <a:solidFill>
                  <a:srgbClr val="80B930"/>
                </a:solidFill>
                <a:latin typeface="Arial"/>
                <a:ea typeface="Arial"/>
                <a:cs typeface="Arial"/>
                <a:sym typeface="Arial"/>
              </a:endParaRPr>
            </a:p>
          </p:txBody>
        </p:sp>
        <p:sp>
          <p:nvSpPr>
            <p:cNvPr id="67" name="Shape 67"/>
            <p:cNvSpPr/>
            <p:nvPr/>
          </p:nvSpPr>
          <p:spPr>
            <a:xfrm>
              <a:off x="1330423" y="4404044"/>
              <a:ext cx="2872499" cy="292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1" u="none" strike="noStrike" cap="none" dirty="0">
                  <a:solidFill>
                    <a:srgbClr val="000000"/>
                  </a:solidFill>
                  <a:latin typeface="Arial"/>
                  <a:ea typeface="Arial"/>
                  <a:cs typeface="Arial"/>
                  <a:sym typeface="Arial"/>
                </a:rPr>
                <a:t>Global loyal user base</a:t>
              </a:r>
            </a:p>
          </p:txBody>
        </p:sp>
        <p:sp>
          <p:nvSpPr>
            <p:cNvPr id="68" name="Shape 68"/>
            <p:cNvSpPr/>
            <p:nvPr/>
          </p:nvSpPr>
          <p:spPr>
            <a:xfrm>
              <a:off x="734662" y="4409557"/>
              <a:ext cx="379539" cy="329011"/>
            </a:xfrm>
            <a:custGeom>
              <a:avLst/>
              <a:gdLst/>
              <a:ahLst/>
              <a:cxnLst/>
              <a:rect l="0" t="0" r="0" b="0"/>
              <a:pathLst>
                <a:path w="120000" h="120000" extrusionOk="0">
                  <a:moveTo>
                    <a:pt x="61215" y="84276"/>
                  </a:moveTo>
                  <a:lnTo>
                    <a:pt x="61215" y="84276"/>
                  </a:lnTo>
                  <a:cubicBezTo>
                    <a:pt x="49502" y="78742"/>
                    <a:pt x="45745" y="73962"/>
                    <a:pt x="45745" y="63647"/>
                  </a:cubicBezTo>
                  <a:cubicBezTo>
                    <a:pt x="45745" y="57610"/>
                    <a:pt x="49281" y="59622"/>
                    <a:pt x="50828" y="48301"/>
                  </a:cubicBezTo>
                  <a:cubicBezTo>
                    <a:pt x="51491" y="43773"/>
                    <a:pt x="54806" y="48301"/>
                    <a:pt x="55248" y="37735"/>
                  </a:cubicBezTo>
                  <a:cubicBezTo>
                    <a:pt x="55248" y="33459"/>
                    <a:pt x="53480" y="32452"/>
                    <a:pt x="53480" y="32452"/>
                  </a:cubicBezTo>
                  <a:cubicBezTo>
                    <a:pt x="53480" y="32452"/>
                    <a:pt x="54585" y="26163"/>
                    <a:pt x="54806" y="21383"/>
                  </a:cubicBezTo>
                  <a:cubicBezTo>
                    <a:pt x="55248" y="15345"/>
                    <a:pt x="52154" y="0"/>
                    <a:pt x="35580" y="0"/>
                  </a:cubicBezTo>
                  <a:cubicBezTo>
                    <a:pt x="19226" y="0"/>
                    <a:pt x="16132" y="15345"/>
                    <a:pt x="16574" y="21383"/>
                  </a:cubicBezTo>
                  <a:cubicBezTo>
                    <a:pt x="16795" y="26163"/>
                    <a:pt x="17679" y="32452"/>
                    <a:pt x="17679" y="32452"/>
                  </a:cubicBezTo>
                  <a:cubicBezTo>
                    <a:pt x="17679" y="32452"/>
                    <a:pt x="15911" y="33459"/>
                    <a:pt x="15911" y="37735"/>
                  </a:cubicBezTo>
                  <a:cubicBezTo>
                    <a:pt x="16574" y="48301"/>
                    <a:pt x="19889" y="43773"/>
                    <a:pt x="20552" y="48301"/>
                  </a:cubicBezTo>
                  <a:cubicBezTo>
                    <a:pt x="22099" y="59622"/>
                    <a:pt x="25635" y="57610"/>
                    <a:pt x="25635" y="63647"/>
                  </a:cubicBezTo>
                  <a:cubicBezTo>
                    <a:pt x="25635" y="73962"/>
                    <a:pt x="21878" y="78742"/>
                    <a:pt x="9944" y="84276"/>
                  </a:cubicBezTo>
                  <a:cubicBezTo>
                    <a:pt x="6408" y="86037"/>
                    <a:pt x="0" y="88805"/>
                    <a:pt x="0" y="95094"/>
                  </a:cubicBezTo>
                  <a:lnTo>
                    <a:pt x="0" y="120000"/>
                  </a:lnTo>
                  <a:lnTo>
                    <a:pt x="83314" y="120000"/>
                  </a:lnTo>
                  <a:lnTo>
                    <a:pt x="83314" y="101383"/>
                  </a:lnTo>
                  <a:cubicBezTo>
                    <a:pt x="83314" y="95597"/>
                    <a:pt x="73149" y="90062"/>
                    <a:pt x="61215" y="84276"/>
                  </a:cubicBezTo>
                  <a:close/>
                  <a:moveTo>
                    <a:pt x="120000" y="120000"/>
                  </a:moveTo>
                  <a:lnTo>
                    <a:pt x="120000" y="120000"/>
                  </a:lnTo>
                  <a:cubicBezTo>
                    <a:pt x="120000" y="120000"/>
                    <a:pt x="119779" y="94339"/>
                    <a:pt x="118453" y="91572"/>
                  </a:cubicBezTo>
                  <a:cubicBezTo>
                    <a:pt x="116464" y="87547"/>
                    <a:pt x="111602" y="84779"/>
                    <a:pt x="102541" y="80503"/>
                  </a:cubicBezTo>
                  <a:cubicBezTo>
                    <a:pt x="93701" y="76226"/>
                    <a:pt x="90828" y="72704"/>
                    <a:pt x="90828" y="65157"/>
                  </a:cubicBezTo>
                  <a:cubicBezTo>
                    <a:pt x="90828" y="60377"/>
                    <a:pt x="93480" y="61886"/>
                    <a:pt x="94806" y="53584"/>
                  </a:cubicBezTo>
                  <a:cubicBezTo>
                    <a:pt x="95248" y="50062"/>
                    <a:pt x="97679" y="53584"/>
                    <a:pt x="98121" y="45534"/>
                  </a:cubicBezTo>
                  <a:cubicBezTo>
                    <a:pt x="98121" y="42264"/>
                    <a:pt x="96795" y="41509"/>
                    <a:pt x="96795" y="41509"/>
                  </a:cubicBezTo>
                  <a:cubicBezTo>
                    <a:pt x="96795" y="41509"/>
                    <a:pt x="97458" y="36729"/>
                    <a:pt x="97679" y="33207"/>
                  </a:cubicBezTo>
                  <a:cubicBezTo>
                    <a:pt x="98121" y="28679"/>
                    <a:pt x="95690" y="17106"/>
                    <a:pt x="83314" y="17106"/>
                  </a:cubicBezTo>
                  <a:cubicBezTo>
                    <a:pt x="70939" y="17106"/>
                    <a:pt x="68729" y="28679"/>
                    <a:pt x="68950" y="33207"/>
                  </a:cubicBezTo>
                  <a:cubicBezTo>
                    <a:pt x="69171" y="36729"/>
                    <a:pt x="69834" y="41509"/>
                    <a:pt x="69834" y="41509"/>
                  </a:cubicBezTo>
                  <a:cubicBezTo>
                    <a:pt x="69834" y="41509"/>
                    <a:pt x="68729" y="42264"/>
                    <a:pt x="68729" y="45534"/>
                  </a:cubicBezTo>
                  <a:cubicBezTo>
                    <a:pt x="69171" y="53584"/>
                    <a:pt x="71381" y="50062"/>
                    <a:pt x="72044" y="53584"/>
                  </a:cubicBezTo>
                  <a:cubicBezTo>
                    <a:pt x="73149" y="61886"/>
                    <a:pt x="75801" y="60377"/>
                    <a:pt x="75801" y="65157"/>
                  </a:cubicBezTo>
                  <a:cubicBezTo>
                    <a:pt x="75801" y="70188"/>
                    <a:pt x="74475" y="73459"/>
                    <a:pt x="70939" y="76477"/>
                  </a:cubicBezTo>
                  <a:cubicBezTo>
                    <a:pt x="90386" y="87547"/>
                    <a:pt x="93038" y="89811"/>
                    <a:pt x="93038" y="99874"/>
                  </a:cubicBezTo>
                  <a:lnTo>
                    <a:pt x="93038" y="120000"/>
                  </a:lnTo>
                  <a:lnTo>
                    <a:pt x="120000" y="120000"/>
                  </a:lnTo>
                  <a:close/>
                </a:path>
              </a:pathLst>
            </a:custGeom>
            <a:solidFill>
              <a:srgbClr val="CC006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69" name="Shape 69"/>
          <p:cNvSpPr/>
          <p:nvPr/>
        </p:nvSpPr>
        <p:spPr>
          <a:xfrm>
            <a:off x="812650" y="5796798"/>
            <a:ext cx="7319100" cy="322500"/>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1" i="0" u="none" strike="noStrike" cap="none">
                <a:solidFill>
                  <a:srgbClr val="000000"/>
                </a:solidFill>
                <a:latin typeface="Arial"/>
                <a:ea typeface="Arial"/>
                <a:cs typeface="Arial"/>
                <a:sym typeface="Arial"/>
              </a:rPr>
              <a:t>BCO sought approaches to measure</a:t>
            </a:r>
            <a:r>
              <a:rPr lang="en-US" sz="1300" b="1"/>
              <a:t> </a:t>
            </a:r>
            <a:r>
              <a:rPr lang="en-US" sz="1300" b="1" i="0" u="none" strike="noStrike" cap="none">
                <a:solidFill>
                  <a:srgbClr val="000000"/>
                </a:solidFill>
                <a:latin typeface="Arial"/>
                <a:ea typeface="Arial"/>
                <a:cs typeface="Arial"/>
                <a:sym typeface="Arial"/>
              </a:rPr>
              <a:t>performance of their personalization platform</a:t>
            </a:r>
          </a:p>
        </p:txBody>
      </p:sp>
      <p:grpSp>
        <p:nvGrpSpPr>
          <p:cNvPr id="70" name="Shape 70"/>
          <p:cNvGrpSpPr/>
          <p:nvPr/>
        </p:nvGrpSpPr>
        <p:grpSpPr>
          <a:xfrm>
            <a:off x="622300" y="4938870"/>
            <a:ext cx="3444411" cy="589560"/>
            <a:chOff x="619624" y="3524796"/>
            <a:chExt cx="3444411" cy="589560"/>
          </a:xfrm>
        </p:grpSpPr>
        <p:sp>
          <p:nvSpPr>
            <p:cNvPr id="71" name="Shape 71"/>
            <p:cNvSpPr/>
            <p:nvPr/>
          </p:nvSpPr>
          <p:spPr>
            <a:xfrm>
              <a:off x="619624" y="3524796"/>
              <a:ext cx="589560" cy="589560"/>
            </a:xfrm>
            <a:prstGeom prst="ellipse">
              <a:avLst/>
            </a:prstGeom>
            <a:solidFill>
              <a:schemeClr val="lt1"/>
            </a:solidFill>
            <a:ln w="38100" cap="flat" cmpd="sng">
              <a:solidFill>
                <a:srgbClr val="CC0066"/>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100" b="1" i="0" u="none" strike="noStrike" cap="none">
                <a:solidFill>
                  <a:srgbClr val="80B930"/>
                </a:solidFill>
                <a:latin typeface="Arial"/>
                <a:ea typeface="Arial"/>
                <a:cs typeface="Arial"/>
                <a:sym typeface="Arial"/>
              </a:endParaRPr>
            </a:p>
          </p:txBody>
        </p:sp>
        <p:sp>
          <p:nvSpPr>
            <p:cNvPr id="72" name="Shape 72"/>
            <p:cNvSpPr/>
            <p:nvPr/>
          </p:nvSpPr>
          <p:spPr>
            <a:xfrm>
              <a:off x="1330436" y="3644935"/>
              <a:ext cx="2733599" cy="292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1" u="none" strike="noStrike" cap="none" dirty="0">
                  <a:solidFill>
                    <a:srgbClr val="000000"/>
                  </a:solidFill>
                  <a:latin typeface="Arial"/>
                  <a:ea typeface="Arial"/>
                  <a:cs typeface="Arial"/>
                  <a:sym typeface="Arial"/>
                </a:rPr>
                <a:t>Existing basic personalization platform</a:t>
              </a:r>
            </a:p>
          </p:txBody>
        </p:sp>
        <p:sp>
          <p:nvSpPr>
            <p:cNvPr id="73" name="Shape 73"/>
            <p:cNvSpPr/>
            <p:nvPr/>
          </p:nvSpPr>
          <p:spPr>
            <a:xfrm>
              <a:off x="734997" y="3635841"/>
              <a:ext cx="365759" cy="385123"/>
            </a:xfrm>
            <a:custGeom>
              <a:avLst/>
              <a:gdLst/>
              <a:ahLst/>
              <a:cxnLst/>
              <a:rect l="0" t="0" r="0" b="0"/>
              <a:pathLst>
                <a:path w="120000" h="120000" extrusionOk="0">
                  <a:moveTo>
                    <a:pt x="118736" y="114000"/>
                  </a:moveTo>
                  <a:cubicBezTo>
                    <a:pt x="111157" y="73200"/>
                    <a:pt x="111157" y="73200"/>
                    <a:pt x="111157" y="73200"/>
                  </a:cubicBezTo>
                  <a:cubicBezTo>
                    <a:pt x="111157" y="73200"/>
                    <a:pt x="111157" y="73200"/>
                    <a:pt x="111157" y="73200"/>
                  </a:cubicBezTo>
                  <a:cubicBezTo>
                    <a:pt x="111157" y="7200"/>
                    <a:pt x="111157" y="7200"/>
                    <a:pt x="111157" y="7200"/>
                  </a:cubicBezTo>
                  <a:cubicBezTo>
                    <a:pt x="111157" y="3600"/>
                    <a:pt x="108631" y="0"/>
                    <a:pt x="106105" y="0"/>
                  </a:cubicBezTo>
                  <a:cubicBezTo>
                    <a:pt x="13894" y="0"/>
                    <a:pt x="13894" y="0"/>
                    <a:pt x="13894" y="0"/>
                  </a:cubicBezTo>
                  <a:cubicBezTo>
                    <a:pt x="10105" y="0"/>
                    <a:pt x="7578" y="3600"/>
                    <a:pt x="7578" y="7200"/>
                  </a:cubicBezTo>
                  <a:cubicBezTo>
                    <a:pt x="7578" y="73200"/>
                    <a:pt x="7578" y="73200"/>
                    <a:pt x="7578" y="73200"/>
                  </a:cubicBezTo>
                  <a:cubicBezTo>
                    <a:pt x="7578" y="73200"/>
                    <a:pt x="7578" y="73200"/>
                    <a:pt x="7578" y="73200"/>
                  </a:cubicBezTo>
                  <a:cubicBezTo>
                    <a:pt x="1263" y="114000"/>
                    <a:pt x="1263" y="114000"/>
                    <a:pt x="1263" y="114000"/>
                  </a:cubicBezTo>
                  <a:cubicBezTo>
                    <a:pt x="0" y="116400"/>
                    <a:pt x="3789" y="120000"/>
                    <a:pt x="7578" y="120000"/>
                  </a:cubicBezTo>
                  <a:cubicBezTo>
                    <a:pt x="113684" y="120000"/>
                    <a:pt x="113684" y="120000"/>
                    <a:pt x="113684" y="120000"/>
                  </a:cubicBezTo>
                  <a:cubicBezTo>
                    <a:pt x="117473" y="120000"/>
                    <a:pt x="120000" y="116400"/>
                    <a:pt x="118736" y="114000"/>
                  </a:cubicBezTo>
                  <a:close/>
                  <a:moveTo>
                    <a:pt x="104842" y="92400"/>
                  </a:moveTo>
                  <a:cubicBezTo>
                    <a:pt x="106105" y="96000"/>
                    <a:pt x="106105" y="96000"/>
                    <a:pt x="106105" y="96000"/>
                  </a:cubicBezTo>
                  <a:cubicBezTo>
                    <a:pt x="106105" y="96000"/>
                    <a:pt x="106105" y="97200"/>
                    <a:pt x="104842" y="97200"/>
                  </a:cubicBezTo>
                  <a:cubicBezTo>
                    <a:pt x="101052" y="97200"/>
                    <a:pt x="101052" y="97200"/>
                    <a:pt x="101052" y="97200"/>
                  </a:cubicBezTo>
                  <a:cubicBezTo>
                    <a:pt x="101052" y="97200"/>
                    <a:pt x="99789" y="96000"/>
                    <a:pt x="99789" y="96000"/>
                  </a:cubicBezTo>
                  <a:cubicBezTo>
                    <a:pt x="99789" y="92400"/>
                    <a:pt x="99789" y="92400"/>
                    <a:pt x="99789" y="92400"/>
                  </a:cubicBezTo>
                  <a:cubicBezTo>
                    <a:pt x="99789" y="91200"/>
                    <a:pt x="99789" y="91200"/>
                    <a:pt x="101052" y="91200"/>
                  </a:cubicBezTo>
                  <a:cubicBezTo>
                    <a:pt x="104842" y="91200"/>
                    <a:pt x="104842" y="91200"/>
                    <a:pt x="104842" y="91200"/>
                  </a:cubicBezTo>
                  <a:cubicBezTo>
                    <a:pt x="104842" y="91200"/>
                    <a:pt x="104842" y="91200"/>
                    <a:pt x="104842" y="92400"/>
                  </a:cubicBezTo>
                  <a:close/>
                  <a:moveTo>
                    <a:pt x="104842" y="84000"/>
                  </a:moveTo>
                  <a:cubicBezTo>
                    <a:pt x="104842" y="87600"/>
                    <a:pt x="104842" y="87600"/>
                    <a:pt x="104842" y="87600"/>
                  </a:cubicBezTo>
                  <a:cubicBezTo>
                    <a:pt x="104842" y="88800"/>
                    <a:pt x="104842" y="88800"/>
                    <a:pt x="103578" y="88800"/>
                  </a:cubicBezTo>
                  <a:cubicBezTo>
                    <a:pt x="99789" y="88800"/>
                    <a:pt x="99789" y="88800"/>
                    <a:pt x="99789" y="88800"/>
                  </a:cubicBezTo>
                  <a:cubicBezTo>
                    <a:pt x="98526" y="88800"/>
                    <a:pt x="98526" y="88800"/>
                    <a:pt x="98526" y="87600"/>
                  </a:cubicBezTo>
                  <a:cubicBezTo>
                    <a:pt x="98526" y="84000"/>
                    <a:pt x="98526" y="84000"/>
                    <a:pt x="98526" y="84000"/>
                  </a:cubicBezTo>
                  <a:cubicBezTo>
                    <a:pt x="98526" y="84000"/>
                    <a:pt x="98526" y="82800"/>
                    <a:pt x="98526" y="82800"/>
                  </a:cubicBezTo>
                  <a:cubicBezTo>
                    <a:pt x="103578" y="82800"/>
                    <a:pt x="103578" y="82800"/>
                    <a:pt x="103578" y="82800"/>
                  </a:cubicBezTo>
                  <a:cubicBezTo>
                    <a:pt x="103578" y="82800"/>
                    <a:pt x="104842" y="84000"/>
                    <a:pt x="104842" y="84000"/>
                  </a:cubicBezTo>
                  <a:close/>
                  <a:moveTo>
                    <a:pt x="92210" y="91200"/>
                  </a:moveTo>
                  <a:cubicBezTo>
                    <a:pt x="97263" y="91200"/>
                    <a:pt x="97263" y="91200"/>
                    <a:pt x="97263" y="91200"/>
                  </a:cubicBezTo>
                  <a:cubicBezTo>
                    <a:pt x="97263" y="91200"/>
                    <a:pt x="97263" y="91200"/>
                    <a:pt x="97263" y="92400"/>
                  </a:cubicBezTo>
                  <a:cubicBezTo>
                    <a:pt x="98526" y="96000"/>
                    <a:pt x="98526" y="96000"/>
                    <a:pt x="98526" y="96000"/>
                  </a:cubicBezTo>
                  <a:cubicBezTo>
                    <a:pt x="98526" y="96000"/>
                    <a:pt x="97263" y="97200"/>
                    <a:pt x="97263" y="97200"/>
                  </a:cubicBezTo>
                  <a:cubicBezTo>
                    <a:pt x="92210" y="97200"/>
                    <a:pt x="92210" y="97200"/>
                    <a:pt x="92210" y="97200"/>
                  </a:cubicBezTo>
                  <a:cubicBezTo>
                    <a:pt x="92210" y="97200"/>
                    <a:pt x="90947" y="96000"/>
                    <a:pt x="90947" y="96000"/>
                  </a:cubicBezTo>
                  <a:cubicBezTo>
                    <a:pt x="90947" y="92400"/>
                    <a:pt x="90947" y="92400"/>
                    <a:pt x="90947" y="92400"/>
                  </a:cubicBezTo>
                  <a:cubicBezTo>
                    <a:pt x="90947" y="91200"/>
                    <a:pt x="90947" y="91200"/>
                    <a:pt x="92210" y="91200"/>
                  </a:cubicBezTo>
                  <a:close/>
                  <a:moveTo>
                    <a:pt x="90947" y="88800"/>
                  </a:moveTo>
                  <a:cubicBezTo>
                    <a:pt x="89684" y="88800"/>
                    <a:pt x="89684" y="88800"/>
                    <a:pt x="89684" y="87600"/>
                  </a:cubicBezTo>
                  <a:cubicBezTo>
                    <a:pt x="89684" y="84000"/>
                    <a:pt x="89684" y="84000"/>
                    <a:pt x="89684" y="84000"/>
                  </a:cubicBezTo>
                  <a:cubicBezTo>
                    <a:pt x="89684" y="84000"/>
                    <a:pt x="89684" y="82800"/>
                    <a:pt x="90947" y="82800"/>
                  </a:cubicBezTo>
                  <a:cubicBezTo>
                    <a:pt x="94736" y="82800"/>
                    <a:pt x="94736" y="82800"/>
                    <a:pt x="94736" y="82800"/>
                  </a:cubicBezTo>
                  <a:cubicBezTo>
                    <a:pt x="94736" y="82800"/>
                    <a:pt x="96000" y="84000"/>
                    <a:pt x="96000" y="84000"/>
                  </a:cubicBezTo>
                  <a:cubicBezTo>
                    <a:pt x="96000" y="87600"/>
                    <a:pt x="96000" y="87600"/>
                    <a:pt x="96000" y="87600"/>
                  </a:cubicBezTo>
                  <a:cubicBezTo>
                    <a:pt x="96000" y="88800"/>
                    <a:pt x="96000" y="88800"/>
                    <a:pt x="94736" y="88800"/>
                  </a:cubicBezTo>
                  <a:lnTo>
                    <a:pt x="90947" y="88800"/>
                  </a:lnTo>
                  <a:close/>
                  <a:moveTo>
                    <a:pt x="16421" y="8400"/>
                  </a:moveTo>
                  <a:cubicBezTo>
                    <a:pt x="16421" y="8400"/>
                    <a:pt x="16421" y="7200"/>
                    <a:pt x="17684" y="7200"/>
                  </a:cubicBezTo>
                  <a:cubicBezTo>
                    <a:pt x="101052" y="7200"/>
                    <a:pt x="101052" y="7200"/>
                    <a:pt x="101052" y="7200"/>
                  </a:cubicBezTo>
                  <a:cubicBezTo>
                    <a:pt x="102315" y="7200"/>
                    <a:pt x="102315" y="8400"/>
                    <a:pt x="102315" y="8400"/>
                  </a:cubicBezTo>
                  <a:cubicBezTo>
                    <a:pt x="102315" y="64800"/>
                    <a:pt x="102315" y="64800"/>
                    <a:pt x="102315" y="64800"/>
                  </a:cubicBezTo>
                  <a:cubicBezTo>
                    <a:pt x="102315" y="66000"/>
                    <a:pt x="102315" y="66000"/>
                    <a:pt x="101052" y="66000"/>
                  </a:cubicBezTo>
                  <a:cubicBezTo>
                    <a:pt x="17684" y="66000"/>
                    <a:pt x="17684" y="66000"/>
                    <a:pt x="17684" y="66000"/>
                  </a:cubicBezTo>
                  <a:cubicBezTo>
                    <a:pt x="16421" y="66000"/>
                    <a:pt x="16421" y="66000"/>
                    <a:pt x="16421" y="64800"/>
                  </a:cubicBezTo>
                  <a:lnTo>
                    <a:pt x="16421" y="8400"/>
                  </a:lnTo>
                  <a:close/>
                  <a:moveTo>
                    <a:pt x="88421" y="87600"/>
                  </a:moveTo>
                  <a:cubicBezTo>
                    <a:pt x="88421" y="88800"/>
                    <a:pt x="87157" y="88800"/>
                    <a:pt x="87157" y="88800"/>
                  </a:cubicBezTo>
                  <a:cubicBezTo>
                    <a:pt x="82105" y="88800"/>
                    <a:pt x="82105" y="88800"/>
                    <a:pt x="82105" y="88800"/>
                  </a:cubicBezTo>
                  <a:cubicBezTo>
                    <a:pt x="82105" y="88800"/>
                    <a:pt x="80842" y="88800"/>
                    <a:pt x="80842" y="87600"/>
                  </a:cubicBezTo>
                  <a:cubicBezTo>
                    <a:pt x="80842" y="84000"/>
                    <a:pt x="80842" y="84000"/>
                    <a:pt x="80842" y="84000"/>
                  </a:cubicBezTo>
                  <a:cubicBezTo>
                    <a:pt x="80842" y="84000"/>
                    <a:pt x="82105" y="82800"/>
                    <a:pt x="82105" y="82800"/>
                  </a:cubicBezTo>
                  <a:cubicBezTo>
                    <a:pt x="85894" y="82800"/>
                    <a:pt x="85894" y="82800"/>
                    <a:pt x="85894" y="82800"/>
                  </a:cubicBezTo>
                  <a:cubicBezTo>
                    <a:pt x="87157" y="82800"/>
                    <a:pt x="87157" y="84000"/>
                    <a:pt x="87157" y="84000"/>
                  </a:cubicBezTo>
                  <a:lnTo>
                    <a:pt x="88421" y="87600"/>
                  </a:lnTo>
                  <a:close/>
                  <a:moveTo>
                    <a:pt x="75789" y="91200"/>
                  </a:moveTo>
                  <a:cubicBezTo>
                    <a:pt x="79578" y="91200"/>
                    <a:pt x="79578" y="91200"/>
                    <a:pt x="79578" y="91200"/>
                  </a:cubicBezTo>
                  <a:cubicBezTo>
                    <a:pt x="80842" y="91200"/>
                    <a:pt x="80842" y="91200"/>
                    <a:pt x="80842" y="92400"/>
                  </a:cubicBezTo>
                  <a:cubicBezTo>
                    <a:pt x="80842" y="96000"/>
                    <a:pt x="80842" y="96000"/>
                    <a:pt x="80842" y="96000"/>
                  </a:cubicBezTo>
                  <a:cubicBezTo>
                    <a:pt x="80842" y="96000"/>
                    <a:pt x="80842" y="97200"/>
                    <a:pt x="79578" y="97200"/>
                  </a:cubicBezTo>
                  <a:cubicBezTo>
                    <a:pt x="75789" y="97200"/>
                    <a:pt x="75789" y="97200"/>
                    <a:pt x="75789" y="97200"/>
                  </a:cubicBezTo>
                  <a:cubicBezTo>
                    <a:pt x="74526" y="97200"/>
                    <a:pt x="74526" y="96000"/>
                    <a:pt x="74526" y="96000"/>
                  </a:cubicBezTo>
                  <a:cubicBezTo>
                    <a:pt x="74526" y="92400"/>
                    <a:pt x="74526" y="92400"/>
                    <a:pt x="74526" y="92400"/>
                  </a:cubicBezTo>
                  <a:cubicBezTo>
                    <a:pt x="74526" y="91200"/>
                    <a:pt x="74526" y="91200"/>
                    <a:pt x="75789" y="91200"/>
                  </a:cubicBezTo>
                  <a:close/>
                  <a:moveTo>
                    <a:pt x="74526" y="88800"/>
                  </a:moveTo>
                  <a:cubicBezTo>
                    <a:pt x="73263" y="88800"/>
                    <a:pt x="73263" y="88800"/>
                    <a:pt x="73263" y="87600"/>
                  </a:cubicBezTo>
                  <a:cubicBezTo>
                    <a:pt x="73263" y="84000"/>
                    <a:pt x="73263" y="84000"/>
                    <a:pt x="73263" y="84000"/>
                  </a:cubicBezTo>
                  <a:cubicBezTo>
                    <a:pt x="73263" y="84000"/>
                    <a:pt x="73263" y="82800"/>
                    <a:pt x="73263" y="82800"/>
                  </a:cubicBezTo>
                  <a:cubicBezTo>
                    <a:pt x="78315" y="82800"/>
                    <a:pt x="78315" y="82800"/>
                    <a:pt x="78315" y="82800"/>
                  </a:cubicBezTo>
                  <a:cubicBezTo>
                    <a:pt x="78315" y="82800"/>
                    <a:pt x="79578" y="84000"/>
                    <a:pt x="79578" y="84000"/>
                  </a:cubicBezTo>
                  <a:cubicBezTo>
                    <a:pt x="79578" y="87600"/>
                    <a:pt x="79578" y="87600"/>
                    <a:pt x="79578" y="87600"/>
                  </a:cubicBezTo>
                  <a:cubicBezTo>
                    <a:pt x="79578" y="88800"/>
                    <a:pt x="79578" y="88800"/>
                    <a:pt x="78315" y="88800"/>
                  </a:cubicBezTo>
                  <a:lnTo>
                    <a:pt x="74526" y="88800"/>
                  </a:lnTo>
                  <a:close/>
                  <a:moveTo>
                    <a:pt x="66947" y="91200"/>
                  </a:moveTo>
                  <a:cubicBezTo>
                    <a:pt x="70736" y="91200"/>
                    <a:pt x="70736" y="91200"/>
                    <a:pt x="70736" y="91200"/>
                  </a:cubicBezTo>
                  <a:cubicBezTo>
                    <a:pt x="72000" y="91200"/>
                    <a:pt x="72000" y="91200"/>
                    <a:pt x="72000" y="92400"/>
                  </a:cubicBezTo>
                  <a:cubicBezTo>
                    <a:pt x="72000" y="96000"/>
                    <a:pt x="72000" y="96000"/>
                    <a:pt x="72000" y="96000"/>
                  </a:cubicBezTo>
                  <a:cubicBezTo>
                    <a:pt x="72000" y="96000"/>
                    <a:pt x="72000" y="97200"/>
                    <a:pt x="72000" y="97200"/>
                  </a:cubicBezTo>
                  <a:cubicBezTo>
                    <a:pt x="66947" y="97200"/>
                    <a:pt x="66947" y="97200"/>
                    <a:pt x="66947" y="97200"/>
                  </a:cubicBezTo>
                  <a:cubicBezTo>
                    <a:pt x="65684" y="97200"/>
                    <a:pt x="65684" y="96000"/>
                    <a:pt x="65684" y="96000"/>
                  </a:cubicBezTo>
                  <a:cubicBezTo>
                    <a:pt x="65684" y="92400"/>
                    <a:pt x="65684" y="92400"/>
                    <a:pt x="65684" y="92400"/>
                  </a:cubicBezTo>
                  <a:cubicBezTo>
                    <a:pt x="65684" y="91200"/>
                    <a:pt x="65684" y="91200"/>
                    <a:pt x="66947" y="91200"/>
                  </a:cubicBezTo>
                  <a:close/>
                  <a:moveTo>
                    <a:pt x="65684" y="88800"/>
                  </a:moveTo>
                  <a:cubicBezTo>
                    <a:pt x="65684" y="88800"/>
                    <a:pt x="64421" y="88800"/>
                    <a:pt x="64421" y="87600"/>
                  </a:cubicBezTo>
                  <a:cubicBezTo>
                    <a:pt x="64421" y="84000"/>
                    <a:pt x="64421" y="84000"/>
                    <a:pt x="64421" y="84000"/>
                  </a:cubicBezTo>
                  <a:cubicBezTo>
                    <a:pt x="64421" y="84000"/>
                    <a:pt x="64421" y="82800"/>
                    <a:pt x="65684" y="82800"/>
                  </a:cubicBezTo>
                  <a:cubicBezTo>
                    <a:pt x="69473" y="82800"/>
                    <a:pt x="69473" y="82800"/>
                    <a:pt x="69473" y="82800"/>
                  </a:cubicBezTo>
                  <a:cubicBezTo>
                    <a:pt x="70736" y="82800"/>
                    <a:pt x="70736" y="84000"/>
                    <a:pt x="70736" y="84000"/>
                  </a:cubicBezTo>
                  <a:cubicBezTo>
                    <a:pt x="70736" y="87600"/>
                    <a:pt x="70736" y="87600"/>
                    <a:pt x="70736" y="87600"/>
                  </a:cubicBezTo>
                  <a:cubicBezTo>
                    <a:pt x="70736" y="88800"/>
                    <a:pt x="70736" y="88800"/>
                    <a:pt x="70736" y="88800"/>
                  </a:cubicBezTo>
                  <a:lnTo>
                    <a:pt x="65684" y="88800"/>
                  </a:lnTo>
                  <a:close/>
                  <a:moveTo>
                    <a:pt x="56842" y="92400"/>
                  </a:moveTo>
                  <a:cubicBezTo>
                    <a:pt x="56842" y="91200"/>
                    <a:pt x="58105" y="91200"/>
                    <a:pt x="58105" y="91200"/>
                  </a:cubicBezTo>
                  <a:cubicBezTo>
                    <a:pt x="63157" y="91200"/>
                    <a:pt x="63157" y="91200"/>
                    <a:pt x="63157" y="91200"/>
                  </a:cubicBezTo>
                  <a:cubicBezTo>
                    <a:pt x="63157" y="91200"/>
                    <a:pt x="64421" y="91200"/>
                    <a:pt x="64421" y="92400"/>
                  </a:cubicBezTo>
                  <a:cubicBezTo>
                    <a:pt x="64421" y="96000"/>
                    <a:pt x="64421" y="96000"/>
                    <a:pt x="64421" y="96000"/>
                  </a:cubicBezTo>
                  <a:cubicBezTo>
                    <a:pt x="64421" y="96000"/>
                    <a:pt x="63157" y="97200"/>
                    <a:pt x="63157" y="97200"/>
                  </a:cubicBezTo>
                  <a:cubicBezTo>
                    <a:pt x="58105" y="97200"/>
                    <a:pt x="58105" y="97200"/>
                    <a:pt x="58105" y="97200"/>
                  </a:cubicBezTo>
                  <a:cubicBezTo>
                    <a:pt x="58105" y="97200"/>
                    <a:pt x="56842" y="96000"/>
                    <a:pt x="56842" y="96000"/>
                  </a:cubicBezTo>
                  <a:lnTo>
                    <a:pt x="56842" y="92400"/>
                  </a:lnTo>
                  <a:close/>
                  <a:moveTo>
                    <a:pt x="56842" y="88800"/>
                  </a:moveTo>
                  <a:cubicBezTo>
                    <a:pt x="56842" y="88800"/>
                    <a:pt x="55578" y="88800"/>
                    <a:pt x="55578" y="87600"/>
                  </a:cubicBezTo>
                  <a:cubicBezTo>
                    <a:pt x="56842" y="84000"/>
                    <a:pt x="56842" y="84000"/>
                    <a:pt x="56842" y="84000"/>
                  </a:cubicBezTo>
                  <a:cubicBezTo>
                    <a:pt x="56842" y="84000"/>
                    <a:pt x="56842" y="82800"/>
                    <a:pt x="56842" y="82800"/>
                  </a:cubicBezTo>
                  <a:cubicBezTo>
                    <a:pt x="61894" y="82800"/>
                    <a:pt x="61894" y="82800"/>
                    <a:pt x="61894" y="82800"/>
                  </a:cubicBezTo>
                  <a:cubicBezTo>
                    <a:pt x="61894" y="82800"/>
                    <a:pt x="63157" y="84000"/>
                    <a:pt x="63157" y="84000"/>
                  </a:cubicBezTo>
                  <a:cubicBezTo>
                    <a:pt x="63157" y="87600"/>
                    <a:pt x="63157" y="87600"/>
                    <a:pt x="63157" y="87600"/>
                  </a:cubicBezTo>
                  <a:cubicBezTo>
                    <a:pt x="63157" y="88800"/>
                    <a:pt x="61894" y="88800"/>
                    <a:pt x="61894" y="88800"/>
                  </a:cubicBezTo>
                  <a:lnTo>
                    <a:pt x="56842" y="88800"/>
                  </a:lnTo>
                  <a:close/>
                  <a:moveTo>
                    <a:pt x="49263" y="92400"/>
                  </a:moveTo>
                  <a:cubicBezTo>
                    <a:pt x="49263" y="91200"/>
                    <a:pt x="49263" y="91200"/>
                    <a:pt x="49263" y="91200"/>
                  </a:cubicBezTo>
                  <a:cubicBezTo>
                    <a:pt x="54315" y="91200"/>
                    <a:pt x="54315" y="91200"/>
                    <a:pt x="54315" y="91200"/>
                  </a:cubicBezTo>
                  <a:cubicBezTo>
                    <a:pt x="54315" y="91200"/>
                    <a:pt x="55578" y="91200"/>
                    <a:pt x="55578" y="92400"/>
                  </a:cubicBezTo>
                  <a:cubicBezTo>
                    <a:pt x="55578" y="96000"/>
                    <a:pt x="55578" y="96000"/>
                    <a:pt x="55578" y="96000"/>
                  </a:cubicBezTo>
                  <a:cubicBezTo>
                    <a:pt x="55578" y="96000"/>
                    <a:pt x="54315" y="97200"/>
                    <a:pt x="54315" y="97200"/>
                  </a:cubicBezTo>
                  <a:cubicBezTo>
                    <a:pt x="49263" y="97200"/>
                    <a:pt x="49263" y="97200"/>
                    <a:pt x="49263" y="97200"/>
                  </a:cubicBezTo>
                  <a:cubicBezTo>
                    <a:pt x="49263" y="97200"/>
                    <a:pt x="49263" y="96000"/>
                    <a:pt x="49263" y="96000"/>
                  </a:cubicBezTo>
                  <a:lnTo>
                    <a:pt x="49263" y="92400"/>
                  </a:lnTo>
                  <a:close/>
                  <a:moveTo>
                    <a:pt x="48000" y="87600"/>
                  </a:moveTo>
                  <a:cubicBezTo>
                    <a:pt x="48000" y="84000"/>
                    <a:pt x="48000" y="84000"/>
                    <a:pt x="48000" y="84000"/>
                  </a:cubicBezTo>
                  <a:cubicBezTo>
                    <a:pt x="48000" y="84000"/>
                    <a:pt x="48000" y="82800"/>
                    <a:pt x="49263" y="82800"/>
                  </a:cubicBezTo>
                  <a:cubicBezTo>
                    <a:pt x="53052" y="82800"/>
                    <a:pt x="53052" y="82800"/>
                    <a:pt x="53052" y="82800"/>
                  </a:cubicBezTo>
                  <a:cubicBezTo>
                    <a:pt x="54315" y="82800"/>
                    <a:pt x="54315" y="84000"/>
                    <a:pt x="54315" y="84000"/>
                  </a:cubicBezTo>
                  <a:cubicBezTo>
                    <a:pt x="54315" y="87600"/>
                    <a:pt x="54315" y="87600"/>
                    <a:pt x="54315" y="87600"/>
                  </a:cubicBezTo>
                  <a:cubicBezTo>
                    <a:pt x="54315" y="88800"/>
                    <a:pt x="54315" y="88800"/>
                    <a:pt x="53052" y="88800"/>
                  </a:cubicBezTo>
                  <a:cubicBezTo>
                    <a:pt x="49263" y="88800"/>
                    <a:pt x="49263" y="88800"/>
                    <a:pt x="49263" y="88800"/>
                  </a:cubicBezTo>
                  <a:cubicBezTo>
                    <a:pt x="48000" y="88800"/>
                    <a:pt x="48000" y="88800"/>
                    <a:pt x="48000" y="87600"/>
                  </a:cubicBezTo>
                  <a:close/>
                  <a:moveTo>
                    <a:pt x="40421" y="92400"/>
                  </a:moveTo>
                  <a:cubicBezTo>
                    <a:pt x="40421" y="91200"/>
                    <a:pt x="40421" y="91200"/>
                    <a:pt x="41684" y="91200"/>
                  </a:cubicBezTo>
                  <a:cubicBezTo>
                    <a:pt x="45473" y="91200"/>
                    <a:pt x="45473" y="91200"/>
                    <a:pt x="45473" y="91200"/>
                  </a:cubicBezTo>
                  <a:cubicBezTo>
                    <a:pt x="46736" y="91200"/>
                    <a:pt x="46736" y="91200"/>
                    <a:pt x="46736" y="92400"/>
                  </a:cubicBezTo>
                  <a:cubicBezTo>
                    <a:pt x="46736" y="96000"/>
                    <a:pt x="46736" y="96000"/>
                    <a:pt x="46736" y="96000"/>
                  </a:cubicBezTo>
                  <a:cubicBezTo>
                    <a:pt x="46736" y="96000"/>
                    <a:pt x="46736" y="97200"/>
                    <a:pt x="45473" y="97200"/>
                  </a:cubicBezTo>
                  <a:cubicBezTo>
                    <a:pt x="41684" y="97200"/>
                    <a:pt x="41684" y="97200"/>
                    <a:pt x="41684" y="97200"/>
                  </a:cubicBezTo>
                  <a:cubicBezTo>
                    <a:pt x="40421" y="97200"/>
                    <a:pt x="40421" y="96000"/>
                    <a:pt x="40421" y="96000"/>
                  </a:cubicBezTo>
                  <a:lnTo>
                    <a:pt x="40421" y="92400"/>
                  </a:lnTo>
                  <a:close/>
                  <a:moveTo>
                    <a:pt x="39157" y="87600"/>
                  </a:moveTo>
                  <a:cubicBezTo>
                    <a:pt x="39157" y="84000"/>
                    <a:pt x="39157" y="84000"/>
                    <a:pt x="39157" y="84000"/>
                  </a:cubicBezTo>
                  <a:cubicBezTo>
                    <a:pt x="39157" y="84000"/>
                    <a:pt x="40421" y="82800"/>
                    <a:pt x="40421" y="82800"/>
                  </a:cubicBezTo>
                  <a:cubicBezTo>
                    <a:pt x="45473" y="82800"/>
                    <a:pt x="45473" y="82800"/>
                    <a:pt x="45473" y="82800"/>
                  </a:cubicBezTo>
                  <a:cubicBezTo>
                    <a:pt x="45473" y="82800"/>
                    <a:pt x="46736" y="84000"/>
                    <a:pt x="46736" y="84000"/>
                  </a:cubicBezTo>
                  <a:cubicBezTo>
                    <a:pt x="45473" y="87600"/>
                    <a:pt x="45473" y="87600"/>
                    <a:pt x="45473" y="87600"/>
                  </a:cubicBezTo>
                  <a:cubicBezTo>
                    <a:pt x="45473" y="88800"/>
                    <a:pt x="45473" y="88800"/>
                    <a:pt x="45473" y="88800"/>
                  </a:cubicBezTo>
                  <a:cubicBezTo>
                    <a:pt x="40421" y="88800"/>
                    <a:pt x="40421" y="88800"/>
                    <a:pt x="40421" y="88800"/>
                  </a:cubicBezTo>
                  <a:cubicBezTo>
                    <a:pt x="40421" y="88800"/>
                    <a:pt x="39157" y="88800"/>
                    <a:pt x="39157" y="87600"/>
                  </a:cubicBezTo>
                  <a:close/>
                  <a:moveTo>
                    <a:pt x="31578" y="92400"/>
                  </a:moveTo>
                  <a:cubicBezTo>
                    <a:pt x="31578" y="91200"/>
                    <a:pt x="32842" y="91200"/>
                    <a:pt x="32842" y="91200"/>
                  </a:cubicBezTo>
                  <a:cubicBezTo>
                    <a:pt x="37894" y="91200"/>
                    <a:pt x="37894" y="91200"/>
                    <a:pt x="37894" y="91200"/>
                  </a:cubicBezTo>
                  <a:cubicBezTo>
                    <a:pt x="37894" y="91200"/>
                    <a:pt x="37894" y="91200"/>
                    <a:pt x="37894" y="92400"/>
                  </a:cubicBezTo>
                  <a:cubicBezTo>
                    <a:pt x="37894" y="96000"/>
                    <a:pt x="37894" y="96000"/>
                    <a:pt x="37894" y="96000"/>
                  </a:cubicBezTo>
                  <a:cubicBezTo>
                    <a:pt x="37894" y="96000"/>
                    <a:pt x="37894" y="97200"/>
                    <a:pt x="36631" y="97200"/>
                  </a:cubicBezTo>
                  <a:cubicBezTo>
                    <a:pt x="32842" y="97200"/>
                    <a:pt x="32842" y="97200"/>
                    <a:pt x="32842" y="97200"/>
                  </a:cubicBezTo>
                  <a:cubicBezTo>
                    <a:pt x="31578" y="97200"/>
                    <a:pt x="31578" y="96000"/>
                    <a:pt x="31578" y="96000"/>
                  </a:cubicBezTo>
                  <a:lnTo>
                    <a:pt x="31578" y="92400"/>
                  </a:lnTo>
                  <a:close/>
                  <a:moveTo>
                    <a:pt x="31578" y="87600"/>
                  </a:moveTo>
                  <a:cubicBezTo>
                    <a:pt x="31578" y="84000"/>
                    <a:pt x="31578" y="84000"/>
                    <a:pt x="31578" y="84000"/>
                  </a:cubicBezTo>
                  <a:cubicBezTo>
                    <a:pt x="31578" y="84000"/>
                    <a:pt x="31578" y="82800"/>
                    <a:pt x="32842" y="82800"/>
                  </a:cubicBezTo>
                  <a:cubicBezTo>
                    <a:pt x="36631" y="82800"/>
                    <a:pt x="36631" y="82800"/>
                    <a:pt x="36631" y="82800"/>
                  </a:cubicBezTo>
                  <a:cubicBezTo>
                    <a:pt x="37894" y="82800"/>
                    <a:pt x="37894" y="84000"/>
                    <a:pt x="37894" y="84000"/>
                  </a:cubicBezTo>
                  <a:cubicBezTo>
                    <a:pt x="37894" y="87600"/>
                    <a:pt x="37894" y="87600"/>
                    <a:pt x="37894" y="87600"/>
                  </a:cubicBezTo>
                  <a:cubicBezTo>
                    <a:pt x="37894" y="88800"/>
                    <a:pt x="36631" y="88800"/>
                    <a:pt x="36631" y="88800"/>
                  </a:cubicBezTo>
                  <a:cubicBezTo>
                    <a:pt x="31578" y="88800"/>
                    <a:pt x="31578" y="88800"/>
                    <a:pt x="31578" y="88800"/>
                  </a:cubicBezTo>
                  <a:cubicBezTo>
                    <a:pt x="31578" y="88800"/>
                    <a:pt x="31578" y="88800"/>
                    <a:pt x="31578" y="87600"/>
                  </a:cubicBezTo>
                  <a:close/>
                  <a:moveTo>
                    <a:pt x="29052" y="84000"/>
                  </a:moveTo>
                  <a:cubicBezTo>
                    <a:pt x="29052" y="87600"/>
                    <a:pt x="29052" y="87600"/>
                    <a:pt x="29052" y="87600"/>
                  </a:cubicBezTo>
                  <a:cubicBezTo>
                    <a:pt x="29052" y="88800"/>
                    <a:pt x="29052" y="88800"/>
                    <a:pt x="27789" y="88800"/>
                  </a:cubicBezTo>
                  <a:cubicBezTo>
                    <a:pt x="24000" y="88800"/>
                    <a:pt x="24000" y="88800"/>
                    <a:pt x="24000" y="88800"/>
                  </a:cubicBezTo>
                  <a:cubicBezTo>
                    <a:pt x="22736" y="88800"/>
                    <a:pt x="22736" y="88800"/>
                    <a:pt x="22736" y="87600"/>
                  </a:cubicBezTo>
                  <a:cubicBezTo>
                    <a:pt x="22736" y="84000"/>
                    <a:pt x="22736" y="84000"/>
                    <a:pt x="22736" y="84000"/>
                  </a:cubicBezTo>
                  <a:cubicBezTo>
                    <a:pt x="22736" y="84000"/>
                    <a:pt x="24000" y="82800"/>
                    <a:pt x="24000" y="82800"/>
                  </a:cubicBezTo>
                  <a:cubicBezTo>
                    <a:pt x="29052" y="82800"/>
                    <a:pt x="29052" y="82800"/>
                    <a:pt x="29052" y="82800"/>
                  </a:cubicBezTo>
                  <a:cubicBezTo>
                    <a:pt x="29052" y="82800"/>
                    <a:pt x="29052" y="84000"/>
                    <a:pt x="29052" y="84000"/>
                  </a:cubicBezTo>
                  <a:close/>
                  <a:moveTo>
                    <a:pt x="15157" y="84000"/>
                  </a:moveTo>
                  <a:cubicBezTo>
                    <a:pt x="15157" y="84000"/>
                    <a:pt x="15157" y="82800"/>
                    <a:pt x="16421" y="82800"/>
                  </a:cubicBezTo>
                  <a:cubicBezTo>
                    <a:pt x="20210" y="82800"/>
                    <a:pt x="20210" y="82800"/>
                    <a:pt x="20210" y="82800"/>
                  </a:cubicBezTo>
                  <a:cubicBezTo>
                    <a:pt x="21473" y="82800"/>
                    <a:pt x="21473" y="84000"/>
                    <a:pt x="21473" y="84000"/>
                  </a:cubicBezTo>
                  <a:cubicBezTo>
                    <a:pt x="20210" y="87600"/>
                    <a:pt x="20210" y="87600"/>
                    <a:pt x="20210" y="87600"/>
                  </a:cubicBezTo>
                  <a:cubicBezTo>
                    <a:pt x="20210" y="88800"/>
                    <a:pt x="20210" y="88800"/>
                    <a:pt x="20210" y="88800"/>
                  </a:cubicBezTo>
                  <a:cubicBezTo>
                    <a:pt x="15157" y="88800"/>
                    <a:pt x="15157" y="88800"/>
                    <a:pt x="15157" y="88800"/>
                  </a:cubicBezTo>
                  <a:cubicBezTo>
                    <a:pt x="15157" y="88800"/>
                    <a:pt x="13894" y="88800"/>
                    <a:pt x="13894" y="87600"/>
                  </a:cubicBezTo>
                  <a:lnTo>
                    <a:pt x="15157" y="84000"/>
                  </a:lnTo>
                  <a:close/>
                  <a:moveTo>
                    <a:pt x="13894" y="92400"/>
                  </a:moveTo>
                  <a:cubicBezTo>
                    <a:pt x="13894" y="91200"/>
                    <a:pt x="13894" y="91200"/>
                    <a:pt x="15157" y="91200"/>
                  </a:cubicBezTo>
                  <a:cubicBezTo>
                    <a:pt x="20210" y="91200"/>
                    <a:pt x="20210" y="91200"/>
                    <a:pt x="20210" y="91200"/>
                  </a:cubicBezTo>
                  <a:cubicBezTo>
                    <a:pt x="21473" y="91200"/>
                    <a:pt x="21473" y="91200"/>
                    <a:pt x="21473" y="92400"/>
                  </a:cubicBezTo>
                  <a:cubicBezTo>
                    <a:pt x="21473" y="96000"/>
                    <a:pt x="21473" y="96000"/>
                    <a:pt x="21473" y="96000"/>
                  </a:cubicBezTo>
                  <a:cubicBezTo>
                    <a:pt x="21473" y="96000"/>
                    <a:pt x="20210" y="97200"/>
                    <a:pt x="20210" y="97200"/>
                  </a:cubicBezTo>
                  <a:cubicBezTo>
                    <a:pt x="13894" y="97200"/>
                    <a:pt x="13894" y="97200"/>
                    <a:pt x="13894" y="97200"/>
                  </a:cubicBezTo>
                  <a:cubicBezTo>
                    <a:pt x="13894" y="97200"/>
                    <a:pt x="13894" y="96000"/>
                    <a:pt x="13894" y="96000"/>
                  </a:cubicBezTo>
                  <a:lnTo>
                    <a:pt x="13894" y="92400"/>
                  </a:lnTo>
                  <a:close/>
                  <a:moveTo>
                    <a:pt x="17684" y="104400"/>
                  </a:moveTo>
                  <a:cubicBezTo>
                    <a:pt x="17684" y="104400"/>
                    <a:pt x="17684" y="104400"/>
                    <a:pt x="16421" y="104400"/>
                  </a:cubicBezTo>
                  <a:cubicBezTo>
                    <a:pt x="13894" y="104400"/>
                    <a:pt x="13894" y="104400"/>
                    <a:pt x="13894" y="104400"/>
                  </a:cubicBezTo>
                  <a:cubicBezTo>
                    <a:pt x="12631" y="104400"/>
                    <a:pt x="12631" y="104400"/>
                    <a:pt x="12631" y="104400"/>
                  </a:cubicBezTo>
                  <a:cubicBezTo>
                    <a:pt x="12631" y="99600"/>
                    <a:pt x="12631" y="99600"/>
                    <a:pt x="12631" y="99600"/>
                  </a:cubicBezTo>
                  <a:cubicBezTo>
                    <a:pt x="12631" y="99600"/>
                    <a:pt x="13894" y="98400"/>
                    <a:pt x="13894" y="98400"/>
                  </a:cubicBezTo>
                  <a:cubicBezTo>
                    <a:pt x="17684" y="98400"/>
                    <a:pt x="17684" y="98400"/>
                    <a:pt x="17684" y="98400"/>
                  </a:cubicBezTo>
                  <a:cubicBezTo>
                    <a:pt x="17684" y="98400"/>
                    <a:pt x="17684" y="99600"/>
                    <a:pt x="17684" y="99600"/>
                  </a:cubicBezTo>
                  <a:lnTo>
                    <a:pt x="17684" y="104400"/>
                  </a:lnTo>
                  <a:close/>
                  <a:moveTo>
                    <a:pt x="27789" y="104400"/>
                  </a:moveTo>
                  <a:cubicBezTo>
                    <a:pt x="27789" y="104400"/>
                    <a:pt x="26526" y="104400"/>
                    <a:pt x="26526" y="104400"/>
                  </a:cubicBezTo>
                  <a:cubicBezTo>
                    <a:pt x="20210" y="104400"/>
                    <a:pt x="20210" y="104400"/>
                    <a:pt x="20210" y="104400"/>
                  </a:cubicBezTo>
                  <a:cubicBezTo>
                    <a:pt x="20210" y="104400"/>
                    <a:pt x="20210" y="104400"/>
                    <a:pt x="20210" y="104400"/>
                  </a:cubicBezTo>
                  <a:cubicBezTo>
                    <a:pt x="20210" y="99600"/>
                    <a:pt x="20210" y="99600"/>
                    <a:pt x="20210" y="99600"/>
                  </a:cubicBezTo>
                  <a:cubicBezTo>
                    <a:pt x="20210" y="99600"/>
                    <a:pt x="20210" y="98400"/>
                    <a:pt x="21473" y="98400"/>
                  </a:cubicBezTo>
                  <a:cubicBezTo>
                    <a:pt x="26526" y="98400"/>
                    <a:pt x="26526" y="98400"/>
                    <a:pt x="26526" y="98400"/>
                  </a:cubicBezTo>
                  <a:cubicBezTo>
                    <a:pt x="27789" y="98400"/>
                    <a:pt x="27789" y="99600"/>
                    <a:pt x="27789" y="99600"/>
                  </a:cubicBezTo>
                  <a:lnTo>
                    <a:pt x="27789" y="104400"/>
                  </a:lnTo>
                  <a:close/>
                  <a:moveTo>
                    <a:pt x="29052" y="97200"/>
                  </a:moveTo>
                  <a:cubicBezTo>
                    <a:pt x="24000" y="97200"/>
                    <a:pt x="24000" y="97200"/>
                    <a:pt x="24000" y="97200"/>
                  </a:cubicBezTo>
                  <a:cubicBezTo>
                    <a:pt x="22736" y="97200"/>
                    <a:pt x="22736" y="96000"/>
                    <a:pt x="22736" y="96000"/>
                  </a:cubicBezTo>
                  <a:cubicBezTo>
                    <a:pt x="22736" y="92400"/>
                    <a:pt x="22736" y="92400"/>
                    <a:pt x="22736" y="92400"/>
                  </a:cubicBezTo>
                  <a:cubicBezTo>
                    <a:pt x="24000" y="91200"/>
                    <a:pt x="24000" y="91200"/>
                    <a:pt x="24000" y="91200"/>
                  </a:cubicBezTo>
                  <a:cubicBezTo>
                    <a:pt x="29052" y="91200"/>
                    <a:pt x="29052" y="91200"/>
                    <a:pt x="29052" y="91200"/>
                  </a:cubicBezTo>
                  <a:cubicBezTo>
                    <a:pt x="29052" y="91200"/>
                    <a:pt x="30315" y="91200"/>
                    <a:pt x="30315" y="92400"/>
                  </a:cubicBezTo>
                  <a:cubicBezTo>
                    <a:pt x="29052" y="96000"/>
                    <a:pt x="29052" y="96000"/>
                    <a:pt x="29052" y="96000"/>
                  </a:cubicBezTo>
                  <a:cubicBezTo>
                    <a:pt x="29052" y="96000"/>
                    <a:pt x="29052" y="97200"/>
                    <a:pt x="29052" y="97200"/>
                  </a:cubicBezTo>
                  <a:close/>
                  <a:moveTo>
                    <a:pt x="82105" y="104400"/>
                  </a:moveTo>
                  <a:cubicBezTo>
                    <a:pt x="30315" y="104400"/>
                    <a:pt x="30315" y="104400"/>
                    <a:pt x="30315" y="104400"/>
                  </a:cubicBezTo>
                  <a:cubicBezTo>
                    <a:pt x="30315" y="104400"/>
                    <a:pt x="29052" y="104400"/>
                    <a:pt x="29052" y="104400"/>
                  </a:cubicBezTo>
                  <a:cubicBezTo>
                    <a:pt x="29052" y="99600"/>
                    <a:pt x="29052" y="99600"/>
                    <a:pt x="29052" y="99600"/>
                  </a:cubicBezTo>
                  <a:cubicBezTo>
                    <a:pt x="30315" y="99600"/>
                    <a:pt x="30315" y="98400"/>
                    <a:pt x="30315" y="98400"/>
                  </a:cubicBezTo>
                  <a:cubicBezTo>
                    <a:pt x="82105" y="98400"/>
                    <a:pt x="82105" y="98400"/>
                    <a:pt x="82105" y="98400"/>
                  </a:cubicBezTo>
                  <a:cubicBezTo>
                    <a:pt x="83368" y="98400"/>
                    <a:pt x="83368" y="99600"/>
                    <a:pt x="83368" y="99600"/>
                  </a:cubicBezTo>
                  <a:cubicBezTo>
                    <a:pt x="83368" y="104400"/>
                    <a:pt x="83368" y="104400"/>
                    <a:pt x="83368" y="104400"/>
                  </a:cubicBezTo>
                  <a:cubicBezTo>
                    <a:pt x="83368" y="104400"/>
                    <a:pt x="83368" y="104400"/>
                    <a:pt x="82105" y="104400"/>
                  </a:cubicBezTo>
                  <a:close/>
                  <a:moveTo>
                    <a:pt x="83368" y="96000"/>
                  </a:moveTo>
                  <a:cubicBezTo>
                    <a:pt x="82105" y="92400"/>
                    <a:pt x="82105" y="92400"/>
                    <a:pt x="82105" y="92400"/>
                  </a:cubicBezTo>
                  <a:cubicBezTo>
                    <a:pt x="82105" y="91200"/>
                    <a:pt x="83368" y="91200"/>
                    <a:pt x="83368" y="91200"/>
                  </a:cubicBezTo>
                  <a:cubicBezTo>
                    <a:pt x="88421" y="91200"/>
                    <a:pt x="88421" y="91200"/>
                    <a:pt x="88421" y="91200"/>
                  </a:cubicBezTo>
                  <a:cubicBezTo>
                    <a:pt x="88421" y="91200"/>
                    <a:pt x="89684" y="91200"/>
                    <a:pt x="89684" y="92400"/>
                  </a:cubicBezTo>
                  <a:cubicBezTo>
                    <a:pt x="89684" y="96000"/>
                    <a:pt x="89684" y="96000"/>
                    <a:pt x="89684" y="96000"/>
                  </a:cubicBezTo>
                  <a:cubicBezTo>
                    <a:pt x="89684" y="96000"/>
                    <a:pt x="89684" y="97200"/>
                    <a:pt x="88421" y="97200"/>
                  </a:cubicBezTo>
                  <a:cubicBezTo>
                    <a:pt x="84631" y="97200"/>
                    <a:pt x="84631" y="97200"/>
                    <a:pt x="84631" y="97200"/>
                  </a:cubicBezTo>
                  <a:cubicBezTo>
                    <a:pt x="83368" y="97200"/>
                    <a:pt x="83368" y="96000"/>
                    <a:pt x="83368" y="96000"/>
                  </a:cubicBezTo>
                  <a:close/>
                  <a:moveTo>
                    <a:pt x="92210" y="104400"/>
                  </a:moveTo>
                  <a:cubicBezTo>
                    <a:pt x="87157" y="104400"/>
                    <a:pt x="87157" y="104400"/>
                    <a:pt x="87157" y="104400"/>
                  </a:cubicBezTo>
                  <a:cubicBezTo>
                    <a:pt x="85894" y="104400"/>
                    <a:pt x="85894" y="104400"/>
                    <a:pt x="85894" y="104400"/>
                  </a:cubicBezTo>
                  <a:cubicBezTo>
                    <a:pt x="85894" y="99600"/>
                    <a:pt x="85894" y="99600"/>
                    <a:pt x="85894" y="99600"/>
                  </a:cubicBezTo>
                  <a:cubicBezTo>
                    <a:pt x="85894" y="99600"/>
                    <a:pt x="85894" y="98400"/>
                    <a:pt x="85894" y="98400"/>
                  </a:cubicBezTo>
                  <a:cubicBezTo>
                    <a:pt x="92210" y="98400"/>
                    <a:pt x="92210" y="98400"/>
                    <a:pt x="92210" y="98400"/>
                  </a:cubicBezTo>
                  <a:cubicBezTo>
                    <a:pt x="92210" y="98400"/>
                    <a:pt x="93473" y="99600"/>
                    <a:pt x="93473" y="99600"/>
                  </a:cubicBezTo>
                  <a:cubicBezTo>
                    <a:pt x="93473" y="104400"/>
                    <a:pt x="93473" y="104400"/>
                    <a:pt x="93473" y="104400"/>
                  </a:cubicBezTo>
                  <a:cubicBezTo>
                    <a:pt x="93473" y="104400"/>
                    <a:pt x="93473" y="104400"/>
                    <a:pt x="92210" y="104400"/>
                  </a:cubicBezTo>
                  <a:close/>
                  <a:moveTo>
                    <a:pt x="106105" y="104400"/>
                  </a:moveTo>
                  <a:cubicBezTo>
                    <a:pt x="96000" y="104400"/>
                    <a:pt x="96000" y="104400"/>
                    <a:pt x="96000" y="104400"/>
                  </a:cubicBezTo>
                  <a:cubicBezTo>
                    <a:pt x="96000" y="104400"/>
                    <a:pt x="96000" y="104400"/>
                    <a:pt x="96000" y="104400"/>
                  </a:cubicBezTo>
                  <a:cubicBezTo>
                    <a:pt x="94736" y="99600"/>
                    <a:pt x="94736" y="99600"/>
                    <a:pt x="94736" y="99600"/>
                  </a:cubicBezTo>
                  <a:cubicBezTo>
                    <a:pt x="94736" y="99600"/>
                    <a:pt x="94736" y="98400"/>
                    <a:pt x="96000" y="98400"/>
                  </a:cubicBezTo>
                  <a:cubicBezTo>
                    <a:pt x="104842" y="98400"/>
                    <a:pt x="104842" y="98400"/>
                    <a:pt x="104842" y="98400"/>
                  </a:cubicBezTo>
                  <a:cubicBezTo>
                    <a:pt x="106105" y="98400"/>
                    <a:pt x="106105" y="99600"/>
                    <a:pt x="106105" y="99600"/>
                  </a:cubicBezTo>
                  <a:cubicBezTo>
                    <a:pt x="107368" y="104400"/>
                    <a:pt x="107368" y="104400"/>
                    <a:pt x="107368" y="104400"/>
                  </a:cubicBezTo>
                  <a:cubicBezTo>
                    <a:pt x="107368" y="104400"/>
                    <a:pt x="106105" y="104400"/>
                    <a:pt x="106105" y="104400"/>
                  </a:cubicBezTo>
                  <a:close/>
                </a:path>
              </a:pathLst>
            </a:custGeom>
            <a:solidFill>
              <a:srgbClr val="CC0066"/>
            </a:solidFill>
            <a:ln>
              <a:noFill/>
            </a:ln>
          </p:spPr>
          <p:txBody>
            <a:bodyPr lIns="100575" tIns="50275" rIns="100575" bIns="50275" anchor="t" anchorCtr="0">
              <a:noAutofit/>
            </a:bodyPr>
            <a:lstStyle/>
            <a:p>
              <a:pPr marL="0" marR="0" lvl="0" indent="0" algn="l" rtl="0">
                <a:lnSpc>
                  <a:spcPct val="100000"/>
                </a:lnSpc>
                <a:spcBef>
                  <a:spcPts val="0"/>
                </a:spcBef>
                <a:spcAft>
                  <a:spcPts val="0"/>
                </a:spcAft>
                <a:buClr>
                  <a:srgbClr val="000000"/>
                </a:buClr>
                <a:buFont typeface="Arial"/>
                <a:buNone/>
              </a:pPr>
              <a:endParaRPr sz="2200" b="0" i="0" u="none" strike="noStrike" cap="none">
                <a:solidFill>
                  <a:srgbClr val="000000"/>
                </a:solidFill>
                <a:latin typeface="Arial"/>
                <a:ea typeface="Arial"/>
                <a:cs typeface="Arial"/>
                <a:sym typeface="Arial"/>
              </a:endParaRPr>
            </a:p>
          </p:txBody>
        </p:sp>
      </p:grpSp>
      <p:pic>
        <p:nvPicPr>
          <p:cNvPr id="74" name="Shape 74"/>
          <p:cNvPicPr preferRelativeResize="0"/>
          <p:nvPr/>
        </p:nvPicPr>
        <p:blipFill rotWithShape="1">
          <a:blip r:embed="rId3">
            <a:alphaModFix/>
          </a:blip>
          <a:srcRect/>
          <a:stretch/>
        </p:blipFill>
        <p:spPr>
          <a:xfrm>
            <a:off x="732968" y="2163492"/>
            <a:ext cx="361272" cy="322566"/>
          </a:xfrm>
          <a:prstGeom prst="rect">
            <a:avLst/>
          </a:prstGeom>
          <a:solidFill>
            <a:srgbClr val="CC0066"/>
          </a:solidFill>
          <a:ln>
            <a:noFill/>
          </a:ln>
        </p:spPr>
      </p:pic>
      <p:grpSp>
        <p:nvGrpSpPr>
          <p:cNvPr id="75" name="Shape 75"/>
          <p:cNvGrpSpPr/>
          <p:nvPr/>
        </p:nvGrpSpPr>
        <p:grpSpPr>
          <a:xfrm>
            <a:off x="622300" y="3955285"/>
            <a:ext cx="3444376" cy="589560"/>
            <a:chOff x="622300" y="3531951"/>
            <a:chExt cx="3444376" cy="589560"/>
          </a:xfrm>
        </p:grpSpPr>
        <p:sp>
          <p:nvSpPr>
            <p:cNvPr id="76" name="Shape 76"/>
            <p:cNvSpPr/>
            <p:nvPr/>
          </p:nvSpPr>
          <p:spPr>
            <a:xfrm>
              <a:off x="1333112" y="3570307"/>
              <a:ext cx="2733564" cy="49244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1" u="none" strike="noStrike" cap="none" dirty="0">
                  <a:solidFill>
                    <a:srgbClr val="000000"/>
                  </a:solidFill>
                  <a:latin typeface="Arial"/>
                  <a:ea typeface="Arial"/>
                  <a:cs typeface="Arial"/>
                  <a:sym typeface="Arial"/>
                </a:rPr>
                <a:t>Use of operational metrics to measure current site usage</a:t>
              </a:r>
            </a:p>
          </p:txBody>
        </p:sp>
        <p:sp>
          <p:nvSpPr>
            <p:cNvPr id="77" name="Shape 77"/>
            <p:cNvSpPr/>
            <p:nvPr/>
          </p:nvSpPr>
          <p:spPr>
            <a:xfrm>
              <a:off x="622300" y="3531951"/>
              <a:ext cx="589560" cy="589560"/>
            </a:xfrm>
            <a:prstGeom prst="ellipse">
              <a:avLst/>
            </a:prstGeom>
            <a:solidFill>
              <a:schemeClr val="lt1"/>
            </a:solidFill>
            <a:ln w="38100" cap="flat" cmpd="sng">
              <a:solidFill>
                <a:srgbClr val="CC0066"/>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000" b="1" i="0" u="none" strike="noStrike" cap="none">
                <a:solidFill>
                  <a:srgbClr val="80B930"/>
                </a:solidFill>
                <a:latin typeface="Arial"/>
                <a:ea typeface="Arial"/>
                <a:cs typeface="Arial"/>
                <a:sym typeface="Arial"/>
              </a:endParaRPr>
            </a:p>
          </p:txBody>
        </p:sp>
      </p:grpSp>
      <p:sp>
        <p:nvSpPr>
          <p:cNvPr id="78" name="Shape 78"/>
          <p:cNvSpPr/>
          <p:nvPr/>
        </p:nvSpPr>
        <p:spPr>
          <a:xfrm>
            <a:off x="730583" y="4096250"/>
            <a:ext cx="361268" cy="307632"/>
          </a:xfrm>
          <a:custGeom>
            <a:avLst/>
            <a:gdLst/>
            <a:ahLst/>
            <a:cxnLst/>
            <a:rect l="0" t="0" r="0" b="0"/>
            <a:pathLst>
              <a:path w="120000" h="120000" extrusionOk="0">
                <a:moveTo>
                  <a:pt x="100087" y="96875"/>
                </a:moveTo>
                <a:lnTo>
                  <a:pt x="100087" y="100781"/>
                </a:lnTo>
                <a:lnTo>
                  <a:pt x="111716" y="100781"/>
                </a:lnTo>
                <a:lnTo>
                  <a:pt x="111716" y="96875"/>
                </a:lnTo>
                <a:lnTo>
                  <a:pt x="100087" y="96875"/>
                </a:lnTo>
                <a:close/>
                <a:moveTo>
                  <a:pt x="23903" y="64355"/>
                </a:moveTo>
                <a:lnTo>
                  <a:pt x="34262" y="64355"/>
                </a:lnTo>
                <a:lnTo>
                  <a:pt x="34262" y="80047"/>
                </a:lnTo>
                <a:lnTo>
                  <a:pt x="23903" y="80047"/>
                </a:lnTo>
                <a:lnTo>
                  <a:pt x="23903" y="64355"/>
                </a:lnTo>
                <a:close/>
                <a:moveTo>
                  <a:pt x="44541" y="54627"/>
                </a:moveTo>
                <a:lnTo>
                  <a:pt x="54860" y="54627"/>
                </a:lnTo>
                <a:lnTo>
                  <a:pt x="54860" y="80047"/>
                </a:lnTo>
                <a:lnTo>
                  <a:pt x="44541" y="80047"/>
                </a:lnTo>
                <a:lnTo>
                  <a:pt x="44541" y="54627"/>
                </a:lnTo>
                <a:close/>
                <a:moveTo>
                  <a:pt x="65139" y="36426"/>
                </a:moveTo>
                <a:lnTo>
                  <a:pt x="75478" y="36426"/>
                </a:lnTo>
                <a:lnTo>
                  <a:pt x="75478" y="80047"/>
                </a:lnTo>
                <a:lnTo>
                  <a:pt x="65139" y="80047"/>
                </a:lnTo>
                <a:lnTo>
                  <a:pt x="65139" y="36426"/>
                </a:lnTo>
                <a:close/>
                <a:moveTo>
                  <a:pt x="85757" y="26461"/>
                </a:moveTo>
                <a:lnTo>
                  <a:pt x="96076" y="26461"/>
                </a:lnTo>
                <a:lnTo>
                  <a:pt x="96076" y="80047"/>
                </a:lnTo>
                <a:lnTo>
                  <a:pt x="85757" y="80047"/>
                </a:lnTo>
                <a:lnTo>
                  <a:pt x="85757" y="26461"/>
                </a:lnTo>
                <a:close/>
                <a:moveTo>
                  <a:pt x="8303" y="9751"/>
                </a:moveTo>
                <a:lnTo>
                  <a:pt x="8303" y="94130"/>
                </a:lnTo>
                <a:lnTo>
                  <a:pt x="111676" y="94130"/>
                </a:lnTo>
                <a:lnTo>
                  <a:pt x="111676" y="9751"/>
                </a:lnTo>
                <a:lnTo>
                  <a:pt x="8303" y="9751"/>
                </a:lnTo>
                <a:close/>
                <a:moveTo>
                  <a:pt x="4151" y="0"/>
                </a:moveTo>
                <a:lnTo>
                  <a:pt x="115828" y="0"/>
                </a:lnTo>
                <a:lnTo>
                  <a:pt x="116775" y="118"/>
                </a:lnTo>
                <a:lnTo>
                  <a:pt x="117662" y="473"/>
                </a:lnTo>
                <a:lnTo>
                  <a:pt x="118468" y="1065"/>
                </a:lnTo>
                <a:lnTo>
                  <a:pt x="119072" y="1798"/>
                </a:lnTo>
                <a:lnTo>
                  <a:pt x="119596" y="2745"/>
                </a:lnTo>
                <a:lnTo>
                  <a:pt x="119879" y="3763"/>
                </a:lnTo>
                <a:lnTo>
                  <a:pt x="120000" y="4875"/>
                </a:lnTo>
                <a:lnTo>
                  <a:pt x="120000" y="99029"/>
                </a:lnTo>
                <a:lnTo>
                  <a:pt x="119879" y="100142"/>
                </a:lnTo>
                <a:lnTo>
                  <a:pt x="119596" y="101159"/>
                </a:lnTo>
                <a:lnTo>
                  <a:pt x="119072" y="102059"/>
                </a:lnTo>
                <a:lnTo>
                  <a:pt x="118468" y="102840"/>
                </a:lnTo>
                <a:lnTo>
                  <a:pt x="117662" y="103384"/>
                </a:lnTo>
                <a:lnTo>
                  <a:pt x="116775" y="103763"/>
                </a:lnTo>
                <a:lnTo>
                  <a:pt x="115828" y="103905"/>
                </a:lnTo>
                <a:lnTo>
                  <a:pt x="73563" y="103905"/>
                </a:lnTo>
                <a:lnTo>
                  <a:pt x="73563" y="113112"/>
                </a:lnTo>
                <a:lnTo>
                  <a:pt x="92650" y="113112"/>
                </a:lnTo>
                <a:lnTo>
                  <a:pt x="92650" y="120000"/>
                </a:lnTo>
                <a:lnTo>
                  <a:pt x="27369" y="120000"/>
                </a:lnTo>
                <a:lnTo>
                  <a:pt x="27369" y="113112"/>
                </a:lnTo>
                <a:lnTo>
                  <a:pt x="46476" y="113112"/>
                </a:lnTo>
                <a:lnTo>
                  <a:pt x="46476" y="103905"/>
                </a:lnTo>
                <a:lnTo>
                  <a:pt x="4151" y="103905"/>
                </a:lnTo>
                <a:lnTo>
                  <a:pt x="3204" y="103763"/>
                </a:lnTo>
                <a:lnTo>
                  <a:pt x="2337" y="103384"/>
                </a:lnTo>
                <a:lnTo>
                  <a:pt x="1572" y="102840"/>
                </a:lnTo>
                <a:lnTo>
                  <a:pt x="906" y="102059"/>
                </a:lnTo>
                <a:lnTo>
                  <a:pt x="443" y="101159"/>
                </a:lnTo>
                <a:lnTo>
                  <a:pt x="100" y="100142"/>
                </a:lnTo>
                <a:lnTo>
                  <a:pt x="0" y="99029"/>
                </a:lnTo>
                <a:lnTo>
                  <a:pt x="0" y="4875"/>
                </a:lnTo>
                <a:lnTo>
                  <a:pt x="100" y="3763"/>
                </a:lnTo>
                <a:lnTo>
                  <a:pt x="443" y="2745"/>
                </a:lnTo>
                <a:lnTo>
                  <a:pt x="906" y="1798"/>
                </a:lnTo>
                <a:lnTo>
                  <a:pt x="1572" y="1065"/>
                </a:lnTo>
                <a:lnTo>
                  <a:pt x="2337" y="473"/>
                </a:lnTo>
                <a:lnTo>
                  <a:pt x="3204" y="118"/>
                </a:lnTo>
                <a:lnTo>
                  <a:pt x="4151" y="0"/>
                </a:lnTo>
                <a:close/>
              </a:path>
            </a:pathLst>
          </a:custGeom>
          <a:solidFill>
            <a:srgbClr val="CC0066"/>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9" name="Shape 79"/>
          <p:cNvSpPr txBox="1"/>
          <p:nvPr/>
        </p:nvSpPr>
        <p:spPr>
          <a:xfrm>
            <a:off x="248575" y="372535"/>
            <a:ext cx="8353498"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dirty="0">
                <a:solidFill>
                  <a:schemeClr val="dk2"/>
                </a:solidFill>
                <a:latin typeface="Arial"/>
                <a:ea typeface="Arial"/>
                <a:cs typeface="Arial"/>
                <a:sym typeface="Arial"/>
              </a:rPr>
              <a:t>BCO Metrics Challenge: Summary</a:t>
            </a:r>
          </a:p>
        </p:txBody>
      </p:sp>
      <p:sp>
        <p:nvSpPr>
          <p:cNvPr id="25" name="Shape 60"/>
          <p:cNvSpPr/>
          <p:nvPr/>
        </p:nvSpPr>
        <p:spPr>
          <a:xfrm>
            <a:off x="4425323" y="3082149"/>
            <a:ext cx="3807519" cy="705957"/>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600"/>
              </a:spcBef>
              <a:spcAft>
                <a:spcPts val="0"/>
              </a:spcAft>
              <a:buClr>
                <a:srgbClr val="C00000"/>
              </a:buClr>
              <a:buSzPct val="150000"/>
              <a:buFont typeface="Noto Sans Symbols"/>
              <a:buChar char="❑"/>
            </a:pPr>
            <a:r>
              <a:rPr lang="en-US" sz="1300" b="0" i="0" u="none" strike="noStrike" cap="none" dirty="0">
                <a:solidFill>
                  <a:srgbClr val="CC0066"/>
                </a:solidFill>
                <a:latin typeface="Arial"/>
                <a:ea typeface="Arial"/>
                <a:cs typeface="Arial"/>
                <a:sym typeface="Arial"/>
              </a:rPr>
              <a:t>Ability to drive wider range of users to engage with the personalization solutions</a:t>
            </a:r>
          </a:p>
        </p:txBody>
      </p:sp>
      <p:sp>
        <p:nvSpPr>
          <p:cNvPr id="26" name="Shape 60"/>
          <p:cNvSpPr/>
          <p:nvPr/>
        </p:nvSpPr>
        <p:spPr>
          <a:xfrm>
            <a:off x="4425322" y="4053483"/>
            <a:ext cx="3807519" cy="562247"/>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600"/>
              </a:spcBef>
              <a:spcAft>
                <a:spcPts val="0"/>
              </a:spcAft>
              <a:buClr>
                <a:srgbClr val="C00000"/>
              </a:buClr>
              <a:buSzPct val="150000"/>
              <a:buFont typeface="Noto Sans Symbols"/>
              <a:buChar char="❑"/>
            </a:pPr>
            <a:r>
              <a:rPr lang="en-US" sz="1300" b="0" i="0" u="none" strike="noStrike" cap="none" dirty="0">
                <a:solidFill>
                  <a:srgbClr val="CC0066"/>
                </a:solidFill>
                <a:latin typeface="Arial"/>
                <a:ea typeface="Arial"/>
                <a:cs typeface="Arial"/>
                <a:sym typeface="Arial"/>
              </a:rPr>
              <a:t>Enhanced metrics to measure results in the short-term using surveys</a:t>
            </a:r>
          </a:p>
        </p:txBody>
      </p:sp>
      <p:sp>
        <p:nvSpPr>
          <p:cNvPr id="27" name="Shape 60"/>
          <p:cNvSpPr/>
          <p:nvPr/>
        </p:nvSpPr>
        <p:spPr>
          <a:xfrm>
            <a:off x="4425322" y="5046919"/>
            <a:ext cx="3807519" cy="536217"/>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600"/>
              </a:spcBef>
              <a:spcAft>
                <a:spcPts val="0"/>
              </a:spcAft>
              <a:buClr>
                <a:srgbClr val="C00000"/>
              </a:buClr>
              <a:buSzPct val="150000"/>
              <a:buFont typeface="Noto Sans Symbols"/>
              <a:buChar char="❑"/>
            </a:pPr>
            <a:r>
              <a:rPr lang="en-US" sz="1300" dirty="0">
                <a:solidFill>
                  <a:srgbClr val="CC0066"/>
                </a:solidFill>
              </a:rPr>
              <a:t>Expanding reach and enhancing personalization offerings </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a:t>
            </a:fld>
            <a:endParaRPr lang="en-US" sz="900">
              <a:solidFill>
                <a:schemeClr val="dk1"/>
              </a:solidFill>
              <a:latin typeface="Belleza"/>
              <a:ea typeface="Belleza"/>
              <a:cs typeface="Belleza"/>
              <a:sym typeface="Belleza"/>
            </a:endParaRPr>
          </a:p>
        </p:txBody>
      </p:sp>
    </p:spTree>
    <p:extLst>
      <p:ext uri="{BB962C8B-B14F-4D97-AF65-F5344CB8AC3E}">
        <p14:creationId xmlns:p14="http://schemas.microsoft.com/office/powerpoint/2010/main" val="28919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2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par>
                          <p:cTn id="51" fill="hold">
                            <p:stCondLst>
                              <p:cond delay="500"/>
                            </p:stCondLst>
                            <p:childTnLst>
                              <p:par>
                                <p:cTn id="52" presetID="10" presetClass="entr" presetSubtype="0" fill="hold" nodeType="afterEffect">
                                  <p:stCondLst>
                                    <p:cond delay="50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9" grpId="0" animBg="1"/>
      <p:bldP spid="78" grpId="0" animBg="1"/>
      <p:bldP spid="25" grpId="0"/>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509"/>
        <p:cNvGrpSpPr/>
        <p:nvPr/>
      </p:nvGrpSpPr>
      <p:grpSpPr>
        <a:xfrm>
          <a:off x="0" y="0"/>
          <a:ext cx="0" cy="0"/>
          <a:chOff x="0" y="0"/>
          <a:chExt cx="0" cy="0"/>
        </a:xfrm>
      </p:grpSpPr>
      <p:sp>
        <p:nvSpPr>
          <p:cNvPr id="510" name="Shape 510"/>
          <p:cNvSpPr txBox="1"/>
          <p:nvPr/>
        </p:nvSpPr>
        <p:spPr>
          <a:xfrm>
            <a:off x="934650" y="2601325"/>
            <a:ext cx="7274700" cy="192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Long Term</a:t>
            </a:r>
          </a:p>
          <a:p>
            <a:pPr lvl="0" rtl="0">
              <a:spcBef>
                <a:spcPts val="0"/>
              </a:spcBef>
              <a:buClr>
                <a:schemeClr val="lt1"/>
              </a:buClr>
              <a:buSzPct val="25000"/>
              <a:buFont typeface="Arial"/>
              <a:buNone/>
            </a:pPr>
            <a:r>
              <a:rPr lang="en-US" sz="4800" b="1" i="1">
                <a:solidFill>
                  <a:schemeClr val="lt1"/>
                </a:solidFill>
              </a:rPr>
              <a:t>A Culture of Measurement</a:t>
            </a:r>
          </a:p>
        </p:txBody>
      </p:sp>
      <p:sp>
        <p:nvSpPr>
          <p:cNvPr id="511" name="Shape 511"/>
          <p:cNvSpPr/>
          <p:nvPr/>
        </p:nvSpPr>
        <p:spPr>
          <a:xfrm>
            <a:off x="12625" y="5430825"/>
            <a:ext cx="9144000" cy="1427099"/>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30</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518" name="Shape 518"/>
          <p:cNvSpPr txBox="1">
            <a:spLocks noGrp="1"/>
          </p:cNvSpPr>
          <p:nvPr>
            <p:ph type="body" idx="4294967295"/>
          </p:nvPr>
        </p:nvSpPr>
        <p:spPr>
          <a:xfrm>
            <a:off x="311700" y="1493275"/>
            <a:ext cx="5744400" cy="41340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Char char="●"/>
            </a:pPr>
            <a:r>
              <a:rPr lang="en-US" sz="1600">
                <a:latin typeface="Arial"/>
                <a:ea typeface="Arial"/>
                <a:cs typeface="Arial"/>
                <a:sym typeface="Arial"/>
              </a:rPr>
              <a:t>BCO is building an organization that puts the highest value on evidence-based decision making</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We are proposing a pathway for this work, using the 3 phases of The Personalization Journey, broken down into:</a:t>
            </a:r>
          </a:p>
          <a:p>
            <a:pPr marL="914400" lvl="1" indent="-330200" rtl="0">
              <a:lnSpc>
                <a:spcPct val="115000"/>
              </a:lnSpc>
              <a:spcBef>
                <a:spcPts val="0"/>
              </a:spcBef>
              <a:buSzPct val="100000"/>
              <a:buFont typeface="Arial"/>
              <a:buChar char="○"/>
            </a:pPr>
            <a:r>
              <a:rPr lang="en-US" sz="1600">
                <a:latin typeface="Arial"/>
                <a:ea typeface="Arial"/>
                <a:cs typeface="Arial"/>
                <a:sym typeface="Arial"/>
              </a:rPr>
              <a:t>Process: formal connections and rules</a:t>
            </a:r>
          </a:p>
          <a:p>
            <a:pPr marL="914400" lvl="1" indent="-330200" rtl="0">
              <a:lnSpc>
                <a:spcPct val="115000"/>
              </a:lnSpc>
              <a:spcBef>
                <a:spcPts val="0"/>
              </a:spcBef>
              <a:buSzPct val="100000"/>
              <a:buFont typeface="Arial"/>
              <a:buChar char="○"/>
            </a:pPr>
            <a:r>
              <a:rPr lang="en-US" sz="1600">
                <a:latin typeface="Arial"/>
                <a:ea typeface="Arial"/>
                <a:cs typeface="Arial"/>
                <a:sym typeface="Arial"/>
              </a:rPr>
              <a:t>Tools: practical elements</a:t>
            </a:r>
          </a:p>
          <a:p>
            <a:pPr marL="914400" lvl="1" indent="-330200" rtl="0">
              <a:lnSpc>
                <a:spcPct val="115000"/>
              </a:lnSpc>
              <a:spcBef>
                <a:spcPts val="0"/>
              </a:spcBef>
              <a:buSzPct val="100000"/>
              <a:buFont typeface="Arial"/>
              <a:buChar char="○"/>
            </a:pPr>
            <a:r>
              <a:rPr lang="en-US" sz="1600">
                <a:latin typeface="Arial"/>
                <a:ea typeface="Arial"/>
                <a:cs typeface="Arial"/>
                <a:sym typeface="Arial"/>
              </a:rPr>
              <a:t>People: communication, incentives, and training</a:t>
            </a:r>
          </a:p>
          <a:p>
            <a:pPr marL="45720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Advancing in those dimensions will help BCO advance in this challenge in a holistic and sustainable way</a:t>
            </a:r>
          </a:p>
        </p:txBody>
      </p:sp>
      <p:pic>
        <p:nvPicPr>
          <p:cNvPr id="519" name="Shape 519"/>
          <p:cNvPicPr preferRelativeResize="0"/>
          <p:nvPr/>
        </p:nvPicPr>
        <p:blipFill>
          <a:blip r:embed="rId3">
            <a:alphaModFix/>
          </a:blip>
          <a:stretch>
            <a:fillRect/>
          </a:stretch>
        </p:blipFill>
        <p:spPr>
          <a:xfrm>
            <a:off x="6291100" y="2370275"/>
            <a:ext cx="2419625" cy="2419625"/>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31</a:t>
            </a:fld>
            <a:endParaRPr lang="en-US" sz="900">
              <a:solidFill>
                <a:schemeClr val="dk1"/>
              </a:solidFill>
              <a:latin typeface="Belleza"/>
              <a:ea typeface="Belleza"/>
              <a:cs typeface="Belleza"/>
              <a:sym typeface="Bellez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p:nvPr/>
        </p:nvSpPr>
        <p:spPr>
          <a:xfrm>
            <a:off x="248575" y="372535"/>
            <a:ext cx="8353499"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Building a Culture of Measurement</a:t>
            </a:r>
          </a:p>
        </p:txBody>
      </p:sp>
      <p:sp>
        <p:nvSpPr>
          <p:cNvPr id="526" name="Shape 526"/>
          <p:cNvSpPr/>
          <p:nvPr/>
        </p:nvSpPr>
        <p:spPr>
          <a:xfrm>
            <a:off x="753200" y="1452150"/>
            <a:ext cx="4857300" cy="5298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800" b="1">
                <a:solidFill>
                  <a:srgbClr val="FFFFFF"/>
                </a:solidFill>
              </a:rPr>
              <a:t>Phase 1: Enhanced Awareness</a:t>
            </a:r>
          </a:p>
        </p:txBody>
      </p:sp>
      <p:sp>
        <p:nvSpPr>
          <p:cNvPr id="527" name="Shape 527"/>
          <p:cNvSpPr/>
          <p:nvPr/>
        </p:nvSpPr>
        <p:spPr>
          <a:xfrm>
            <a:off x="753237" y="2163474"/>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Process</a:t>
            </a:r>
          </a:p>
        </p:txBody>
      </p:sp>
      <p:sp>
        <p:nvSpPr>
          <p:cNvPr id="528" name="Shape 528"/>
          <p:cNvSpPr txBox="1"/>
          <p:nvPr/>
        </p:nvSpPr>
        <p:spPr>
          <a:xfrm>
            <a:off x="3397050" y="2143375"/>
            <a:ext cx="48573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Create basic procedures to collect data from the survey and report results</a:t>
            </a:r>
          </a:p>
          <a:p>
            <a:pPr marL="117475" marR="0" lvl="0" indent="-117475" algn="l" rtl="0">
              <a:lnSpc>
                <a:spcPct val="100000"/>
              </a:lnSpc>
              <a:spcBef>
                <a:spcPts val="0"/>
              </a:spcBef>
              <a:spcAft>
                <a:spcPts val="0"/>
              </a:spcAft>
              <a:buClr>
                <a:srgbClr val="000000"/>
              </a:buClr>
              <a:buSzPct val="100000"/>
              <a:buFont typeface="Arial"/>
              <a:buChar char="•"/>
            </a:pPr>
            <a:r>
              <a:rPr lang="en-US" sz="1100"/>
              <a:t>Incorporate survey results into leadership meetings</a:t>
            </a:r>
          </a:p>
        </p:txBody>
      </p:sp>
      <p:sp>
        <p:nvSpPr>
          <p:cNvPr id="529" name="Shape 529"/>
          <p:cNvSpPr/>
          <p:nvPr/>
        </p:nvSpPr>
        <p:spPr>
          <a:xfrm>
            <a:off x="753237" y="33319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Tools</a:t>
            </a:r>
          </a:p>
        </p:txBody>
      </p:sp>
      <p:sp>
        <p:nvSpPr>
          <p:cNvPr id="530" name="Shape 530"/>
          <p:cNvSpPr txBox="1"/>
          <p:nvPr/>
        </p:nvSpPr>
        <p:spPr>
          <a:xfrm>
            <a:off x="3397050" y="3332000"/>
            <a:ext cx="48573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Implement basic survey</a:t>
            </a:r>
          </a:p>
          <a:p>
            <a:pPr marL="117475" marR="0" lvl="0" indent="-117475" algn="l" rtl="0">
              <a:lnSpc>
                <a:spcPct val="100000"/>
              </a:lnSpc>
              <a:spcBef>
                <a:spcPts val="0"/>
              </a:spcBef>
              <a:spcAft>
                <a:spcPts val="0"/>
              </a:spcAft>
              <a:buClr>
                <a:srgbClr val="000000"/>
              </a:buClr>
              <a:buSzPct val="100000"/>
              <a:buFont typeface="Arial"/>
              <a:buChar char="•"/>
            </a:pPr>
            <a:r>
              <a:rPr lang="en-US" sz="1100"/>
              <a:t>Connect survey with web platform</a:t>
            </a:r>
          </a:p>
          <a:p>
            <a:pPr marL="117475" marR="0" lvl="0" indent="-117475" algn="l" rtl="0">
              <a:lnSpc>
                <a:spcPct val="100000"/>
              </a:lnSpc>
              <a:spcBef>
                <a:spcPts val="0"/>
              </a:spcBef>
              <a:spcAft>
                <a:spcPts val="0"/>
              </a:spcAft>
              <a:buClr>
                <a:srgbClr val="000000"/>
              </a:buClr>
              <a:buSzPct val="100000"/>
              <a:buFont typeface="Arial"/>
              <a:buChar char="•"/>
            </a:pPr>
            <a:r>
              <a:rPr lang="en-US" sz="1100"/>
              <a:t>Create basic reporting tools using Excel</a:t>
            </a:r>
          </a:p>
        </p:txBody>
      </p:sp>
      <p:sp>
        <p:nvSpPr>
          <p:cNvPr id="531" name="Shape 531"/>
          <p:cNvSpPr/>
          <p:nvPr/>
        </p:nvSpPr>
        <p:spPr>
          <a:xfrm>
            <a:off x="753224" y="44795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People</a:t>
            </a:r>
          </a:p>
        </p:txBody>
      </p:sp>
      <p:sp>
        <p:nvSpPr>
          <p:cNvPr id="532" name="Shape 532"/>
          <p:cNvSpPr txBox="1"/>
          <p:nvPr/>
        </p:nvSpPr>
        <p:spPr>
          <a:xfrm>
            <a:off x="3397037" y="4479600"/>
            <a:ext cx="4857299" cy="979200"/>
          </a:xfrm>
          <a:prstGeom prst="rect">
            <a:avLst/>
          </a:prstGeom>
          <a:solidFill>
            <a:srgbClr val="F2F2F2"/>
          </a:solidFill>
          <a:ln>
            <a:noFill/>
          </a:ln>
        </p:spPr>
        <p:txBody>
          <a:bodyPr lIns="91425" tIns="45700" rIns="91425" bIns="45700" anchor="ctr" anchorCtr="0">
            <a:noAutofit/>
          </a:bodyPr>
          <a:lstStyle/>
          <a:p>
            <a:pPr marL="117475" lvl="0" indent="-117475" rtl="0">
              <a:spcBef>
                <a:spcPts val="0"/>
              </a:spcBef>
              <a:buClr>
                <a:schemeClr val="dk1"/>
              </a:buClr>
              <a:buSzPct val="100000"/>
              <a:buFont typeface="Arial"/>
              <a:buChar char="•"/>
            </a:pPr>
            <a:r>
              <a:rPr lang="en-US" sz="1100">
                <a:solidFill>
                  <a:schemeClr val="dk1"/>
                </a:solidFill>
              </a:rPr>
              <a:t>Kick off: The Personalization Journey and The Metrics Playbook</a:t>
            </a:r>
          </a:p>
          <a:p>
            <a:pPr marL="117475" lvl="0" indent="-117475" rtl="0">
              <a:spcBef>
                <a:spcPts val="0"/>
              </a:spcBef>
              <a:buClr>
                <a:schemeClr val="dk1"/>
              </a:buClr>
              <a:buSzPct val="100000"/>
              <a:buFont typeface="Arial"/>
              <a:buChar char="•"/>
            </a:pPr>
            <a:r>
              <a:rPr lang="en-US" sz="1100">
                <a:solidFill>
                  <a:schemeClr val="dk1"/>
                </a:solidFill>
              </a:rPr>
              <a:t>Run an Internal communications campaign</a:t>
            </a:r>
          </a:p>
          <a:p>
            <a:pPr marL="117475" lvl="0" indent="-117475" rtl="0">
              <a:spcBef>
                <a:spcPts val="0"/>
              </a:spcBef>
              <a:buClr>
                <a:schemeClr val="dk1"/>
              </a:buClr>
              <a:buSzPct val="100000"/>
              <a:buFont typeface="Arial"/>
              <a:buChar char="•"/>
            </a:pPr>
            <a:r>
              <a:rPr lang="en-US" sz="1100">
                <a:solidFill>
                  <a:schemeClr val="dk1"/>
                </a:solidFill>
              </a:rPr>
              <a:t>Formalize a role in charge of the measurement process</a:t>
            </a:r>
          </a:p>
          <a:p>
            <a:pPr marL="117475" marR="0" lvl="0" indent="-117475"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Train staff</a:t>
            </a:r>
            <a:r>
              <a:rPr lang="en-US" sz="1100"/>
              <a:t>: </a:t>
            </a:r>
            <a:r>
              <a:rPr lang="en-US" sz="1100" b="0" i="0" u="none" strike="noStrike" cap="none">
                <a:solidFill>
                  <a:srgbClr val="000000"/>
                </a:solidFill>
                <a:latin typeface="Arial"/>
                <a:ea typeface="Arial"/>
                <a:cs typeface="Arial"/>
                <a:sym typeface="Arial"/>
              </a:rPr>
              <a:t>survey implementation</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32</a:t>
            </a:fld>
            <a:endParaRPr lang="en-US" sz="900">
              <a:solidFill>
                <a:schemeClr val="dk1"/>
              </a:solidFill>
              <a:latin typeface="Belleza"/>
              <a:ea typeface="Belleza"/>
              <a:cs typeface="Belleza"/>
              <a:sym typeface="Bellez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Building a Culture of Measurement</a:t>
            </a:r>
          </a:p>
        </p:txBody>
      </p:sp>
      <p:sp>
        <p:nvSpPr>
          <p:cNvPr id="539" name="Shape 539"/>
          <p:cNvSpPr/>
          <p:nvPr/>
        </p:nvSpPr>
        <p:spPr>
          <a:xfrm>
            <a:off x="753237" y="2163474"/>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Process</a:t>
            </a:r>
          </a:p>
        </p:txBody>
      </p:sp>
      <p:sp>
        <p:nvSpPr>
          <p:cNvPr id="540" name="Shape 540"/>
          <p:cNvSpPr txBox="1"/>
          <p:nvPr/>
        </p:nvSpPr>
        <p:spPr>
          <a:xfrm>
            <a:off x="3397050" y="2143375"/>
            <a:ext cx="4857300"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solidFill>
                  <a:schemeClr val="dk1"/>
                </a:solidFill>
              </a:rPr>
              <a:t>Define metric requirements for new operational model</a:t>
            </a:r>
          </a:p>
          <a:p>
            <a:pPr marL="117475" lvl="0" indent="-117475" rtl="0">
              <a:spcBef>
                <a:spcPts val="0"/>
              </a:spcBef>
              <a:buClr>
                <a:schemeClr val="dk1"/>
              </a:buClr>
              <a:buSzPct val="100000"/>
              <a:buFont typeface="Arial"/>
              <a:buChar char="•"/>
            </a:pPr>
            <a:r>
              <a:rPr lang="en-US" sz="1100">
                <a:solidFill>
                  <a:schemeClr val="dk1"/>
                </a:solidFill>
              </a:rPr>
              <a:t>Implement basic policies on measurement</a:t>
            </a:r>
          </a:p>
          <a:p>
            <a:pPr marL="117475" lvl="0" indent="-117475" rtl="0">
              <a:spcBef>
                <a:spcPts val="0"/>
              </a:spcBef>
              <a:buClr>
                <a:schemeClr val="dk1"/>
              </a:buClr>
              <a:buSzPct val="100000"/>
              <a:buFont typeface="Arial"/>
              <a:buChar char="•"/>
            </a:pPr>
            <a:r>
              <a:rPr lang="en-US" sz="1100">
                <a:solidFill>
                  <a:schemeClr val="dk1"/>
                </a:solidFill>
              </a:rPr>
              <a:t>Establish master data and reporting structure</a:t>
            </a:r>
          </a:p>
        </p:txBody>
      </p:sp>
      <p:sp>
        <p:nvSpPr>
          <p:cNvPr id="541" name="Shape 541"/>
          <p:cNvSpPr/>
          <p:nvPr/>
        </p:nvSpPr>
        <p:spPr>
          <a:xfrm>
            <a:off x="753237" y="33319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Tools</a:t>
            </a:r>
          </a:p>
        </p:txBody>
      </p:sp>
      <p:sp>
        <p:nvSpPr>
          <p:cNvPr id="542" name="Shape 542"/>
          <p:cNvSpPr txBox="1"/>
          <p:nvPr/>
        </p:nvSpPr>
        <p:spPr>
          <a:xfrm>
            <a:off x="3397050" y="3332000"/>
            <a:ext cx="4857300" cy="979200"/>
          </a:xfrm>
          <a:prstGeom prst="rect">
            <a:avLst/>
          </a:prstGeom>
          <a:solidFill>
            <a:srgbClr val="F2F2F2"/>
          </a:solidFill>
          <a:ln>
            <a:noFill/>
          </a:ln>
        </p:spPr>
        <p:txBody>
          <a:bodyPr lIns="91425" tIns="45700" rIns="91425" bIns="45700" anchor="ctr" anchorCtr="0">
            <a:noAutofit/>
          </a:bodyPr>
          <a:lstStyle/>
          <a:p>
            <a:pPr marL="117475" lvl="0" indent="-117475" rtl="0">
              <a:spcBef>
                <a:spcPts val="0"/>
              </a:spcBef>
              <a:buClr>
                <a:schemeClr val="dk1"/>
              </a:buClr>
              <a:buSzPct val="100000"/>
              <a:buFont typeface="Arial"/>
              <a:buChar char="•"/>
            </a:pPr>
            <a:r>
              <a:rPr lang="en-US" sz="1100">
                <a:solidFill>
                  <a:schemeClr val="dk1"/>
                </a:solidFill>
              </a:rPr>
              <a:t>Implement decision matrix to assess different operational models</a:t>
            </a:r>
          </a:p>
          <a:p>
            <a:pPr marL="117475" lvl="0" indent="-117475" rtl="0">
              <a:spcBef>
                <a:spcPts val="0"/>
              </a:spcBef>
              <a:buClr>
                <a:schemeClr val="dk1"/>
              </a:buClr>
              <a:buSzPct val="100000"/>
              <a:buFont typeface="Arial"/>
              <a:buChar char="•"/>
            </a:pPr>
            <a:r>
              <a:rPr lang="en-US" sz="1100">
                <a:solidFill>
                  <a:schemeClr val="dk1"/>
                </a:solidFill>
              </a:rPr>
              <a:t>Establish revised metrics dashboard with delivery schedule to stakeholders</a:t>
            </a:r>
          </a:p>
        </p:txBody>
      </p:sp>
      <p:sp>
        <p:nvSpPr>
          <p:cNvPr id="543" name="Shape 543"/>
          <p:cNvSpPr/>
          <p:nvPr/>
        </p:nvSpPr>
        <p:spPr>
          <a:xfrm>
            <a:off x="753224" y="44795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People</a:t>
            </a:r>
          </a:p>
        </p:txBody>
      </p:sp>
      <p:sp>
        <p:nvSpPr>
          <p:cNvPr id="544" name="Shape 544"/>
          <p:cNvSpPr txBox="1"/>
          <p:nvPr/>
        </p:nvSpPr>
        <p:spPr>
          <a:xfrm>
            <a:off x="3397037" y="4479600"/>
            <a:ext cx="4857299" cy="979200"/>
          </a:xfrm>
          <a:prstGeom prst="rect">
            <a:avLst/>
          </a:prstGeom>
          <a:solidFill>
            <a:srgbClr val="F2F2F2"/>
          </a:solidFill>
          <a:ln>
            <a:noFill/>
          </a:ln>
        </p:spPr>
        <p:txBody>
          <a:bodyPr lIns="91425" tIns="45700" rIns="91425" bIns="45700" anchor="ctr" anchorCtr="0">
            <a:noAutofit/>
          </a:bodyPr>
          <a:lstStyle/>
          <a:p>
            <a:pPr marL="117475" marR="0" lvl="0" indent="-117475" algn="l" rtl="0">
              <a:lnSpc>
                <a:spcPct val="100000"/>
              </a:lnSpc>
              <a:spcBef>
                <a:spcPts val="0"/>
              </a:spcBef>
              <a:spcAft>
                <a:spcPts val="0"/>
              </a:spcAft>
              <a:buClr>
                <a:srgbClr val="000000"/>
              </a:buClr>
              <a:buSzPct val="100000"/>
              <a:buFont typeface="Arial"/>
              <a:buChar char="•"/>
            </a:pPr>
            <a:r>
              <a:rPr lang="en-US" sz="1100"/>
              <a:t>Re-train staff on new metrics</a:t>
            </a:r>
          </a:p>
          <a:p>
            <a:pPr marL="117475" marR="0" lvl="0" indent="-117475" algn="l" rtl="0">
              <a:lnSpc>
                <a:spcPct val="100000"/>
              </a:lnSpc>
              <a:spcBef>
                <a:spcPts val="0"/>
              </a:spcBef>
              <a:spcAft>
                <a:spcPts val="0"/>
              </a:spcAft>
              <a:buClr>
                <a:srgbClr val="000000"/>
              </a:buClr>
              <a:buSzPct val="100000"/>
              <a:buFont typeface="Arial"/>
              <a:buChar char="•"/>
            </a:pPr>
            <a:r>
              <a:rPr lang="en-US" sz="1100"/>
              <a:t>Open dialog on how metrics is informing the operational model decision</a:t>
            </a:r>
          </a:p>
          <a:p>
            <a:pPr marL="117475" marR="0" lvl="0" indent="-117475" algn="l" rtl="0">
              <a:lnSpc>
                <a:spcPct val="100000"/>
              </a:lnSpc>
              <a:spcBef>
                <a:spcPts val="0"/>
              </a:spcBef>
              <a:spcAft>
                <a:spcPts val="0"/>
              </a:spcAft>
              <a:buClr>
                <a:srgbClr val="000000"/>
              </a:buClr>
              <a:buSzPct val="100000"/>
              <a:buFont typeface="Arial"/>
              <a:buChar char="•"/>
            </a:pPr>
            <a:r>
              <a:rPr lang="en-US" sz="1100"/>
              <a:t>Incentives for leaders that use metrics to inform their decisions</a:t>
            </a:r>
          </a:p>
        </p:txBody>
      </p:sp>
      <p:sp>
        <p:nvSpPr>
          <p:cNvPr id="545" name="Shape 545"/>
          <p:cNvSpPr/>
          <p:nvPr/>
        </p:nvSpPr>
        <p:spPr>
          <a:xfrm>
            <a:off x="753200" y="1452150"/>
            <a:ext cx="4857300" cy="5298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800" b="1">
                <a:solidFill>
                  <a:srgbClr val="FFFFFF"/>
                </a:solidFill>
              </a:rPr>
              <a:t>Phase 2: Automation and Targeting</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33</a:t>
            </a:fld>
            <a:endParaRPr lang="en-US" sz="900">
              <a:solidFill>
                <a:schemeClr val="dk1"/>
              </a:solidFill>
              <a:latin typeface="Belleza"/>
              <a:ea typeface="Belleza"/>
              <a:cs typeface="Belleza"/>
              <a:sym typeface="Bellez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Building a Culture of Measurement</a:t>
            </a:r>
          </a:p>
        </p:txBody>
      </p:sp>
      <p:sp>
        <p:nvSpPr>
          <p:cNvPr id="552" name="Shape 552"/>
          <p:cNvSpPr/>
          <p:nvPr/>
        </p:nvSpPr>
        <p:spPr>
          <a:xfrm>
            <a:off x="753237" y="2163474"/>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Process</a:t>
            </a:r>
          </a:p>
        </p:txBody>
      </p:sp>
      <p:sp>
        <p:nvSpPr>
          <p:cNvPr id="553" name="Shape 553"/>
          <p:cNvSpPr txBox="1"/>
          <p:nvPr/>
        </p:nvSpPr>
        <p:spPr>
          <a:xfrm>
            <a:off x="3397050" y="2143375"/>
            <a:ext cx="4857300" cy="979200"/>
          </a:xfrm>
          <a:prstGeom prst="rect">
            <a:avLst/>
          </a:prstGeom>
          <a:solidFill>
            <a:srgbClr val="F2F2F2"/>
          </a:solidFill>
          <a:ln>
            <a:noFill/>
          </a:ln>
        </p:spPr>
        <p:txBody>
          <a:bodyPr lIns="91425" tIns="45700" rIns="91425" bIns="45700" anchor="ctr" anchorCtr="0">
            <a:noAutofit/>
          </a:bodyPr>
          <a:lstStyle/>
          <a:p>
            <a:pPr marL="117475" lvl="0" indent="-117475" rtl="0">
              <a:spcBef>
                <a:spcPts val="0"/>
              </a:spcBef>
              <a:buClr>
                <a:schemeClr val="dk1"/>
              </a:buClr>
              <a:buSzPct val="100000"/>
              <a:buFont typeface="Arial"/>
              <a:buChar char="•"/>
            </a:pPr>
            <a:r>
              <a:rPr lang="en-US" sz="1100">
                <a:solidFill>
                  <a:schemeClr val="dk1"/>
                </a:solidFill>
              </a:rPr>
              <a:t>Defined process of measurement and reporting</a:t>
            </a:r>
          </a:p>
          <a:p>
            <a:pPr marL="117475" lvl="0" indent="-117475" rtl="0">
              <a:spcBef>
                <a:spcPts val="0"/>
              </a:spcBef>
              <a:buClr>
                <a:schemeClr val="dk1"/>
              </a:buClr>
              <a:buSzPct val="100000"/>
              <a:buFont typeface="Arial"/>
              <a:buChar char="•"/>
            </a:pPr>
            <a:r>
              <a:rPr lang="en-US" sz="1100">
                <a:solidFill>
                  <a:schemeClr val="dk1"/>
                </a:solidFill>
              </a:rPr>
              <a:t>Clear deliverables and cadence of reporting</a:t>
            </a:r>
          </a:p>
          <a:p>
            <a:pPr marL="117475" lvl="0" indent="-117475" rtl="0">
              <a:spcBef>
                <a:spcPts val="0"/>
              </a:spcBef>
              <a:buClr>
                <a:schemeClr val="dk1"/>
              </a:buClr>
              <a:buSzPct val="100000"/>
              <a:buFont typeface="Arial"/>
              <a:buChar char="•"/>
            </a:pPr>
            <a:r>
              <a:rPr lang="en-US" sz="1100">
                <a:solidFill>
                  <a:schemeClr val="dk1"/>
                </a:solidFill>
              </a:rPr>
              <a:t>Formal policies on measurement and reporting</a:t>
            </a:r>
          </a:p>
        </p:txBody>
      </p:sp>
      <p:sp>
        <p:nvSpPr>
          <p:cNvPr id="554" name="Shape 554"/>
          <p:cNvSpPr/>
          <p:nvPr/>
        </p:nvSpPr>
        <p:spPr>
          <a:xfrm>
            <a:off x="753237" y="33319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Tools</a:t>
            </a:r>
          </a:p>
        </p:txBody>
      </p:sp>
      <p:sp>
        <p:nvSpPr>
          <p:cNvPr id="555" name="Shape 555"/>
          <p:cNvSpPr txBox="1"/>
          <p:nvPr/>
        </p:nvSpPr>
        <p:spPr>
          <a:xfrm>
            <a:off x="3397050" y="3332000"/>
            <a:ext cx="4857300" cy="979200"/>
          </a:xfrm>
          <a:prstGeom prst="rect">
            <a:avLst/>
          </a:prstGeom>
          <a:solidFill>
            <a:srgbClr val="F2F2F2"/>
          </a:solidFill>
          <a:ln>
            <a:noFill/>
          </a:ln>
        </p:spPr>
        <p:txBody>
          <a:bodyPr lIns="91425" tIns="45700" rIns="91425" bIns="45700" anchor="ctr" anchorCtr="0">
            <a:noAutofit/>
          </a:bodyPr>
          <a:lstStyle/>
          <a:p>
            <a:pPr marL="117475" lvl="0" indent="-117475" rtl="0">
              <a:spcBef>
                <a:spcPts val="0"/>
              </a:spcBef>
              <a:buClr>
                <a:schemeClr val="dk1"/>
              </a:buClr>
              <a:buSzPct val="100000"/>
              <a:buFont typeface="Arial"/>
              <a:buChar char="•"/>
            </a:pPr>
            <a:r>
              <a:rPr lang="en-US" sz="1100">
                <a:solidFill>
                  <a:schemeClr val="dk1"/>
                </a:solidFill>
              </a:rPr>
              <a:t>Automated reporting</a:t>
            </a:r>
          </a:p>
          <a:p>
            <a:pPr marL="117475" lvl="0" indent="-117475" rtl="0">
              <a:spcBef>
                <a:spcPts val="0"/>
              </a:spcBef>
              <a:buClr>
                <a:schemeClr val="dk1"/>
              </a:buClr>
              <a:buSzPct val="100000"/>
              <a:buFont typeface="Arial"/>
              <a:buChar char="•"/>
            </a:pPr>
            <a:r>
              <a:rPr lang="en-US" sz="1100">
                <a:solidFill>
                  <a:schemeClr val="dk1"/>
                </a:solidFill>
              </a:rPr>
              <a:t>Implement advanced dashboards for internal and external reporting</a:t>
            </a:r>
          </a:p>
          <a:p>
            <a:pPr marL="117475" lvl="0" indent="-117475" rtl="0">
              <a:spcBef>
                <a:spcPts val="0"/>
              </a:spcBef>
              <a:buClr>
                <a:schemeClr val="dk1"/>
              </a:buClr>
              <a:buSzPct val="100000"/>
              <a:buFont typeface="Arial"/>
              <a:buChar char="•"/>
            </a:pPr>
            <a:r>
              <a:rPr lang="en-US" sz="1100">
                <a:solidFill>
                  <a:schemeClr val="dk1"/>
                </a:solidFill>
              </a:rPr>
              <a:t>Implement robust data warehouse</a:t>
            </a:r>
          </a:p>
        </p:txBody>
      </p:sp>
      <p:sp>
        <p:nvSpPr>
          <p:cNvPr id="556" name="Shape 556"/>
          <p:cNvSpPr/>
          <p:nvPr/>
        </p:nvSpPr>
        <p:spPr>
          <a:xfrm>
            <a:off x="753224" y="4479598"/>
            <a:ext cx="2364900" cy="979200"/>
          </a:xfrm>
          <a:prstGeom prst="roundRect">
            <a:avLst>
              <a:gd name="adj" fmla="val 16667"/>
            </a:avLst>
          </a:prstGeom>
          <a:solidFill>
            <a:srgbClr val="C27BA0"/>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People</a:t>
            </a:r>
          </a:p>
        </p:txBody>
      </p:sp>
      <p:sp>
        <p:nvSpPr>
          <p:cNvPr id="557" name="Shape 557"/>
          <p:cNvSpPr txBox="1"/>
          <p:nvPr/>
        </p:nvSpPr>
        <p:spPr>
          <a:xfrm>
            <a:off x="3397037" y="4479600"/>
            <a:ext cx="4857299" cy="979200"/>
          </a:xfrm>
          <a:prstGeom prst="rect">
            <a:avLst/>
          </a:prstGeom>
          <a:solidFill>
            <a:srgbClr val="F2F2F2"/>
          </a:solidFill>
          <a:ln>
            <a:noFill/>
          </a:ln>
        </p:spPr>
        <p:txBody>
          <a:bodyPr lIns="91425" tIns="45700" rIns="91425" bIns="45700" anchor="ctr" anchorCtr="0">
            <a:noAutofit/>
          </a:bodyPr>
          <a:lstStyle/>
          <a:p>
            <a:pPr marL="117475" lvl="0" indent="-117475" rtl="0">
              <a:spcBef>
                <a:spcPts val="0"/>
              </a:spcBef>
              <a:buClr>
                <a:schemeClr val="dk1"/>
              </a:buClr>
              <a:buSzPct val="100000"/>
              <a:buFont typeface="Arial"/>
              <a:buChar char="•"/>
            </a:pPr>
            <a:r>
              <a:rPr lang="en-US" sz="1100">
                <a:solidFill>
                  <a:schemeClr val="dk1"/>
                </a:solidFill>
              </a:rPr>
              <a:t>Dedicated roles or team for measurement (Business Intelligence Unit)</a:t>
            </a:r>
          </a:p>
          <a:p>
            <a:pPr marL="117475" lvl="0" indent="-117475" rtl="0">
              <a:spcBef>
                <a:spcPts val="0"/>
              </a:spcBef>
              <a:buClr>
                <a:schemeClr val="dk1"/>
              </a:buClr>
              <a:buSzPct val="100000"/>
              <a:buFont typeface="Arial"/>
              <a:buChar char="•"/>
            </a:pPr>
            <a:r>
              <a:rPr lang="en-US" sz="1100">
                <a:solidFill>
                  <a:schemeClr val="dk1"/>
                </a:solidFill>
              </a:rPr>
              <a:t>Advanced training on metrics and reporting</a:t>
            </a:r>
          </a:p>
          <a:p>
            <a:pPr marL="117475" lvl="0" indent="-117475" rtl="0">
              <a:spcBef>
                <a:spcPts val="0"/>
              </a:spcBef>
              <a:buClr>
                <a:schemeClr val="dk1"/>
              </a:buClr>
              <a:buSzPct val="100000"/>
              <a:buFont typeface="Arial"/>
              <a:buChar char="•"/>
            </a:pPr>
            <a:r>
              <a:rPr lang="en-US" sz="1100">
                <a:solidFill>
                  <a:schemeClr val="dk1"/>
                </a:solidFill>
              </a:rPr>
              <a:t>Continue incentives for reporting</a:t>
            </a:r>
          </a:p>
        </p:txBody>
      </p:sp>
      <p:sp>
        <p:nvSpPr>
          <p:cNvPr id="558" name="Shape 558"/>
          <p:cNvSpPr/>
          <p:nvPr/>
        </p:nvSpPr>
        <p:spPr>
          <a:xfrm>
            <a:off x="753200" y="1452150"/>
            <a:ext cx="4857300" cy="529800"/>
          </a:xfrm>
          <a:prstGeom prst="roundRect">
            <a:avLst>
              <a:gd name="adj" fmla="val 16667"/>
            </a:avLst>
          </a:prstGeom>
          <a:solidFill>
            <a:srgbClr val="CC0066"/>
          </a:solidFill>
          <a:ln w="12700" cap="rnd" cmpd="sng">
            <a:solidFill>
              <a:srgbClr val="FFFFFF"/>
            </a:solidFill>
            <a:prstDash val="solid"/>
            <a:miter/>
            <a:headEnd type="none" w="med" len="med"/>
            <a:tailEnd type="none" w="med" len="med"/>
          </a:ln>
        </p:spPr>
        <p:txBody>
          <a:bodyPr lIns="163850" tIns="40950" rIns="81925" bIns="40950" anchor="ctr" anchorCtr="1">
            <a:noAutofit/>
          </a:bodyPr>
          <a:lstStyle/>
          <a:p>
            <a:pPr marL="0" marR="0" lvl="0" indent="0" algn="ctr" rtl="0">
              <a:lnSpc>
                <a:spcPct val="106000"/>
              </a:lnSpc>
              <a:spcBef>
                <a:spcPts val="0"/>
              </a:spcBef>
              <a:spcAft>
                <a:spcPts val="0"/>
              </a:spcAft>
              <a:buClr>
                <a:srgbClr val="FFFFFF"/>
              </a:buClr>
              <a:buSzPct val="25000"/>
              <a:buFont typeface="Arial"/>
              <a:buNone/>
            </a:pPr>
            <a:r>
              <a:rPr lang="en-US" sz="1800" b="1">
                <a:solidFill>
                  <a:srgbClr val="FFFFFF"/>
                </a:solidFill>
              </a:rPr>
              <a:t>Phase 3: One-to-One Personalization</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34</a:t>
            </a:fld>
            <a:endParaRPr lang="en-US" sz="900">
              <a:solidFill>
                <a:schemeClr val="dk1"/>
              </a:solidFill>
              <a:latin typeface="Belleza"/>
              <a:ea typeface="Belleza"/>
              <a:cs typeface="Belleza"/>
              <a:sym typeface="Bellez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563"/>
        <p:cNvGrpSpPr/>
        <p:nvPr/>
      </p:nvGrpSpPr>
      <p:grpSpPr>
        <a:xfrm>
          <a:off x="0" y="0"/>
          <a:ext cx="0" cy="0"/>
          <a:chOff x="0" y="0"/>
          <a:chExt cx="0" cy="0"/>
        </a:xfrm>
      </p:grpSpPr>
      <p:sp>
        <p:nvSpPr>
          <p:cNvPr id="564" name="Shape 564"/>
          <p:cNvSpPr txBox="1"/>
          <p:nvPr/>
        </p:nvSpPr>
        <p:spPr>
          <a:xfrm>
            <a:off x="934650" y="2601325"/>
            <a:ext cx="7274700" cy="114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a:solidFill>
                  <a:srgbClr val="FFFFFF"/>
                </a:solidFill>
              </a:rPr>
              <a:t>Implementation Plan</a:t>
            </a:r>
          </a:p>
        </p:txBody>
      </p:sp>
      <p:sp>
        <p:nvSpPr>
          <p:cNvPr id="565" name="Shape 565"/>
          <p:cNvSpPr/>
          <p:nvPr/>
        </p:nvSpPr>
        <p:spPr>
          <a:xfrm>
            <a:off x="12625" y="5430825"/>
            <a:ext cx="9144000" cy="1427100"/>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35</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Implementation Plan</a:t>
            </a:r>
          </a:p>
        </p:txBody>
      </p:sp>
      <p:pic>
        <p:nvPicPr>
          <p:cNvPr id="572" name="Shape 572" descr="IMG_1479.JPG"/>
          <p:cNvPicPr preferRelativeResize="0"/>
          <p:nvPr/>
        </p:nvPicPr>
        <p:blipFill>
          <a:blip r:embed="rId3">
            <a:alphaModFix/>
          </a:blip>
          <a:stretch>
            <a:fillRect/>
          </a:stretch>
        </p:blipFill>
        <p:spPr>
          <a:xfrm>
            <a:off x="5092900" y="1274912"/>
            <a:ext cx="3231150" cy="4308174"/>
          </a:xfrm>
          <a:prstGeom prst="rect">
            <a:avLst/>
          </a:prstGeom>
          <a:noFill/>
          <a:ln>
            <a:noFill/>
          </a:ln>
        </p:spPr>
      </p:pic>
      <p:sp>
        <p:nvSpPr>
          <p:cNvPr id="573" name="Shape 573"/>
          <p:cNvSpPr txBox="1"/>
          <p:nvPr/>
        </p:nvSpPr>
        <p:spPr>
          <a:xfrm>
            <a:off x="586650" y="1274875"/>
            <a:ext cx="3929400" cy="43083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74" name="Shape 574"/>
          <p:cNvSpPr txBox="1">
            <a:spLocks noGrp="1"/>
          </p:cNvSpPr>
          <p:nvPr>
            <p:ph type="body" idx="4294967295"/>
          </p:nvPr>
        </p:nvSpPr>
        <p:spPr>
          <a:xfrm>
            <a:off x="311700" y="1191300"/>
            <a:ext cx="4158600" cy="4533000"/>
          </a:xfrm>
          <a:prstGeom prst="rect">
            <a:avLst/>
          </a:prstGeom>
        </p:spPr>
        <p:txBody>
          <a:bodyPr lIns="91425" tIns="91425" rIns="91425" bIns="91425" anchor="t" anchorCtr="0">
            <a:noAutofit/>
          </a:bodyPr>
          <a:lstStyle/>
          <a:p>
            <a:pPr marL="0" lvl="0" indent="0" rtl="0">
              <a:lnSpc>
                <a:spcPct val="100000"/>
              </a:lnSpc>
              <a:spcBef>
                <a:spcPts val="0"/>
              </a:spcBef>
              <a:buNone/>
            </a:pPr>
            <a:r>
              <a:rPr lang="en-US" sz="1600">
                <a:latin typeface="Arial"/>
                <a:ea typeface="Arial"/>
                <a:cs typeface="Arial"/>
                <a:sym typeface="Arial"/>
              </a:rPr>
              <a:t>We conducted an interactive workshop to outline specific implementation steps within four main categories:</a:t>
            </a:r>
          </a:p>
          <a:p>
            <a:pPr marL="0" lvl="0" indent="0" rtl="0">
              <a:lnSpc>
                <a:spcPct val="100000"/>
              </a:lnSpc>
              <a:spcBef>
                <a:spcPts val="0"/>
              </a:spcBef>
              <a:buNone/>
            </a:pPr>
            <a:endParaRPr sz="1600">
              <a:latin typeface="Arial"/>
              <a:ea typeface="Arial"/>
              <a:cs typeface="Arial"/>
              <a:sym typeface="Arial"/>
            </a:endParaRPr>
          </a:p>
          <a:p>
            <a:pPr marL="457200" lvl="0" indent="-330200" rtl="0">
              <a:lnSpc>
                <a:spcPct val="150000"/>
              </a:lnSpc>
              <a:spcBef>
                <a:spcPts val="0"/>
              </a:spcBef>
              <a:buSzPct val="100000"/>
              <a:buFont typeface="Arial"/>
              <a:buChar char="●"/>
            </a:pPr>
            <a:r>
              <a:rPr lang="en-US" sz="1600">
                <a:latin typeface="Arial"/>
                <a:ea typeface="Arial"/>
                <a:cs typeface="Arial"/>
                <a:sym typeface="Arial"/>
              </a:rPr>
              <a:t>Budget</a:t>
            </a:r>
          </a:p>
          <a:p>
            <a:pPr marL="457200" lvl="0" indent="-330200" rtl="0">
              <a:lnSpc>
                <a:spcPct val="150000"/>
              </a:lnSpc>
              <a:spcBef>
                <a:spcPts val="0"/>
              </a:spcBef>
              <a:buSzPct val="100000"/>
              <a:buFont typeface="Arial"/>
              <a:buChar char="●"/>
            </a:pPr>
            <a:r>
              <a:rPr lang="en-US" sz="1600">
                <a:latin typeface="Arial"/>
                <a:ea typeface="Arial"/>
                <a:cs typeface="Arial"/>
                <a:sym typeface="Arial"/>
              </a:rPr>
              <a:t>Org &amp; Governance</a:t>
            </a:r>
          </a:p>
          <a:p>
            <a:pPr marL="457200" lvl="0" indent="-330200" rtl="0">
              <a:lnSpc>
                <a:spcPct val="150000"/>
              </a:lnSpc>
              <a:spcBef>
                <a:spcPts val="0"/>
              </a:spcBef>
              <a:buSzPct val="100000"/>
              <a:buFont typeface="Arial"/>
              <a:buChar char="●"/>
            </a:pPr>
            <a:r>
              <a:rPr lang="en-US" sz="1600">
                <a:latin typeface="Arial"/>
                <a:ea typeface="Arial"/>
                <a:cs typeface="Arial"/>
                <a:sym typeface="Arial"/>
              </a:rPr>
              <a:t>Process</a:t>
            </a:r>
          </a:p>
          <a:p>
            <a:pPr marL="457200" lvl="0" indent="-330200" rtl="0">
              <a:lnSpc>
                <a:spcPct val="150000"/>
              </a:lnSpc>
              <a:spcBef>
                <a:spcPts val="0"/>
              </a:spcBef>
              <a:buSzPct val="100000"/>
              <a:buFont typeface="Arial"/>
              <a:buChar char="●"/>
            </a:pPr>
            <a:r>
              <a:rPr lang="en-US" sz="1600">
                <a:latin typeface="Arial"/>
                <a:ea typeface="Arial"/>
                <a:cs typeface="Arial"/>
                <a:sym typeface="Arial"/>
              </a:rPr>
              <a:t>Tools &amp; Reporting</a:t>
            </a:r>
          </a:p>
          <a:p>
            <a:pPr marL="0" lvl="0" indent="0" rtl="0">
              <a:lnSpc>
                <a:spcPct val="115000"/>
              </a:lnSpc>
              <a:spcBef>
                <a:spcPts val="0"/>
              </a:spcBef>
              <a:buNone/>
            </a:pPr>
            <a:endParaRPr sz="1600">
              <a:latin typeface="Arial"/>
              <a:ea typeface="Arial"/>
              <a:cs typeface="Arial"/>
              <a:sym typeface="Arial"/>
            </a:endParaRPr>
          </a:p>
          <a:p>
            <a:pPr marL="0" lvl="0" indent="0" rtl="0">
              <a:lnSpc>
                <a:spcPct val="115000"/>
              </a:lnSpc>
              <a:spcBef>
                <a:spcPts val="0"/>
              </a:spcBef>
              <a:buNone/>
            </a:pPr>
            <a:endParaRPr sz="1600">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36</a:t>
            </a:fld>
            <a:endParaRPr lang="en-US" sz="900">
              <a:solidFill>
                <a:schemeClr val="dk1"/>
              </a:solidFill>
              <a:latin typeface="Belleza"/>
              <a:ea typeface="Belleza"/>
              <a:cs typeface="Belleza"/>
              <a:sym typeface="Bellez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Implementation Plan</a:t>
            </a:r>
          </a:p>
        </p:txBody>
      </p:sp>
      <p:graphicFrame>
        <p:nvGraphicFramePr>
          <p:cNvPr id="581" name="Shape 581"/>
          <p:cNvGraphicFramePr/>
          <p:nvPr/>
        </p:nvGraphicFramePr>
        <p:xfrm>
          <a:off x="576638" y="1001932"/>
          <a:ext cx="8254100" cy="4860075"/>
        </p:xfrm>
        <a:graphic>
          <a:graphicData uri="http://schemas.openxmlformats.org/drawingml/2006/table">
            <a:tbl>
              <a:tblPr firstRow="1" bandRow="1">
                <a:noFill/>
                <a:tableStyleId>{B0C76C59-F7CE-4FD6-896F-0CF09AFEA931}</a:tableStyleId>
              </a:tblPr>
              <a:tblGrid>
                <a:gridCol w="1269750">
                  <a:extLst>
                    <a:ext uri="{9D8B030D-6E8A-4147-A177-3AD203B41FA5}">
                      <a16:colId xmlns:a16="http://schemas.microsoft.com/office/drawing/2014/main" val="20000"/>
                    </a:ext>
                  </a:extLst>
                </a:gridCol>
                <a:gridCol w="1266100">
                  <a:extLst>
                    <a:ext uri="{9D8B030D-6E8A-4147-A177-3AD203B41FA5}">
                      <a16:colId xmlns:a16="http://schemas.microsoft.com/office/drawing/2014/main" val="20001"/>
                    </a:ext>
                  </a:extLst>
                </a:gridCol>
                <a:gridCol w="984750">
                  <a:extLst>
                    <a:ext uri="{9D8B030D-6E8A-4147-A177-3AD203B41FA5}">
                      <a16:colId xmlns:a16="http://schemas.microsoft.com/office/drawing/2014/main" val="20002"/>
                    </a:ext>
                  </a:extLst>
                </a:gridCol>
                <a:gridCol w="745600">
                  <a:extLst>
                    <a:ext uri="{9D8B030D-6E8A-4147-A177-3AD203B41FA5}">
                      <a16:colId xmlns:a16="http://schemas.microsoft.com/office/drawing/2014/main" val="20003"/>
                    </a:ext>
                  </a:extLst>
                </a:gridCol>
                <a:gridCol w="647125">
                  <a:extLst>
                    <a:ext uri="{9D8B030D-6E8A-4147-A177-3AD203B41FA5}">
                      <a16:colId xmlns:a16="http://schemas.microsoft.com/office/drawing/2014/main" val="20004"/>
                    </a:ext>
                  </a:extLst>
                </a:gridCol>
                <a:gridCol w="534575">
                  <a:extLst>
                    <a:ext uri="{9D8B030D-6E8A-4147-A177-3AD203B41FA5}">
                      <a16:colId xmlns:a16="http://schemas.microsoft.com/office/drawing/2014/main" val="20005"/>
                    </a:ext>
                  </a:extLst>
                </a:gridCol>
                <a:gridCol w="534575">
                  <a:extLst>
                    <a:ext uri="{9D8B030D-6E8A-4147-A177-3AD203B41FA5}">
                      <a16:colId xmlns:a16="http://schemas.microsoft.com/office/drawing/2014/main" val="20006"/>
                    </a:ext>
                  </a:extLst>
                </a:gridCol>
                <a:gridCol w="618975">
                  <a:extLst>
                    <a:ext uri="{9D8B030D-6E8A-4147-A177-3AD203B41FA5}">
                      <a16:colId xmlns:a16="http://schemas.microsoft.com/office/drawing/2014/main" val="20007"/>
                    </a:ext>
                  </a:extLst>
                </a:gridCol>
                <a:gridCol w="534575">
                  <a:extLst>
                    <a:ext uri="{9D8B030D-6E8A-4147-A177-3AD203B41FA5}">
                      <a16:colId xmlns:a16="http://schemas.microsoft.com/office/drawing/2014/main" val="20008"/>
                    </a:ext>
                  </a:extLst>
                </a:gridCol>
                <a:gridCol w="548650">
                  <a:extLst>
                    <a:ext uri="{9D8B030D-6E8A-4147-A177-3AD203B41FA5}">
                      <a16:colId xmlns:a16="http://schemas.microsoft.com/office/drawing/2014/main" val="20009"/>
                    </a:ext>
                  </a:extLst>
                </a:gridCol>
                <a:gridCol w="569425">
                  <a:extLst>
                    <a:ext uri="{9D8B030D-6E8A-4147-A177-3AD203B41FA5}">
                      <a16:colId xmlns:a16="http://schemas.microsoft.com/office/drawing/2014/main" val="20010"/>
                    </a:ext>
                  </a:extLst>
                </a:gridCol>
              </a:tblGrid>
              <a:tr h="403125">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Dec </a:t>
                      </a:r>
                      <a:r>
                        <a:rPr lang="en-US">
                          <a:solidFill>
                            <a:srgbClr val="FFFFFF"/>
                          </a:solidFill>
                        </a:rPr>
                        <a:t>‘16</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Jan </a:t>
                      </a:r>
                      <a:r>
                        <a:rPr lang="en-US">
                          <a:solidFill>
                            <a:srgbClr val="FFFFFF"/>
                          </a:solidFill>
                        </a:rPr>
                        <a:t>‘17</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Feb</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Mar</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Apr</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May</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June</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July</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Aug</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400" u="none" strike="noStrike" cap="none">
                          <a:solidFill>
                            <a:srgbClr val="FFFFFF"/>
                          </a:solidFill>
                        </a:rPr>
                        <a:t>Sept</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CC0066"/>
                    </a:solidFill>
                  </a:tcPr>
                </a:tc>
                <a:extLst>
                  <a:ext uri="{0D108BD9-81ED-4DB2-BD59-A6C34878D82A}">
                    <a16:rowId xmlns:a16="http://schemas.microsoft.com/office/drawing/2014/main" val="10000"/>
                  </a:ext>
                </a:extLst>
              </a:tr>
              <a:tr h="1095375">
                <a:tc>
                  <a:txBody>
                    <a:bodyPr/>
                    <a:lstStyle/>
                    <a:p>
                      <a:pPr marL="0" marR="0" lvl="0" indent="0" algn="l" rtl="0">
                        <a:lnSpc>
                          <a:spcPct val="100000"/>
                        </a:lnSpc>
                        <a:spcBef>
                          <a:spcPts val="0"/>
                        </a:spcBef>
                        <a:spcAft>
                          <a:spcPts val="0"/>
                        </a:spcAft>
                        <a:buClr>
                          <a:srgbClr val="980000"/>
                        </a:buClr>
                        <a:buSzPct val="25000"/>
                        <a:buFont typeface="Arial"/>
                        <a:buNone/>
                      </a:pPr>
                      <a:r>
                        <a:rPr lang="en-US" sz="1400" b="1" u="none" strike="noStrike" cap="none">
                          <a:solidFill>
                            <a:srgbClr val="980000"/>
                          </a:solidFill>
                        </a:rPr>
                        <a:t>Budget</a:t>
                      </a:r>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427075">
                <a:tc>
                  <a:txBody>
                    <a:bodyPr/>
                    <a:lstStyle/>
                    <a:p>
                      <a:pPr marL="0" marR="0" lvl="0" indent="0" algn="l" rtl="0">
                        <a:lnSpc>
                          <a:spcPct val="106000"/>
                        </a:lnSpc>
                        <a:spcBef>
                          <a:spcPts val="0"/>
                        </a:spcBef>
                        <a:spcAft>
                          <a:spcPts val="0"/>
                        </a:spcAft>
                        <a:buClr>
                          <a:srgbClr val="000000"/>
                        </a:buClr>
                        <a:buSzPct val="25000"/>
                        <a:buFont typeface="Noto Sans Symbols"/>
                        <a:buNone/>
                      </a:pPr>
                      <a:r>
                        <a:rPr lang="en-US" sz="1400" b="1" u="none" strike="noStrike" cap="none">
                          <a:solidFill>
                            <a:srgbClr val="980000"/>
                          </a:solidFill>
                        </a:rPr>
                        <a:t>Org &amp; Governance </a:t>
                      </a:r>
                    </a:p>
                  </a:txBody>
                  <a:tcPr marL="45725" marR="457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92675">
                <a:tc>
                  <a:txBody>
                    <a:bodyPr/>
                    <a:lstStyle/>
                    <a:p>
                      <a:pPr marL="0" marR="0" lvl="0" indent="0" algn="l" rtl="0">
                        <a:lnSpc>
                          <a:spcPct val="106000"/>
                        </a:lnSpc>
                        <a:spcBef>
                          <a:spcPts val="0"/>
                        </a:spcBef>
                        <a:spcAft>
                          <a:spcPts val="0"/>
                        </a:spcAft>
                        <a:buClr>
                          <a:srgbClr val="000000"/>
                        </a:buClr>
                        <a:buSzPct val="25000"/>
                        <a:buFont typeface="Noto Sans Symbols"/>
                        <a:buNone/>
                      </a:pPr>
                      <a:r>
                        <a:rPr lang="en-US" sz="1400" b="1" u="none" strike="noStrike" cap="none">
                          <a:solidFill>
                            <a:srgbClr val="980000"/>
                          </a:solidFill>
                        </a:rPr>
                        <a:t>Process</a:t>
                      </a:r>
                    </a:p>
                  </a:txBody>
                  <a:tcPr marL="45725" marR="45725"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41825">
                <a:tc>
                  <a:txBody>
                    <a:bodyPr/>
                    <a:lstStyle/>
                    <a:p>
                      <a:pPr marL="0" marR="0" lvl="0" indent="0" algn="l" rtl="0">
                        <a:lnSpc>
                          <a:spcPct val="106000"/>
                        </a:lnSpc>
                        <a:spcBef>
                          <a:spcPts val="0"/>
                        </a:spcBef>
                        <a:spcAft>
                          <a:spcPts val="0"/>
                        </a:spcAft>
                        <a:buClr>
                          <a:srgbClr val="000000"/>
                        </a:buClr>
                        <a:buSzPct val="25000"/>
                        <a:buFont typeface="Noto Sans Symbols"/>
                        <a:buNone/>
                      </a:pPr>
                      <a:r>
                        <a:rPr lang="en-US" sz="1400" b="1" u="none" strike="noStrike" cap="none">
                          <a:solidFill>
                            <a:srgbClr val="980000"/>
                          </a:solidFill>
                        </a:rPr>
                        <a:t>Tools &amp; Reporting</a:t>
                      </a:r>
                    </a:p>
                  </a:txBody>
                  <a:tcPr marL="18300" marR="0" marT="0" marB="0">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u="none" strike="noStrike" cap="none"/>
                    </a:p>
                  </a:txBody>
                  <a:tcPr marL="91450" marR="91450" marT="45725" marB="457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82" name="Shape 582"/>
          <p:cNvSpPr txBox="1"/>
          <p:nvPr/>
        </p:nvSpPr>
        <p:spPr>
          <a:xfrm>
            <a:off x="2662311" y="1715086"/>
            <a:ext cx="590700" cy="461700"/>
          </a:xfrm>
          <a:prstGeom prst="rect">
            <a:avLst/>
          </a:prstGeom>
          <a:solidFill>
            <a:srgbClr val="4A86E8"/>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 for people/ staff</a:t>
            </a:r>
          </a:p>
        </p:txBody>
      </p:sp>
      <p:sp>
        <p:nvSpPr>
          <p:cNvPr id="583" name="Shape 583"/>
          <p:cNvSpPr txBox="1"/>
          <p:nvPr/>
        </p:nvSpPr>
        <p:spPr>
          <a:xfrm>
            <a:off x="3293014" y="1715085"/>
            <a:ext cx="776100" cy="461700"/>
          </a:xfrm>
          <a:prstGeom prst="rect">
            <a:avLst/>
          </a:prstGeom>
          <a:solidFill>
            <a:srgbClr val="4A86E8"/>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 for survey based on tech need</a:t>
            </a:r>
          </a:p>
        </p:txBody>
      </p:sp>
      <p:sp>
        <p:nvSpPr>
          <p:cNvPr id="584" name="Shape 584"/>
          <p:cNvSpPr txBox="1"/>
          <p:nvPr/>
        </p:nvSpPr>
        <p:spPr>
          <a:xfrm>
            <a:off x="4729553" y="1739086"/>
            <a:ext cx="715800" cy="338700"/>
          </a:xfrm>
          <a:prstGeom prst="rect">
            <a:avLst/>
          </a:prstGeom>
          <a:solidFill>
            <a:srgbClr val="4A86E8"/>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Oxeon go/no-go</a:t>
            </a:r>
          </a:p>
        </p:txBody>
      </p:sp>
      <p:sp>
        <p:nvSpPr>
          <p:cNvPr id="585" name="Shape 585"/>
          <p:cNvSpPr txBox="1"/>
          <p:nvPr/>
        </p:nvSpPr>
        <p:spPr>
          <a:xfrm>
            <a:off x="1818249" y="2381902"/>
            <a:ext cx="689400" cy="461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Determine project owner</a:t>
            </a:r>
          </a:p>
        </p:txBody>
      </p:sp>
      <p:sp>
        <p:nvSpPr>
          <p:cNvPr id="586" name="Shape 586"/>
          <p:cNvSpPr txBox="1"/>
          <p:nvPr/>
        </p:nvSpPr>
        <p:spPr>
          <a:xfrm>
            <a:off x="1801833" y="3141894"/>
            <a:ext cx="773700" cy="461699"/>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Leadership buy-in on logic model</a:t>
            </a:r>
          </a:p>
        </p:txBody>
      </p:sp>
      <p:sp>
        <p:nvSpPr>
          <p:cNvPr id="587" name="Shape 587"/>
          <p:cNvSpPr txBox="1"/>
          <p:nvPr/>
        </p:nvSpPr>
        <p:spPr>
          <a:xfrm>
            <a:off x="2314982" y="3711571"/>
            <a:ext cx="694800" cy="338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Soft org alignment</a:t>
            </a:r>
          </a:p>
        </p:txBody>
      </p:sp>
      <p:sp>
        <p:nvSpPr>
          <p:cNvPr id="588" name="Shape 588"/>
          <p:cNvSpPr txBox="1"/>
          <p:nvPr/>
        </p:nvSpPr>
        <p:spPr>
          <a:xfrm>
            <a:off x="2570100" y="2382666"/>
            <a:ext cx="687600" cy="584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Time allocation people resources</a:t>
            </a:r>
          </a:p>
        </p:txBody>
      </p:sp>
      <p:sp>
        <p:nvSpPr>
          <p:cNvPr id="589" name="Shape 589"/>
          <p:cNvSpPr txBox="1"/>
          <p:nvPr/>
        </p:nvSpPr>
        <p:spPr>
          <a:xfrm>
            <a:off x="3251465" y="3717625"/>
            <a:ext cx="687600" cy="338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Full org alignment</a:t>
            </a:r>
          </a:p>
        </p:txBody>
      </p:sp>
      <p:sp>
        <p:nvSpPr>
          <p:cNvPr id="590" name="Shape 590"/>
          <p:cNvSpPr txBox="1"/>
          <p:nvPr/>
        </p:nvSpPr>
        <p:spPr>
          <a:xfrm>
            <a:off x="1801182" y="4254728"/>
            <a:ext cx="6948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Finalize list of metrics</a:t>
            </a:r>
          </a:p>
        </p:txBody>
      </p:sp>
      <p:sp>
        <p:nvSpPr>
          <p:cNvPr id="591" name="Shape 591"/>
          <p:cNvSpPr txBox="1"/>
          <p:nvPr/>
        </p:nvSpPr>
        <p:spPr>
          <a:xfrm>
            <a:off x="1765082" y="5183767"/>
            <a:ext cx="694800" cy="4617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i="0" u="none" strike="noStrike" cap="none">
                <a:solidFill>
                  <a:srgbClr val="FFFFFF"/>
                </a:solidFill>
                <a:latin typeface="Arial"/>
                <a:ea typeface="Arial"/>
                <a:cs typeface="Arial"/>
                <a:sym typeface="Arial"/>
              </a:rPr>
              <a:t>Confirm dev constraints</a:t>
            </a:r>
          </a:p>
        </p:txBody>
      </p:sp>
      <p:sp>
        <p:nvSpPr>
          <p:cNvPr id="592" name="Shape 592"/>
          <p:cNvSpPr txBox="1"/>
          <p:nvPr/>
        </p:nvSpPr>
        <p:spPr>
          <a:xfrm>
            <a:off x="3244431" y="4212253"/>
            <a:ext cx="694799"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Revise questions</a:t>
            </a:r>
          </a:p>
        </p:txBody>
      </p:sp>
      <p:sp>
        <p:nvSpPr>
          <p:cNvPr id="593" name="Shape 593"/>
          <p:cNvSpPr txBox="1"/>
          <p:nvPr/>
        </p:nvSpPr>
        <p:spPr>
          <a:xfrm>
            <a:off x="2507825" y="5183775"/>
            <a:ext cx="1425299" cy="4617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i="0" u="none" strike="noStrike" cap="none">
                <a:solidFill>
                  <a:srgbClr val="FFFFFF"/>
                </a:solidFill>
                <a:latin typeface="Arial"/>
                <a:ea typeface="Arial"/>
                <a:cs typeface="Arial"/>
                <a:sym typeface="Arial"/>
              </a:rPr>
              <a:t>Determine </a:t>
            </a:r>
            <a:r>
              <a:rPr lang="en-US" sz="800" b="1">
                <a:solidFill>
                  <a:srgbClr val="FFFFFF"/>
                </a:solidFill>
              </a:rPr>
              <a:t>tech</a:t>
            </a:r>
            <a:r>
              <a:rPr lang="en-US" sz="800" b="1" i="0" u="none" strike="noStrike" cap="none">
                <a:solidFill>
                  <a:srgbClr val="FFFFFF"/>
                </a:solidFill>
                <a:latin typeface="Arial"/>
                <a:ea typeface="Arial"/>
                <a:cs typeface="Arial"/>
                <a:sym typeface="Arial"/>
              </a:rPr>
              <a:t> capabilities (link to profile, platform vs email)</a:t>
            </a:r>
          </a:p>
        </p:txBody>
      </p:sp>
      <p:sp>
        <p:nvSpPr>
          <p:cNvPr id="594" name="Shape 594"/>
          <p:cNvSpPr txBox="1"/>
          <p:nvPr/>
        </p:nvSpPr>
        <p:spPr>
          <a:xfrm>
            <a:off x="2788925" y="5707650"/>
            <a:ext cx="1192200" cy="4656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a:solidFill>
                  <a:srgbClr val="FFFFFF"/>
                </a:solidFill>
              </a:rPr>
              <a:t>Survey</a:t>
            </a:r>
            <a:r>
              <a:rPr lang="en-US" sz="800" b="1" i="0" u="none" strike="noStrike" cap="none">
                <a:solidFill>
                  <a:srgbClr val="FFFFFF"/>
                </a:solidFill>
                <a:latin typeface="Arial"/>
                <a:ea typeface="Arial"/>
                <a:cs typeface="Arial"/>
                <a:sym typeface="Arial"/>
              </a:rPr>
              <a:t> parameters (# Qs, recipients, reminders)</a:t>
            </a:r>
          </a:p>
        </p:txBody>
      </p:sp>
      <p:sp>
        <p:nvSpPr>
          <p:cNvPr id="595" name="Shape 595"/>
          <p:cNvSpPr txBox="1"/>
          <p:nvPr/>
        </p:nvSpPr>
        <p:spPr>
          <a:xfrm>
            <a:off x="3378075" y="2519316"/>
            <a:ext cx="648900" cy="584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Confirm metrics w/ org at diff levels</a:t>
            </a:r>
          </a:p>
        </p:txBody>
      </p:sp>
      <p:sp>
        <p:nvSpPr>
          <p:cNvPr id="596" name="Shape 596"/>
          <p:cNvSpPr txBox="1"/>
          <p:nvPr/>
        </p:nvSpPr>
        <p:spPr>
          <a:xfrm>
            <a:off x="3364988" y="3193758"/>
            <a:ext cx="687600" cy="461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Internal training/ prof dev</a:t>
            </a:r>
          </a:p>
        </p:txBody>
      </p:sp>
      <p:sp>
        <p:nvSpPr>
          <p:cNvPr id="597" name="Shape 597"/>
          <p:cNvSpPr txBox="1"/>
          <p:nvPr/>
        </p:nvSpPr>
        <p:spPr>
          <a:xfrm>
            <a:off x="4107905" y="2519316"/>
            <a:ext cx="650400" cy="338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Team incentives</a:t>
            </a:r>
          </a:p>
        </p:txBody>
      </p:sp>
      <p:sp>
        <p:nvSpPr>
          <p:cNvPr id="598" name="Shape 598"/>
          <p:cNvSpPr txBox="1"/>
          <p:nvPr/>
        </p:nvSpPr>
        <p:spPr>
          <a:xfrm>
            <a:off x="4110057" y="2962926"/>
            <a:ext cx="650400" cy="461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Board intro logic model</a:t>
            </a:r>
          </a:p>
        </p:txBody>
      </p:sp>
      <p:sp>
        <p:nvSpPr>
          <p:cNvPr id="599" name="Shape 599"/>
          <p:cNvSpPr txBox="1"/>
          <p:nvPr/>
        </p:nvSpPr>
        <p:spPr>
          <a:xfrm>
            <a:off x="3251465" y="4603162"/>
            <a:ext cx="6948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Create job </a:t>
            </a:r>
            <a:r>
              <a:rPr lang="en-US" sz="800"/>
              <a:t>description</a:t>
            </a:r>
          </a:p>
        </p:txBody>
      </p:sp>
      <p:sp>
        <p:nvSpPr>
          <p:cNvPr id="600" name="Shape 600"/>
          <p:cNvSpPr txBox="1"/>
          <p:nvPr/>
        </p:nvSpPr>
        <p:spPr>
          <a:xfrm>
            <a:off x="4434839" y="4212253"/>
            <a:ext cx="5085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a:t>Survey</a:t>
            </a:r>
          </a:p>
          <a:p>
            <a:pPr marL="0" marR="0" lvl="0" indent="0" algn="ctr" rtl="0">
              <a:lnSpc>
                <a:spcPct val="100000"/>
              </a:lnSpc>
              <a:spcBef>
                <a:spcPts val="0"/>
              </a:spcBef>
              <a:spcAft>
                <a:spcPts val="0"/>
              </a:spcAft>
              <a:buClr>
                <a:srgbClr val="000000"/>
              </a:buClr>
              <a:buSzPct val="25000"/>
              <a:buFont typeface="Arial"/>
              <a:buNone/>
            </a:pPr>
            <a:r>
              <a:rPr lang="en-US" sz="800"/>
              <a:t>test</a:t>
            </a:r>
          </a:p>
        </p:txBody>
      </p:sp>
      <p:sp>
        <p:nvSpPr>
          <p:cNvPr id="601" name="Shape 601"/>
          <p:cNvSpPr txBox="1"/>
          <p:nvPr/>
        </p:nvSpPr>
        <p:spPr>
          <a:xfrm>
            <a:off x="4981239" y="4212253"/>
            <a:ext cx="5085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Survey</a:t>
            </a:r>
          </a:p>
          <a:p>
            <a:pPr marL="0" marR="0" lvl="0" indent="0" algn="ctr" rtl="0">
              <a:lnSpc>
                <a:spcPct val="100000"/>
              </a:lnSpc>
              <a:spcBef>
                <a:spcPts val="0"/>
              </a:spcBef>
              <a:spcAft>
                <a:spcPts val="0"/>
              </a:spcAft>
              <a:buClr>
                <a:srgbClr val="000000"/>
              </a:buClr>
              <a:buSzPct val="25000"/>
              <a:buFont typeface="Arial"/>
              <a:buNone/>
            </a:pPr>
            <a:r>
              <a:rPr lang="en-US" sz="800"/>
              <a:t>launch</a:t>
            </a:r>
          </a:p>
        </p:txBody>
      </p:sp>
      <p:sp>
        <p:nvSpPr>
          <p:cNvPr id="602" name="Shape 602"/>
          <p:cNvSpPr txBox="1"/>
          <p:nvPr/>
        </p:nvSpPr>
        <p:spPr>
          <a:xfrm>
            <a:off x="3981100" y="5183773"/>
            <a:ext cx="846300" cy="5847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i="0" u="none" strike="noStrike" cap="none">
                <a:solidFill>
                  <a:srgbClr val="FFFFFF"/>
                </a:solidFill>
                <a:latin typeface="Arial"/>
                <a:ea typeface="Arial"/>
                <a:cs typeface="Arial"/>
                <a:sym typeface="Arial"/>
              </a:rPr>
              <a:t>Build reporting tools &amp; </a:t>
            </a:r>
            <a:r>
              <a:rPr lang="en-US" sz="800" b="1">
                <a:solidFill>
                  <a:srgbClr val="FFFFFF"/>
                </a:solidFill>
              </a:rPr>
              <a:t>processes</a:t>
            </a:r>
          </a:p>
        </p:txBody>
      </p:sp>
      <p:sp>
        <p:nvSpPr>
          <p:cNvPr id="603" name="Shape 603"/>
          <p:cNvSpPr txBox="1"/>
          <p:nvPr/>
        </p:nvSpPr>
        <p:spPr>
          <a:xfrm>
            <a:off x="4911726" y="5417494"/>
            <a:ext cx="533700" cy="4617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i="0" u="none" strike="noStrike" cap="none">
                <a:solidFill>
                  <a:srgbClr val="FFFFFF"/>
                </a:solidFill>
                <a:latin typeface="Arial"/>
                <a:ea typeface="Arial"/>
                <a:cs typeface="Arial"/>
                <a:sym typeface="Arial"/>
              </a:rPr>
              <a:t>RFP tech </a:t>
            </a:r>
            <a:r>
              <a:rPr lang="en-US" sz="800" b="1">
                <a:solidFill>
                  <a:srgbClr val="FFFFFF"/>
                </a:solidFill>
              </a:rPr>
              <a:t>rqmts</a:t>
            </a:r>
          </a:p>
        </p:txBody>
      </p:sp>
      <p:sp>
        <p:nvSpPr>
          <p:cNvPr id="604" name="Shape 604"/>
          <p:cNvSpPr txBox="1"/>
          <p:nvPr/>
        </p:nvSpPr>
        <p:spPr>
          <a:xfrm>
            <a:off x="5527637" y="4212253"/>
            <a:ext cx="6096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Analyze </a:t>
            </a:r>
            <a:r>
              <a:rPr lang="en-US" sz="800"/>
              <a:t>results</a:t>
            </a:r>
          </a:p>
        </p:txBody>
      </p:sp>
      <p:sp>
        <p:nvSpPr>
          <p:cNvPr id="605" name="Shape 605"/>
          <p:cNvSpPr txBox="1"/>
          <p:nvPr/>
        </p:nvSpPr>
        <p:spPr>
          <a:xfrm>
            <a:off x="4107905" y="3694378"/>
            <a:ext cx="1019700" cy="338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Communications launch</a:t>
            </a:r>
          </a:p>
        </p:txBody>
      </p:sp>
      <p:sp>
        <p:nvSpPr>
          <p:cNvPr id="606" name="Shape 606"/>
          <p:cNvSpPr txBox="1"/>
          <p:nvPr/>
        </p:nvSpPr>
        <p:spPr>
          <a:xfrm>
            <a:off x="4836592" y="2496077"/>
            <a:ext cx="765900" cy="953999"/>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Establish governance processes (reporting - who, how often, what info)</a:t>
            </a:r>
          </a:p>
        </p:txBody>
      </p:sp>
      <p:sp>
        <p:nvSpPr>
          <p:cNvPr id="607" name="Shape 607"/>
          <p:cNvSpPr txBox="1"/>
          <p:nvPr/>
        </p:nvSpPr>
        <p:spPr>
          <a:xfrm>
            <a:off x="5680655" y="3000203"/>
            <a:ext cx="484500" cy="461700"/>
          </a:xfrm>
          <a:prstGeom prst="rect">
            <a:avLst/>
          </a:prstGeom>
          <a:solidFill>
            <a:srgbClr val="3C8C92"/>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Board survey review</a:t>
            </a:r>
          </a:p>
        </p:txBody>
      </p:sp>
      <p:sp>
        <p:nvSpPr>
          <p:cNvPr id="608" name="Shape 608"/>
          <p:cNvSpPr txBox="1"/>
          <p:nvPr/>
        </p:nvSpPr>
        <p:spPr>
          <a:xfrm>
            <a:off x="6527955" y="4205842"/>
            <a:ext cx="710100" cy="338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Develop </a:t>
            </a:r>
            <a:r>
              <a:rPr lang="en-US" sz="800"/>
              <a:t>dashboard</a:t>
            </a:r>
          </a:p>
        </p:txBody>
      </p:sp>
      <p:sp>
        <p:nvSpPr>
          <p:cNvPr id="609" name="Shape 609"/>
          <p:cNvSpPr txBox="1"/>
          <p:nvPr/>
        </p:nvSpPr>
        <p:spPr>
          <a:xfrm>
            <a:off x="5623644" y="4602801"/>
            <a:ext cx="609600" cy="461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a:t>Report &amp; assess results</a:t>
            </a:r>
          </a:p>
        </p:txBody>
      </p:sp>
      <p:sp>
        <p:nvSpPr>
          <p:cNvPr id="610" name="Shape 610"/>
          <p:cNvSpPr txBox="1"/>
          <p:nvPr/>
        </p:nvSpPr>
        <p:spPr>
          <a:xfrm>
            <a:off x="7301447" y="4205842"/>
            <a:ext cx="557700" cy="3423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Midterm</a:t>
            </a:r>
            <a:r>
              <a:rPr lang="en-US" sz="800"/>
              <a:t> </a:t>
            </a:r>
            <a:r>
              <a:rPr lang="en-US" sz="800" b="0" i="0" u="none" strike="noStrike" cap="none">
                <a:solidFill>
                  <a:srgbClr val="000000"/>
                </a:solidFill>
                <a:latin typeface="Arial"/>
                <a:ea typeface="Arial"/>
                <a:cs typeface="Arial"/>
                <a:sym typeface="Arial"/>
              </a:rPr>
              <a:t>survey</a:t>
            </a:r>
          </a:p>
        </p:txBody>
      </p:sp>
      <p:sp>
        <p:nvSpPr>
          <p:cNvPr id="611" name="Shape 611"/>
          <p:cNvSpPr txBox="1"/>
          <p:nvPr/>
        </p:nvSpPr>
        <p:spPr>
          <a:xfrm>
            <a:off x="5928823" y="5092939"/>
            <a:ext cx="688799" cy="584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Modify survey </a:t>
            </a:r>
            <a:r>
              <a:rPr lang="en-US" sz="800"/>
              <a:t>based</a:t>
            </a:r>
            <a:r>
              <a:rPr lang="en-US" sz="800" b="0" i="0" u="none" strike="noStrike" cap="none">
                <a:solidFill>
                  <a:srgbClr val="000000"/>
                </a:solidFill>
                <a:latin typeface="Arial"/>
                <a:ea typeface="Arial"/>
                <a:cs typeface="Arial"/>
                <a:sym typeface="Arial"/>
              </a:rPr>
              <a:t> on Oxeon</a:t>
            </a:r>
          </a:p>
        </p:txBody>
      </p:sp>
      <p:sp>
        <p:nvSpPr>
          <p:cNvPr id="612" name="Shape 612"/>
          <p:cNvSpPr txBox="1"/>
          <p:nvPr/>
        </p:nvSpPr>
        <p:spPr>
          <a:xfrm>
            <a:off x="8197299" y="4131617"/>
            <a:ext cx="624600" cy="461700"/>
          </a:xfrm>
          <a:prstGeom prst="rect">
            <a:avLst/>
          </a:prstGeom>
          <a:solidFill>
            <a:srgbClr val="7373D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Prepare Berkeley</a:t>
            </a:r>
            <a:r>
              <a:rPr lang="en-US" sz="800"/>
              <a:t> </a:t>
            </a:r>
            <a:r>
              <a:rPr lang="en-US" sz="800" b="0" i="0" u="none" strike="noStrike" cap="none">
                <a:solidFill>
                  <a:srgbClr val="000000"/>
                </a:solidFill>
                <a:latin typeface="Arial"/>
                <a:ea typeface="Arial"/>
                <a:cs typeface="Arial"/>
                <a:sym typeface="Arial"/>
              </a:rPr>
              <a:t>report</a:t>
            </a:r>
          </a:p>
        </p:txBody>
      </p:sp>
      <p:sp>
        <p:nvSpPr>
          <p:cNvPr id="613" name="Shape 613"/>
          <p:cNvSpPr txBox="1"/>
          <p:nvPr/>
        </p:nvSpPr>
        <p:spPr>
          <a:xfrm>
            <a:off x="7607235" y="5355939"/>
            <a:ext cx="728400" cy="461700"/>
          </a:xfrm>
          <a:prstGeom prst="rect">
            <a:avLst/>
          </a:prstGeom>
          <a:solidFill>
            <a:srgbClr val="00206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1">
                <a:solidFill>
                  <a:srgbClr val="FFFFFF"/>
                </a:solidFill>
              </a:rPr>
              <a:t>Determine</a:t>
            </a:r>
            <a:r>
              <a:rPr lang="en-US" sz="800" b="1" i="0" u="none" strike="noStrike" cap="none">
                <a:solidFill>
                  <a:srgbClr val="FFFFFF"/>
                </a:solidFill>
                <a:latin typeface="Arial"/>
                <a:ea typeface="Arial"/>
                <a:cs typeface="Arial"/>
                <a:sym typeface="Arial"/>
              </a:rPr>
              <a:t> midterm platform</a:t>
            </a:r>
          </a:p>
        </p:txBody>
      </p:sp>
      <p:sp>
        <p:nvSpPr>
          <p:cNvPr id="614" name="Shape 614"/>
          <p:cNvSpPr/>
          <p:nvPr/>
        </p:nvSpPr>
        <p:spPr>
          <a:xfrm rot="5400000">
            <a:off x="3213207" y="1927810"/>
            <a:ext cx="45600" cy="788700"/>
          </a:xfrm>
          <a:prstGeom prst="leftBracket">
            <a:avLst>
              <a:gd name="adj" fmla="val 8333"/>
            </a:avLst>
          </a:prstGeom>
          <a:noFill/>
          <a:ln w="28575"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5" name="Shape 615"/>
          <p:cNvSpPr/>
          <p:nvPr/>
        </p:nvSpPr>
        <p:spPr>
          <a:xfrm rot="5400000">
            <a:off x="4016000" y="3784242"/>
            <a:ext cx="45600" cy="788700"/>
          </a:xfrm>
          <a:prstGeom prst="leftBracket">
            <a:avLst>
              <a:gd name="adj" fmla="val 8333"/>
            </a:avLst>
          </a:prstGeom>
          <a:noFill/>
          <a:ln w="28575"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rot="5400000">
            <a:off x="3985178" y="2080096"/>
            <a:ext cx="45600" cy="788700"/>
          </a:xfrm>
          <a:prstGeom prst="leftBracket">
            <a:avLst>
              <a:gd name="adj" fmla="val 8333"/>
            </a:avLst>
          </a:prstGeom>
          <a:noFill/>
          <a:ln w="28575"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rot="-5400000">
            <a:off x="-1822575" y="3572950"/>
            <a:ext cx="4429500" cy="183000"/>
          </a:xfrm>
          <a:prstGeom prst="rect">
            <a:avLst/>
          </a:prstGeom>
          <a:solidFill>
            <a:srgbClr val="C27BA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000" b="1" i="0" u="none" strike="noStrike" cap="none">
                <a:solidFill>
                  <a:srgbClr val="FFFFFF"/>
                </a:solidFill>
                <a:latin typeface="Arial"/>
                <a:ea typeface="Arial"/>
                <a:cs typeface="Arial"/>
                <a:sym typeface="Arial"/>
              </a:rPr>
              <a:t>Capability Areas</a:t>
            </a:r>
          </a:p>
        </p:txBody>
      </p:sp>
      <p:grpSp>
        <p:nvGrpSpPr>
          <p:cNvPr id="618" name="Shape 618"/>
          <p:cNvGrpSpPr/>
          <p:nvPr/>
        </p:nvGrpSpPr>
        <p:grpSpPr>
          <a:xfrm>
            <a:off x="705916" y="1776349"/>
            <a:ext cx="548105" cy="455058"/>
            <a:chOff x="913692" y="1783171"/>
            <a:chExt cx="450300" cy="419100"/>
          </a:xfrm>
        </p:grpSpPr>
        <p:grpSp>
          <p:nvGrpSpPr>
            <p:cNvPr id="619" name="Shape 619"/>
            <p:cNvGrpSpPr/>
            <p:nvPr/>
          </p:nvGrpSpPr>
          <p:grpSpPr>
            <a:xfrm>
              <a:off x="1001759" y="1800900"/>
              <a:ext cx="352391" cy="202144"/>
              <a:chOff x="2357436" y="2047875"/>
              <a:chExt cx="958888" cy="663638"/>
            </a:xfrm>
          </p:grpSpPr>
          <p:sp>
            <p:nvSpPr>
              <p:cNvPr id="620" name="Shape 620"/>
              <p:cNvSpPr/>
              <p:nvPr/>
            </p:nvSpPr>
            <p:spPr>
              <a:xfrm>
                <a:off x="2805113" y="2047875"/>
                <a:ext cx="66600" cy="152400"/>
              </a:xfrm>
              <a:custGeom>
                <a:avLst/>
                <a:gdLst/>
                <a:ahLst/>
                <a:cxnLst/>
                <a:rect l="0" t="0" r="0" b="0"/>
                <a:pathLst>
                  <a:path w="120000" h="120000" extrusionOk="0">
                    <a:moveTo>
                      <a:pt x="120000" y="93846"/>
                    </a:moveTo>
                    <a:cubicBezTo>
                      <a:pt x="120000" y="26153"/>
                      <a:pt x="120000" y="26153"/>
                      <a:pt x="120000" y="26153"/>
                    </a:cubicBezTo>
                    <a:cubicBezTo>
                      <a:pt x="120000" y="12307"/>
                      <a:pt x="95294" y="0"/>
                      <a:pt x="60000" y="0"/>
                    </a:cubicBezTo>
                    <a:cubicBezTo>
                      <a:pt x="28235" y="0"/>
                      <a:pt x="0" y="12307"/>
                      <a:pt x="0" y="26153"/>
                    </a:cubicBezTo>
                    <a:cubicBezTo>
                      <a:pt x="0" y="93846"/>
                      <a:pt x="0" y="93846"/>
                      <a:pt x="0" y="93846"/>
                    </a:cubicBezTo>
                    <a:cubicBezTo>
                      <a:pt x="0" y="107692"/>
                      <a:pt x="28235" y="120000"/>
                      <a:pt x="60000" y="120000"/>
                    </a:cubicBezTo>
                    <a:cubicBezTo>
                      <a:pt x="95294" y="120000"/>
                      <a:pt x="120000" y="107692"/>
                      <a:pt x="120000" y="93846"/>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21" name="Shape 621"/>
              <p:cNvSpPr/>
              <p:nvPr/>
            </p:nvSpPr>
            <p:spPr>
              <a:xfrm>
                <a:off x="3103563" y="2230438"/>
                <a:ext cx="144600" cy="122100"/>
              </a:xfrm>
              <a:custGeom>
                <a:avLst/>
                <a:gdLst/>
                <a:ahLst/>
                <a:cxnLst/>
                <a:rect l="0" t="0" r="0" b="0"/>
                <a:pathLst>
                  <a:path w="120000" h="120000" extrusionOk="0">
                    <a:moveTo>
                      <a:pt x="110270" y="17419"/>
                    </a:moveTo>
                    <a:cubicBezTo>
                      <a:pt x="100540" y="3870"/>
                      <a:pt x="82702" y="0"/>
                      <a:pt x="71351" y="11612"/>
                    </a:cubicBezTo>
                    <a:cubicBezTo>
                      <a:pt x="14594" y="60000"/>
                      <a:pt x="14594" y="60000"/>
                      <a:pt x="14594" y="60000"/>
                    </a:cubicBezTo>
                    <a:cubicBezTo>
                      <a:pt x="1621" y="71612"/>
                      <a:pt x="0" y="92903"/>
                      <a:pt x="9729" y="106451"/>
                    </a:cubicBezTo>
                    <a:cubicBezTo>
                      <a:pt x="14594" y="116129"/>
                      <a:pt x="22702" y="120000"/>
                      <a:pt x="30810" y="120000"/>
                    </a:cubicBezTo>
                    <a:cubicBezTo>
                      <a:pt x="37297" y="120000"/>
                      <a:pt x="42162" y="118064"/>
                      <a:pt x="48648" y="114193"/>
                    </a:cubicBezTo>
                    <a:cubicBezTo>
                      <a:pt x="103783" y="63870"/>
                      <a:pt x="103783" y="63870"/>
                      <a:pt x="103783" y="63870"/>
                    </a:cubicBezTo>
                    <a:cubicBezTo>
                      <a:pt x="116756" y="54193"/>
                      <a:pt x="120000" y="32903"/>
                      <a:pt x="110270" y="17419"/>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22" name="Shape 622"/>
              <p:cNvSpPr/>
              <p:nvPr/>
            </p:nvSpPr>
            <p:spPr>
              <a:xfrm>
                <a:off x="3159125" y="2614613"/>
                <a:ext cx="157200" cy="96900"/>
              </a:xfrm>
              <a:custGeom>
                <a:avLst/>
                <a:gdLst/>
                <a:ahLst/>
                <a:cxnLst/>
                <a:rect l="0" t="0" r="0" b="0"/>
                <a:pathLst>
                  <a:path w="120000" h="120000" extrusionOk="0">
                    <a:moveTo>
                      <a:pt x="4500" y="34285"/>
                    </a:moveTo>
                    <a:cubicBezTo>
                      <a:pt x="0" y="56326"/>
                      <a:pt x="7500" y="80816"/>
                      <a:pt x="22500" y="88163"/>
                    </a:cubicBezTo>
                    <a:cubicBezTo>
                      <a:pt x="84000" y="117551"/>
                      <a:pt x="84000" y="117551"/>
                      <a:pt x="84000" y="117551"/>
                    </a:cubicBezTo>
                    <a:cubicBezTo>
                      <a:pt x="87000" y="119999"/>
                      <a:pt x="88500" y="119999"/>
                      <a:pt x="91500" y="119999"/>
                    </a:cubicBezTo>
                    <a:cubicBezTo>
                      <a:pt x="102000" y="119999"/>
                      <a:pt x="112500" y="107755"/>
                      <a:pt x="115500" y="90612"/>
                    </a:cubicBezTo>
                    <a:cubicBezTo>
                      <a:pt x="120000" y="68571"/>
                      <a:pt x="112500" y="44081"/>
                      <a:pt x="99000" y="36734"/>
                    </a:cubicBezTo>
                    <a:cubicBezTo>
                      <a:pt x="37500" y="7346"/>
                      <a:pt x="37500" y="7346"/>
                      <a:pt x="37500" y="7346"/>
                    </a:cubicBezTo>
                    <a:cubicBezTo>
                      <a:pt x="24000" y="0"/>
                      <a:pt x="9000" y="12244"/>
                      <a:pt x="4500" y="34285"/>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23" name="Shape 623"/>
              <p:cNvSpPr/>
              <p:nvPr/>
            </p:nvSpPr>
            <p:spPr>
              <a:xfrm>
                <a:off x="2425700" y="2230438"/>
                <a:ext cx="146100" cy="122100"/>
              </a:xfrm>
              <a:custGeom>
                <a:avLst/>
                <a:gdLst/>
                <a:ahLst/>
                <a:cxnLst/>
                <a:rect l="0" t="0" r="0" b="0"/>
                <a:pathLst>
                  <a:path w="120000" h="120000" extrusionOk="0">
                    <a:moveTo>
                      <a:pt x="14594" y="63870"/>
                    </a:moveTo>
                    <a:cubicBezTo>
                      <a:pt x="71351" y="114193"/>
                      <a:pt x="71351" y="114193"/>
                      <a:pt x="71351" y="114193"/>
                    </a:cubicBezTo>
                    <a:cubicBezTo>
                      <a:pt x="76216" y="118064"/>
                      <a:pt x="82702" y="120000"/>
                      <a:pt x="87567" y="120000"/>
                    </a:cubicBezTo>
                    <a:cubicBezTo>
                      <a:pt x="97297" y="120000"/>
                      <a:pt x="105405" y="116129"/>
                      <a:pt x="110270" y="106451"/>
                    </a:cubicBezTo>
                    <a:cubicBezTo>
                      <a:pt x="120000" y="92903"/>
                      <a:pt x="116756" y="71612"/>
                      <a:pt x="105405" y="60000"/>
                    </a:cubicBezTo>
                    <a:cubicBezTo>
                      <a:pt x="48648" y="11612"/>
                      <a:pt x="48648" y="11612"/>
                      <a:pt x="48648" y="11612"/>
                    </a:cubicBezTo>
                    <a:cubicBezTo>
                      <a:pt x="35675" y="0"/>
                      <a:pt x="19459" y="3870"/>
                      <a:pt x="9729" y="17419"/>
                    </a:cubicBezTo>
                    <a:cubicBezTo>
                      <a:pt x="0" y="32903"/>
                      <a:pt x="3243" y="54193"/>
                      <a:pt x="14594" y="63870"/>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24" name="Shape 624"/>
              <p:cNvSpPr/>
              <p:nvPr/>
            </p:nvSpPr>
            <p:spPr>
              <a:xfrm>
                <a:off x="2357436" y="2614613"/>
                <a:ext cx="153900" cy="96900"/>
              </a:xfrm>
              <a:custGeom>
                <a:avLst/>
                <a:gdLst/>
                <a:ahLst/>
                <a:cxnLst/>
                <a:rect l="0" t="0" r="0" b="0"/>
                <a:pathLst>
                  <a:path w="120000" h="120000" extrusionOk="0">
                    <a:moveTo>
                      <a:pt x="28860" y="119999"/>
                    </a:moveTo>
                    <a:cubicBezTo>
                      <a:pt x="30379" y="119999"/>
                      <a:pt x="33417" y="119999"/>
                      <a:pt x="36455" y="117551"/>
                    </a:cubicBezTo>
                    <a:cubicBezTo>
                      <a:pt x="98734" y="88163"/>
                      <a:pt x="98734" y="88163"/>
                      <a:pt x="98734" y="88163"/>
                    </a:cubicBezTo>
                    <a:cubicBezTo>
                      <a:pt x="112405" y="80816"/>
                      <a:pt x="120000" y="56326"/>
                      <a:pt x="116962" y="34285"/>
                    </a:cubicBezTo>
                    <a:cubicBezTo>
                      <a:pt x="112405" y="12244"/>
                      <a:pt x="97215" y="0"/>
                      <a:pt x="83544" y="7346"/>
                    </a:cubicBezTo>
                    <a:cubicBezTo>
                      <a:pt x="21265" y="36734"/>
                      <a:pt x="21265" y="36734"/>
                      <a:pt x="21265" y="36734"/>
                    </a:cubicBezTo>
                    <a:cubicBezTo>
                      <a:pt x="7594" y="44081"/>
                      <a:pt x="0" y="68571"/>
                      <a:pt x="3037" y="90612"/>
                    </a:cubicBezTo>
                    <a:cubicBezTo>
                      <a:pt x="7594" y="107755"/>
                      <a:pt x="16708" y="119999"/>
                      <a:pt x="28860" y="119999"/>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grpSp>
        <p:sp>
          <p:nvSpPr>
            <p:cNvPr id="625" name="Shape 625"/>
            <p:cNvSpPr/>
            <p:nvPr/>
          </p:nvSpPr>
          <p:spPr>
            <a:xfrm>
              <a:off x="913692" y="1783171"/>
              <a:ext cx="450300" cy="419100"/>
            </a:xfrm>
            <a:prstGeom prst="roundRect">
              <a:avLst>
                <a:gd name="adj" fmla="val 16667"/>
              </a:avLst>
            </a:prstGeom>
            <a:solidFill>
              <a:srgbClr val="4A86E8"/>
            </a:solidFill>
            <a:ln>
              <a:noFill/>
            </a:ln>
          </p:spPr>
          <p:txBody>
            <a:bodyPr lIns="88900" tIns="88900" rIns="88900" bIns="88900" anchor="ctr" anchorCtr="0">
              <a:noAutofit/>
            </a:bodyPr>
            <a:lstStyle/>
            <a:p>
              <a:pPr marL="0" marR="0" lvl="0" indent="0" algn="ctr" rtl="0">
                <a:lnSpc>
                  <a:spcPct val="106000"/>
                </a:lnSpc>
                <a:spcBef>
                  <a:spcPts val="0"/>
                </a:spcBef>
                <a:spcAft>
                  <a:spcPts val="0"/>
                </a:spcAft>
                <a:buClr>
                  <a:srgbClr val="000000"/>
                </a:buClr>
                <a:buFont typeface="Arial"/>
                <a:buNone/>
              </a:pPr>
              <a:endParaRPr sz="1200" b="1" i="0" u="none" strike="noStrike" cap="none">
                <a:solidFill>
                  <a:srgbClr val="D81A32"/>
                </a:solidFill>
                <a:latin typeface="Arial"/>
                <a:ea typeface="Arial"/>
                <a:cs typeface="Arial"/>
                <a:sym typeface="Arial"/>
              </a:endParaRPr>
            </a:p>
          </p:txBody>
        </p:sp>
        <p:pic>
          <p:nvPicPr>
            <p:cNvPr id="626" name="Shape 626" descr="C:\Users\avillasenor\Desktop\NWC\Icons\dollarc.png"/>
            <p:cNvPicPr preferRelativeResize="0"/>
            <p:nvPr/>
          </p:nvPicPr>
          <p:blipFill rotWithShape="1">
            <a:blip r:embed="rId3">
              <a:alphaModFix/>
            </a:blip>
            <a:srcRect/>
            <a:stretch/>
          </p:blipFill>
          <p:spPr>
            <a:xfrm>
              <a:off x="973266" y="1824199"/>
              <a:ext cx="320100" cy="320100"/>
            </a:xfrm>
            <a:prstGeom prst="rect">
              <a:avLst/>
            </a:prstGeom>
            <a:noFill/>
            <a:ln>
              <a:noFill/>
            </a:ln>
          </p:spPr>
        </p:pic>
      </p:grpSp>
      <p:grpSp>
        <p:nvGrpSpPr>
          <p:cNvPr id="627" name="Shape 627"/>
          <p:cNvGrpSpPr/>
          <p:nvPr/>
        </p:nvGrpSpPr>
        <p:grpSpPr>
          <a:xfrm>
            <a:off x="706190" y="3191280"/>
            <a:ext cx="548105" cy="455058"/>
            <a:chOff x="695500" y="3432171"/>
            <a:chExt cx="450300" cy="419100"/>
          </a:xfrm>
        </p:grpSpPr>
        <p:sp>
          <p:nvSpPr>
            <p:cNvPr id="628" name="Shape 628"/>
            <p:cNvSpPr/>
            <p:nvPr/>
          </p:nvSpPr>
          <p:spPr>
            <a:xfrm>
              <a:off x="695500" y="3432171"/>
              <a:ext cx="450300" cy="419100"/>
            </a:xfrm>
            <a:prstGeom prst="roundRect">
              <a:avLst>
                <a:gd name="adj" fmla="val 16667"/>
              </a:avLst>
            </a:prstGeom>
            <a:solidFill>
              <a:srgbClr val="3C8C92"/>
            </a:solidFill>
            <a:ln>
              <a:noFill/>
            </a:ln>
          </p:spPr>
          <p:txBody>
            <a:bodyPr lIns="88900" tIns="88900" rIns="88900" bIns="88900" anchor="ctr" anchorCtr="0">
              <a:noAutofit/>
            </a:bodyPr>
            <a:lstStyle/>
            <a:p>
              <a:pPr marL="0" marR="0" lvl="0" indent="0" algn="ctr" rtl="0">
                <a:lnSpc>
                  <a:spcPct val="106000"/>
                </a:lnSpc>
                <a:spcBef>
                  <a:spcPts val="0"/>
                </a:spcBef>
                <a:spcAft>
                  <a:spcPts val="0"/>
                </a:spcAft>
                <a:buClr>
                  <a:srgbClr val="000000"/>
                </a:buClr>
                <a:buFont typeface="Arial"/>
                <a:buNone/>
              </a:pPr>
              <a:endParaRPr sz="1200" b="1" i="0" u="none" strike="noStrike" cap="none">
                <a:solidFill>
                  <a:srgbClr val="D81A32"/>
                </a:solidFill>
                <a:latin typeface="Arial"/>
                <a:ea typeface="Arial"/>
                <a:cs typeface="Arial"/>
                <a:sym typeface="Arial"/>
              </a:endParaRPr>
            </a:p>
          </p:txBody>
        </p:sp>
        <p:grpSp>
          <p:nvGrpSpPr>
            <p:cNvPr id="629" name="Shape 629"/>
            <p:cNvGrpSpPr/>
            <p:nvPr/>
          </p:nvGrpSpPr>
          <p:grpSpPr>
            <a:xfrm>
              <a:off x="755079" y="3487423"/>
              <a:ext cx="286310" cy="301856"/>
              <a:chOff x="458831" y="3583925"/>
              <a:chExt cx="1036606" cy="1044485"/>
            </a:xfrm>
          </p:grpSpPr>
          <p:sp>
            <p:nvSpPr>
              <p:cNvPr id="630" name="Shape 630"/>
              <p:cNvSpPr/>
              <p:nvPr/>
            </p:nvSpPr>
            <p:spPr>
              <a:xfrm>
                <a:off x="594570" y="3811158"/>
                <a:ext cx="783300" cy="599700"/>
              </a:xfrm>
              <a:custGeom>
                <a:avLst/>
                <a:gdLst/>
                <a:ahLst/>
                <a:cxnLst/>
                <a:rect l="0" t="0" r="0" b="0"/>
                <a:pathLst>
                  <a:path w="120000" h="120000" extrusionOk="0">
                    <a:moveTo>
                      <a:pt x="89533" y="17084"/>
                    </a:moveTo>
                    <a:cubicBezTo>
                      <a:pt x="100103" y="17084"/>
                      <a:pt x="100103" y="17084"/>
                      <a:pt x="100103" y="17084"/>
                    </a:cubicBezTo>
                    <a:cubicBezTo>
                      <a:pt x="100103" y="28474"/>
                      <a:pt x="100103" y="28474"/>
                      <a:pt x="100103" y="28474"/>
                    </a:cubicBezTo>
                    <a:cubicBezTo>
                      <a:pt x="95129" y="28474"/>
                      <a:pt x="95129" y="28474"/>
                      <a:pt x="95129" y="28474"/>
                    </a:cubicBezTo>
                    <a:cubicBezTo>
                      <a:pt x="94196" y="28474"/>
                      <a:pt x="93575" y="29694"/>
                      <a:pt x="94196" y="30915"/>
                    </a:cubicBezTo>
                    <a:cubicBezTo>
                      <a:pt x="105699" y="56949"/>
                      <a:pt x="105699" y="56949"/>
                      <a:pt x="105699" y="56949"/>
                    </a:cubicBezTo>
                    <a:cubicBezTo>
                      <a:pt x="106321" y="58169"/>
                      <a:pt x="107253" y="58169"/>
                      <a:pt x="107875" y="56949"/>
                    </a:cubicBezTo>
                    <a:cubicBezTo>
                      <a:pt x="119378" y="30915"/>
                      <a:pt x="119378" y="30915"/>
                      <a:pt x="119378" y="30915"/>
                    </a:cubicBezTo>
                    <a:cubicBezTo>
                      <a:pt x="120000" y="29694"/>
                      <a:pt x="119378" y="28474"/>
                      <a:pt x="118445" y="28474"/>
                    </a:cubicBezTo>
                    <a:cubicBezTo>
                      <a:pt x="113160" y="28474"/>
                      <a:pt x="113160" y="28474"/>
                      <a:pt x="113160" y="28474"/>
                    </a:cubicBezTo>
                    <a:cubicBezTo>
                      <a:pt x="113160" y="0"/>
                      <a:pt x="113160" y="0"/>
                      <a:pt x="113160" y="0"/>
                    </a:cubicBezTo>
                    <a:cubicBezTo>
                      <a:pt x="89533" y="0"/>
                      <a:pt x="89533" y="0"/>
                      <a:pt x="89533" y="0"/>
                    </a:cubicBezTo>
                    <a:cubicBezTo>
                      <a:pt x="69637" y="0"/>
                      <a:pt x="53160" y="21152"/>
                      <a:pt x="53160" y="47186"/>
                    </a:cubicBezTo>
                    <a:cubicBezTo>
                      <a:pt x="53160" y="72406"/>
                      <a:pt x="53160" y="72406"/>
                      <a:pt x="53160" y="72406"/>
                    </a:cubicBezTo>
                    <a:cubicBezTo>
                      <a:pt x="53160" y="89491"/>
                      <a:pt x="42901" y="102915"/>
                      <a:pt x="30155" y="102915"/>
                    </a:cubicBezTo>
                    <a:cubicBezTo>
                      <a:pt x="19585" y="102915"/>
                      <a:pt x="19585" y="102915"/>
                      <a:pt x="19585" y="102915"/>
                    </a:cubicBezTo>
                    <a:cubicBezTo>
                      <a:pt x="19585" y="87864"/>
                      <a:pt x="19585" y="87864"/>
                      <a:pt x="19585" y="87864"/>
                    </a:cubicBezTo>
                    <a:cubicBezTo>
                      <a:pt x="24559" y="87864"/>
                      <a:pt x="24559" y="87864"/>
                      <a:pt x="24559" y="87864"/>
                    </a:cubicBezTo>
                    <a:cubicBezTo>
                      <a:pt x="25492" y="87864"/>
                      <a:pt x="26113" y="86644"/>
                      <a:pt x="25803" y="85423"/>
                    </a:cubicBezTo>
                    <a:cubicBezTo>
                      <a:pt x="14300" y="59389"/>
                      <a:pt x="14300" y="59389"/>
                      <a:pt x="14300" y="59389"/>
                    </a:cubicBezTo>
                    <a:cubicBezTo>
                      <a:pt x="13678" y="58169"/>
                      <a:pt x="12435" y="58169"/>
                      <a:pt x="12124" y="59389"/>
                    </a:cubicBezTo>
                    <a:cubicBezTo>
                      <a:pt x="310" y="85423"/>
                      <a:pt x="310" y="85423"/>
                      <a:pt x="310" y="85423"/>
                    </a:cubicBezTo>
                    <a:cubicBezTo>
                      <a:pt x="0" y="86644"/>
                      <a:pt x="621" y="87864"/>
                      <a:pt x="1554" y="87864"/>
                    </a:cubicBezTo>
                    <a:cubicBezTo>
                      <a:pt x="6528" y="87864"/>
                      <a:pt x="6528" y="87864"/>
                      <a:pt x="6528" y="87864"/>
                    </a:cubicBezTo>
                    <a:cubicBezTo>
                      <a:pt x="6528" y="120000"/>
                      <a:pt x="6528" y="120000"/>
                      <a:pt x="6528" y="120000"/>
                    </a:cubicBezTo>
                    <a:cubicBezTo>
                      <a:pt x="30155" y="120000"/>
                      <a:pt x="30155" y="120000"/>
                      <a:pt x="30155" y="120000"/>
                    </a:cubicBezTo>
                    <a:cubicBezTo>
                      <a:pt x="50051" y="120000"/>
                      <a:pt x="66528" y="98847"/>
                      <a:pt x="66528" y="72406"/>
                    </a:cubicBezTo>
                    <a:cubicBezTo>
                      <a:pt x="66528" y="47186"/>
                      <a:pt x="66528" y="47186"/>
                      <a:pt x="66528" y="47186"/>
                    </a:cubicBezTo>
                    <a:cubicBezTo>
                      <a:pt x="66528" y="30508"/>
                      <a:pt x="76787" y="17084"/>
                      <a:pt x="89533" y="17084"/>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31" name="Shape 631"/>
              <p:cNvSpPr/>
              <p:nvPr/>
            </p:nvSpPr>
            <p:spPr>
              <a:xfrm>
                <a:off x="458831" y="3583925"/>
                <a:ext cx="419399" cy="478800"/>
              </a:xfrm>
              <a:custGeom>
                <a:avLst/>
                <a:gdLst/>
                <a:ahLst/>
                <a:cxnLst/>
                <a:rect l="0" t="0" r="0" b="0"/>
                <a:pathLst>
                  <a:path w="120000" h="120000" extrusionOk="0">
                    <a:moveTo>
                      <a:pt x="85454" y="23046"/>
                    </a:moveTo>
                    <a:cubicBezTo>
                      <a:pt x="85454" y="10331"/>
                      <a:pt x="76363" y="0"/>
                      <a:pt x="60000" y="0"/>
                    </a:cubicBezTo>
                    <a:cubicBezTo>
                      <a:pt x="42727" y="0"/>
                      <a:pt x="34545" y="10331"/>
                      <a:pt x="33636" y="23046"/>
                    </a:cubicBezTo>
                    <a:cubicBezTo>
                      <a:pt x="33636" y="71523"/>
                      <a:pt x="86363" y="70728"/>
                      <a:pt x="85454" y="23046"/>
                    </a:cubicBezTo>
                    <a:close/>
                    <a:moveTo>
                      <a:pt x="0" y="108874"/>
                    </a:moveTo>
                    <a:cubicBezTo>
                      <a:pt x="909" y="97748"/>
                      <a:pt x="1818" y="85827"/>
                      <a:pt x="7272" y="77086"/>
                    </a:cubicBezTo>
                    <a:cubicBezTo>
                      <a:pt x="12727" y="67549"/>
                      <a:pt x="23636" y="59602"/>
                      <a:pt x="35454" y="59602"/>
                    </a:cubicBezTo>
                    <a:cubicBezTo>
                      <a:pt x="38181" y="59602"/>
                      <a:pt x="38181" y="59602"/>
                      <a:pt x="38181" y="59602"/>
                    </a:cubicBezTo>
                    <a:cubicBezTo>
                      <a:pt x="55454" y="81854"/>
                      <a:pt x="55454" y="81854"/>
                      <a:pt x="55454" y="81854"/>
                    </a:cubicBezTo>
                    <a:cubicBezTo>
                      <a:pt x="55454" y="69933"/>
                      <a:pt x="55454" y="69933"/>
                      <a:pt x="55454" y="69933"/>
                    </a:cubicBezTo>
                    <a:cubicBezTo>
                      <a:pt x="52727" y="67549"/>
                      <a:pt x="52727" y="67549"/>
                      <a:pt x="52727" y="67549"/>
                    </a:cubicBezTo>
                    <a:cubicBezTo>
                      <a:pt x="60000" y="62781"/>
                      <a:pt x="60000" y="62781"/>
                      <a:pt x="60000" y="62781"/>
                    </a:cubicBezTo>
                    <a:cubicBezTo>
                      <a:pt x="67272" y="67549"/>
                      <a:pt x="67272" y="67549"/>
                      <a:pt x="67272" y="67549"/>
                    </a:cubicBezTo>
                    <a:cubicBezTo>
                      <a:pt x="64545" y="69933"/>
                      <a:pt x="64545" y="69933"/>
                      <a:pt x="64545" y="69933"/>
                    </a:cubicBezTo>
                    <a:cubicBezTo>
                      <a:pt x="64545" y="81854"/>
                      <a:pt x="64545" y="81854"/>
                      <a:pt x="64545" y="81854"/>
                    </a:cubicBezTo>
                    <a:cubicBezTo>
                      <a:pt x="81818" y="59602"/>
                      <a:pt x="81818" y="59602"/>
                      <a:pt x="81818" y="59602"/>
                    </a:cubicBezTo>
                    <a:cubicBezTo>
                      <a:pt x="84545" y="59602"/>
                      <a:pt x="84545" y="59602"/>
                      <a:pt x="84545" y="59602"/>
                    </a:cubicBezTo>
                    <a:cubicBezTo>
                      <a:pt x="96363" y="59602"/>
                      <a:pt x="107272" y="67549"/>
                      <a:pt x="112727" y="77086"/>
                    </a:cubicBezTo>
                    <a:cubicBezTo>
                      <a:pt x="118181" y="85827"/>
                      <a:pt x="119090" y="97748"/>
                      <a:pt x="120000" y="108874"/>
                    </a:cubicBezTo>
                    <a:cubicBezTo>
                      <a:pt x="80000" y="120000"/>
                      <a:pt x="40000" y="120000"/>
                      <a:pt x="0" y="108874"/>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sp>
            <p:nvSpPr>
              <p:cNvPr id="632" name="Shape 632"/>
              <p:cNvSpPr/>
              <p:nvPr/>
            </p:nvSpPr>
            <p:spPr>
              <a:xfrm>
                <a:off x="1077237" y="4148410"/>
                <a:ext cx="418200" cy="480000"/>
              </a:xfrm>
              <a:custGeom>
                <a:avLst/>
                <a:gdLst/>
                <a:ahLst/>
                <a:cxnLst/>
                <a:rect l="0" t="0" r="0" b="0"/>
                <a:pathLst>
                  <a:path w="120000" h="120000" extrusionOk="0">
                    <a:moveTo>
                      <a:pt x="85454" y="23046"/>
                    </a:moveTo>
                    <a:cubicBezTo>
                      <a:pt x="85454" y="10331"/>
                      <a:pt x="75454" y="0"/>
                      <a:pt x="60000" y="0"/>
                    </a:cubicBezTo>
                    <a:cubicBezTo>
                      <a:pt x="42727" y="0"/>
                      <a:pt x="34545" y="10331"/>
                      <a:pt x="33636" y="23046"/>
                    </a:cubicBezTo>
                    <a:cubicBezTo>
                      <a:pt x="33636" y="71523"/>
                      <a:pt x="86363" y="70728"/>
                      <a:pt x="85454" y="23046"/>
                    </a:cubicBezTo>
                    <a:close/>
                    <a:moveTo>
                      <a:pt x="0" y="108874"/>
                    </a:moveTo>
                    <a:cubicBezTo>
                      <a:pt x="0" y="97748"/>
                      <a:pt x="1818" y="85827"/>
                      <a:pt x="7272" y="77086"/>
                    </a:cubicBezTo>
                    <a:cubicBezTo>
                      <a:pt x="12727" y="67549"/>
                      <a:pt x="22727" y="59602"/>
                      <a:pt x="35454" y="59602"/>
                    </a:cubicBezTo>
                    <a:cubicBezTo>
                      <a:pt x="38181" y="59602"/>
                      <a:pt x="38181" y="59602"/>
                      <a:pt x="38181" y="59602"/>
                    </a:cubicBezTo>
                    <a:cubicBezTo>
                      <a:pt x="55454" y="81854"/>
                      <a:pt x="55454" y="81854"/>
                      <a:pt x="55454" y="81854"/>
                    </a:cubicBezTo>
                    <a:cubicBezTo>
                      <a:pt x="55454" y="70728"/>
                      <a:pt x="55454" y="70728"/>
                      <a:pt x="55454" y="70728"/>
                    </a:cubicBezTo>
                    <a:cubicBezTo>
                      <a:pt x="52727" y="67549"/>
                      <a:pt x="52727" y="67549"/>
                      <a:pt x="52727" y="67549"/>
                    </a:cubicBezTo>
                    <a:cubicBezTo>
                      <a:pt x="60000" y="62781"/>
                      <a:pt x="60000" y="62781"/>
                      <a:pt x="60000" y="62781"/>
                    </a:cubicBezTo>
                    <a:cubicBezTo>
                      <a:pt x="67272" y="67549"/>
                      <a:pt x="67272" y="67549"/>
                      <a:pt x="67272" y="67549"/>
                    </a:cubicBezTo>
                    <a:cubicBezTo>
                      <a:pt x="64545" y="70728"/>
                      <a:pt x="64545" y="70728"/>
                      <a:pt x="64545" y="70728"/>
                    </a:cubicBezTo>
                    <a:cubicBezTo>
                      <a:pt x="64545" y="81854"/>
                      <a:pt x="64545" y="81854"/>
                      <a:pt x="64545" y="81854"/>
                    </a:cubicBezTo>
                    <a:cubicBezTo>
                      <a:pt x="81818" y="59602"/>
                      <a:pt x="81818" y="59602"/>
                      <a:pt x="81818" y="59602"/>
                    </a:cubicBezTo>
                    <a:cubicBezTo>
                      <a:pt x="84545" y="59602"/>
                      <a:pt x="84545" y="59602"/>
                      <a:pt x="84545" y="59602"/>
                    </a:cubicBezTo>
                    <a:cubicBezTo>
                      <a:pt x="96363" y="59602"/>
                      <a:pt x="107272" y="67549"/>
                      <a:pt x="112727" y="77086"/>
                    </a:cubicBezTo>
                    <a:cubicBezTo>
                      <a:pt x="118181" y="85827"/>
                      <a:pt x="119090" y="97748"/>
                      <a:pt x="120000" y="108874"/>
                    </a:cubicBezTo>
                    <a:cubicBezTo>
                      <a:pt x="80000" y="120000"/>
                      <a:pt x="40000" y="120000"/>
                      <a:pt x="0" y="108874"/>
                    </a:cubicBez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81A32"/>
                  </a:solidFill>
                  <a:latin typeface="Arial"/>
                  <a:ea typeface="Arial"/>
                  <a:cs typeface="Arial"/>
                  <a:sym typeface="Arial"/>
                </a:endParaRPr>
              </a:p>
            </p:txBody>
          </p:sp>
        </p:grpSp>
      </p:grpSp>
      <p:grpSp>
        <p:nvGrpSpPr>
          <p:cNvPr id="633" name="Shape 633"/>
          <p:cNvGrpSpPr/>
          <p:nvPr/>
        </p:nvGrpSpPr>
        <p:grpSpPr>
          <a:xfrm>
            <a:off x="709817" y="4258805"/>
            <a:ext cx="548105" cy="455058"/>
            <a:chOff x="700768" y="4228669"/>
            <a:chExt cx="450300" cy="419100"/>
          </a:xfrm>
        </p:grpSpPr>
        <p:sp>
          <p:nvSpPr>
            <p:cNvPr id="634" name="Shape 634"/>
            <p:cNvSpPr/>
            <p:nvPr/>
          </p:nvSpPr>
          <p:spPr>
            <a:xfrm>
              <a:off x="700768" y="4228669"/>
              <a:ext cx="450300" cy="419100"/>
            </a:xfrm>
            <a:prstGeom prst="roundRect">
              <a:avLst>
                <a:gd name="adj" fmla="val 16667"/>
              </a:avLst>
            </a:prstGeom>
            <a:solidFill>
              <a:srgbClr val="7373D1"/>
            </a:solidFill>
            <a:ln>
              <a:noFill/>
            </a:ln>
          </p:spPr>
          <p:txBody>
            <a:bodyPr lIns="88900" tIns="88900" rIns="88900" bIns="88900" anchor="ctr" anchorCtr="0">
              <a:noAutofit/>
            </a:bodyPr>
            <a:lstStyle/>
            <a:p>
              <a:pPr marL="0" marR="0" lvl="0" indent="0" algn="ctr" rtl="0">
                <a:lnSpc>
                  <a:spcPct val="106000"/>
                </a:lnSpc>
                <a:spcBef>
                  <a:spcPts val="0"/>
                </a:spcBef>
                <a:spcAft>
                  <a:spcPts val="0"/>
                </a:spcAft>
                <a:buClr>
                  <a:srgbClr val="000000"/>
                </a:buClr>
                <a:buFont typeface="Arial"/>
                <a:buNone/>
              </a:pPr>
              <a:endParaRPr sz="1200" b="1" i="0" u="none" strike="noStrike" cap="none">
                <a:solidFill>
                  <a:srgbClr val="D81A32"/>
                </a:solidFill>
                <a:latin typeface="Arial"/>
                <a:ea typeface="Arial"/>
                <a:cs typeface="Arial"/>
                <a:sym typeface="Arial"/>
              </a:endParaRPr>
            </a:p>
          </p:txBody>
        </p:sp>
        <p:pic>
          <p:nvPicPr>
            <p:cNvPr id="635" name="Shape 635" descr="C:\Users\avillasenor\Documents\Deloitte\templates\Deloitte icons for PowerPoint_Jan2014\Icons Color Library\Icon_Cog_Blue.png"/>
            <p:cNvPicPr preferRelativeResize="0"/>
            <p:nvPr/>
          </p:nvPicPr>
          <p:blipFill rotWithShape="1">
            <a:blip r:embed="rId4">
              <a:alphaModFix/>
            </a:blip>
            <a:srcRect/>
            <a:stretch/>
          </p:blipFill>
          <p:spPr>
            <a:xfrm>
              <a:off x="771500" y="4270710"/>
              <a:ext cx="291300" cy="320100"/>
            </a:xfrm>
            <a:prstGeom prst="rect">
              <a:avLst/>
            </a:prstGeom>
            <a:noFill/>
            <a:ln>
              <a:noFill/>
            </a:ln>
          </p:spPr>
        </p:pic>
      </p:grpSp>
      <p:grpSp>
        <p:nvGrpSpPr>
          <p:cNvPr id="636" name="Shape 636"/>
          <p:cNvGrpSpPr/>
          <p:nvPr/>
        </p:nvGrpSpPr>
        <p:grpSpPr>
          <a:xfrm>
            <a:off x="705911" y="5467981"/>
            <a:ext cx="548105" cy="455058"/>
            <a:chOff x="816264" y="5111110"/>
            <a:chExt cx="450300" cy="419100"/>
          </a:xfrm>
        </p:grpSpPr>
        <p:sp>
          <p:nvSpPr>
            <p:cNvPr id="637" name="Shape 637"/>
            <p:cNvSpPr/>
            <p:nvPr/>
          </p:nvSpPr>
          <p:spPr>
            <a:xfrm>
              <a:off x="816264" y="5111110"/>
              <a:ext cx="450300" cy="419100"/>
            </a:xfrm>
            <a:prstGeom prst="roundRect">
              <a:avLst>
                <a:gd name="adj" fmla="val 16667"/>
              </a:avLst>
            </a:prstGeom>
            <a:solidFill>
              <a:srgbClr val="002060"/>
            </a:solidFill>
            <a:ln>
              <a:noFill/>
            </a:ln>
          </p:spPr>
          <p:txBody>
            <a:bodyPr lIns="88900" tIns="88900" rIns="88900" bIns="88900" anchor="ctr" anchorCtr="0">
              <a:noAutofit/>
            </a:bodyPr>
            <a:lstStyle/>
            <a:p>
              <a:pPr marL="0" marR="0" lvl="0" indent="0" algn="ctr" rtl="0">
                <a:lnSpc>
                  <a:spcPct val="106000"/>
                </a:lnSpc>
                <a:spcBef>
                  <a:spcPts val="0"/>
                </a:spcBef>
                <a:spcAft>
                  <a:spcPts val="0"/>
                </a:spcAft>
                <a:buClr>
                  <a:srgbClr val="000000"/>
                </a:buClr>
                <a:buFont typeface="Arial"/>
                <a:buNone/>
              </a:pPr>
              <a:endParaRPr sz="1200" b="1" i="0" u="none" strike="noStrike" cap="none">
                <a:solidFill>
                  <a:srgbClr val="D81A32"/>
                </a:solidFill>
                <a:latin typeface="Arial"/>
                <a:ea typeface="Arial"/>
                <a:cs typeface="Arial"/>
                <a:sym typeface="Arial"/>
              </a:endParaRPr>
            </a:p>
          </p:txBody>
        </p:sp>
        <p:sp>
          <p:nvSpPr>
            <p:cNvPr id="638" name="Shape 638"/>
            <p:cNvSpPr/>
            <p:nvPr/>
          </p:nvSpPr>
          <p:spPr>
            <a:xfrm>
              <a:off x="986437" y="5142444"/>
              <a:ext cx="117600" cy="356400"/>
            </a:xfrm>
            <a:custGeom>
              <a:avLst/>
              <a:gdLst/>
              <a:ahLst/>
              <a:cxnLst/>
              <a:rect l="0" t="0" r="0" b="0"/>
              <a:pathLst>
                <a:path w="120000" h="120000" extrusionOk="0">
                  <a:moveTo>
                    <a:pt x="88421" y="88474"/>
                  </a:moveTo>
                  <a:cubicBezTo>
                    <a:pt x="88421" y="32542"/>
                    <a:pt x="88421" y="32542"/>
                    <a:pt x="88421" y="32542"/>
                  </a:cubicBezTo>
                  <a:cubicBezTo>
                    <a:pt x="97894" y="30508"/>
                    <a:pt x="104210" y="27457"/>
                    <a:pt x="110526" y="24406"/>
                  </a:cubicBezTo>
                  <a:cubicBezTo>
                    <a:pt x="116842" y="18305"/>
                    <a:pt x="113684" y="11186"/>
                    <a:pt x="101052" y="6101"/>
                  </a:cubicBezTo>
                  <a:cubicBezTo>
                    <a:pt x="82105" y="21355"/>
                    <a:pt x="82105" y="21355"/>
                    <a:pt x="82105" y="21355"/>
                  </a:cubicBezTo>
                  <a:cubicBezTo>
                    <a:pt x="37894" y="15254"/>
                    <a:pt x="37894" y="15254"/>
                    <a:pt x="37894" y="15254"/>
                  </a:cubicBezTo>
                  <a:cubicBezTo>
                    <a:pt x="56842" y="0"/>
                    <a:pt x="56842" y="0"/>
                    <a:pt x="56842" y="0"/>
                  </a:cubicBezTo>
                  <a:cubicBezTo>
                    <a:pt x="37894" y="0"/>
                    <a:pt x="18947" y="4067"/>
                    <a:pt x="9473" y="10169"/>
                  </a:cubicBezTo>
                  <a:cubicBezTo>
                    <a:pt x="0" y="19322"/>
                    <a:pt x="12631" y="29491"/>
                    <a:pt x="37894" y="33559"/>
                  </a:cubicBezTo>
                  <a:cubicBezTo>
                    <a:pt x="37894" y="87457"/>
                    <a:pt x="37894" y="87457"/>
                    <a:pt x="37894" y="87457"/>
                  </a:cubicBezTo>
                  <a:cubicBezTo>
                    <a:pt x="25263" y="88474"/>
                    <a:pt x="15789" y="91525"/>
                    <a:pt x="9473" y="95593"/>
                  </a:cubicBezTo>
                  <a:cubicBezTo>
                    <a:pt x="3157" y="102711"/>
                    <a:pt x="6315" y="108813"/>
                    <a:pt x="18947" y="113898"/>
                  </a:cubicBezTo>
                  <a:cubicBezTo>
                    <a:pt x="37894" y="99661"/>
                    <a:pt x="37894" y="99661"/>
                    <a:pt x="37894" y="99661"/>
                  </a:cubicBezTo>
                  <a:cubicBezTo>
                    <a:pt x="82105" y="105762"/>
                    <a:pt x="82105" y="105762"/>
                    <a:pt x="82105" y="105762"/>
                  </a:cubicBezTo>
                  <a:cubicBezTo>
                    <a:pt x="63157" y="120000"/>
                    <a:pt x="63157" y="120000"/>
                    <a:pt x="63157" y="120000"/>
                  </a:cubicBezTo>
                  <a:cubicBezTo>
                    <a:pt x="82105" y="120000"/>
                    <a:pt x="101052" y="115932"/>
                    <a:pt x="110526" y="109830"/>
                  </a:cubicBezTo>
                  <a:cubicBezTo>
                    <a:pt x="120000" y="101694"/>
                    <a:pt x="110526" y="92542"/>
                    <a:pt x="88421" y="88474"/>
                  </a:cubicBezTo>
                  <a:close/>
                </a:path>
              </a:pathLst>
            </a:custGeom>
            <a:solidFill>
              <a:srgbClr val="FFFFFF"/>
            </a:solidFill>
            <a:ln>
              <a:noFill/>
            </a:ln>
          </p:spPr>
          <p:txBody>
            <a:bodyPr lIns="100575" tIns="50275" rIns="100575" bIns="50275" anchor="t" anchorCtr="0">
              <a:noAutofit/>
            </a:bodyPr>
            <a:lstStyle/>
            <a:p>
              <a:pPr marL="0" marR="0" lvl="0" indent="0" algn="l" rtl="0">
                <a:lnSpc>
                  <a:spcPct val="100000"/>
                </a:lnSpc>
                <a:spcBef>
                  <a:spcPts val="0"/>
                </a:spcBef>
                <a:spcAft>
                  <a:spcPts val="0"/>
                </a:spcAft>
                <a:buClr>
                  <a:srgbClr val="000000"/>
                </a:buClr>
                <a:buFont typeface="Arial"/>
                <a:buNone/>
              </a:pPr>
              <a:endParaRPr sz="2200" b="0" i="0" u="none" strike="noStrike" cap="none">
                <a:solidFill>
                  <a:srgbClr val="000000"/>
                </a:solidFill>
                <a:latin typeface="Arial"/>
                <a:ea typeface="Arial"/>
                <a:cs typeface="Arial"/>
                <a:sym typeface="Arial"/>
              </a:endParaRPr>
            </a:p>
          </p:txBody>
        </p:sp>
      </p:gr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37</a:t>
            </a:fld>
            <a:endParaRPr lang="en-US" sz="900">
              <a:solidFill>
                <a:schemeClr val="dk1"/>
              </a:solidFill>
              <a:latin typeface="Belleza"/>
              <a:ea typeface="Belleza"/>
              <a:cs typeface="Belleza"/>
              <a:sym typeface="Bellez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643"/>
        <p:cNvGrpSpPr/>
        <p:nvPr/>
      </p:nvGrpSpPr>
      <p:grpSpPr>
        <a:xfrm>
          <a:off x="0" y="0"/>
          <a:ext cx="0" cy="0"/>
          <a:chOff x="0" y="0"/>
          <a:chExt cx="0" cy="0"/>
        </a:xfrm>
      </p:grpSpPr>
      <p:sp>
        <p:nvSpPr>
          <p:cNvPr id="644" name="Shape 644"/>
          <p:cNvSpPr txBox="1"/>
          <p:nvPr/>
        </p:nvSpPr>
        <p:spPr>
          <a:xfrm>
            <a:off x="934650" y="2601325"/>
            <a:ext cx="7274700" cy="2265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Appendix 1:</a:t>
            </a:r>
          </a:p>
          <a:p>
            <a:pPr marL="0" marR="0" lvl="0" indent="0" algn="l" rtl="0">
              <a:lnSpc>
                <a:spcPct val="100000"/>
              </a:lnSpc>
              <a:spcBef>
                <a:spcPts val="0"/>
              </a:spcBef>
              <a:spcAft>
                <a:spcPts val="0"/>
              </a:spcAft>
              <a:buClr>
                <a:srgbClr val="FFFFFF"/>
              </a:buClr>
              <a:buSzPct val="25000"/>
              <a:buFont typeface="Arial"/>
              <a:buNone/>
            </a:pPr>
            <a:r>
              <a:rPr lang="en-US" sz="4800" b="1" i="1">
                <a:solidFill>
                  <a:srgbClr val="FFFFFF"/>
                </a:solidFill>
              </a:rPr>
              <a:t>Survey Examples</a:t>
            </a:r>
          </a:p>
        </p:txBody>
      </p:sp>
      <p:sp>
        <p:nvSpPr>
          <p:cNvPr id="645" name="Shape 645"/>
          <p:cNvSpPr/>
          <p:nvPr/>
        </p:nvSpPr>
        <p:spPr>
          <a:xfrm>
            <a:off x="12625" y="5430825"/>
            <a:ext cx="9144000" cy="1427099"/>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chemeClr val="bg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38</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Survey Examples from Benchmarks</a:t>
            </a:r>
          </a:p>
        </p:txBody>
      </p:sp>
      <p:graphicFrame>
        <p:nvGraphicFramePr>
          <p:cNvPr id="652" name="Shape 652"/>
          <p:cNvGraphicFramePr/>
          <p:nvPr/>
        </p:nvGraphicFramePr>
        <p:xfrm>
          <a:off x="431512" y="1013833"/>
          <a:ext cx="8400775" cy="4196680"/>
        </p:xfrm>
        <a:graphic>
          <a:graphicData uri="http://schemas.openxmlformats.org/drawingml/2006/table">
            <a:tbl>
              <a:tblPr>
                <a:noFill/>
                <a:tableStyleId>{528AC35C-216D-47F9-86EE-607AE42AC395}</a:tableStyleId>
              </a:tblPr>
              <a:tblGrid>
                <a:gridCol w="1087000">
                  <a:extLst>
                    <a:ext uri="{9D8B030D-6E8A-4147-A177-3AD203B41FA5}">
                      <a16:colId xmlns:a16="http://schemas.microsoft.com/office/drawing/2014/main" val="20000"/>
                    </a:ext>
                  </a:extLst>
                </a:gridCol>
                <a:gridCol w="2524225">
                  <a:extLst>
                    <a:ext uri="{9D8B030D-6E8A-4147-A177-3AD203B41FA5}">
                      <a16:colId xmlns:a16="http://schemas.microsoft.com/office/drawing/2014/main" val="20001"/>
                    </a:ext>
                  </a:extLst>
                </a:gridCol>
                <a:gridCol w="2187900">
                  <a:extLst>
                    <a:ext uri="{9D8B030D-6E8A-4147-A177-3AD203B41FA5}">
                      <a16:colId xmlns:a16="http://schemas.microsoft.com/office/drawing/2014/main" val="20002"/>
                    </a:ext>
                  </a:extLst>
                </a:gridCol>
                <a:gridCol w="2601650">
                  <a:extLst>
                    <a:ext uri="{9D8B030D-6E8A-4147-A177-3AD203B41FA5}">
                      <a16:colId xmlns:a16="http://schemas.microsoft.com/office/drawing/2014/main" val="20003"/>
                    </a:ext>
                  </a:extLst>
                </a:gridCol>
              </a:tblGrid>
              <a:tr h="411440">
                <a:tc>
                  <a:txBody>
                    <a:bodyPr/>
                    <a:lstStyle/>
                    <a:p>
                      <a:pPr marL="0" marR="0" lvl="0" indent="0" algn="l" rtl="0">
                        <a:lnSpc>
                          <a:spcPct val="100000"/>
                        </a:lnSpc>
                        <a:spcBef>
                          <a:spcPts val="0"/>
                        </a:spcBef>
                        <a:spcAft>
                          <a:spcPts val="0"/>
                        </a:spcAft>
                        <a:buClr>
                          <a:srgbClr val="000000"/>
                        </a:buClr>
                        <a:buSzPct val="25000"/>
                        <a:buFont typeface="Arial"/>
                        <a:buNone/>
                      </a:pPr>
                      <a:endParaRPr sz="1100" u="none" strike="noStrike" cap="none"/>
                    </a:p>
                  </a:txBody>
                  <a:tcPr marL="91425" marR="91425" marT="121900" marB="121900">
                    <a:lnL w="9525" cap="flat" cmpd="sng">
                      <a:solidFill>
                        <a:srgbClr val="FFFFFF"/>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FFFFFF"/>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Patients Like Me</a:t>
                      </a:r>
                    </a:p>
                  </a:txBody>
                  <a:tcPr marL="91425" marR="91425" marT="121900" marB="121900">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Care Message #1</a:t>
                      </a:r>
                    </a:p>
                  </a:txBody>
                  <a:tcPr marL="91425" marR="91425" marT="121900" marB="121900">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100" b="1" u="none" strike="noStrike" cap="none">
                          <a:solidFill>
                            <a:srgbClr val="FFFFFF"/>
                          </a:solidFill>
                        </a:rPr>
                        <a:t>Care Message #2</a:t>
                      </a:r>
                    </a:p>
                  </a:txBody>
                  <a:tcPr marL="91425" marR="91425" marT="121900" marB="121900">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extLst>
                  <a:ext uri="{0D108BD9-81ED-4DB2-BD59-A6C34878D82A}">
                    <a16:rowId xmlns:a16="http://schemas.microsoft.com/office/drawing/2014/main" val="10000"/>
                  </a:ext>
                </a:extLst>
              </a:tr>
              <a:tr h="1417280">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Outcomes Measured</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User Satisfaction</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Changes in patient knowledge</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highlight>
                            <a:srgbClr val="FFFFFF"/>
                          </a:highlight>
                        </a:rPr>
                        <a:t>Self-reported behavior change</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Changes in patient activation </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User Satisfaction</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highlight>
                            <a:srgbClr val="FFFFFF"/>
                          </a:highlight>
                        </a:rPr>
                        <a:t>Changes in patient activation </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User Satisfaction</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Changes in patient knowledge</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Self-reported behavior change</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Changes in patient activation </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980000"/>
                      </a:solidFill>
                      <a:prstDash val="solid"/>
                      <a:round/>
                      <a:headEnd type="none" w="med" len="med"/>
                      <a:tailEnd type="none" w="med" len="med"/>
                    </a:lnB>
                  </a:tcPr>
                </a:tc>
                <a:extLst>
                  <a:ext uri="{0D108BD9-81ED-4DB2-BD59-A6C34878D82A}">
                    <a16:rowId xmlns:a16="http://schemas.microsoft.com/office/drawing/2014/main" val="10001"/>
                  </a:ext>
                </a:extLst>
              </a:tr>
              <a:tr h="1209800">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Tools Used &amp; Frequency</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Online survey</a:t>
                      </a:r>
                    </a:p>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30-40 questions</a:t>
                      </a:r>
                    </a:p>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1x, after 30 days of membership</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Text Message Survey </a:t>
                      </a:r>
                    </a:p>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5-7 questions</a:t>
                      </a:r>
                    </a:p>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1x, post intervention</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Text Message Survey </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short , # questions n.a.</a:t>
                      </a:r>
                    </a:p>
                    <a:p>
                      <a:pPr marL="609600" marR="0" lvl="0" indent="-381000" algn="l" rtl="0">
                        <a:lnSpc>
                          <a:spcPct val="100000"/>
                        </a:lnSpc>
                        <a:spcBef>
                          <a:spcPts val="0"/>
                        </a:spcBef>
                        <a:spcAft>
                          <a:spcPts val="0"/>
                        </a:spcAft>
                        <a:buClr>
                          <a:schemeClr val="dk1"/>
                        </a:buClr>
                        <a:buSzPct val="100000"/>
                        <a:buFont typeface="Arial"/>
                        <a:buChar char="●"/>
                      </a:pPr>
                      <a:r>
                        <a:rPr lang="en-US" sz="1100" u="none" strike="noStrike" cap="none">
                          <a:solidFill>
                            <a:schemeClr val="dk1"/>
                          </a:solidFill>
                        </a:rPr>
                        <a:t>5x, during intervention, 1 month apart</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extLst>
                  <a:ext uri="{0D108BD9-81ED-4DB2-BD59-A6C34878D82A}">
                    <a16:rowId xmlns:a16="http://schemas.microsoft.com/office/drawing/2014/main" val="10002"/>
                  </a:ext>
                </a:extLst>
              </a:tr>
              <a:tr h="579080">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Response Rate</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9% (221/2362)</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80% (80/101)</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Unknown</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extLst>
                  <a:ext uri="{0D108BD9-81ED-4DB2-BD59-A6C34878D82A}">
                    <a16:rowId xmlns:a16="http://schemas.microsoft.com/office/drawing/2014/main" val="10003"/>
                  </a:ext>
                </a:extLst>
              </a:tr>
              <a:tr h="579080">
                <a:tc>
                  <a:txBody>
                    <a:bodyPr/>
                    <a:lstStyle/>
                    <a:p>
                      <a:pPr marL="0" marR="0" lvl="0" indent="0" algn="ctr" rtl="0">
                        <a:lnSpc>
                          <a:spcPct val="100000"/>
                        </a:lnSpc>
                        <a:spcBef>
                          <a:spcPts val="0"/>
                        </a:spcBef>
                        <a:spcAft>
                          <a:spcPts val="0"/>
                        </a:spcAft>
                        <a:buClr>
                          <a:srgbClr val="FFFFFF"/>
                        </a:buClr>
                        <a:buSzPct val="25000"/>
                        <a:buFont typeface="Arial"/>
                        <a:buNone/>
                      </a:pPr>
                      <a:r>
                        <a:rPr lang="en-US" sz="1100" b="1" u="none" strike="noStrike" cap="none">
                          <a:solidFill>
                            <a:srgbClr val="FFFFFF"/>
                          </a:solidFill>
                        </a:rPr>
                        <a:t>Comments</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CC0066"/>
                      </a:solidFill>
                      <a:prstDash val="solid"/>
                      <a:round/>
                      <a:headEnd type="none" w="med" len="med"/>
                      <a:tailEnd type="none" w="med" len="med"/>
                    </a:lnR>
                    <a:lnT w="9525" cap="flat" cmpd="sng">
                      <a:solidFill>
                        <a:srgbClr val="CC0066"/>
                      </a:solidFill>
                      <a:prstDash val="solid"/>
                      <a:round/>
                      <a:headEnd type="none" w="med" len="med"/>
                      <a:tailEnd type="none" w="med" len="med"/>
                    </a:lnT>
                    <a:lnB w="9525" cap="flat" cmpd="sng">
                      <a:solidFill>
                        <a:srgbClr val="CC0066"/>
                      </a:solidFill>
                      <a:prstDash val="solid"/>
                      <a:round/>
                      <a:headEnd type="none" w="med" len="med"/>
                      <a:tailEnd type="none" w="med" len="med"/>
                    </a:lnB>
                    <a:solidFill>
                      <a:srgbClr val="CC0066"/>
                    </a:solidFill>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Comprehensive, but lengthy</a:t>
                      </a:r>
                    </a:p>
                  </a:txBody>
                  <a:tcPr marL="91425" marR="91425" marT="121900" marB="121900" anchor="ctr">
                    <a:lnL w="9525" cap="flat" cmpd="sng">
                      <a:solidFill>
                        <a:srgbClr val="CC0066"/>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High-level, but quick</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tc>
                  <a:txBody>
                    <a:bodyPr/>
                    <a:lstStyle/>
                    <a:p>
                      <a:pPr marL="609600" marR="0" lvl="0" indent="-381000" algn="l" rtl="0">
                        <a:lnSpc>
                          <a:spcPct val="100000"/>
                        </a:lnSpc>
                        <a:spcBef>
                          <a:spcPts val="0"/>
                        </a:spcBef>
                        <a:spcAft>
                          <a:spcPts val="0"/>
                        </a:spcAft>
                        <a:buClr>
                          <a:srgbClr val="000000"/>
                        </a:buClr>
                        <a:buSzPct val="100000"/>
                        <a:buFont typeface="Arial"/>
                        <a:buChar char="●"/>
                      </a:pPr>
                      <a:r>
                        <a:rPr lang="en-US" sz="1100" u="none" strike="noStrike" cap="none"/>
                        <a:t>More laborious for administrator</a:t>
                      </a:r>
                    </a:p>
                  </a:txBody>
                  <a:tcPr marL="91425" marR="91425" marT="121900" marB="121900" anchor="ctr">
                    <a:lnL w="9525" cap="flat" cmpd="sng">
                      <a:solidFill>
                        <a:srgbClr val="980000"/>
                      </a:solidFill>
                      <a:prstDash val="solid"/>
                      <a:round/>
                      <a:headEnd type="none" w="med" len="med"/>
                      <a:tailEnd type="none" w="med" len="med"/>
                    </a:lnL>
                    <a:lnR w="9525" cap="flat" cmpd="sng">
                      <a:solidFill>
                        <a:srgbClr val="980000"/>
                      </a:solidFill>
                      <a:prstDash val="solid"/>
                      <a:round/>
                      <a:headEnd type="none" w="med" len="med"/>
                      <a:tailEnd type="none" w="med" len="med"/>
                    </a:lnR>
                    <a:lnT w="9525" cap="flat" cmpd="sng">
                      <a:solidFill>
                        <a:srgbClr val="980000"/>
                      </a:solidFill>
                      <a:prstDash val="solid"/>
                      <a:round/>
                      <a:headEnd type="none" w="med" len="med"/>
                      <a:tailEnd type="none" w="med" len="med"/>
                    </a:lnT>
                    <a:lnB w="9525" cap="flat" cmpd="sng">
                      <a:solidFill>
                        <a:srgbClr val="98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53" name="Shape 653"/>
          <p:cNvSpPr txBox="1"/>
          <p:nvPr/>
        </p:nvSpPr>
        <p:spPr>
          <a:xfrm>
            <a:off x="431500" y="5256225"/>
            <a:ext cx="7800900" cy="935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00" b="0" i="0" u="none" strike="noStrike" cap="none">
                <a:solidFill>
                  <a:srgbClr val="000000"/>
                </a:solidFill>
                <a:latin typeface="Arial"/>
                <a:ea typeface="Arial"/>
                <a:cs typeface="Arial"/>
                <a:sym typeface="Arial"/>
              </a:rPr>
              <a:t>Sources:</a:t>
            </a:r>
          </a:p>
          <a:p>
            <a:pPr marL="457200" marR="0" lvl="0" indent="-279400" algn="l" rtl="0">
              <a:lnSpc>
                <a:spcPct val="100000"/>
              </a:lnSpc>
              <a:spcBef>
                <a:spcPts val="0"/>
              </a:spcBef>
              <a:spcAft>
                <a:spcPts val="0"/>
              </a:spcAft>
              <a:buClr>
                <a:srgbClr val="000000"/>
              </a:buClr>
              <a:buSzPct val="100000"/>
              <a:buFont typeface="Arial"/>
              <a:buChar char="●"/>
            </a:pPr>
            <a:r>
              <a:rPr lang="en-US" sz="700" b="0" i="0" u="none" strike="noStrike" cap="none">
                <a:solidFill>
                  <a:srgbClr val="000000"/>
                </a:solidFill>
                <a:latin typeface="Arial"/>
                <a:ea typeface="Arial"/>
                <a:cs typeface="Arial"/>
                <a:sym typeface="Arial"/>
              </a:rPr>
              <a:t>Text Messaging and Health: </a:t>
            </a:r>
            <a:r>
              <a:rPr lang="en-US" sz="700" b="0" i="0" u="none" strike="noStrike" cap="none">
                <a:solidFill>
                  <a:schemeClr val="dk1"/>
                </a:solidFill>
                <a:latin typeface="Arial"/>
                <a:ea typeface="Arial"/>
                <a:cs typeface="Arial"/>
                <a:sym typeface="Arial"/>
              </a:rPr>
              <a:t>How a simple technology can impact the health of the medically underserved. CareMessage White Paper.</a:t>
            </a:r>
          </a:p>
          <a:p>
            <a:pPr marL="457200" marR="0" lvl="0" indent="-279400" algn="l" rtl="0">
              <a:lnSpc>
                <a:spcPct val="100000"/>
              </a:lnSpc>
              <a:spcBef>
                <a:spcPts val="0"/>
              </a:spcBef>
              <a:spcAft>
                <a:spcPts val="0"/>
              </a:spcAft>
              <a:buClr>
                <a:schemeClr val="dk1"/>
              </a:buClr>
              <a:buSzPct val="100000"/>
              <a:buFont typeface="Arial"/>
              <a:buChar char="●"/>
            </a:pPr>
            <a:r>
              <a:rPr lang="en-US" sz="700" b="0" i="0" u="none" strike="noStrike" cap="none">
                <a:solidFill>
                  <a:schemeClr val="dk1"/>
                </a:solidFill>
                <a:latin typeface="Arial"/>
                <a:ea typeface="Arial"/>
                <a:cs typeface="Arial"/>
                <a:sym typeface="Arial"/>
              </a:rPr>
              <a:t>SMS Health Education Programs: Evaluating our Results CareMessage Blog. </a:t>
            </a:r>
            <a:r>
              <a:rPr lang="en-US" sz="700" b="0" i="0" u="sng" strike="noStrike" cap="none">
                <a:solidFill>
                  <a:schemeClr val="hlink"/>
                </a:solidFill>
                <a:latin typeface="Arial"/>
                <a:ea typeface="Arial"/>
                <a:cs typeface="Arial"/>
                <a:sym typeface="Arial"/>
                <a:hlinkClick r:id="rId3"/>
              </a:rPr>
              <a:t>Link</a:t>
            </a:r>
            <a:r>
              <a:rPr lang="en-US" sz="700" b="0" i="0" u="none" strike="noStrike" cap="none">
                <a:solidFill>
                  <a:schemeClr val="dk1"/>
                </a:solidFill>
                <a:latin typeface="Arial"/>
                <a:ea typeface="Arial"/>
                <a:cs typeface="Arial"/>
                <a:sym typeface="Arial"/>
              </a:rPr>
              <a:t>.</a:t>
            </a:r>
          </a:p>
          <a:p>
            <a:pPr marL="457200" marR="0" lvl="0" indent="-279400" algn="l" rtl="0">
              <a:lnSpc>
                <a:spcPct val="100000"/>
              </a:lnSpc>
              <a:spcBef>
                <a:spcPts val="0"/>
              </a:spcBef>
              <a:spcAft>
                <a:spcPts val="0"/>
              </a:spcAft>
              <a:buClr>
                <a:srgbClr val="000000"/>
              </a:buClr>
              <a:buSzPct val="100000"/>
              <a:buFont typeface="Arial"/>
              <a:buChar char="●"/>
            </a:pPr>
            <a:r>
              <a:rPr lang="en-US" sz="700" b="0" i="0" u="none" strike="noStrike" cap="none">
                <a:solidFill>
                  <a:srgbClr val="000000"/>
                </a:solidFill>
                <a:highlight>
                  <a:srgbClr val="FFFFFF"/>
                </a:highlight>
                <a:latin typeface="Arial"/>
                <a:ea typeface="Arial"/>
                <a:cs typeface="Arial"/>
                <a:sym typeface="Arial"/>
              </a:rPr>
              <a:t>Perceived benefits of sharing health data between people with epilepsy on an online platform. </a:t>
            </a:r>
            <a:r>
              <a:rPr lang="en-US" sz="700" b="0" i="0" u="none" strike="noStrike" cap="none">
                <a:solidFill>
                  <a:schemeClr val="dk1"/>
                </a:solidFill>
                <a:highlight>
                  <a:srgbClr val="FFFFFF"/>
                </a:highlight>
                <a:latin typeface="Arial"/>
                <a:ea typeface="Arial"/>
                <a:cs typeface="Arial"/>
                <a:sym typeface="Arial"/>
              </a:rPr>
              <a:t>Epilepsy &amp; Behavior. </a:t>
            </a:r>
            <a:r>
              <a:rPr lang="en-US" sz="700" b="0" i="0" u="sng" strike="noStrike" cap="none">
                <a:solidFill>
                  <a:schemeClr val="hlink"/>
                </a:solidFill>
                <a:highlight>
                  <a:srgbClr val="FFFFFF"/>
                </a:highlight>
                <a:latin typeface="Arial"/>
                <a:ea typeface="Arial"/>
                <a:cs typeface="Arial"/>
                <a:sym typeface="Arial"/>
                <a:hlinkClick r:id="rId4"/>
              </a:rPr>
              <a:t>Link</a:t>
            </a:r>
            <a:r>
              <a:rPr lang="en-US" sz="700" b="0" i="0" u="none" strike="noStrike" cap="none">
                <a:solidFill>
                  <a:schemeClr val="dk1"/>
                </a:solidFill>
                <a:highlight>
                  <a:srgbClr val="FFFFFF"/>
                </a:highlight>
                <a:latin typeface="Arial"/>
                <a:ea typeface="Arial"/>
                <a:cs typeface="Arial"/>
                <a:sym typeface="Arial"/>
              </a:rPr>
              <a:t>.</a:t>
            </a:r>
          </a:p>
          <a:p>
            <a:pPr marL="457200" marR="0" lvl="0" indent="-279400" algn="l" rtl="0">
              <a:lnSpc>
                <a:spcPct val="100000"/>
              </a:lnSpc>
              <a:spcBef>
                <a:spcPts val="0"/>
              </a:spcBef>
              <a:spcAft>
                <a:spcPts val="0"/>
              </a:spcAft>
              <a:buClr>
                <a:srgbClr val="000000"/>
              </a:buClr>
              <a:buSzPct val="100000"/>
              <a:buFont typeface="Arial"/>
              <a:buChar char="●"/>
            </a:pPr>
            <a:r>
              <a:rPr lang="en-US" sz="700" b="0" i="0" u="none" strike="noStrike" cap="none">
                <a:solidFill>
                  <a:srgbClr val="000000"/>
                </a:solidFill>
                <a:highlight>
                  <a:srgbClr val="FFFFFF"/>
                </a:highlight>
                <a:latin typeface="Arial"/>
                <a:ea typeface="Arial"/>
                <a:cs typeface="Arial"/>
                <a:sym typeface="Arial"/>
              </a:rPr>
              <a:t>Medication Adherence Texting Pilot Program. Americares. </a:t>
            </a:r>
            <a:r>
              <a:rPr lang="en-US" sz="700" b="0" i="0" u="sng" strike="noStrike" cap="none">
                <a:solidFill>
                  <a:schemeClr val="hlink"/>
                </a:solidFill>
                <a:highlight>
                  <a:srgbClr val="FFFFFF"/>
                </a:highlight>
                <a:latin typeface="Arial"/>
                <a:ea typeface="Arial"/>
                <a:cs typeface="Arial"/>
                <a:sym typeface="Arial"/>
                <a:hlinkClick r:id="rId5"/>
              </a:rPr>
              <a:t>Link</a:t>
            </a:r>
            <a:r>
              <a:rPr lang="en-US" sz="700" b="0" i="0" u="none" strike="noStrike" cap="none">
                <a:solidFill>
                  <a:srgbClr val="000000"/>
                </a:solidFill>
                <a:highlight>
                  <a:srgbClr val="FFFFFF"/>
                </a:highlight>
                <a:latin typeface="Arial"/>
                <a:ea typeface="Arial"/>
                <a:cs typeface="Arial"/>
                <a:sym typeface="Arial"/>
              </a:rPr>
              <a:t>.</a:t>
            </a:r>
          </a:p>
          <a:p>
            <a:pPr marL="0" marR="0" lvl="0" indent="0" algn="l" rtl="0">
              <a:lnSpc>
                <a:spcPct val="100000"/>
              </a:lnSpc>
              <a:spcBef>
                <a:spcPts val="1100"/>
              </a:spcBef>
              <a:spcAft>
                <a:spcPts val="0"/>
              </a:spcAft>
              <a:buClr>
                <a:srgbClr val="000000"/>
              </a:buClr>
              <a:buFont typeface="Arial"/>
              <a:buNone/>
            </a:pPr>
            <a:endParaRPr sz="900" b="0" i="0" u="none" strike="noStrike" cap="none">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39</a:t>
            </a:fld>
            <a:endParaRPr lang="en-US" sz="900">
              <a:solidFill>
                <a:schemeClr val="dk1"/>
              </a:solidFill>
              <a:latin typeface="Belleza"/>
              <a:ea typeface="Belleza"/>
              <a:cs typeface="Belleza"/>
              <a:sym typeface="Bellez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148"/>
        <p:cNvGrpSpPr/>
        <p:nvPr/>
      </p:nvGrpSpPr>
      <p:grpSpPr>
        <a:xfrm>
          <a:off x="0" y="0"/>
          <a:ext cx="0" cy="0"/>
          <a:chOff x="0" y="0"/>
          <a:chExt cx="0" cy="0"/>
        </a:xfrm>
      </p:grpSpPr>
      <p:sp>
        <p:nvSpPr>
          <p:cNvPr id="149" name="Shape 149"/>
          <p:cNvSpPr txBox="1"/>
          <p:nvPr/>
        </p:nvSpPr>
        <p:spPr>
          <a:xfrm>
            <a:off x="934650" y="2601325"/>
            <a:ext cx="7274700" cy="114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Proposed Approach</a:t>
            </a:r>
          </a:p>
        </p:txBody>
      </p:sp>
      <p:sp>
        <p:nvSpPr>
          <p:cNvPr id="150" name="Shape 150"/>
          <p:cNvSpPr/>
          <p:nvPr/>
        </p:nvSpPr>
        <p:spPr>
          <a:xfrm>
            <a:off x="12625" y="5430825"/>
            <a:ext cx="9144000" cy="1427099"/>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4</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311700" y="316847"/>
            <a:ext cx="8520600" cy="567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Example Survey: Care Message #1</a:t>
            </a:r>
          </a:p>
        </p:txBody>
      </p:sp>
      <p:sp>
        <p:nvSpPr>
          <p:cNvPr id="660" name="Shape 660"/>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1" indent="-330200" algn="l" rtl="0">
              <a:lnSpc>
                <a:spcPct val="115000"/>
              </a:lnSpc>
              <a:spcBef>
                <a:spcPts val="0"/>
              </a:spcBef>
              <a:spcAft>
                <a:spcPts val="0"/>
              </a:spcAft>
              <a:buClr>
                <a:srgbClr val="222222"/>
              </a:buClr>
              <a:buSzPct val="100000"/>
              <a:buFont typeface="Arial"/>
              <a:buChar char="○"/>
            </a:pPr>
            <a:r>
              <a:rPr lang="en-US" sz="1600" b="0" i="0" u="none" strike="noStrike" cap="none">
                <a:solidFill>
                  <a:srgbClr val="222222"/>
                </a:solidFill>
                <a:highlight>
                  <a:srgbClr val="FFFFFF"/>
                </a:highlight>
              </a:rPr>
              <a:t>The program helped me improve the self-management of my condition(s) – Likert scale (ie. Strongly agree, etc.)</a:t>
            </a:r>
          </a:p>
          <a:p>
            <a:pPr marR="0" lvl="0" algn="l" rtl="0">
              <a:lnSpc>
                <a:spcPct val="115000"/>
              </a:lnSpc>
              <a:spcBef>
                <a:spcPts val="0"/>
              </a:spcBef>
              <a:spcAft>
                <a:spcPts val="0"/>
              </a:spcAft>
              <a:buNone/>
            </a:pPr>
            <a:endParaRPr sz="1600">
              <a:solidFill>
                <a:srgbClr val="222222"/>
              </a:solidFill>
              <a:highlight>
                <a:srgbClr val="FFFFFF"/>
              </a:highlight>
            </a:endParaRPr>
          </a:p>
          <a:p>
            <a:pPr marL="457200" marR="0" lvl="1" indent="-330200" algn="l" rtl="0">
              <a:lnSpc>
                <a:spcPct val="115000"/>
              </a:lnSpc>
              <a:spcBef>
                <a:spcPts val="0"/>
              </a:spcBef>
              <a:spcAft>
                <a:spcPts val="0"/>
              </a:spcAft>
              <a:buClr>
                <a:srgbClr val="222222"/>
              </a:buClr>
              <a:buSzPct val="100000"/>
              <a:buFont typeface="Arial"/>
              <a:buChar char="○"/>
            </a:pPr>
            <a:r>
              <a:rPr lang="en-US" sz="1600" b="0" i="0" u="none" strike="noStrike" cap="none">
                <a:solidFill>
                  <a:srgbClr val="222222"/>
                </a:solidFill>
                <a:highlight>
                  <a:srgbClr val="FFFFFF"/>
                </a:highlight>
              </a:rPr>
              <a:t>I learned useful information from the text messages. Likert scale (ie. Strongly agree, etc.)</a:t>
            </a:r>
          </a:p>
          <a:p>
            <a:pPr marR="0" lvl="0" algn="l" rtl="0">
              <a:lnSpc>
                <a:spcPct val="115000"/>
              </a:lnSpc>
              <a:spcBef>
                <a:spcPts val="0"/>
              </a:spcBef>
              <a:spcAft>
                <a:spcPts val="0"/>
              </a:spcAft>
              <a:buNone/>
            </a:pPr>
            <a:endParaRPr sz="1600">
              <a:solidFill>
                <a:srgbClr val="222222"/>
              </a:solidFill>
              <a:highlight>
                <a:srgbClr val="FFFFFF"/>
              </a:highlight>
            </a:endParaRPr>
          </a:p>
          <a:p>
            <a:pPr marL="457200" marR="0" lvl="1" indent="-330200" algn="l" rtl="0">
              <a:lnSpc>
                <a:spcPct val="115000"/>
              </a:lnSpc>
              <a:spcBef>
                <a:spcPts val="0"/>
              </a:spcBef>
              <a:spcAft>
                <a:spcPts val="0"/>
              </a:spcAft>
              <a:buClr>
                <a:srgbClr val="222222"/>
              </a:buClr>
              <a:buSzPct val="100000"/>
              <a:buFont typeface="Arial"/>
              <a:buChar char="○"/>
            </a:pPr>
            <a:r>
              <a:rPr lang="en-US" sz="1600" b="0" i="0" u="none" strike="noStrike" cap="none">
                <a:solidFill>
                  <a:srgbClr val="222222"/>
                </a:solidFill>
                <a:highlight>
                  <a:srgbClr val="FFFFFF"/>
                </a:highlight>
              </a:rPr>
              <a:t>The texts were clear and easy to understand. Likert scale (ie. Strongly agree, etc.)</a:t>
            </a:r>
          </a:p>
          <a:p>
            <a:pPr marR="0" lvl="0" algn="l" rtl="0">
              <a:lnSpc>
                <a:spcPct val="115000"/>
              </a:lnSpc>
              <a:spcBef>
                <a:spcPts val="0"/>
              </a:spcBef>
              <a:spcAft>
                <a:spcPts val="0"/>
              </a:spcAft>
              <a:buNone/>
            </a:pPr>
            <a:endParaRPr sz="1600">
              <a:solidFill>
                <a:srgbClr val="222222"/>
              </a:solidFill>
              <a:highlight>
                <a:srgbClr val="FFFFFF"/>
              </a:highlight>
            </a:endParaRPr>
          </a:p>
          <a:p>
            <a:pPr marL="457200" marR="0" lvl="1" indent="-330200" algn="l" rtl="0">
              <a:lnSpc>
                <a:spcPct val="115000"/>
              </a:lnSpc>
              <a:spcBef>
                <a:spcPts val="0"/>
              </a:spcBef>
              <a:spcAft>
                <a:spcPts val="0"/>
              </a:spcAft>
              <a:buClr>
                <a:srgbClr val="222222"/>
              </a:buClr>
              <a:buSzPct val="100000"/>
              <a:buFont typeface="Arial"/>
              <a:buChar char="○"/>
            </a:pPr>
            <a:r>
              <a:rPr lang="en-US" sz="1600" b="0" i="0" u="none" strike="noStrike" cap="none">
                <a:solidFill>
                  <a:srgbClr val="222222"/>
                </a:solidFill>
                <a:highlight>
                  <a:srgbClr val="FFFFFF"/>
                </a:highlight>
              </a:rPr>
              <a:t>I did not find the text messages annoying. Likert scale (ie. Strongly agree, etc.)</a:t>
            </a:r>
          </a:p>
          <a:p>
            <a:pPr marR="0" lvl="0" algn="l" rtl="0">
              <a:lnSpc>
                <a:spcPct val="115000"/>
              </a:lnSpc>
              <a:spcBef>
                <a:spcPts val="0"/>
              </a:spcBef>
              <a:spcAft>
                <a:spcPts val="0"/>
              </a:spcAft>
              <a:buNone/>
            </a:pPr>
            <a:endParaRPr sz="1600">
              <a:solidFill>
                <a:srgbClr val="222222"/>
              </a:solidFill>
              <a:highlight>
                <a:srgbClr val="FFFFFF"/>
              </a:highlight>
            </a:endParaRPr>
          </a:p>
          <a:p>
            <a:pPr marL="457200" marR="0" lvl="1" indent="-330200" algn="l" rtl="0">
              <a:lnSpc>
                <a:spcPct val="115000"/>
              </a:lnSpc>
              <a:spcBef>
                <a:spcPts val="0"/>
              </a:spcBef>
              <a:spcAft>
                <a:spcPts val="0"/>
              </a:spcAft>
              <a:buClr>
                <a:srgbClr val="222222"/>
              </a:buClr>
              <a:buSzPct val="100000"/>
              <a:buFont typeface="Arial"/>
              <a:buChar char="○"/>
            </a:pPr>
            <a:r>
              <a:rPr lang="en-US" sz="1600" b="0" i="0" u="none" strike="noStrike" cap="none">
                <a:solidFill>
                  <a:srgbClr val="222222"/>
                </a:solidFill>
                <a:highlight>
                  <a:srgbClr val="FFFFFF"/>
                </a:highlight>
              </a:rPr>
              <a:t>Would you recommend the text-messaging program to a friend or family member? Y/N</a:t>
            </a:r>
          </a:p>
        </p:txBody>
      </p:sp>
      <p:sp>
        <p:nvSpPr>
          <p:cNvPr id="2" name="Slide Number Placeholder 1"/>
          <p:cNvSpPr>
            <a:spLocks noGrp="1"/>
          </p:cNvSpPr>
          <p:nvPr>
            <p:ph type="sldNum" idx="12"/>
          </p:nvPr>
        </p:nvSpPr>
        <p:spPr>
          <a:xfrm>
            <a:off x="4620783" y="6219020"/>
            <a:ext cx="548699" cy="524699"/>
          </a:xfrm>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900" b="0" i="0" u="none" strike="noStrike" cap="none" smtClean="0">
                <a:solidFill>
                  <a:srgbClr val="000000"/>
                </a:solidFill>
                <a:latin typeface="Belleza" panose="020B0604020202020204" charset="0"/>
                <a:sym typeface="Arial"/>
              </a:rPr>
              <a:t>40</a:t>
            </a:fld>
            <a:endParaRPr lang="en-US" sz="900" b="0" i="0" u="none" strike="noStrike" cap="none" dirty="0">
              <a:solidFill>
                <a:srgbClr val="000000"/>
              </a:solidFill>
              <a:latin typeface="Belleza" panose="020B0604020202020204" charset="0"/>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311700" y="316847"/>
            <a:ext cx="8520600" cy="554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Example Survey: Patients Like Me</a:t>
            </a:r>
          </a:p>
        </p:txBody>
      </p:sp>
      <p:sp>
        <p:nvSpPr>
          <p:cNvPr id="667" name="Shape 667"/>
          <p:cNvSpPr txBox="1">
            <a:spLocks noGrp="1"/>
          </p:cNvSpPr>
          <p:nvPr>
            <p:ph type="body" idx="1"/>
          </p:nvPr>
        </p:nvSpPr>
        <p:spPr>
          <a:xfrm>
            <a:off x="80425" y="791370"/>
            <a:ext cx="5204099" cy="5246700"/>
          </a:xfrm>
          <a:prstGeom prst="rect">
            <a:avLst/>
          </a:prstGeom>
          <a:noFill/>
          <a:ln>
            <a:noFill/>
          </a:ln>
        </p:spPr>
        <p:txBody>
          <a:bodyPr lIns="91425" tIns="91425" rIns="91425" bIns="91425" anchor="t" anchorCtr="0">
            <a:noAutofit/>
          </a:bodyPr>
          <a:lstStyle/>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In general, would you say your health is: Excellent, very good, good, fair, poor</a:t>
            </a:r>
          </a:p>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How often do you have difficulty remembering to take all your medications? </a:t>
            </a:r>
          </a:p>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In general, how satisfied or dissatisfied are you with the ability of the medication you take to prevent or treat your condition(s)? </a:t>
            </a:r>
          </a:p>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Please indicate how much you agree or disagree with each statement as it applies to you personally. Likert scale</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When all is said and done, I am the person who is responsible for managing my condition(s). </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Taking an active role in my own health is the most important factor in determining my health and ability to function.</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am confident that I can take actions that will help prevent or minimize some symptoms or problems associated with my health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know what each of my prescribed medications do.</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am confident that I can tell when I need to go get medical care and when I can handle a health problem on my own.</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am confident that I can tell my doctor concerns I have.</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understand the nature and causes of my health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know the different medical treatment options available for my health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have been able to maintain the lifestyle changes for my health condition(s) that I have made.</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know how to prevent further problems with my health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am confident that I can figure out solutions when new situations or problems arise with my health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I am confident that I can maintain lifestyle changes, like diet and exercise, even during times of stress.</a:t>
            </a:r>
          </a:p>
        </p:txBody>
      </p:sp>
      <p:sp>
        <p:nvSpPr>
          <p:cNvPr id="668" name="Shape 668"/>
          <p:cNvSpPr txBox="1">
            <a:spLocks noGrp="1"/>
          </p:cNvSpPr>
          <p:nvPr>
            <p:ph type="body" idx="4294967295"/>
          </p:nvPr>
        </p:nvSpPr>
        <p:spPr>
          <a:xfrm>
            <a:off x="5276850" y="523062"/>
            <a:ext cx="3867150" cy="5961063"/>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endParaRPr sz="900" b="0" i="0" u="none" strike="noStrike" cap="none" dirty="0">
              <a:solidFill>
                <a:schemeClr val="dk1"/>
              </a:solidFill>
              <a:latin typeface="Calibri"/>
              <a:ea typeface="Calibri"/>
              <a:cs typeface="Calibri"/>
              <a:sym typeface="Calibri"/>
            </a:endParaRPr>
          </a:p>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Has </a:t>
            </a:r>
            <a:r>
              <a:rPr lang="en-US" sz="900" b="0" i="0" u="none" strike="noStrike" cap="none" dirty="0" err="1">
                <a:solidFill>
                  <a:schemeClr val="dk1"/>
                </a:solidFill>
                <a:latin typeface="Calibri"/>
                <a:ea typeface="Calibri"/>
                <a:cs typeface="Calibri"/>
                <a:sym typeface="Calibri"/>
              </a:rPr>
              <a:t>PatientsLikeMe</a:t>
            </a:r>
            <a:r>
              <a:rPr lang="en-US" sz="900" b="0" i="0" u="none" strike="noStrike" cap="none" dirty="0">
                <a:solidFill>
                  <a:schemeClr val="dk1"/>
                </a:solidFill>
                <a:latin typeface="Calibri"/>
                <a:ea typeface="Calibri"/>
                <a:cs typeface="Calibri"/>
                <a:sym typeface="Calibri"/>
              </a:rPr>
              <a:t> improved your understanding of:</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how your condition(s) may affect you?</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what might help you live better with your condition(s)?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what might help you get better?</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available treatments?</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treatment side effects?</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the important factors in making decisions about treatments?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how to deal with other problems in your life (e.g. stress, work, money) that may be caused by your condition(s)</a:t>
            </a:r>
          </a:p>
          <a:p>
            <a:pPr marL="457200" marR="0" lvl="1"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As a result of using </a:t>
            </a:r>
            <a:r>
              <a:rPr lang="en-US" sz="900" b="0" i="0" u="none" strike="noStrike" cap="none" dirty="0" err="1">
                <a:solidFill>
                  <a:schemeClr val="dk1"/>
                </a:solidFill>
                <a:latin typeface="Calibri"/>
                <a:ea typeface="Calibri"/>
                <a:cs typeface="Calibri"/>
                <a:sym typeface="Calibri"/>
              </a:rPr>
              <a:t>PatientsLikeMe</a:t>
            </a:r>
            <a:r>
              <a:rPr lang="en-US" sz="900" b="0" i="0" u="none" strike="noStrike" cap="none" dirty="0">
                <a:solidFill>
                  <a:schemeClr val="dk1"/>
                </a:solidFill>
                <a:latin typeface="Calibri"/>
                <a:ea typeface="Calibri"/>
                <a:cs typeface="Calibri"/>
                <a:sym typeface="Calibri"/>
              </a:rPr>
              <a:t> have you:</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Started a new treatment</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Stopped a treatment</a:t>
            </a:r>
          </a:p>
          <a:p>
            <a:pPr marL="914400" marR="0" lvl="2"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Tried a new way to manage side effects?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Been better at taking your medication?</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Managed your symptoms better?</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Had better conversations with your healthcare professionals?</a:t>
            </a:r>
          </a:p>
          <a:p>
            <a:pPr marL="914400" marR="0" lvl="2" indent="-292100" algn="l" rtl="0">
              <a:lnSpc>
                <a:spcPct val="115000"/>
              </a:lnSpc>
              <a:spcBef>
                <a:spcPts val="120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Changed your doctor?</a:t>
            </a:r>
          </a:p>
          <a:p>
            <a:pPr marL="457200" marR="0" lvl="1" indent="-292100" algn="l" rtl="0">
              <a:lnSpc>
                <a:spcPct val="115000"/>
              </a:lnSpc>
              <a:spcBef>
                <a:spcPts val="0"/>
              </a:spcBef>
              <a:spcAft>
                <a:spcPts val="0"/>
              </a:spcAft>
              <a:buClr>
                <a:schemeClr val="dk1"/>
              </a:buClr>
              <a:buSzPct val="100000"/>
              <a:buFont typeface="Calibri"/>
              <a:buChar char="○"/>
            </a:pPr>
            <a:r>
              <a:rPr lang="en-US" sz="900" b="0" i="0" u="none" strike="noStrike" cap="none" dirty="0">
                <a:solidFill>
                  <a:schemeClr val="dk1"/>
                </a:solidFill>
                <a:latin typeface="Calibri"/>
                <a:ea typeface="Calibri"/>
                <a:cs typeface="Calibri"/>
                <a:sym typeface="Calibri"/>
              </a:rPr>
              <a:t>How likely is it that you would recommend </a:t>
            </a:r>
            <a:r>
              <a:rPr lang="en-US" sz="900" b="0" i="0" u="none" strike="noStrike" cap="none" dirty="0" err="1">
                <a:solidFill>
                  <a:schemeClr val="dk1"/>
                </a:solidFill>
                <a:latin typeface="Calibri"/>
                <a:ea typeface="Calibri"/>
                <a:cs typeface="Calibri"/>
                <a:sym typeface="Calibri"/>
              </a:rPr>
              <a:t>PatientsLikeMe</a:t>
            </a:r>
            <a:r>
              <a:rPr lang="en-US" sz="900" b="0" i="0" u="none" strike="noStrike" cap="none" dirty="0">
                <a:solidFill>
                  <a:schemeClr val="dk1"/>
                </a:solidFill>
                <a:latin typeface="Calibri"/>
                <a:ea typeface="Calibri"/>
                <a:cs typeface="Calibri"/>
                <a:sym typeface="Calibri"/>
              </a:rPr>
              <a:t> to a friend or family member? 0-10</a:t>
            </a:r>
          </a:p>
          <a:p>
            <a:pPr marL="457200" marR="0" lvl="1" indent="-292100" algn="l" rtl="0">
              <a:lnSpc>
                <a:spcPct val="115000"/>
              </a:lnSpc>
              <a:spcBef>
                <a:spcPts val="0"/>
              </a:spcBef>
              <a:spcAft>
                <a:spcPts val="0"/>
              </a:spcAft>
              <a:buClr>
                <a:srgbClr val="000000"/>
              </a:buClr>
              <a:buSzPct val="100000"/>
              <a:buFont typeface="Calibri"/>
              <a:buChar char="○"/>
            </a:pPr>
            <a:r>
              <a:rPr lang="en-US" sz="900" b="0" i="0" u="none" strike="noStrike" cap="none" dirty="0">
                <a:solidFill>
                  <a:srgbClr val="000000"/>
                </a:solidFill>
                <a:latin typeface="Calibri"/>
                <a:ea typeface="Calibri"/>
                <a:cs typeface="Calibri"/>
                <a:sym typeface="Calibri"/>
              </a:rPr>
              <a:t>Is there anything else you would like to tell us about how PLM has had an impact on you?</a:t>
            </a:r>
          </a:p>
          <a:p>
            <a:pPr marL="457200" marR="0" lvl="0" indent="0" algn="l" rtl="0">
              <a:lnSpc>
                <a:spcPct val="115000"/>
              </a:lnSpc>
              <a:spcBef>
                <a:spcPts val="0"/>
              </a:spcBef>
              <a:spcAft>
                <a:spcPts val="0"/>
              </a:spcAft>
              <a:buClr>
                <a:schemeClr val="dk2"/>
              </a:buClr>
              <a:buSzPct val="25000"/>
              <a:buFont typeface="Arial"/>
              <a:buNone/>
            </a:pPr>
            <a:endParaRPr sz="900" b="0" i="0" u="none" strike="noStrike" cap="none" dirty="0">
              <a:solidFill>
                <a:srgbClr val="000000"/>
              </a:solidFill>
              <a:latin typeface="Calibri"/>
              <a:ea typeface="Calibri"/>
              <a:cs typeface="Calibri"/>
              <a:sym typeface="Calibri"/>
            </a:endParaRPr>
          </a:p>
          <a:p>
            <a:pPr marL="0" marR="0" lvl="0" indent="457200" algn="l" rtl="0">
              <a:lnSpc>
                <a:spcPct val="115000"/>
              </a:lnSpc>
              <a:spcBef>
                <a:spcPts val="0"/>
              </a:spcBef>
              <a:spcAft>
                <a:spcPts val="0"/>
              </a:spcAft>
              <a:buClr>
                <a:schemeClr val="dk2"/>
              </a:buClr>
              <a:buSzPct val="25000"/>
              <a:buFont typeface="Calibri"/>
              <a:buNone/>
            </a:pPr>
            <a:r>
              <a:rPr lang="en-US" sz="900" b="0" i="0" u="none" strike="noStrike" cap="none" dirty="0">
                <a:solidFill>
                  <a:srgbClr val="000000"/>
                </a:solidFill>
                <a:latin typeface="Calibri"/>
                <a:ea typeface="Calibri"/>
                <a:cs typeface="Calibri"/>
                <a:sym typeface="Calibri"/>
              </a:rPr>
              <a:t>*10+ demographic questions also included at end of survey</a:t>
            </a:r>
          </a:p>
          <a:p>
            <a:pPr marL="0" marR="0" lvl="0" indent="0" algn="l" rtl="0">
              <a:lnSpc>
                <a:spcPct val="115000"/>
              </a:lnSpc>
              <a:spcBef>
                <a:spcPts val="0"/>
              </a:spcBef>
              <a:spcAft>
                <a:spcPts val="0"/>
              </a:spcAft>
              <a:buClr>
                <a:schemeClr val="dk2"/>
              </a:buClr>
              <a:buSzPct val="25000"/>
              <a:buFont typeface="Arial"/>
              <a:buNone/>
            </a:pPr>
            <a:endParaRPr sz="900" b="0" i="0" u="none" strike="noStrike" cap="none" dirty="0">
              <a:solidFill>
                <a:schemeClr val="dk2"/>
              </a:solidFill>
              <a:latin typeface="Calibri"/>
              <a:ea typeface="Calibri"/>
              <a:cs typeface="Calibri"/>
              <a:sym typeface="Calibri"/>
            </a:endParaRPr>
          </a:p>
        </p:txBody>
      </p:sp>
      <p:sp>
        <p:nvSpPr>
          <p:cNvPr id="2" name="Slide Number Placeholder 1"/>
          <p:cNvSpPr>
            <a:spLocks noGrp="1"/>
          </p:cNvSpPr>
          <p:nvPr>
            <p:ph type="sldNum" idx="12"/>
          </p:nvPr>
        </p:nvSpPr>
        <p:spPr>
          <a:xfrm>
            <a:off x="4735825" y="6221775"/>
            <a:ext cx="548699" cy="524699"/>
          </a:xfrm>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900" b="0" i="0" u="none" strike="noStrike" cap="none" smtClean="0">
                <a:solidFill>
                  <a:srgbClr val="000000"/>
                </a:solidFill>
                <a:latin typeface="Belleza" panose="020B0604020202020204" charset="0"/>
                <a:sym typeface="Arial"/>
              </a:rPr>
              <a:t>41</a:t>
            </a:fld>
            <a:endParaRPr lang="en-US" sz="900" b="0" i="0" u="none" strike="noStrike" cap="none" dirty="0">
              <a:solidFill>
                <a:srgbClr val="000000"/>
              </a:solidFill>
              <a:latin typeface="Belleza" panose="020B0604020202020204" charset="0"/>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311700" y="364772"/>
            <a:ext cx="8520600" cy="58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Example Survey Timeline: Care Message #2</a:t>
            </a:r>
          </a:p>
        </p:txBody>
      </p:sp>
      <p:pic>
        <p:nvPicPr>
          <p:cNvPr id="675" name="Shape 675"/>
          <p:cNvPicPr preferRelativeResize="0"/>
          <p:nvPr/>
        </p:nvPicPr>
        <p:blipFill rotWithShape="1">
          <a:blip r:embed="rId3">
            <a:alphaModFix/>
          </a:blip>
          <a:srcRect/>
          <a:stretch/>
        </p:blipFill>
        <p:spPr>
          <a:xfrm>
            <a:off x="623400" y="1471274"/>
            <a:ext cx="8520599" cy="4284169"/>
          </a:xfrm>
          <a:prstGeom prst="rect">
            <a:avLst/>
          </a:prstGeom>
          <a:noFill/>
          <a:ln>
            <a:noFill/>
          </a:ln>
        </p:spPr>
      </p:pic>
      <p:sp>
        <p:nvSpPr>
          <p:cNvPr id="676" name="Shape 676"/>
          <p:cNvSpPr txBox="1"/>
          <p:nvPr/>
        </p:nvSpPr>
        <p:spPr>
          <a:xfrm>
            <a:off x="743374" y="5470193"/>
            <a:ext cx="7199400" cy="9794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00" b="1" i="0" u="none" strike="noStrike" cap="none" dirty="0">
                <a:solidFill>
                  <a:srgbClr val="000000"/>
                </a:solidFill>
                <a:latin typeface="Arial"/>
                <a:ea typeface="Arial"/>
                <a:cs typeface="Arial"/>
                <a:sym typeface="Arial"/>
              </a:rPr>
              <a:t>Source</a:t>
            </a:r>
            <a:r>
              <a:rPr lang="en-US" sz="1000" b="0" i="0" u="none" strike="noStrike" cap="none" dirty="0">
                <a:solidFill>
                  <a:srgbClr val="000000"/>
                </a:solidFill>
                <a:latin typeface="Arial"/>
                <a:ea typeface="Arial"/>
                <a:cs typeface="Arial"/>
                <a:sym typeface="Arial"/>
              </a:rPr>
              <a:t>: </a:t>
            </a:r>
          </a:p>
          <a:p>
            <a:pPr marL="457200" marR="0" lvl="0" indent="-292100" algn="l" rtl="0">
              <a:lnSpc>
                <a:spcPct val="100000"/>
              </a:lnSpc>
              <a:spcBef>
                <a:spcPts val="0"/>
              </a:spcBef>
              <a:spcAft>
                <a:spcPts val="0"/>
              </a:spcAft>
              <a:buClr>
                <a:srgbClr val="000000"/>
              </a:buClr>
              <a:buSzPct val="100000"/>
              <a:buFont typeface="Arial"/>
              <a:buChar char="●"/>
            </a:pPr>
            <a:r>
              <a:rPr lang="en-US" sz="1000" b="0" i="0" u="none" strike="noStrike" cap="none" dirty="0">
                <a:solidFill>
                  <a:srgbClr val="000000"/>
                </a:solidFill>
                <a:latin typeface="Arial"/>
                <a:ea typeface="Arial"/>
                <a:cs typeface="Arial"/>
                <a:sym typeface="Arial"/>
              </a:rPr>
              <a:t>http://www.safetynetcenter.org/medication-adherence-texting-pilot-program</a:t>
            </a:r>
          </a:p>
        </p:txBody>
      </p:sp>
      <p:sp>
        <p:nvSpPr>
          <p:cNvPr id="2" name="Slide Number Placeholder 1"/>
          <p:cNvSpPr>
            <a:spLocks noGrp="1"/>
          </p:cNvSpPr>
          <p:nvPr>
            <p:ph type="sldNum" idx="12"/>
          </p:nvPr>
        </p:nvSpPr>
        <p:spPr>
          <a:xfrm>
            <a:off x="4609349" y="6272745"/>
            <a:ext cx="548699" cy="524699"/>
          </a:xfrm>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900" b="0" i="0" u="none" strike="noStrike" cap="none" smtClean="0">
                <a:solidFill>
                  <a:srgbClr val="000000"/>
                </a:solidFill>
                <a:latin typeface="Belleza" panose="020B0604020202020204" charset="0"/>
                <a:sym typeface="Arial"/>
              </a:rPr>
              <a:t>42</a:t>
            </a:fld>
            <a:endParaRPr lang="en-US" sz="900" b="0" i="0" u="none" strike="noStrike" cap="none" dirty="0">
              <a:solidFill>
                <a:srgbClr val="000000"/>
              </a:solidFill>
              <a:latin typeface="Belleza" panose="020B0604020202020204" charset="0"/>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681"/>
        <p:cNvGrpSpPr/>
        <p:nvPr/>
      </p:nvGrpSpPr>
      <p:grpSpPr>
        <a:xfrm>
          <a:off x="0" y="0"/>
          <a:ext cx="0" cy="0"/>
          <a:chOff x="0" y="0"/>
          <a:chExt cx="0" cy="0"/>
        </a:xfrm>
      </p:grpSpPr>
      <p:sp>
        <p:nvSpPr>
          <p:cNvPr id="682" name="Shape 682"/>
          <p:cNvSpPr txBox="1"/>
          <p:nvPr/>
        </p:nvSpPr>
        <p:spPr>
          <a:xfrm>
            <a:off x="934650" y="2601325"/>
            <a:ext cx="7274700" cy="2265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Appendix </a:t>
            </a:r>
            <a:r>
              <a:rPr lang="en-US" sz="4800" b="1">
                <a:solidFill>
                  <a:srgbClr val="FFFFFF"/>
                </a:solidFill>
              </a:rPr>
              <a:t>2:</a:t>
            </a:r>
          </a:p>
          <a:p>
            <a:pPr marL="0" marR="0" lvl="0" indent="0" algn="l" rtl="0">
              <a:lnSpc>
                <a:spcPct val="100000"/>
              </a:lnSpc>
              <a:spcBef>
                <a:spcPts val="0"/>
              </a:spcBef>
              <a:spcAft>
                <a:spcPts val="0"/>
              </a:spcAft>
              <a:buClr>
                <a:srgbClr val="FFFFFF"/>
              </a:buClr>
              <a:buSzPct val="25000"/>
              <a:buFont typeface="Arial"/>
              <a:buNone/>
            </a:pPr>
            <a:r>
              <a:rPr lang="en-US" sz="4800" b="1" i="1">
                <a:solidFill>
                  <a:srgbClr val="FFFFFF"/>
                </a:solidFill>
              </a:rPr>
              <a:t>Benchmarking</a:t>
            </a:r>
          </a:p>
        </p:txBody>
      </p:sp>
      <p:sp>
        <p:nvSpPr>
          <p:cNvPr id="683" name="Shape 683"/>
          <p:cNvSpPr/>
          <p:nvPr/>
        </p:nvSpPr>
        <p:spPr>
          <a:xfrm>
            <a:off x="12625" y="5430825"/>
            <a:ext cx="9144000" cy="1427100"/>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43</a:t>
            </a:fld>
            <a:endParaRPr lang="en-US" sz="900" dirty="0">
              <a:solidFill>
                <a:schemeClr val="bg1"/>
              </a:solidFill>
              <a:latin typeface="Belleza"/>
              <a:ea typeface="Belleza"/>
              <a:cs typeface="Belleza"/>
              <a:sym typeface="Bellez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txBox="1"/>
          <p:nvPr/>
        </p:nvSpPr>
        <p:spPr>
          <a:xfrm>
            <a:off x="395250"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Literature Review and Benchmarking </a:t>
            </a:r>
          </a:p>
        </p:txBody>
      </p:sp>
      <p:pic>
        <p:nvPicPr>
          <p:cNvPr id="690" name="Shape 690"/>
          <p:cNvPicPr preferRelativeResize="0"/>
          <p:nvPr/>
        </p:nvPicPr>
        <p:blipFill rotWithShape="1">
          <a:blip r:embed="rId3">
            <a:alphaModFix/>
          </a:blip>
          <a:srcRect/>
          <a:stretch/>
        </p:blipFill>
        <p:spPr>
          <a:xfrm>
            <a:off x="4473744" y="3191100"/>
            <a:ext cx="2330099" cy="1390200"/>
          </a:xfrm>
          <a:prstGeom prst="rect">
            <a:avLst/>
          </a:prstGeom>
          <a:noFill/>
          <a:ln>
            <a:noFill/>
          </a:ln>
        </p:spPr>
      </p:pic>
      <p:sp>
        <p:nvSpPr>
          <p:cNvPr id="691" name="Shape 691"/>
          <p:cNvSpPr/>
          <p:nvPr/>
        </p:nvSpPr>
        <p:spPr>
          <a:xfrm>
            <a:off x="6413675" y="1903375"/>
            <a:ext cx="1694700" cy="1275600"/>
          </a:xfrm>
          <a:prstGeom prst="rect">
            <a:avLst/>
          </a:prstGeom>
          <a:solidFill>
            <a:srgbClr val="CC0066"/>
          </a:solidFill>
          <a:ln>
            <a:noFill/>
          </a:ln>
        </p:spPr>
        <p:txBody>
          <a:bodyPr lIns="91425" tIns="91425" rIns="91425" bIns="91425" anchor="ctr" anchorCtr="0">
            <a:noAutofit/>
          </a:bodyPr>
          <a:lstStyle/>
          <a:p>
            <a:pPr lvl="0" algn="ctr" rtl="0">
              <a:spcBef>
                <a:spcPts val="0"/>
              </a:spcBef>
              <a:buClr>
                <a:schemeClr val="dk1"/>
              </a:buClr>
              <a:buFont typeface="Arial"/>
              <a:buNone/>
            </a:pPr>
            <a:r>
              <a:rPr lang="en-US" b="1">
                <a:solidFill>
                  <a:srgbClr val="FFFFFF"/>
                </a:solidFill>
              </a:rPr>
              <a:t>II. Personalization: </a:t>
            </a:r>
          </a:p>
          <a:p>
            <a:pPr lvl="0" algn="ctr" rtl="0">
              <a:spcBef>
                <a:spcPts val="0"/>
              </a:spcBef>
              <a:buClr>
                <a:schemeClr val="dk1"/>
              </a:buClr>
              <a:buFont typeface="Arial"/>
              <a:buNone/>
            </a:pPr>
            <a:r>
              <a:rPr lang="en-US">
                <a:solidFill>
                  <a:srgbClr val="FFFFFF"/>
                </a:solidFill>
              </a:rPr>
              <a:t>Review evidence on strategy, implementation, and outcomes</a:t>
            </a:r>
          </a:p>
        </p:txBody>
      </p:sp>
      <p:sp>
        <p:nvSpPr>
          <p:cNvPr id="692" name="Shape 692"/>
          <p:cNvSpPr/>
          <p:nvPr/>
        </p:nvSpPr>
        <p:spPr>
          <a:xfrm>
            <a:off x="4473750" y="1603550"/>
            <a:ext cx="1724400" cy="1275600"/>
          </a:xfrm>
          <a:prstGeom prst="rect">
            <a:avLst/>
          </a:prstGeom>
          <a:solidFill>
            <a:srgbClr val="3C78D8"/>
          </a:solidFill>
          <a:ln>
            <a:noFill/>
          </a:ln>
        </p:spPr>
        <p:txBody>
          <a:bodyPr lIns="91425" tIns="91425" rIns="91425" bIns="91425" anchor="ctr" anchorCtr="0">
            <a:noAutofit/>
          </a:bodyPr>
          <a:lstStyle/>
          <a:p>
            <a:pPr lvl="0" algn="ctr" rtl="0">
              <a:spcBef>
                <a:spcPts val="0"/>
              </a:spcBef>
              <a:buNone/>
            </a:pPr>
            <a:r>
              <a:rPr lang="en-US" b="1">
                <a:solidFill>
                  <a:srgbClr val="FFFFFF"/>
                </a:solidFill>
              </a:rPr>
              <a:t>I. </a:t>
            </a:r>
            <a:br>
              <a:rPr lang="en-US" b="1">
                <a:solidFill>
                  <a:srgbClr val="FFFFFF"/>
                </a:solidFill>
              </a:rPr>
            </a:br>
            <a:r>
              <a:rPr lang="en-US" b="1">
                <a:solidFill>
                  <a:srgbClr val="FFFFFF"/>
                </a:solidFill>
              </a:rPr>
              <a:t>Breast cancer:</a:t>
            </a:r>
          </a:p>
          <a:p>
            <a:pPr lvl="0" algn="ctr" rtl="0">
              <a:spcBef>
                <a:spcPts val="0"/>
              </a:spcBef>
              <a:buNone/>
            </a:pPr>
            <a:r>
              <a:rPr lang="en-US">
                <a:solidFill>
                  <a:srgbClr val="FFFFFF"/>
                </a:solidFill>
              </a:rPr>
              <a:t>Context, main trends, organizations</a:t>
            </a:r>
          </a:p>
        </p:txBody>
      </p:sp>
      <p:sp>
        <p:nvSpPr>
          <p:cNvPr id="693" name="Shape 693"/>
          <p:cNvSpPr/>
          <p:nvPr/>
        </p:nvSpPr>
        <p:spPr>
          <a:xfrm>
            <a:off x="5455600" y="4893250"/>
            <a:ext cx="1724400" cy="1275600"/>
          </a:xfrm>
          <a:prstGeom prst="rect">
            <a:avLst/>
          </a:prstGeom>
          <a:solidFill>
            <a:srgbClr val="CC0066"/>
          </a:solidFill>
          <a:ln>
            <a:noFill/>
          </a:ln>
        </p:spPr>
        <p:txBody>
          <a:bodyPr lIns="91425" tIns="91425" rIns="91425" bIns="91425" anchor="ctr" anchorCtr="0">
            <a:noAutofit/>
          </a:bodyPr>
          <a:lstStyle/>
          <a:p>
            <a:pPr lvl="0" algn="ctr" rtl="0">
              <a:spcBef>
                <a:spcPts val="0"/>
              </a:spcBef>
              <a:buNone/>
            </a:pPr>
            <a:r>
              <a:rPr lang="en-US" b="1">
                <a:solidFill>
                  <a:srgbClr val="FFFFFF"/>
                </a:solidFill>
              </a:rPr>
              <a:t>IV.</a:t>
            </a:r>
            <a:br>
              <a:rPr lang="en-US" b="1">
                <a:solidFill>
                  <a:srgbClr val="FFFFFF"/>
                </a:solidFill>
              </a:rPr>
            </a:br>
            <a:r>
              <a:rPr lang="en-US" b="1">
                <a:solidFill>
                  <a:srgbClr val="FFFFFF"/>
                </a:solidFill>
              </a:rPr>
              <a:t>DIsparate industries</a:t>
            </a:r>
          </a:p>
          <a:p>
            <a:pPr lvl="0" algn="ctr" rtl="0">
              <a:spcBef>
                <a:spcPts val="0"/>
              </a:spcBef>
              <a:buNone/>
            </a:pPr>
            <a:r>
              <a:rPr lang="en-US">
                <a:solidFill>
                  <a:srgbClr val="FFFFFF"/>
                </a:solidFill>
              </a:rPr>
              <a:t>Retail (e-commerce)</a:t>
            </a:r>
          </a:p>
        </p:txBody>
      </p:sp>
      <p:sp>
        <p:nvSpPr>
          <p:cNvPr id="694" name="Shape 694"/>
          <p:cNvSpPr/>
          <p:nvPr/>
        </p:nvSpPr>
        <p:spPr>
          <a:xfrm>
            <a:off x="6877675" y="3398312"/>
            <a:ext cx="1724400" cy="1275600"/>
          </a:xfrm>
          <a:prstGeom prst="rect">
            <a:avLst/>
          </a:prstGeom>
          <a:solidFill>
            <a:srgbClr val="3C78D8"/>
          </a:solidFill>
          <a:ln>
            <a:noFill/>
          </a:ln>
        </p:spPr>
        <p:txBody>
          <a:bodyPr lIns="91425" tIns="91425" rIns="91425" bIns="91425" anchor="ctr" anchorCtr="0">
            <a:noAutofit/>
          </a:bodyPr>
          <a:lstStyle/>
          <a:p>
            <a:pPr lvl="0" algn="ctr" rtl="0">
              <a:spcBef>
                <a:spcPts val="0"/>
              </a:spcBef>
              <a:buNone/>
            </a:pPr>
            <a:r>
              <a:rPr lang="en-US" b="1">
                <a:solidFill>
                  <a:srgbClr val="FFFFFF"/>
                </a:solidFill>
              </a:rPr>
              <a:t>III.</a:t>
            </a:r>
            <a:br>
              <a:rPr lang="en-US" b="1">
                <a:solidFill>
                  <a:srgbClr val="FFFFFF"/>
                </a:solidFill>
              </a:rPr>
            </a:br>
            <a:r>
              <a:rPr lang="en-US" b="1">
                <a:solidFill>
                  <a:srgbClr val="FFFFFF"/>
                </a:solidFill>
              </a:rPr>
              <a:t>Comparison industries:</a:t>
            </a:r>
          </a:p>
          <a:p>
            <a:pPr lvl="0" algn="ctr" rtl="0">
              <a:spcBef>
                <a:spcPts val="0"/>
              </a:spcBef>
              <a:buNone/>
            </a:pPr>
            <a:r>
              <a:rPr lang="en-US">
                <a:solidFill>
                  <a:srgbClr val="FFFFFF"/>
                </a:solidFill>
              </a:rPr>
              <a:t>Health care delivery, health information</a:t>
            </a:r>
          </a:p>
        </p:txBody>
      </p:sp>
      <p:sp>
        <p:nvSpPr>
          <p:cNvPr id="695" name="Shape 695"/>
          <p:cNvSpPr txBox="1"/>
          <p:nvPr/>
        </p:nvSpPr>
        <p:spPr>
          <a:xfrm>
            <a:off x="4395675" y="1137950"/>
            <a:ext cx="2330100" cy="465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Font typeface="Arial"/>
              <a:buNone/>
            </a:pPr>
            <a:r>
              <a:rPr lang="en-US" b="1"/>
              <a:t>Researched domains: </a:t>
            </a:r>
          </a:p>
        </p:txBody>
      </p:sp>
      <p:sp>
        <p:nvSpPr>
          <p:cNvPr id="696" name="Shape 696"/>
          <p:cNvSpPr/>
          <p:nvPr/>
        </p:nvSpPr>
        <p:spPr>
          <a:xfrm>
            <a:off x="552050" y="2630825"/>
            <a:ext cx="3195300" cy="2217900"/>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None/>
            </a:pPr>
            <a:r>
              <a:rPr lang="en-US" sz="1600" b="1"/>
              <a:t>Description:</a:t>
            </a:r>
          </a:p>
          <a:p>
            <a:pPr marR="0" lvl="0" algn="l" rtl="0">
              <a:lnSpc>
                <a:spcPct val="100000"/>
              </a:lnSpc>
              <a:spcBef>
                <a:spcPts val="0"/>
              </a:spcBef>
              <a:spcAft>
                <a:spcPts val="0"/>
              </a:spcAft>
              <a:buNone/>
            </a:pPr>
            <a:endParaRPr sz="1600"/>
          </a:p>
          <a:p>
            <a:pPr marL="457200" marR="0" lvl="0" indent="-330200" algn="l" rtl="0">
              <a:lnSpc>
                <a:spcPct val="100000"/>
              </a:lnSpc>
              <a:spcBef>
                <a:spcPts val="0"/>
              </a:spcBef>
              <a:spcAft>
                <a:spcPts val="0"/>
              </a:spcAft>
              <a:buSzPct val="100000"/>
              <a:buChar char="●"/>
            </a:pPr>
            <a:r>
              <a:rPr lang="en-US" sz="1600"/>
              <a:t>We conducted a literature review and benchmarking analysis on 4 domains.</a:t>
            </a:r>
          </a:p>
          <a:p>
            <a:pPr marR="0" lvl="0" algn="l" rtl="0">
              <a:lnSpc>
                <a:spcPct val="100000"/>
              </a:lnSpc>
              <a:spcBef>
                <a:spcPts val="0"/>
              </a:spcBef>
              <a:spcAft>
                <a:spcPts val="0"/>
              </a:spcAft>
              <a:buNone/>
            </a:pPr>
            <a:endParaRPr sz="1600"/>
          </a:p>
          <a:p>
            <a:pPr marL="457200" marR="0" lvl="0" indent="-330200" algn="l" rtl="0">
              <a:lnSpc>
                <a:spcPct val="100000"/>
              </a:lnSpc>
              <a:spcBef>
                <a:spcPts val="0"/>
              </a:spcBef>
              <a:spcAft>
                <a:spcPts val="0"/>
              </a:spcAft>
              <a:buSzPct val="100000"/>
              <a:buChar char="●"/>
            </a:pPr>
            <a:r>
              <a:rPr lang="en-US" sz="1600"/>
              <a:t>The results will complement our stakeholder understanding and data analysis.</a:t>
            </a:r>
          </a:p>
        </p:txBody>
      </p:sp>
      <p:pic>
        <p:nvPicPr>
          <p:cNvPr id="697" name="Shape 697" descr="Omada.png"/>
          <p:cNvPicPr preferRelativeResize="0"/>
          <p:nvPr/>
        </p:nvPicPr>
        <p:blipFill>
          <a:blip r:embed="rId4">
            <a:alphaModFix/>
          </a:blip>
          <a:stretch>
            <a:fillRect/>
          </a:stretch>
        </p:blipFill>
        <p:spPr>
          <a:xfrm>
            <a:off x="7256198" y="4673925"/>
            <a:ext cx="960250" cy="455600"/>
          </a:xfrm>
          <a:prstGeom prst="rect">
            <a:avLst/>
          </a:prstGeom>
          <a:noFill/>
          <a:ln>
            <a:noFill/>
          </a:ln>
        </p:spPr>
      </p:pic>
      <p:pic>
        <p:nvPicPr>
          <p:cNvPr id="698" name="Shape 698" descr="Screen Shot 2016-09-24 at 7.30.39 PM.png"/>
          <p:cNvPicPr preferRelativeResize="0"/>
          <p:nvPr/>
        </p:nvPicPr>
        <p:blipFill>
          <a:blip r:embed="rId5">
            <a:alphaModFix/>
          </a:blip>
          <a:stretch>
            <a:fillRect/>
          </a:stretch>
        </p:blipFill>
        <p:spPr>
          <a:xfrm>
            <a:off x="7544649" y="5344587"/>
            <a:ext cx="1579116" cy="220525"/>
          </a:xfrm>
          <a:prstGeom prst="rect">
            <a:avLst/>
          </a:prstGeom>
          <a:noFill/>
          <a:ln>
            <a:noFill/>
          </a:ln>
        </p:spPr>
      </p:pic>
      <p:pic>
        <p:nvPicPr>
          <p:cNvPr id="699" name="Shape 699" descr="Unknown.jpg"/>
          <p:cNvPicPr preferRelativeResize="0"/>
          <p:nvPr/>
        </p:nvPicPr>
        <p:blipFill>
          <a:blip r:embed="rId6">
            <a:alphaModFix/>
          </a:blip>
          <a:stretch>
            <a:fillRect/>
          </a:stretch>
        </p:blipFill>
        <p:spPr>
          <a:xfrm>
            <a:off x="7917778" y="4975574"/>
            <a:ext cx="1206006" cy="220524"/>
          </a:xfrm>
          <a:prstGeom prst="rect">
            <a:avLst/>
          </a:prstGeom>
          <a:noFill/>
          <a:ln>
            <a:noFill/>
          </a:ln>
        </p:spPr>
      </p:pic>
      <p:pic>
        <p:nvPicPr>
          <p:cNvPr id="700" name="Shape 700" descr="Screen Shot 2016-09-30 at 12.56.30 PM.png"/>
          <p:cNvPicPr preferRelativeResize="0"/>
          <p:nvPr/>
        </p:nvPicPr>
        <p:blipFill>
          <a:blip r:embed="rId7">
            <a:alphaModFix/>
          </a:blip>
          <a:stretch>
            <a:fillRect/>
          </a:stretch>
        </p:blipFill>
        <p:spPr>
          <a:xfrm>
            <a:off x="7598320" y="5677974"/>
            <a:ext cx="1198924" cy="301000"/>
          </a:xfrm>
          <a:prstGeom prst="rect">
            <a:avLst/>
          </a:prstGeom>
          <a:noFill/>
          <a:ln>
            <a:noFill/>
          </a:ln>
        </p:spPr>
      </p:pic>
      <p:sp>
        <p:nvSpPr>
          <p:cNvPr id="701" name="Shape 701"/>
          <p:cNvSpPr/>
          <p:nvPr/>
        </p:nvSpPr>
        <p:spPr>
          <a:xfrm rot="5400000">
            <a:off x="2725675" y="3746800"/>
            <a:ext cx="2390125" cy="346775"/>
          </a:xfrm>
          <a:prstGeom prst="flowChartExtract">
            <a:avLst/>
          </a:prstGeom>
          <a:solidFill>
            <a:srgbClr val="B7B7B7"/>
          </a:solidFill>
          <a:ln>
            <a:noFill/>
          </a:ln>
        </p:spPr>
        <p:txBody>
          <a:bodyPr lIns="91425" tIns="91425" rIns="91425" bIns="91425" anchor="ctr" anchorCtr="0">
            <a:noAutofit/>
          </a:bodyPr>
          <a:lstStyle/>
          <a:p>
            <a:pPr lvl="0">
              <a:spcBef>
                <a:spcPts val="0"/>
              </a:spcBef>
              <a:buNone/>
            </a:pPr>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44</a:t>
            </a:fld>
            <a:endParaRPr lang="en-US" sz="900">
              <a:solidFill>
                <a:schemeClr val="dk1"/>
              </a:solidFill>
              <a:latin typeface="Belleza"/>
              <a:ea typeface="Belleza"/>
              <a:cs typeface="Belleza"/>
              <a:sym typeface="Bellez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p:nvPr/>
        </p:nvSpPr>
        <p:spPr>
          <a:xfrm>
            <a:off x="395250"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Some Features of Leading Models</a:t>
            </a:r>
          </a:p>
        </p:txBody>
      </p:sp>
      <p:sp>
        <p:nvSpPr>
          <p:cNvPr id="708" name="Shape 708"/>
          <p:cNvSpPr/>
          <p:nvPr/>
        </p:nvSpPr>
        <p:spPr>
          <a:xfrm>
            <a:off x="688450" y="1385850"/>
            <a:ext cx="2708400" cy="17913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BabyCenter.com</a:t>
            </a:r>
          </a:p>
          <a:p>
            <a:pPr marL="457200" lvl="0" indent="-304800" rtl="0">
              <a:spcBef>
                <a:spcPts val="0"/>
              </a:spcBef>
              <a:buSzPct val="100000"/>
              <a:buChar char="●"/>
            </a:pPr>
            <a:r>
              <a:rPr lang="en-US" sz="1200"/>
              <a:t>Simple user information capture</a:t>
            </a:r>
          </a:p>
          <a:p>
            <a:pPr marL="457200" lvl="0" indent="-304800" rtl="0">
              <a:spcBef>
                <a:spcPts val="0"/>
              </a:spcBef>
              <a:buSzPct val="100000"/>
              <a:buChar char="●"/>
            </a:pPr>
            <a:r>
              <a:rPr lang="en-US" sz="1200"/>
              <a:t>Well organized content: by stage mainly</a:t>
            </a:r>
          </a:p>
          <a:p>
            <a:pPr marL="457200" lvl="0" indent="-304800" rtl="0">
              <a:spcBef>
                <a:spcPts val="0"/>
              </a:spcBef>
              <a:buSzPct val="100000"/>
              <a:buChar char="●"/>
            </a:pPr>
            <a:r>
              <a:rPr lang="en-US" sz="1200"/>
              <a:t>Partnership with an industry leader (Johnson and Johnson) to provide capacity and resources</a:t>
            </a:r>
          </a:p>
        </p:txBody>
      </p:sp>
      <p:pic>
        <p:nvPicPr>
          <p:cNvPr id="709" name="Shape 709" descr="Screen Shot 2016-09-24 at 7.30.39 PM.png"/>
          <p:cNvPicPr preferRelativeResize="0"/>
          <p:nvPr/>
        </p:nvPicPr>
        <p:blipFill>
          <a:blip r:embed="rId3">
            <a:alphaModFix/>
          </a:blip>
          <a:stretch>
            <a:fillRect/>
          </a:stretch>
        </p:blipFill>
        <p:spPr>
          <a:xfrm>
            <a:off x="688451" y="931426"/>
            <a:ext cx="2708400" cy="378225"/>
          </a:xfrm>
          <a:prstGeom prst="rect">
            <a:avLst/>
          </a:prstGeom>
          <a:noFill/>
          <a:ln>
            <a:noFill/>
          </a:ln>
        </p:spPr>
      </p:pic>
      <p:sp>
        <p:nvSpPr>
          <p:cNvPr id="710" name="Shape 710"/>
          <p:cNvSpPr/>
          <p:nvPr/>
        </p:nvSpPr>
        <p:spPr>
          <a:xfrm>
            <a:off x="4342100" y="1385850"/>
            <a:ext cx="2708400" cy="17913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Omada Health</a:t>
            </a:r>
          </a:p>
          <a:p>
            <a:pPr marL="457200" lvl="0" indent="-304800" rtl="0">
              <a:spcBef>
                <a:spcPts val="0"/>
              </a:spcBef>
              <a:buSzPct val="100000"/>
              <a:buChar char="●"/>
            </a:pPr>
            <a:r>
              <a:rPr lang="en-US" sz="1200"/>
              <a:t>Attractive design</a:t>
            </a:r>
          </a:p>
          <a:p>
            <a:pPr marL="457200" lvl="0" indent="-304800" rtl="0">
              <a:spcBef>
                <a:spcPts val="0"/>
              </a:spcBef>
              <a:buSzPct val="100000"/>
              <a:buChar char="●"/>
            </a:pPr>
            <a:r>
              <a:rPr lang="en-US" sz="1200"/>
              <a:t>Comprehensive information capture</a:t>
            </a:r>
          </a:p>
          <a:p>
            <a:pPr marL="457200" lvl="0" indent="-304800" rtl="0">
              <a:spcBef>
                <a:spcPts val="0"/>
              </a:spcBef>
              <a:buSzPct val="100000"/>
              <a:buChar char="●"/>
            </a:pPr>
            <a:r>
              <a:rPr lang="en-US" sz="1200"/>
              <a:t>Exclusiveness: </a:t>
            </a:r>
            <a:r>
              <a:rPr lang="en-US" sz="1200">
                <a:solidFill>
                  <a:schemeClr val="dk1"/>
                </a:solidFill>
              </a:rPr>
              <a:t>application </a:t>
            </a:r>
            <a:r>
              <a:rPr lang="en-US" sz="1200"/>
              <a:t>review and framing the interaction as a “commitment”</a:t>
            </a:r>
          </a:p>
          <a:p>
            <a:pPr marL="457200" lvl="0" indent="-304800" rtl="0">
              <a:spcBef>
                <a:spcPts val="0"/>
              </a:spcBef>
              <a:buSzPct val="100000"/>
              <a:buChar char="●"/>
            </a:pPr>
            <a:r>
              <a:rPr lang="en-US" sz="1200"/>
              <a:t>Science-based approach and outcomes</a:t>
            </a:r>
          </a:p>
        </p:txBody>
      </p:sp>
      <p:pic>
        <p:nvPicPr>
          <p:cNvPr id="711" name="Shape 711" descr="Unknown.png"/>
          <p:cNvPicPr preferRelativeResize="0"/>
          <p:nvPr/>
        </p:nvPicPr>
        <p:blipFill rotWithShape="1">
          <a:blip r:embed="rId4">
            <a:alphaModFix/>
          </a:blip>
          <a:srcRect t="11372" b="14344"/>
          <a:stretch/>
        </p:blipFill>
        <p:spPr>
          <a:xfrm>
            <a:off x="4342100" y="931425"/>
            <a:ext cx="1018267" cy="378224"/>
          </a:xfrm>
          <a:prstGeom prst="rect">
            <a:avLst/>
          </a:prstGeom>
          <a:noFill/>
          <a:ln>
            <a:noFill/>
          </a:ln>
        </p:spPr>
      </p:pic>
      <p:sp>
        <p:nvSpPr>
          <p:cNvPr id="712" name="Shape 712"/>
          <p:cNvSpPr/>
          <p:nvPr/>
        </p:nvSpPr>
        <p:spPr>
          <a:xfrm>
            <a:off x="688450" y="3870750"/>
            <a:ext cx="2708400" cy="20058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CareMessage</a:t>
            </a:r>
          </a:p>
          <a:p>
            <a:pPr marL="457200" lvl="0" indent="-304800" rtl="0">
              <a:spcBef>
                <a:spcPts val="0"/>
              </a:spcBef>
              <a:buSzPct val="100000"/>
              <a:buChar char="●"/>
            </a:pPr>
            <a:r>
              <a:rPr lang="en-US" sz="1200"/>
              <a:t>Streamlined interaction - different platforms</a:t>
            </a:r>
          </a:p>
          <a:p>
            <a:pPr marL="457200" lvl="0" indent="-304800" rtl="0">
              <a:spcBef>
                <a:spcPts val="0"/>
              </a:spcBef>
              <a:buSzPct val="100000"/>
              <a:buChar char="●"/>
            </a:pPr>
            <a:r>
              <a:rPr lang="en-US" sz="1200"/>
              <a:t>Multi-stakeholder approach: patients, government, hospitals,</a:t>
            </a:r>
          </a:p>
          <a:p>
            <a:pPr marL="457200" lvl="0" indent="-304800" rtl="0">
              <a:spcBef>
                <a:spcPts val="0"/>
              </a:spcBef>
              <a:buSzPct val="100000"/>
              <a:buChar char="●"/>
            </a:pPr>
            <a:r>
              <a:rPr lang="en-US" sz="1200"/>
              <a:t>Active engagement with social enterprise incubators and philanthropic foundations</a:t>
            </a:r>
          </a:p>
        </p:txBody>
      </p:sp>
      <p:pic>
        <p:nvPicPr>
          <p:cNvPr id="713" name="Shape 713" descr="Unknown.jpg"/>
          <p:cNvPicPr preferRelativeResize="0"/>
          <p:nvPr/>
        </p:nvPicPr>
        <p:blipFill>
          <a:blip r:embed="rId5">
            <a:alphaModFix/>
          </a:blip>
          <a:stretch>
            <a:fillRect/>
          </a:stretch>
        </p:blipFill>
        <p:spPr>
          <a:xfrm>
            <a:off x="688448" y="3476449"/>
            <a:ext cx="1739625" cy="318100"/>
          </a:xfrm>
          <a:prstGeom prst="rect">
            <a:avLst/>
          </a:prstGeom>
          <a:noFill/>
          <a:ln>
            <a:noFill/>
          </a:ln>
        </p:spPr>
      </p:pic>
      <p:pic>
        <p:nvPicPr>
          <p:cNvPr id="714" name="Shape 714" descr="Screen Shot 2016-09-30 at 12.56.30 PM.png"/>
          <p:cNvPicPr preferRelativeResize="0"/>
          <p:nvPr/>
        </p:nvPicPr>
        <p:blipFill>
          <a:blip r:embed="rId6">
            <a:alphaModFix/>
          </a:blip>
          <a:stretch>
            <a:fillRect/>
          </a:stretch>
        </p:blipFill>
        <p:spPr>
          <a:xfrm>
            <a:off x="4342100" y="3446387"/>
            <a:ext cx="1506484" cy="378224"/>
          </a:xfrm>
          <a:prstGeom prst="rect">
            <a:avLst/>
          </a:prstGeom>
          <a:noFill/>
          <a:ln>
            <a:noFill/>
          </a:ln>
        </p:spPr>
      </p:pic>
      <p:sp>
        <p:nvSpPr>
          <p:cNvPr id="715" name="Shape 715"/>
          <p:cNvSpPr/>
          <p:nvPr/>
        </p:nvSpPr>
        <p:spPr>
          <a:xfrm>
            <a:off x="4342100" y="3870750"/>
            <a:ext cx="2708400" cy="20058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Patients Like Me:</a:t>
            </a:r>
          </a:p>
          <a:p>
            <a:pPr marL="457200" lvl="0" indent="-304800" rtl="0">
              <a:spcBef>
                <a:spcPts val="0"/>
              </a:spcBef>
              <a:buSzPct val="100000"/>
              <a:buChar char="●"/>
            </a:pPr>
            <a:r>
              <a:rPr lang="en-US" sz="1200"/>
              <a:t>Comprehensive patient information request</a:t>
            </a:r>
          </a:p>
          <a:p>
            <a:pPr marL="457200" lvl="0" indent="-304800" rtl="0">
              <a:spcBef>
                <a:spcPts val="0"/>
              </a:spcBef>
              <a:buSzPct val="100000"/>
              <a:buChar char="●"/>
            </a:pPr>
            <a:r>
              <a:rPr lang="en-US" sz="1200"/>
              <a:t>Detailed information provision for patients: symptoms, treatment, perceived effectiveness</a:t>
            </a:r>
          </a:p>
          <a:p>
            <a:pPr marL="457200" lvl="0" indent="-304800" rtl="0">
              <a:spcBef>
                <a:spcPts val="0"/>
              </a:spcBef>
              <a:buSzPct val="100000"/>
              <a:buChar char="●"/>
            </a:pPr>
            <a:r>
              <a:rPr lang="en-US" sz="1200"/>
              <a:t>Detailed profile and potential actions to take within the community</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45</a:t>
            </a:fld>
            <a:endParaRPr lang="en-US" sz="900">
              <a:solidFill>
                <a:schemeClr val="dk1"/>
              </a:solidFill>
              <a:latin typeface="Belleza"/>
              <a:ea typeface="Belleza"/>
              <a:cs typeface="Belleza"/>
              <a:sym typeface="Bellez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p:nvPr/>
        </p:nvSpPr>
        <p:spPr>
          <a:xfrm>
            <a:off x="555150" y="1197775"/>
            <a:ext cx="8033700" cy="4435800"/>
          </a:xfrm>
          <a:prstGeom prst="rect">
            <a:avLst/>
          </a:prstGeom>
          <a:noFill/>
          <a:ln>
            <a:noFill/>
          </a:ln>
        </p:spPr>
        <p:txBody>
          <a:bodyPr lIns="91425" tIns="45700" rIns="91425" bIns="45700" anchor="t" anchorCtr="0">
            <a:noAutofit/>
          </a:bodyPr>
          <a:lstStyle/>
          <a:p>
            <a:pPr marL="457200" marR="0" lvl="0" indent="-311150" algn="l" rtl="0">
              <a:lnSpc>
                <a:spcPct val="100000"/>
              </a:lnSpc>
              <a:spcBef>
                <a:spcPts val="0"/>
              </a:spcBef>
              <a:spcAft>
                <a:spcPts val="0"/>
              </a:spcAft>
              <a:buClr>
                <a:schemeClr val="dk1"/>
              </a:buClr>
              <a:buSzPct val="100000"/>
              <a:buChar char="●"/>
            </a:pPr>
            <a:r>
              <a:rPr lang="en-US" sz="1300">
                <a:solidFill>
                  <a:schemeClr val="dk1"/>
                </a:solidFill>
              </a:rPr>
              <a:t>Studies have revealed immense diversity in individual breast cancer cases and across cohorts of breast cancer patients.</a:t>
            </a:r>
          </a:p>
          <a:p>
            <a:pPr marR="0" lvl="0" algn="l" rtl="0">
              <a:lnSpc>
                <a:spcPct val="100000"/>
              </a:lnSpc>
              <a:spcBef>
                <a:spcPts val="0"/>
              </a:spcBef>
              <a:spcAft>
                <a:spcPts val="0"/>
              </a:spcAft>
              <a:buNone/>
            </a:pPr>
            <a:endParaRPr sz="1300">
              <a:solidFill>
                <a:schemeClr val="dk1"/>
              </a:solidFill>
            </a:endParaRPr>
          </a:p>
          <a:p>
            <a:pPr marL="457200" marR="0" lvl="0" indent="-311150" algn="l" rtl="0">
              <a:lnSpc>
                <a:spcPct val="100000"/>
              </a:lnSpc>
              <a:spcBef>
                <a:spcPts val="0"/>
              </a:spcBef>
              <a:spcAft>
                <a:spcPts val="0"/>
              </a:spcAft>
              <a:buClr>
                <a:schemeClr val="dk1"/>
              </a:buClr>
              <a:buSzPct val="100000"/>
              <a:buChar char="●"/>
            </a:pPr>
            <a:r>
              <a:rPr lang="en-US" sz="1300">
                <a:solidFill>
                  <a:schemeClr val="dk1"/>
                </a:solidFill>
              </a:rPr>
              <a:t>“Personalized medicine for the routine clinical management of breast cancer patients is a lofty goal that will require expansion of our knowledge of the molecular underpinnings of this disease and its various subtypes.”</a:t>
            </a:r>
          </a:p>
          <a:p>
            <a:pPr marR="0" lvl="0" algn="l" rtl="0">
              <a:lnSpc>
                <a:spcPct val="100000"/>
              </a:lnSpc>
              <a:spcBef>
                <a:spcPts val="0"/>
              </a:spcBef>
              <a:spcAft>
                <a:spcPts val="0"/>
              </a:spcAft>
              <a:buNone/>
            </a:pPr>
            <a:endParaRPr sz="1300">
              <a:solidFill>
                <a:schemeClr val="dk1"/>
              </a:solidFill>
            </a:endParaRPr>
          </a:p>
          <a:p>
            <a:pPr marL="457200" marR="0" lvl="0" indent="-311150" algn="l" rtl="0">
              <a:lnSpc>
                <a:spcPct val="100000"/>
              </a:lnSpc>
              <a:spcBef>
                <a:spcPts val="0"/>
              </a:spcBef>
              <a:spcAft>
                <a:spcPts val="0"/>
              </a:spcAft>
              <a:buClr>
                <a:schemeClr val="dk1"/>
              </a:buClr>
              <a:buSzPct val="100000"/>
              <a:buChar char="●"/>
            </a:pPr>
            <a:r>
              <a:rPr lang="en-US" sz="1300">
                <a:solidFill>
                  <a:schemeClr val="dk1"/>
                </a:solidFill>
              </a:rPr>
              <a:t>With emerging imaging techniques (ie, digital mammography, tomosynthesis, ultrasonography, magnetic resonance imaging, nuclear medicine, and genomic techniques, such as real-time RT-PCR and microarrays), breast cancer diagnostics is going through a significant evolution. </a:t>
            </a:r>
          </a:p>
          <a:p>
            <a:pPr marR="0" lvl="0" algn="l" rtl="0">
              <a:lnSpc>
                <a:spcPct val="100000"/>
              </a:lnSpc>
              <a:spcBef>
                <a:spcPts val="0"/>
              </a:spcBef>
              <a:spcAft>
                <a:spcPts val="0"/>
              </a:spcAft>
              <a:buNone/>
            </a:pPr>
            <a:endParaRPr sz="1300">
              <a:solidFill>
                <a:schemeClr val="dk1"/>
              </a:solidFill>
            </a:endParaRPr>
          </a:p>
          <a:p>
            <a:pPr marL="457200" lvl="0" indent="-311150" rtl="0">
              <a:spcBef>
                <a:spcPts val="0"/>
              </a:spcBef>
              <a:buClr>
                <a:schemeClr val="dk1"/>
              </a:buClr>
              <a:buSzPct val="100000"/>
              <a:buChar char="●"/>
            </a:pPr>
            <a:r>
              <a:rPr lang="en-US" sz="1300">
                <a:solidFill>
                  <a:schemeClr val="dk1"/>
                </a:solidFill>
              </a:rPr>
              <a:t>Four main opportunities have been identified in the literature to move forward in breast cancer treatments:</a:t>
            </a:r>
          </a:p>
          <a:p>
            <a:pPr marL="914400" lvl="1" indent="-311150" rtl="0">
              <a:spcBef>
                <a:spcPts val="0"/>
              </a:spcBef>
              <a:buClr>
                <a:schemeClr val="dk1"/>
              </a:buClr>
              <a:buSzPct val="100000"/>
              <a:buChar char="○"/>
            </a:pPr>
            <a:r>
              <a:rPr lang="en-US" sz="1300" b="1">
                <a:solidFill>
                  <a:schemeClr val="dk1"/>
                </a:solidFill>
              </a:rPr>
              <a:t>Personalized:</a:t>
            </a:r>
            <a:r>
              <a:rPr lang="en-US" sz="1300">
                <a:solidFill>
                  <a:schemeClr val="dk1"/>
                </a:solidFill>
              </a:rPr>
              <a:t> knowledge of patient’s genetic profile leads to proper medication or therapy</a:t>
            </a:r>
          </a:p>
          <a:p>
            <a:pPr marL="914400" lvl="1" indent="-311150" rtl="0">
              <a:spcBef>
                <a:spcPts val="0"/>
              </a:spcBef>
              <a:buClr>
                <a:schemeClr val="dk1"/>
              </a:buClr>
              <a:buSzPct val="100000"/>
              <a:buChar char="○"/>
            </a:pPr>
            <a:r>
              <a:rPr lang="en-US" sz="1300" b="1">
                <a:solidFill>
                  <a:schemeClr val="dk1"/>
                </a:solidFill>
              </a:rPr>
              <a:t>Preventive: </a:t>
            </a:r>
            <a:r>
              <a:rPr lang="en-US" sz="1300">
                <a:solidFill>
                  <a:schemeClr val="dk1"/>
                </a:solidFill>
              </a:rPr>
              <a:t>offers the opportunity to act on the disease through early intervention</a:t>
            </a:r>
          </a:p>
          <a:p>
            <a:pPr marL="914400" lvl="1" indent="-311150" rtl="0">
              <a:spcBef>
                <a:spcPts val="0"/>
              </a:spcBef>
              <a:buClr>
                <a:schemeClr val="dk1"/>
              </a:buClr>
              <a:buSzPct val="100000"/>
              <a:buChar char="○"/>
            </a:pPr>
            <a:r>
              <a:rPr lang="en-US" sz="1300" b="1">
                <a:solidFill>
                  <a:schemeClr val="dk1"/>
                </a:solidFill>
              </a:rPr>
              <a:t>Predictive: </a:t>
            </a:r>
            <a:r>
              <a:rPr lang="en-US" sz="1300">
                <a:solidFill>
                  <a:schemeClr val="dk1"/>
                </a:solidFill>
              </a:rPr>
              <a:t>enables physicians to select optimal therapies + avoid adverse drug reactions.</a:t>
            </a:r>
          </a:p>
          <a:p>
            <a:pPr marL="914400" lvl="1" indent="-311150" rtl="0">
              <a:spcBef>
                <a:spcPts val="0"/>
              </a:spcBef>
              <a:buClr>
                <a:schemeClr val="dk1"/>
              </a:buClr>
              <a:buSzPct val="100000"/>
              <a:buChar char="○"/>
            </a:pPr>
            <a:r>
              <a:rPr lang="en-US" sz="1300" b="1">
                <a:solidFill>
                  <a:schemeClr val="dk1"/>
                </a:solidFill>
              </a:rPr>
              <a:t>Participative:</a:t>
            </a:r>
            <a:r>
              <a:rPr lang="en-US" sz="1300">
                <a:solidFill>
                  <a:schemeClr val="dk1"/>
                </a:solidFill>
              </a:rPr>
              <a:t> personalized medicine = increase in patient adherence to treatment</a:t>
            </a:r>
          </a:p>
          <a:p>
            <a:pPr marR="0" lvl="0" algn="l" rtl="0">
              <a:lnSpc>
                <a:spcPct val="100000"/>
              </a:lnSpc>
              <a:spcBef>
                <a:spcPts val="0"/>
              </a:spcBef>
              <a:spcAft>
                <a:spcPts val="0"/>
              </a:spcAft>
              <a:buNone/>
            </a:pPr>
            <a:endParaRPr sz="1300">
              <a:solidFill>
                <a:schemeClr val="dk1"/>
              </a:solidFill>
            </a:endParaRPr>
          </a:p>
          <a:p>
            <a:pPr marL="457200" marR="0" lvl="0" indent="-311150" algn="l" rtl="0">
              <a:lnSpc>
                <a:spcPct val="100000"/>
              </a:lnSpc>
              <a:spcBef>
                <a:spcPts val="0"/>
              </a:spcBef>
              <a:spcAft>
                <a:spcPts val="0"/>
              </a:spcAft>
              <a:buClr>
                <a:schemeClr val="dk1"/>
              </a:buClr>
              <a:buSzPct val="100000"/>
              <a:buChar char="●"/>
            </a:pPr>
            <a:r>
              <a:rPr lang="en-US" sz="1300">
                <a:solidFill>
                  <a:schemeClr val="dk1"/>
                </a:solidFill>
              </a:rPr>
              <a:t>Personalized medicine promises to increase the quality of clinical care and, in some cases, to decrease health care costs. The biggest hurdles are economic [incentives and institutions], not scientific.</a:t>
            </a:r>
          </a:p>
        </p:txBody>
      </p:sp>
      <p:sp>
        <p:nvSpPr>
          <p:cNvPr id="722" name="Shape 722"/>
          <p:cNvSpPr txBox="1"/>
          <p:nvPr/>
        </p:nvSpPr>
        <p:spPr>
          <a:xfrm>
            <a:off x="395250"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Summary Findings: Breast Cancer and Personalization</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46</a:t>
            </a:fld>
            <a:endParaRPr lang="en-US" sz="900">
              <a:solidFill>
                <a:schemeClr val="dk1"/>
              </a:solidFill>
              <a:latin typeface="Belleza"/>
              <a:ea typeface="Belleza"/>
              <a:cs typeface="Belleza"/>
              <a:sym typeface="Bellez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p:nvPr/>
        </p:nvSpPr>
        <p:spPr>
          <a:xfrm>
            <a:off x="555150" y="1691900"/>
            <a:ext cx="8033700" cy="3941700"/>
          </a:xfrm>
          <a:prstGeom prst="rect">
            <a:avLst/>
          </a:prstGeom>
          <a:noFill/>
          <a:ln>
            <a:noFill/>
          </a:ln>
        </p:spPr>
        <p:txBody>
          <a:bodyPr lIns="91425" tIns="45700" rIns="91425" bIns="45700" anchor="t" anchorCtr="0">
            <a:noAutofit/>
          </a:bodyPr>
          <a:lstStyle/>
          <a:p>
            <a:pPr marL="457200" marR="0" lvl="0" indent="-330200" algn="l" rtl="0">
              <a:lnSpc>
                <a:spcPct val="100000"/>
              </a:lnSpc>
              <a:spcBef>
                <a:spcPts val="0"/>
              </a:spcBef>
              <a:spcAft>
                <a:spcPts val="0"/>
              </a:spcAft>
              <a:buClr>
                <a:schemeClr val="dk1"/>
              </a:buClr>
              <a:buSzPct val="100000"/>
              <a:buChar char="●"/>
            </a:pPr>
            <a:r>
              <a:rPr lang="en-US" sz="1600">
                <a:solidFill>
                  <a:schemeClr val="dk1"/>
                </a:solidFill>
              </a:rPr>
              <a:t>Benchmarking comparison industries illustrates the magnitude of the challenge for implementing a personalization strategy within the healthcare space.</a:t>
            </a:r>
          </a:p>
          <a:p>
            <a:pPr marR="0" lvl="0" algn="l" rtl="0">
              <a:lnSpc>
                <a:spcPct val="100000"/>
              </a:lnSpc>
              <a:spcBef>
                <a:spcPts val="0"/>
              </a:spcBef>
              <a:spcAft>
                <a:spcPts val="0"/>
              </a:spcAft>
              <a:buNone/>
            </a:pPr>
            <a:endParaRPr sz="1600">
              <a:solidFill>
                <a:schemeClr val="dk1"/>
              </a:solidFill>
            </a:endParaRPr>
          </a:p>
          <a:p>
            <a:pPr marL="457200" marR="0" lvl="0" indent="-330200" algn="l" rtl="0">
              <a:lnSpc>
                <a:spcPct val="100000"/>
              </a:lnSpc>
              <a:spcBef>
                <a:spcPts val="0"/>
              </a:spcBef>
              <a:spcAft>
                <a:spcPts val="0"/>
              </a:spcAft>
              <a:buClr>
                <a:schemeClr val="dk1"/>
              </a:buClr>
              <a:buSzPct val="100000"/>
              <a:buChar char="●"/>
            </a:pPr>
            <a:r>
              <a:rPr lang="en-US" sz="1600">
                <a:solidFill>
                  <a:schemeClr val="dk1"/>
                </a:solidFill>
              </a:rPr>
              <a:t>The analyzed platforms aim at controlling a wide range of variables at play to produce effective behavioral change, such as peers, community, expert advice, accountability, timely information, compelling message, attractive design, among others.</a:t>
            </a:r>
          </a:p>
          <a:p>
            <a:pPr marR="0" lvl="0" algn="l" rtl="0">
              <a:lnSpc>
                <a:spcPct val="100000"/>
              </a:lnSpc>
              <a:spcBef>
                <a:spcPts val="0"/>
              </a:spcBef>
              <a:spcAft>
                <a:spcPts val="0"/>
              </a:spcAft>
              <a:buNone/>
            </a:pPr>
            <a:endParaRPr sz="1600">
              <a:solidFill>
                <a:schemeClr val="dk1"/>
              </a:solidFill>
            </a:endParaRPr>
          </a:p>
          <a:p>
            <a:pPr marL="457200" marR="0" lvl="0" indent="-330200" algn="l" rtl="0">
              <a:lnSpc>
                <a:spcPct val="100000"/>
              </a:lnSpc>
              <a:spcBef>
                <a:spcPts val="0"/>
              </a:spcBef>
              <a:spcAft>
                <a:spcPts val="0"/>
              </a:spcAft>
              <a:buClr>
                <a:schemeClr val="dk1"/>
              </a:buClr>
              <a:buSzPct val="100000"/>
              <a:buChar char="●"/>
            </a:pPr>
            <a:r>
              <a:rPr lang="en-US" sz="1600">
                <a:solidFill>
                  <a:schemeClr val="dk1"/>
                </a:solidFill>
              </a:rPr>
              <a:t>A strong combination of a clear strategy (particularly outcomes), sound financial and human resources, and advanced technological capabilities seem to be at play.</a:t>
            </a:r>
          </a:p>
          <a:p>
            <a:pPr marR="0" lvl="0" algn="l" rtl="0">
              <a:lnSpc>
                <a:spcPct val="100000"/>
              </a:lnSpc>
              <a:spcBef>
                <a:spcPts val="0"/>
              </a:spcBef>
              <a:spcAft>
                <a:spcPts val="0"/>
              </a:spcAft>
              <a:buNone/>
            </a:pPr>
            <a:endParaRPr sz="1600">
              <a:solidFill>
                <a:schemeClr val="dk1"/>
              </a:solidFill>
            </a:endParaRPr>
          </a:p>
          <a:p>
            <a:pPr marL="457200" marR="0" lvl="0" indent="-330200" algn="l" rtl="0">
              <a:lnSpc>
                <a:spcPct val="100000"/>
              </a:lnSpc>
              <a:spcBef>
                <a:spcPts val="0"/>
              </a:spcBef>
              <a:spcAft>
                <a:spcPts val="0"/>
              </a:spcAft>
              <a:buClr>
                <a:schemeClr val="dk1"/>
              </a:buClr>
              <a:buSzPct val="100000"/>
              <a:buChar char="●"/>
            </a:pPr>
            <a:r>
              <a:rPr lang="en-US" sz="1600">
                <a:solidFill>
                  <a:schemeClr val="dk1"/>
                </a:solidFill>
              </a:rPr>
              <a:t>Partnerships with industry players (ex.: private companies) and with funders (ex.: social enterprise incubators) appears to be a driving force in this processes.</a:t>
            </a:r>
          </a:p>
        </p:txBody>
      </p:sp>
      <p:sp>
        <p:nvSpPr>
          <p:cNvPr id="729" name="Shape 729"/>
          <p:cNvSpPr txBox="1"/>
          <p:nvPr/>
        </p:nvSpPr>
        <p:spPr>
          <a:xfrm>
            <a:off x="395250"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Summary Findings: Comparison Industries</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47</a:t>
            </a:fld>
            <a:endParaRPr lang="en-US" sz="900">
              <a:solidFill>
                <a:schemeClr val="dk1"/>
              </a:solidFill>
              <a:latin typeface="Belleza"/>
              <a:ea typeface="Belleza"/>
              <a:cs typeface="Belleza"/>
              <a:sym typeface="Bellez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p:nvPr/>
        </p:nvSpPr>
        <p:spPr>
          <a:xfrm>
            <a:off x="395250"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Summary Findings: Comparison Industries</a:t>
            </a:r>
          </a:p>
        </p:txBody>
      </p:sp>
      <p:sp>
        <p:nvSpPr>
          <p:cNvPr id="736" name="Shape 736"/>
          <p:cNvSpPr/>
          <p:nvPr/>
        </p:nvSpPr>
        <p:spPr>
          <a:xfrm>
            <a:off x="688450" y="1385850"/>
            <a:ext cx="2708400" cy="17913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BabyCenter.com</a:t>
            </a:r>
          </a:p>
          <a:p>
            <a:pPr marL="457200" lvl="0" indent="-304800" rtl="0">
              <a:spcBef>
                <a:spcPts val="0"/>
              </a:spcBef>
              <a:buSzPct val="100000"/>
              <a:buChar char="●"/>
            </a:pPr>
            <a:r>
              <a:rPr lang="en-US" sz="1200"/>
              <a:t>Simple user information capture</a:t>
            </a:r>
          </a:p>
          <a:p>
            <a:pPr marL="457200" lvl="0" indent="-304800" rtl="0">
              <a:spcBef>
                <a:spcPts val="0"/>
              </a:spcBef>
              <a:buSzPct val="100000"/>
              <a:buChar char="●"/>
            </a:pPr>
            <a:r>
              <a:rPr lang="en-US" sz="1200"/>
              <a:t>Well organized content, mainly by stage </a:t>
            </a:r>
          </a:p>
          <a:p>
            <a:pPr marL="457200" lvl="0" indent="-304800" rtl="0">
              <a:spcBef>
                <a:spcPts val="0"/>
              </a:spcBef>
              <a:buSzPct val="100000"/>
              <a:buChar char="●"/>
            </a:pPr>
            <a:r>
              <a:rPr lang="en-US" sz="1200"/>
              <a:t>Partnership with an industry leader (Johnson and Johnson) to provide capacity and resources</a:t>
            </a:r>
          </a:p>
        </p:txBody>
      </p:sp>
      <p:pic>
        <p:nvPicPr>
          <p:cNvPr id="737" name="Shape 737" descr="Screen Shot 2016-09-24 at 7.30.39 PM.png"/>
          <p:cNvPicPr preferRelativeResize="0"/>
          <p:nvPr/>
        </p:nvPicPr>
        <p:blipFill>
          <a:blip r:embed="rId3">
            <a:alphaModFix/>
          </a:blip>
          <a:stretch>
            <a:fillRect/>
          </a:stretch>
        </p:blipFill>
        <p:spPr>
          <a:xfrm>
            <a:off x="688451" y="931426"/>
            <a:ext cx="2708400" cy="378225"/>
          </a:xfrm>
          <a:prstGeom prst="rect">
            <a:avLst/>
          </a:prstGeom>
          <a:noFill/>
          <a:ln>
            <a:noFill/>
          </a:ln>
        </p:spPr>
      </p:pic>
      <p:sp>
        <p:nvSpPr>
          <p:cNvPr id="738" name="Shape 738"/>
          <p:cNvSpPr/>
          <p:nvPr/>
        </p:nvSpPr>
        <p:spPr>
          <a:xfrm>
            <a:off x="4342100" y="1385850"/>
            <a:ext cx="2708400" cy="17913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Omada Health</a:t>
            </a:r>
          </a:p>
          <a:p>
            <a:pPr marL="457200" lvl="0" indent="-304800" rtl="0">
              <a:spcBef>
                <a:spcPts val="0"/>
              </a:spcBef>
              <a:buSzPct val="100000"/>
              <a:buChar char="●"/>
            </a:pPr>
            <a:r>
              <a:rPr lang="en-US" sz="1200"/>
              <a:t>Attractive design</a:t>
            </a:r>
          </a:p>
          <a:p>
            <a:pPr marL="457200" lvl="0" indent="-304800" rtl="0">
              <a:spcBef>
                <a:spcPts val="0"/>
              </a:spcBef>
              <a:buSzPct val="100000"/>
              <a:buChar char="●"/>
            </a:pPr>
            <a:r>
              <a:rPr lang="en-US" sz="1200"/>
              <a:t>Comprehensive information capture</a:t>
            </a:r>
          </a:p>
          <a:p>
            <a:pPr marL="457200" lvl="0" indent="-304800" rtl="0">
              <a:spcBef>
                <a:spcPts val="0"/>
              </a:spcBef>
              <a:buSzPct val="100000"/>
              <a:buChar char="●"/>
            </a:pPr>
            <a:r>
              <a:rPr lang="en-US" sz="1200"/>
              <a:t>Exclusiveness: </a:t>
            </a:r>
            <a:r>
              <a:rPr lang="en-US" sz="1200">
                <a:solidFill>
                  <a:schemeClr val="dk1"/>
                </a:solidFill>
              </a:rPr>
              <a:t>application </a:t>
            </a:r>
            <a:r>
              <a:rPr lang="en-US" sz="1200"/>
              <a:t>review and framing the interaction as a “commitment”</a:t>
            </a:r>
          </a:p>
          <a:p>
            <a:pPr marL="457200" lvl="0" indent="-304800" rtl="0">
              <a:spcBef>
                <a:spcPts val="0"/>
              </a:spcBef>
              <a:buSzPct val="100000"/>
              <a:buChar char="●"/>
            </a:pPr>
            <a:r>
              <a:rPr lang="en-US" sz="1200"/>
              <a:t>Science-based approach and outcomes</a:t>
            </a:r>
          </a:p>
        </p:txBody>
      </p:sp>
      <p:pic>
        <p:nvPicPr>
          <p:cNvPr id="739" name="Shape 739" descr="Unknown.png"/>
          <p:cNvPicPr preferRelativeResize="0"/>
          <p:nvPr/>
        </p:nvPicPr>
        <p:blipFill rotWithShape="1">
          <a:blip r:embed="rId4">
            <a:alphaModFix/>
          </a:blip>
          <a:srcRect t="11372" b="14344"/>
          <a:stretch/>
        </p:blipFill>
        <p:spPr>
          <a:xfrm>
            <a:off x="4342100" y="931425"/>
            <a:ext cx="1018267" cy="378224"/>
          </a:xfrm>
          <a:prstGeom prst="rect">
            <a:avLst/>
          </a:prstGeom>
          <a:noFill/>
          <a:ln>
            <a:noFill/>
          </a:ln>
        </p:spPr>
      </p:pic>
      <p:sp>
        <p:nvSpPr>
          <p:cNvPr id="740" name="Shape 740"/>
          <p:cNvSpPr/>
          <p:nvPr/>
        </p:nvSpPr>
        <p:spPr>
          <a:xfrm>
            <a:off x="688450" y="3870750"/>
            <a:ext cx="2708400" cy="20058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CareMessage</a:t>
            </a:r>
          </a:p>
          <a:p>
            <a:pPr marL="457200" lvl="0" indent="-304800" rtl="0">
              <a:spcBef>
                <a:spcPts val="0"/>
              </a:spcBef>
              <a:buSzPct val="100000"/>
              <a:buChar char="●"/>
            </a:pPr>
            <a:r>
              <a:rPr lang="en-US" sz="1200"/>
              <a:t>Streamlined interaction - different platforms</a:t>
            </a:r>
          </a:p>
          <a:p>
            <a:pPr marL="457200" lvl="0" indent="-304800" rtl="0">
              <a:spcBef>
                <a:spcPts val="0"/>
              </a:spcBef>
              <a:buSzPct val="100000"/>
              <a:buChar char="●"/>
            </a:pPr>
            <a:r>
              <a:rPr lang="en-US" sz="1200"/>
              <a:t>Multi-stakeholder approach: patients, government, hospitals,</a:t>
            </a:r>
          </a:p>
          <a:p>
            <a:pPr marL="457200" lvl="0" indent="-304800" rtl="0">
              <a:spcBef>
                <a:spcPts val="0"/>
              </a:spcBef>
              <a:buSzPct val="100000"/>
              <a:buChar char="●"/>
            </a:pPr>
            <a:r>
              <a:rPr lang="en-US" sz="1200"/>
              <a:t>Active engagement with social enterprise incubators and philanthropic foundations</a:t>
            </a:r>
          </a:p>
        </p:txBody>
      </p:sp>
      <p:pic>
        <p:nvPicPr>
          <p:cNvPr id="741" name="Shape 741" descr="Unknown.jpg"/>
          <p:cNvPicPr preferRelativeResize="0"/>
          <p:nvPr/>
        </p:nvPicPr>
        <p:blipFill>
          <a:blip r:embed="rId5">
            <a:alphaModFix/>
          </a:blip>
          <a:stretch>
            <a:fillRect/>
          </a:stretch>
        </p:blipFill>
        <p:spPr>
          <a:xfrm>
            <a:off x="688448" y="3476449"/>
            <a:ext cx="1739625" cy="318100"/>
          </a:xfrm>
          <a:prstGeom prst="rect">
            <a:avLst/>
          </a:prstGeom>
          <a:noFill/>
          <a:ln>
            <a:noFill/>
          </a:ln>
        </p:spPr>
      </p:pic>
      <p:pic>
        <p:nvPicPr>
          <p:cNvPr id="742" name="Shape 742" descr="Screen Shot 2016-09-30 at 12.56.30 PM.png"/>
          <p:cNvPicPr preferRelativeResize="0"/>
          <p:nvPr/>
        </p:nvPicPr>
        <p:blipFill>
          <a:blip r:embed="rId6">
            <a:alphaModFix/>
          </a:blip>
          <a:stretch>
            <a:fillRect/>
          </a:stretch>
        </p:blipFill>
        <p:spPr>
          <a:xfrm>
            <a:off x="4342100" y="3446387"/>
            <a:ext cx="1506484" cy="378224"/>
          </a:xfrm>
          <a:prstGeom prst="rect">
            <a:avLst/>
          </a:prstGeom>
          <a:noFill/>
          <a:ln>
            <a:noFill/>
          </a:ln>
        </p:spPr>
      </p:pic>
      <p:sp>
        <p:nvSpPr>
          <p:cNvPr id="743" name="Shape 743"/>
          <p:cNvSpPr/>
          <p:nvPr/>
        </p:nvSpPr>
        <p:spPr>
          <a:xfrm>
            <a:off x="4342100" y="3870750"/>
            <a:ext cx="2708400" cy="20058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200" b="1"/>
              <a:t>Patients Like Me:</a:t>
            </a:r>
          </a:p>
          <a:p>
            <a:pPr marL="457200" lvl="0" indent="-304800" rtl="0">
              <a:spcBef>
                <a:spcPts val="0"/>
              </a:spcBef>
              <a:buSzPct val="100000"/>
              <a:buChar char="●"/>
            </a:pPr>
            <a:r>
              <a:rPr lang="en-US" sz="1200"/>
              <a:t>Comprehensive patient information request</a:t>
            </a:r>
          </a:p>
          <a:p>
            <a:pPr marL="457200" lvl="0" indent="-304800" rtl="0">
              <a:spcBef>
                <a:spcPts val="0"/>
              </a:spcBef>
              <a:buSzPct val="100000"/>
              <a:buChar char="●"/>
            </a:pPr>
            <a:r>
              <a:rPr lang="en-US" sz="1200"/>
              <a:t>Detailed information provision for patients: symptoms, treatment, perceived effectiveness</a:t>
            </a:r>
          </a:p>
          <a:p>
            <a:pPr marL="457200" lvl="0" indent="-304800" rtl="0">
              <a:spcBef>
                <a:spcPts val="0"/>
              </a:spcBef>
              <a:buSzPct val="100000"/>
              <a:buChar char="●"/>
            </a:pPr>
            <a:r>
              <a:rPr lang="en-US" sz="1200"/>
              <a:t>Detailed profile and potential actions to take within the community</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48</a:t>
            </a:fld>
            <a:endParaRPr lang="en-US" sz="900" dirty="0">
              <a:solidFill>
                <a:schemeClr val="dk1"/>
              </a:solidFill>
              <a:latin typeface="Belleza"/>
              <a:ea typeface="Belleza"/>
              <a:cs typeface="Belleza"/>
              <a:sym typeface="Bellez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Summary Findings: Disparate Industries</a:t>
            </a:r>
          </a:p>
        </p:txBody>
      </p:sp>
      <p:sp>
        <p:nvSpPr>
          <p:cNvPr id="750" name="Shape 750"/>
          <p:cNvSpPr/>
          <p:nvPr/>
        </p:nvSpPr>
        <p:spPr>
          <a:xfrm>
            <a:off x="555150" y="1502575"/>
            <a:ext cx="8033700" cy="4915800"/>
          </a:xfrm>
          <a:prstGeom prst="rect">
            <a:avLst/>
          </a:prstGeom>
          <a:noFill/>
          <a:ln>
            <a:noFill/>
          </a:ln>
        </p:spPr>
        <p:txBody>
          <a:bodyPr lIns="91425" tIns="45700" rIns="91425" bIns="45700" anchor="t" anchorCtr="0">
            <a:noAutofit/>
          </a:bodyPr>
          <a:lstStyle/>
          <a:p>
            <a:pPr lvl="0" rtl="0">
              <a:spcBef>
                <a:spcPts val="0"/>
              </a:spcBef>
              <a:buNone/>
            </a:pPr>
            <a:r>
              <a:rPr lang="en-US" b="1" u="sng">
                <a:solidFill>
                  <a:schemeClr val="dk2"/>
                </a:solidFill>
              </a:rPr>
              <a:t>6 Things Online Retailers can Learn from Amazon:</a:t>
            </a:r>
          </a:p>
          <a:p>
            <a:pPr marL="457200" lvl="0" indent="-228600" rtl="0">
              <a:lnSpc>
                <a:spcPct val="115000"/>
              </a:lnSpc>
              <a:spcBef>
                <a:spcPts val="0"/>
              </a:spcBef>
              <a:buClr>
                <a:schemeClr val="dk1"/>
              </a:buClr>
              <a:buAutoNum type="arabicPeriod"/>
            </a:pPr>
            <a:r>
              <a:rPr lang="en-US" b="1">
                <a:solidFill>
                  <a:schemeClr val="dk1"/>
                </a:solidFill>
              </a:rPr>
              <a:t>The power of speed page: </a:t>
            </a:r>
            <a:r>
              <a:rPr lang="en-US">
                <a:solidFill>
                  <a:schemeClr val="dk1"/>
                </a:solidFill>
              </a:rPr>
              <a:t>“The time it takes for a webpage to load can have a large impact on user experience and sales.”</a:t>
            </a:r>
          </a:p>
          <a:p>
            <a:pPr marL="457200" lvl="0" indent="-228600" rtl="0">
              <a:lnSpc>
                <a:spcPct val="115000"/>
              </a:lnSpc>
              <a:spcBef>
                <a:spcPts val="0"/>
              </a:spcBef>
              <a:buClr>
                <a:schemeClr val="dk1"/>
              </a:buClr>
              <a:buAutoNum type="arabicPeriod"/>
            </a:pPr>
            <a:r>
              <a:rPr lang="en-US" b="1">
                <a:solidFill>
                  <a:schemeClr val="dk1"/>
                </a:solidFill>
              </a:rPr>
              <a:t>The power of personalization: </a:t>
            </a:r>
            <a:r>
              <a:rPr lang="en-US">
                <a:solidFill>
                  <a:schemeClr val="dk1"/>
                </a:solidFill>
              </a:rPr>
              <a:t> “</a:t>
            </a:r>
            <a:r>
              <a:rPr lang="en-US">
                <a:solidFill>
                  <a:schemeClr val="dk1"/>
                </a:solidFill>
                <a:highlight>
                  <a:srgbClr val="FFFFFF"/>
                </a:highlight>
              </a:rPr>
              <a:t>This may be easier said than done but many common ecommerce platforms offer 3</a:t>
            </a:r>
            <a:r>
              <a:rPr lang="en-US" baseline="30000">
                <a:solidFill>
                  <a:schemeClr val="dk1"/>
                </a:solidFill>
              </a:rPr>
              <a:t>rd</a:t>
            </a:r>
            <a:r>
              <a:rPr lang="en-US">
                <a:solidFill>
                  <a:schemeClr val="dk1"/>
                </a:solidFill>
                <a:highlight>
                  <a:srgbClr val="FFFFFF"/>
                </a:highlight>
              </a:rPr>
              <a:t> party addons to provide similar functionality. An easier alternative involves showing users recently viewed products.”</a:t>
            </a:r>
          </a:p>
          <a:p>
            <a:pPr marL="457200" lvl="0" indent="-228600" rtl="0">
              <a:lnSpc>
                <a:spcPct val="115000"/>
              </a:lnSpc>
              <a:spcBef>
                <a:spcPts val="0"/>
              </a:spcBef>
              <a:buClr>
                <a:schemeClr val="dk1"/>
              </a:buClr>
              <a:buAutoNum type="arabicPeriod"/>
            </a:pPr>
            <a:r>
              <a:rPr lang="en-US" b="1">
                <a:solidFill>
                  <a:schemeClr val="dk1"/>
                </a:solidFill>
              </a:rPr>
              <a:t>Make searching a breeze:</a:t>
            </a:r>
            <a:r>
              <a:rPr lang="en-US">
                <a:solidFill>
                  <a:schemeClr val="dk1"/>
                </a:solidFill>
              </a:rPr>
              <a:t> “The search bar can have a significant impact on the user experience”.</a:t>
            </a:r>
          </a:p>
          <a:p>
            <a:pPr marL="457200" lvl="0" indent="-228600" rtl="0">
              <a:lnSpc>
                <a:spcPct val="115000"/>
              </a:lnSpc>
              <a:spcBef>
                <a:spcPts val="0"/>
              </a:spcBef>
              <a:buClr>
                <a:schemeClr val="dk1"/>
              </a:buClr>
              <a:buAutoNum type="arabicPeriod"/>
            </a:pPr>
            <a:r>
              <a:rPr lang="en-US" b="1">
                <a:solidFill>
                  <a:schemeClr val="dk1"/>
                </a:solidFill>
              </a:rPr>
              <a:t>Users need reviews: </a:t>
            </a:r>
            <a:r>
              <a:rPr lang="en-US">
                <a:solidFill>
                  <a:schemeClr val="dk1"/>
                </a:solidFill>
              </a:rPr>
              <a:t>“Users rely on product reviews to make informed decisions before purchasing an item.”</a:t>
            </a:r>
          </a:p>
          <a:p>
            <a:pPr marL="457200" lvl="0" indent="-228600" rtl="0">
              <a:lnSpc>
                <a:spcPct val="115000"/>
              </a:lnSpc>
              <a:spcBef>
                <a:spcPts val="0"/>
              </a:spcBef>
              <a:buClr>
                <a:schemeClr val="dk1"/>
              </a:buClr>
              <a:buAutoNum type="arabicPeriod"/>
            </a:pPr>
            <a:r>
              <a:rPr lang="en-US" b="1">
                <a:solidFill>
                  <a:schemeClr val="dk1"/>
                </a:solidFill>
              </a:rPr>
              <a:t>Recommend similar products:</a:t>
            </a:r>
            <a:r>
              <a:rPr lang="en-US">
                <a:solidFill>
                  <a:schemeClr val="dk1"/>
                </a:solidFill>
              </a:rPr>
              <a:t> “Focusing on average order value is often one of the easiest yet overlooked ways to improve sales.”</a:t>
            </a:r>
          </a:p>
          <a:p>
            <a:pPr marL="457200" lvl="0" indent="-228600" rtl="0">
              <a:lnSpc>
                <a:spcPct val="115000"/>
              </a:lnSpc>
              <a:spcBef>
                <a:spcPts val="0"/>
              </a:spcBef>
              <a:buClr>
                <a:schemeClr val="dk1"/>
              </a:buClr>
              <a:buAutoNum type="arabicPeriod"/>
            </a:pPr>
            <a:r>
              <a:rPr lang="en-US" b="1">
                <a:solidFill>
                  <a:schemeClr val="dk1"/>
                </a:solidFill>
              </a:rPr>
              <a:t>Test, Test, Test: </a:t>
            </a:r>
            <a:r>
              <a:rPr lang="en-US">
                <a:solidFill>
                  <a:schemeClr val="dk1"/>
                </a:solidFill>
              </a:rPr>
              <a:t>“Test everything. The success of Amazon can largely be contributed to the company’s culture to always test new ideas. Amazon’s CEO Jeff Bezos once said ‘If you double the number of experiments you do per year you’re going to double your inventiveness.’”</a:t>
            </a:r>
          </a:p>
        </p:txBody>
      </p:sp>
      <p:pic>
        <p:nvPicPr>
          <p:cNvPr id="751" name="Shape 751" descr="Unknown.png"/>
          <p:cNvPicPr preferRelativeResize="0"/>
          <p:nvPr/>
        </p:nvPicPr>
        <p:blipFill>
          <a:blip r:embed="rId3">
            <a:alphaModFix/>
          </a:blip>
          <a:stretch>
            <a:fillRect/>
          </a:stretch>
        </p:blipFill>
        <p:spPr>
          <a:xfrm>
            <a:off x="6317874" y="5357970"/>
            <a:ext cx="2207275" cy="821749"/>
          </a:xfrm>
          <a:prstGeom prst="rect">
            <a:avLst/>
          </a:prstGeom>
          <a:noFill/>
          <a:ln>
            <a:noFill/>
          </a:ln>
        </p:spPr>
      </p:pic>
      <p:sp>
        <p:nvSpPr>
          <p:cNvPr id="752" name="Shape 752"/>
          <p:cNvSpPr txBox="1"/>
          <p:nvPr/>
        </p:nvSpPr>
        <p:spPr>
          <a:xfrm>
            <a:off x="2033400" y="6365450"/>
            <a:ext cx="4218300" cy="335100"/>
          </a:xfrm>
          <a:prstGeom prst="rect">
            <a:avLst/>
          </a:prstGeom>
          <a:noFill/>
          <a:ln>
            <a:noFill/>
          </a:ln>
        </p:spPr>
        <p:txBody>
          <a:bodyPr lIns="91425" tIns="91425" rIns="91425" bIns="91425" anchor="ctr" anchorCtr="0">
            <a:noAutofit/>
          </a:bodyPr>
          <a:lstStyle/>
          <a:p>
            <a:pPr lvl="0" rtl="0">
              <a:spcBef>
                <a:spcPts val="0"/>
              </a:spcBef>
              <a:buNone/>
            </a:pPr>
            <a:r>
              <a:rPr lang="en-US" sz="800"/>
              <a:t>Extracted from:</a:t>
            </a:r>
          </a:p>
          <a:p>
            <a:pPr lvl="0" rtl="0">
              <a:spcBef>
                <a:spcPts val="0"/>
              </a:spcBef>
              <a:buNone/>
            </a:pPr>
            <a:r>
              <a:rPr lang="en-US" sz="800"/>
              <a:t>http://www.forbes.com/sites/groupthink/2013/09/24/6-things-online-retailers-can-learn-from-amazon/#26af8a7353b8</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49</a:t>
            </a:fld>
            <a:endParaRPr lang="en-US" sz="900">
              <a:solidFill>
                <a:schemeClr val="dk1"/>
              </a:solidFill>
              <a:latin typeface="Belleza"/>
              <a:ea typeface="Belleza"/>
              <a:cs typeface="Belleza"/>
              <a:sym typeface="Bellez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idx="4294967295"/>
          </p:nvPr>
        </p:nvSpPr>
        <p:spPr>
          <a:xfrm>
            <a:off x="311700" y="288572"/>
            <a:ext cx="8520600" cy="55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a:solidFill>
                  <a:schemeClr val="dk1"/>
                </a:solidFill>
                <a:latin typeface="Arial"/>
                <a:ea typeface="Arial"/>
                <a:cs typeface="Arial"/>
                <a:sym typeface="Arial"/>
              </a:rPr>
              <a:t>Section Summary</a:t>
            </a:r>
          </a:p>
        </p:txBody>
      </p:sp>
      <p:sp>
        <p:nvSpPr>
          <p:cNvPr id="157" name="Shape 157"/>
          <p:cNvSpPr txBox="1">
            <a:spLocks noGrp="1"/>
          </p:cNvSpPr>
          <p:nvPr>
            <p:ph type="body" idx="4294967295"/>
          </p:nvPr>
        </p:nvSpPr>
        <p:spPr>
          <a:xfrm>
            <a:off x="311700" y="1191300"/>
            <a:ext cx="4734900" cy="5194800"/>
          </a:xfrm>
          <a:prstGeom prst="rect">
            <a:avLst/>
          </a:prstGeom>
        </p:spPr>
        <p:txBody>
          <a:bodyPr lIns="91425" tIns="91425" rIns="91425" bIns="91425" anchor="t" anchorCtr="0">
            <a:noAutofit/>
          </a:bodyPr>
          <a:lstStyle/>
          <a:p>
            <a:pPr marL="457200" lvl="0" indent="-330200" rtl="0">
              <a:lnSpc>
                <a:spcPct val="115000"/>
              </a:lnSpc>
              <a:spcBef>
                <a:spcPts val="0"/>
              </a:spcBef>
              <a:buSzPct val="100000"/>
              <a:buFont typeface="Arial"/>
              <a:buChar char="●"/>
            </a:pPr>
            <a:r>
              <a:rPr lang="en-US" sz="1600">
                <a:latin typeface="Arial"/>
                <a:ea typeface="Arial"/>
                <a:cs typeface="Arial"/>
                <a:sym typeface="Arial"/>
              </a:rPr>
              <a:t>We propose a Personalization Journey as the overarching concept with discrete phases in the short, mid, and long term.</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Metrics across this journey are assessed based on the strategy and operational model we anticipate across each phase.  </a:t>
            </a:r>
          </a:p>
          <a:p>
            <a:pPr marL="0" lvl="0" indent="0" rtl="0">
              <a:lnSpc>
                <a:spcPct val="115000"/>
              </a:lnSpc>
              <a:spcBef>
                <a:spcPts val="0"/>
              </a:spcBef>
              <a:buNone/>
            </a:pPr>
            <a:endParaRPr sz="1600">
              <a:latin typeface="Arial"/>
              <a:ea typeface="Arial"/>
              <a:cs typeface="Arial"/>
              <a:sym typeface="Arial"/>
            </a:endParaRPr>
          </a:p>
          <a:p>
            <a:pPr marL="457200" lvl="0" indent="-330200" rtl="0">
              <a:lnSpc>
                <a:spcPct val="115000"/>
              </a:lnSpc>
              <a:spcBef>
                <a:spcPts val="0"/>
              </a:spcBef>
              <a:buSzPct val="100000"/>
              <a:buFont typeface="Arial"/>
              <a:buChar char="●"/>
            </a:pPr>
            <a:r>
              <a:rPr lang="en-US" sz="1600">
                <a:latin typeface="Arial"/>
                <a:ea typeface="Arial"/>
                <a:cs typeface="Arial"/>
                <a:sym typeface="Arial"/>
              </a:rPr>
              <a:t>Our deliverables focuses on delivering a playbook that provides specifics steps on operationalizing short-term metrics and provides insights for mid and long term metrics decisions </a:t>
            </a:r>
          </a:p>
        </p:txBody>
      </p:sp>
      <p:pic>
        <p:nvPicPr>
          <p:cNvPr id="158" name="Shape 158"/>
          <p:cNvPicPr preferRelativeResize="0"/>
          <p:nvPr/>
        </p:nvPicPr>
        <p:blipFill>
          <a:blip r:embed="rId3">
            <a:alphaModFix/>
          </a:blip>
          <a:stretch>
            <a:fillRect/>
          </a:stretch>
        </p:blipFill>
        <p:spPr>
          <a:xfrm>
            <a:off x="6245025" y="2476500"/>
            <a:ext cx="1905000" cy="1905000"/>
          </a:xfrm>
          <a:prstGeom prst="rect">
            <a:avLst/>
          </a:prstGeom>
          <a:noFill/>
          <a:ln>
            <a:noFill/>
          </a:ln>
        </p:spPr>
      </p:pic>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5</a:t>
            </a:fld>
            <a:endParaRPr lang="en-US" sz="900">
              <a:solidFill>
                <a:schemeClr val="dk1"/>
              </a:solidFill>
              <a:latin typeface="Belleza"/>
              <a:ea typeface="Belleza"/>
              <a:cs typeface="Belleza"/>
              <a:sym typeface="Bellez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545425" y="5744075"/>
            <a:ext cx="2576400" cy="432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Short-Term</a:t>
            </a:r>
            <a:br>
              <a:rPr lang="en-US" sz="1100" b="1" i="0" u="none" strike="noStrike" cap="none">
                <a:solidFill>
                  <a:srgbClr val="FFFFFF"/>
                </a:solidFill>
                <a:latin typeface="Arial"/>
                <a:ea typeface="Arial"/>
                <a:cs typeface="Arial"/>
                <a:sym typeface="Arial"/>
              </a:rPr>
            </a:br>
            <a:r>
              <a:rPr lang="en-US" sz="1100" b="1" i="1" u="none" strike="noStrike" cap="none">
                <a:solidFill>
                  <a:srgbClr val="FFFFFF"/>
                </a:solidFill>
                <a:latin typeface="Arial"/>
                <a:ea typeface="Arial"/>
                <a:cs typeface="Arial"/>
                <a:sym typeface="Arial"/>
              </a:rPr>
              <a:t>12 months</a:t>
            </a:r>
            <a:br>
              <a:rPr lang="en-US" sz="1100" b="1" i="0" u="none" strike="noStrike" cap="none">
                <a:solidFill>
                  <a:srgbClr val="FFFFFF"/>
                </a:solidFill>
                <a:latin typeface="Arial"/>
                <a:ea typeface="Arial"/>
                <a:cs typeface="Arial"/>
                <a:sym typeface="Arial"/>
              </a:rPr>
            </a:br>
            <a:endParaRPr lang="en-US" sz="1100" b="1" i="0" u="none" strike="noStrike" cap="none">
              <a:solidFill>
                <a:srgbClr val="FFFFFF"/>
              </a:solidFill>
              <a:latin typeface="Arial"/>
              <a:ea typeface="Arial"/>
              <a:cs typeface="Arial"/>
              <a:sym typeface="Arial"/>
            </a:endParaRPr>
          </a:p>
        </p:txBody>
      </p:sp>
      <p:sp>
        <p:nvSpPr>
          <p:cNvPr id="165" name="Shape 165"/>
          <p:cNvSpPr/>
          <p:nvPr/>
        </p:nvSpPr>
        <p:spPr>
          <a:xfrm>
            <a:off x="3434851" y="1903725"/>
            <a:ext cx="2071500" cy="690000"/>
          </a:xfrm>
          <a:prstGeom prst="rect">
            <a:avLst/>
          </a:prstGeom>
          <a:noFill/>
          <a:ln>
            <a:noFill/>
          </a:ln>
        </p:spPr>
        <p:txBody>
          <a:bodyPr lIns="0" tIns="0" rIns="0" bIns="0" anchor="t" anchorCtr="0">
            <a:noAutofit/>
          </a:bodyPr>
          <a:lstStyle/>
          <a:p>
            <a:pPr marL="0" marR="0" lvl="0" indent="0" algn="l" rtl="0">
              <a:lnSpc>
                <a:spcPct val="106000"/>
              </a:lnSpc>
              <a:spcBef>
                <a:spcPts val="0"/>
              </a:spcBef>
              <a:spcAft>
                <a:spcPts val="0"/>
              </a:spcAft>
              <a:buClr>
                <a:srgbClr val="666666"/>
              </a:buClr>
              <a:buSzPct val="25000"/>
              <a:buFont typeface="Arial"/>
              <a:buNone/>
            </a:pPr>
            <a:r>
              <a:rPr lang="en-US" sz="1400" b="0" i="0" u="none" strike="noStrike" cap="none">
                <a:solidFill>
                  <a:srgbClr val="666666"/>
                </a:solidFill>
                <a:latin typeface="Arial"/>
                <a:ea typeface="Arial"/>
                <a:cs typeface="Arial"/>
                <a:sym typeface="Arial"/>
              </a:rPr>
              <a:t>Build digital tools to automate targeted information (beyond only articles) tailored to different segments</a:t>
            </a:r>
          </a:p>
        </p:txBody>
      </p:sp>
      <p:sp>
        <p:nvSpPr>
          <p:cNvPr id="166" name="Shape 166"/>
          <p:cNvSpPr/>
          <p:nvPr/>
        </p:nvSpPr>
        <p:spPr>
          <a:xfrm>
            <a:off x="3162849" y="5744075"/>
            <a:ext cx="2804700" cy="432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Mid-Term</a:t>
            </a:r>
          </a:p>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1-3 Years</a:t>
            </a:r>
          </a:p>
        </p:txBody>
      </p:sp>
      <p:sp>
        <p:nvSpPr>
          <p:cNvPr id="167" name="Shape 167"/>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i="0" u="none" strike="noStrike" cap="none">
                <a:solidFill>
                  <a:schemeClr val="dk2"/>
                </a:solidFill>
                <a:latin typeface="Arial"/>
                <a:ea typeface="Arial"/>
                <a:cs typeface="Arial"/>
                <a:sym typeface="Arial"/>
              </a:rPr>
              <a:t>The Personalization </a:t>
            </a:r>
            <a:r>
              <a:rPr lang="en-US" sz="2400" b="1">
                <a:solidFill>
                  <a:schemeClr val="dk2"/>
                </a:solidFill>
              </a:rPr>
              <a:t>Journey</a:t>
            </a:r>
            <a:r>
              <a:rPr lang="en-US" sz="1000" b="1" i="0" u="none" strike="noStrike" cap="none">
                <a:solidFill>
                  <a:schemeClr val="lt1"/>
                </a:solidFill>
                <a:latin typeface="Arial"/>
                <a:ea typeface="Arial"/>
                <a:cs typeface="Arial"/>
                <a:sym typeface="Arial"/>
              </a:rPr>
              <a:t>Awareness</a:t>
            </a:r>
          </a:p>
        </p:txBody>
      </p:sp>
      <p:sp>
        <p:nvSpPr>
          <p:cNvPr id="168" name="Shape 168"/>
          <p:cNvSpPr txBox="1"/>
          <p:nvPr/>
        </p:nvSpPr>
        <p:spPr>
          <a:xfrm>
            <a:off x="763825" y="4481875"/>
            <a:ext cx="1674300" cy="3726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0000"/>
              </a:buClr>
              <a:buSzPct val="25000"/>
              <a:buFont typeface="Arial"/>
              <a:buNone/>
            </a:pPr>
            <a:r>
              <a:rPr lang="en-US" sz="1600" b="1" i="0" u="none" strike="noStrike" cap="none">
                <a:solidFill>
                  <a:srgbClr val="CC0066"/>
                </a:solidFill>
                <a:latin typeface="Arial"/>
                <a:ea typeface="Arial"/>
                <a:cs typeface="Arial"/>
                <a:sym typeface="Arial"/>
              </a:rPr>
              <a:t>Current Focus</a:t>
            </a:r>
          </a:p>
        </p:txBody>
      </p:sp>
      <p:grpSp>
        <p:nvGrpSpPr>
          <p:cNvPr id="169" name="Shape 169"/>
          <p:cNvGrpSpPr/>
          <p:nvPr/>
        </p:nvGrpSpPr>
        <p:grpSpPr>
          <a:xfrm>
            <a:off x="535815" y="874123"/>
            <a:ext cx="8072357" cy="4833945"/>
            <a:chOff x="641179" y="1104179"/>
            <a:chExt cx="14536930" cy="8526980"/>
          </a:xfrm>
        </p:grpSpPr>
        <p:sp>
          <p:nvSpPr>
            <p:cNvPr id="170" name="Shape 170"/>
            <p:cNvSpPr/>
            <p:nvPr/>
          </p:nvSpPr>
          <p:spPr>
            <a:xfrm>
              <a:off x="837528" y="3676714"/>
              <a:ext cx="3708000" cy="7590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Enhanced Awareness</a:t>
              </a:r>
            </a:p>
          </p:txBody>
        </p:sp>
        <p:sp>
          <p:nvSpPr>
            <p:cNvPr id="171" name="Shape 171"/>
            <p:cNvSpPr/>
            <p:nvPr/>
          </p:nvSpPr>
          <p:spPr>
            <a:xfrm>
              <a:off x="837529" y="4570135"/>
              <a:ext cx="3730500" cy="26766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0" marR="0" lvl="0" indent="0" algn="l" rtl="0">
                <a:lnSpc>
                  <a:spcPct val="106000"/>
                </a:lnSpc>
                <a:spcBef>
                  <a:spcPts val="0"/>
                </a:spcBef>
                <a:spcAft>
                  <a:spcPts val="0"/>
                </a:spcAft>
                <a:buClr>
                  <a:schemeClr val="dk1"/>
                </a:buClr>
                <a:buSzPct val="25000"/>
                <a:buFont typeface="Arial"/>
                <a:buNone/>
              </a:pPr>
              <a:r>
                <a:rPr lang="en-US" sz="1400" b="1" i="0" u="none" strike="noStrike" cap="none">
                  <a:solidFill>
                    <a:schemeClr val="dk1"/>
                  </a:solidFill>
                  <a:latin typeface="Arial"/>
                  <a:ea typeface="Arial"/>
                  <a:cs typeface="Arial"/>
                  <a:sym typeface="Arial"/>
                </a:rPr>
                <a:t>Tag relevant articles and levera</a:t>
              </a:r>
              <a:r>
                <a:rPr lang="en-US" b="1">
                  <a:solidFill>
                    <a:schemeClr val="dk1"/>
                  </a:solidFill>
                </a:rPr>
                <a:t>ge</a:t>
              </a:r>
              <a:r>
                <a:rPr lang="en-US" sz="1400" b="1" i="0" u="none" strike="noStrike" cap="none">
                  <a:solidFill>
                    <a:schemeClr val="dk1"/>
                  </a:solidFill>
                  <a:latin typeface="Arial"/>
                  <a:ea typeface="Arial"/>
                  <a:cs typeface="Arial"/>
                  <a:sym typeface="Arial"/>
                </a:rPr>
                <a:t> community forums for users to take action towards treatment and lifestyle choices </a:t>
              </a:r>
            </a:p>
          </p:txBody>
        </p:sp>
        <p:sp>
          <p:nvSpPr>
            <p:cNvPr id="172" name="Shape 172"/>
            <p:cNvSpPr/>
            <p:nvPr/>
          </p:nvSpPr>
          <p:spPr>
            <a:xfrm>
              <a:off x="5765408" y="2090944"/>
              <a:ext cx="3707999" cy="7590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Automation &amp; Targeting</a:t>
              </a:r>
            </a:p>
          </p:txBody>
        </p:sp>
        <p:sp>
          <p:nvSpPr>
            <p:cNvPr id="173" name="Shape 173"/>
            <p:cNvSpPr/>
            <p:nvPr/>
          </p:nvSpPr>
          <p:spPr>
            <a:xfrm>
              <a:off x="11402238" y="1104179"/>
              <a:ext cx="3707999" cy="7590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One-To-One Personalization</a:t>
              </a:r>
            </a:p>
          </p:txBody>
        </p:sp>
        <p:cxnSp>
          <p:nvCxnSpPr>
            <p:cNvPr id="174" name="Shape 174"/>
            <p:cNvCxnSpPr>
              <a:stCxn id="170" idx="0"/>
              <a:endCxn id="172" idx="1"/>
            </p:cNvCxnSpPr>
            <p:nvPr/>
          </p:nvCxnSpPr>
          <p:spPr>
            <a:xfrm rot="-5400000">
              <a:off x="3625578" y="1536664"/>
              <a:ext cx="1206000" cy="3074099"/>
            </a:xfrm>
            <a:prstGeom prst="bentConnector2">
              <a:avLst/>
            </a:prstGeom>
            <a:noFill/>
            <a:ln w="9525" cap="flat" cmpd="sng">
              <a:solidFill>
                <a:srgbClr val="980000"/>
              </a:solidFill>
              <a:prstDash val="solid"/>
              <a:round/>
              <a:headEnd type="none" w="med" len="med"/>
              <a:tailEnd type="triangle" w="lg" len="lg"/>
            </a:ln>
          </p:spPr>
        </p:cxnSp>
        <p:cxnSp>
          <p:nvCxnSpPr>
            <p:cNvPr id="175" name="Shape 175"/>
            <p:cNvCxnSpPr>
              <a:stCxn id="172" idx="0"/>
              <a:endCxn id="173" idx="1"/>
            </p:cNvCxnSpPr>
            <p:nvPr/>
          </p:nvCxnSpPr>
          <p:spPr>
            <a:xfrm rot="-5400000">
              <a:off x="9207008" y="-104155"/>
              <a:ext cx="607500" cy="3782700"/>
            </a:xfrm>
            <a:prstGeom prst="bentConnector2">
              <a:avLst/>
            </a:prstGeom>
            <a:noFill/>
            <a:ln w="9525" cap="flat" cmpd="sng">
              <a:solidFill>
                <a:srgbClr val="980000"/>
              </a:solidFill>
              <a:prstDash val="solid"/>
              <a:round/>
              <a:headEnd type="none" w="med" len="med"/>
              <a:tailEnd type="triangle" w="lg" len="lg"/>
            </a:ln>
          </p:spPr>
        </p:cxnSp>
        <p:cxnSp>
          <p:nvCxnSpPr>
            <p:cNvPr id="176" name="Shape 176"/>
            <p:cNvCxnSpPr/>
            <p:nvPr/>
          </p:nvCxnSpPr>
          <p:spPr>
            <a:xfrm>
              <a:off x="10491182" y="1945598"/>
              <a:ext cx="39900" cy="7595400"/>
            </a:xfrm>
            <a:prstGeom prst="straightConnector1">
              <a:avLst/>
            </a:prstGeom>
            <a:noFill/>
            <a:ln w="9525" cap="flat" cmpd="sng">
              <a:solidFill>
                <a:srgbClr val="980000"/>
              </a:solidFill>
              <a:prstDash val="dash"/>
              <a:round/>
              <a:headEnd type="none" w="med" len="med"/>
              <a:tailEnd type="none" w="med" len="med"/>
            </a:ln>
          </p:spPr>
        </p:cxnSp>
        <p:sp>
          <p:nvSpPr>
            <p:cNvPr id="177" name="Shape 177"/>
            <p:cNvSpPr/>
            <p:nvPr/>
          </p:nvSpPr>
          <p:spPr>
            <a:xfrm>
              <a:off x="794714" y="4052317"/>
              <a:ext cx="12134400" cy="5488800"/>
            </a:xfrm>
            <a:custGeom>
              <a:avLst/>
              <a:gdLst/>
              <a:ahLst/>
              <a:cxnLst/>
              <a:rect l="0" t="0" r="0" b="0"/>
              <a:pathLst>
                <a:path w="120000" h="120000" extrusionOk="0">
                  <a:moveTo>
                    <a:pt x="0" y="120000"/>
                  </a:moveTo>
                  <a:cubicBezTo>
                    <a:pt x="11659" y="119494"/>
                    <a:pt x="23319" y="118989"/>
                    <a:pt x="36806" y="112727"/>
                  </a:cubicBezTo>
                  <a:cubicBezTo>
                    <a:pt x="50294" y="106464"/>
                    <a:pt x="67058" y="101212"/>
                    <a:pt x="80924" y="82424"/>
                  </a:cubicBezTo>
                  <a:cubicBezTo>
                    <a:pt x="94789" y="63636"/>
                    <a:pt x="120000" y="0"/>
                    <a:pt x="120000" y="0"/>
                  </a:cubicBezTo>
                  <a:lnTo>
                    <a:pt x="120000" y="0"/>
                  </a:lnTo>
                </a:path>
              </a:pathLst>
            </a:custGeom>
            <a:noFill/>
            <a:ln w="25400" cap="flat" cmpd="sng">
              <a:solidFill>
                <a:srgbClr val="CC0066"/>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600" b="0" i="0" u="none" strike="noStrike" cap="none">
                <a:solidFill>
                  <a:srgbClr val="000000"/>
                </a:solidFill>
                <a:latin typeface="Arial"/>
                <a:ea typeface="Arial"/>
                <a:cs typeface="Arial"/>
                <a:sym typeface="Arial"/>
              </a:endParaRPr>
            </a:p>
          </p:txBody>
        </p:sp>
        <p:sp>
          <p:nvSpPr>
            <p:cNvPr id="178" name="Shape 178"/>
            <p:cNvSpPr/>
            <p:nvPr/>
          </p:nvSpPr>
          <p:spPr>
            <a:xfrm>
              <a:off x="7775847" y="8280315"/>
              <a:ext cx="201900" cy="191400"/>
            </a:xfrm>
            <a:prstGeom prst="ellipse">
              <a:avLst/>
            </a:prstGeom>
            <a:solidFill>
              <a:srgbClr val="CC0066"/>
            </a:solidFill>
            <a:ln w="9525" cap="flat" cmpd="sng">
              <a:solidFill>
                <a:srgbClr val="98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600" b="0" i="0" u="none" strike="noStrike" cap="none">
                <a:solidFill>
                  <a:srgbClr val="000000"/>
                </a:solidFill>
                <a:latin typeface="Arial"/>
                <a:ea typeface="Arial"/>
                <a:cs typeface="Arial"/>
                <a:sym typeface="Arial"/>
              </a:endParaRPr>
            </a:p>
          </p:txBody>
        </p:sp>
        <p:sp>
          <p:nvSpPr>
            <p:cNvPr id="179" name="Shape 179"/>
            <p:cNvSpPr/>
            <p:nvPr/>
          </p:nvSpPr>
          <p:spPr>
            <a:xfrm>
              <a:off x="12778964" y="4005380"/>
              <a:ext cx="201900" cy="210600"/>
            </a:xfrm>
            <a:prstGeom prst="ellipse">
              <a:avLst/>
            </a:prstGeom>
            <a:solidFill>
              <a:srgbClr val="CC0066"/>
            </a:solidFill>
            <a:ln w="9525" cap="flat" cmpd="sng">
              <a:solidFill>
                <a:srgbClr val="98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600" b="0" i="0" u="none" strike="noStrike" cap="none">
                <a:solidFill>
                  <a:srgbClr val="000000"/>
                </a:solidFill>
                <a:latin typeface="Arial"/>
                <a:ea typeface="Arial"/>
                <a:cs typeface="Arial"/>
                <a:sym typeface="Arial"/>
              </a:endParaRPr>
            </a:p>
          </p:txBody>
        </p:sp>
        <p:sp>
          <p:nvSpPr>
            <p:cNvPr id="180" name="Shape 180"/>
            <p:cNvSpPr txBox="1"/>
            <p:nvPr/>
          </p:nvSpPr>
          <p:spPr>
            <a:xfrm>
              <a:off x="14315609" y="9069545"/>
              <a:ext cx="862500" cy="397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800" b="0" i="1" u="none" strike="noStrike" cap="none">
                  <a:solidFill>
                    <a:srgbClr val="CC0066"/>
                  </a:solidFill>
                  <a:latin typeface="Arial"/>
                  <a:ea typeface="Arial"/>
                  <a:cs typeface="Arial"/>
                  <a:sym typeface="Arial"/>
                </a:rPr>
                <a:t>Time</a:t>
              </a:r>
            </a:p>
          </p:txBody>
        </p:sp>
        <p:cxnSp>
          <p:nvCxnSpPr>
            <p:cNvPr id="181" name="Shape 181"/>
            <p:cNvCxnSpPr/>
            <p:nvPr/>
          </p:nvCxnSpPr>
          <p:spPr>
            <a:xfrm>
              <a:off x="719527" y="9534214"/>
              <a:ext cx="14390700" cy="0"/>
            </a:xfrm>
            <a:prstGeom prst="straightConnector1">
              <a:avLst/>
            </a:prstGeom>
            <a:noFill/>
            <a:ln w="28575" cap="flat" cmpd="sng">
              <a:solidFill>
                <a:srgbClr val="980000"/>
              </a:solidFill>
              <a:prstDash val="solid"/>
              <a:round/>
              <a:headEnd type="none" w="med" len="med"/>
              <a:tailEnd type="stealth" w="lg" len="lg"/>
            </a:ln>
          </p:spPr>
        </p:cxnSp>
        <p:sp>
          <p:nvSpPr>
            <p:cNvPr id="182" name="Shape 182"/>
            <p:cNvSpPr/>
            <p:nvPr/>
          </p:nvSpPr>
          <p:spPr>
            <a:xfrm>
              <a:off x="641179" y="9439760"/>
              <a:ext cx="201900" cy="191400"/>
            </a:xfrm>
            <a:prstGeom prst="ellipse">
              <a:avLst/>
            </a:prstGeom>
            <a:solidFill>
              <a:srgbClr val="CC0066"/>
            </a:solidFill>
            <a:ln w="9525" cap="flat" cmpd="sng">
              <a:solidFill>
                <a:srgbClr val="98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600" b="0" i="0" u="none" strike="noStrike" cap="none">
                <a:solidFill>
                  <a:srgbClr val="FFFFFF"/>
                </a:solidFill>
                <a:latin typeface="Arial"/>
                <a:ea typeface="Arial"/>
                <a:cs typeface="Arial"/>
                <a:sym typeface="Arial"/>
              </a:endParaRPr>
            </a:p>
          </p:txBody>
        </p:sp>
        <p:cxnSp>
          <p:nvCxnSpPr>
            <p:cNvPr id="183" name="Shape 183"/>
            <p:cNvCxnSpPr/>
            <p:nvPr/>
          </p:nvCxnSpPr>
          <p:spPr>
            <a:xfrm>
              <a:off x="5247021" y="3787280"/>
              <a:ext cx="18300" cy="5747099"/>
            </a:xfrm>
            <a:prstGeom prst="straightConnector1">
              <a:avLst/>
            </a:prstGeom>
            <a:noFill/>
            <a:ln w="9525" cap="flat" cmpd="sng">
              <a:solidFill>
                <a:srgbClr val="980000"/>
              </a:solidFill>
              <a:prstDash val="dash"/>
              <a:round/>
              <a:headEnd type="none" w="med" len="med"/>
              <a:tailEnd type="none" w="med" len="med"/>
            </a:ln>
          </p:spPr>
        </p:cxnSp>
      </p:grpSp>
      <p:sp>
        <p:nvSpPr>
          <p:cNvPr id="184" name="Shape 184"/>
          <p:cNvSpPr/>
          <p:nvPr/>
        </p:nvSpPr>
        <p:spPr>
          <a:xfrm rot="-2562871">
            <a:off x="4786456" y="4188688"/>
            <a:ext cx="2271407" cy="430334"/>
          </a:xfrm>
          <a:prstGeom prst="rect">
            <a:avLst/>
          </a:prstGeom>
          <a:no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SzPct val="25000"/>
              <a:buFont typeface="Arial"/>
              <a:buNone/>
            </a:pPr>
            <a:r>
              <a:rPr lang="en-US" sz="1800" b="1" i="0" u="none" strike="noStrike" cap="none">
                <a:solidFill>
                  <a:srgbClr val="CC0066"/>
                </a:solidFill>
                <a:latin typeface="Arial"/>
                <a:ea typeface="Arial"/>
                <a:cs typeface="Arial"/>
                <a:sym typeface="Arial"/>
              </a:rPr>
              <a:t>Metrics Maturity</a:t>
            </a:r>
          </a:p>
        </p:txBody>
      </p:sp>
      <p:sp>
        <p:nvSpPr>
          <p:cNvPr id="185" name="Shape 185"/>
          <p:cNvSpPr/>
          <p:nvPr/>
        </p:nvSpPr>
        <p:spPr>
          <a:xfrm>
            <a:off x="6530575" y="1321925"/>
            <a:ext cx="2178300" cy="690000"/>
          </a:xfrm>
          <a:prstGeom prst="rect">
            <a:avLst/>
          </a:prstGeom>
          <a:noFill/>
          <a:ln>
            <a:noFill/>
          </a:ln>
        </p:spPr>
        <p:txBody>
          <a:bodyPr lIns="0" tIns="0" rIns="0" bIns="0" anchor="t" anchorCtr="0">
            <a:noAutofit/>
          </a:bodyPr>
          <a:lstStyle/>
          <a:p>
            <a:pPr marL="0" marR="0" lvl="0" indent="0" algn="l" rtl="0">
              <a:lnSpc>
                <a:spcPct val="106000"/>
              </a:lnSpc>
              <a:spcBef>
                <a:spcPts val="0"/>
              </a:spcBef>
              <a:spcAft>
                <a:spcPts val="0"/>
              </a:spcAft>
              <a:buClr>
                <a:srgbClr val="666666"/>
              </a:buClr>
              <a:buSzPct val="25000"/>
              <a:buFont typeface="Arial"/>
              <a:buNone/>
            </a:pPr>
            <a:r>
              <a:rPr lang="en-US" sz="1400" b="0" i="0" u="none" strike="noStrike" cap="none">
                <a:solidFill>
                  <a:srgbClr val="666666"/>
                </a:solidFill>
                <a:latin typeface="Arial"/>
                <a:ea typeface="Arial"/>
                <a:cs typeface="Arial"/>
                <a:sym typeface="Arial"/>
              </a:rPr>
              <a:t>Use of predictive analytics to provide specific diagnoses and health and wellness recommendations to drive desirable outcomes</a:t>
            </a:r>
          </a:p>
        </p:txBody>
      </p:sp>
      <p:sp>
        <p:nvSpPr>
          <p:cNvPr id="186" name="Shape 186"/>
          <p:cNvSpPr/>
          <p:nvPr/>
        </p:nvSpPr>
        <p:spPr>
          <a:xfrm>
            <a:off x="6008573" y="5744075"/>
            <a:ext cx="2661300" cy="432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Long-Term</a:t>
            </a:r>
          </a:p>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3+ Years</a:t>
            </a:r>
          </a:p>
        </p:txBody>
      </p:sp>
      <p:sp>
        <p:nvSpPr>
          <p:cNvPr id="187" name="Shape 187"/>
          <p:cNvSpPr/>
          <p:nvPr/>
        </p:nvSpPr>
        <p:spPr>
          <a:xfrm>
            <a:off x="542575" y="4367025"/>
            <a:ext cx="325500" cy="372600"/>
          </a:xfrm>
          <a:prstGeom prst="star6">
            <a:avLst>
              <a:gd name="adj" fmla="val 28868"/>
              <a:gd name="hf" fmla="val 115470"/>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6</a:t>
            </a:fld>
            <a:endParaRPr lang="en-US" sz="900">
              <a:solidFill>
                <a:schemeClr val="dk1"/>
              </a:solidFill>
              <a:latin typeface="Belleza"/>
              <a:ea typeface="Belleza"/>
              <a:cs typeface="Belleza"/>
              <a:sym typeface="Bellez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cxnSp>
        <p:nvCxnSpPr>
          <p:cNvPr id="193" name="Shape 193"/>
          <p:cNvCxnSpPr>
            <a:stCxn id="194" idx="0"/>
            <a:endCxn id="195" idx="2"/>
          </p:cNvCxnSpPr>
          <p:nvPr/>
        </p:nvCxnSpPr>
        <p:spPr>
          <a:xfrm rot="-5400000">
            <a:off x="335250" y="3824078"/>
            <a:ext cx="1701000" cy="600"/>
          </a:xfrm>
          <a:prstGeom prst="curvedConnector3">
            <a:avLst>
              <a:gd name="adj1" fmla="val 50003"/>
            </a:avLst>
          </a:prstGeom>
          <a:noFill/>
          <a:ln w="38100" cap="flat" cmpd="sng">
            <a:solidFill>
              <a:srgbClr val="CC0066"/>
            </a:solidFill>
            <a:prstDash val="solid"/>
            <a:round/>
            <a:headEnd type="stealth" w="lg" len="lg"/>
            <a:tailEnd type="none" w="lg" len="lg"/>
          </a:ln>
        </p:spPr>
      </p:cxnSp>
      <p:sp>
        <p:nvSpPr>
          <p:cNvPr id="196" name="Shape 196"/>
          <p:cNvSpPr/>
          <p:nvPr/>
        </p:nvSpPr>
        <p:spPr>
          <a:xfrm>
            <a:off x="2412200" y="1336008"/>
            <a:ext cx="1897500" cy="4302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Enhanced Awareness</a:t>
            </a:r>
          </a:p>
        </p:txBody>
      </p:sp>
      <p:sp>
        <p:nvSpPr>
          <p:cNvPr id="197" name="Shape 197"/>
          <p:cNvSpPr/>
          <p:nvPr/>
        </p:nvSpPr>
        <p:spPr>
          <a:xfrm>
            <a:off x="4668737" y="1884475"/>
            <a:ext cx="1761900" cy="10764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0"/>
              </a:spcBef>
              <a:spcAft>
                <a:spcPts val="0"/>
              </a:spcAft>
              <a:buClr>
                <a:schemeClr val="lt2"/>
              </a:buClr>
              <a:buSzPct val="79998"/>
              <a:buFont typeface="Arial"/>
              <a:buChar char="•"/>
            </a:pPr>
            <a:r>
              <a:rPr lang="en-US" sz="900" b="0" i="0" u="none" strike="noStrike" cap="none" dirty="0">
                <a:solidFill>
                  <a:schemeClr val="lt2"/>
                </a:solidFill>
                <a:latin typeface="Arial"/>
                <a:ea typeface="Arial"/>
                <a:cs typeface="Arial"/>
                <a:sym typeface="Arial"/>
              </a:rPr>
              <a:t>Determine adjustments to theory of change</a:t>
            </a:r>
          </a:p>
          <a:p>
            <a:pPr marL="342900" marR="0" lvl="0" indent="-342899" algn="l" rtl="0">
              <a:lnSpc>
                <a:spcPct val="106000"/>
              </a:lnSpc>
              <a:spcBef>
                <a:spcPts val="0"/>
              </a:spcBef>
              <a:spcAft>
                <a:spcPts val="0"/>
              </a:spcAft>
              <a:buClr>
                <a:schemeClr val="lt2"/>
              </a:buClr>
              <a:buSzPct val="79998"/>
              <a:buFont typeface="Arial"/>
              <a:buChar char="•"/>
            </a:pPr>
            <a:endParaRPr lang="en-US" sz="900" dirty="0">
              <a:solidFill>
                <a:schemeClr val="lt2"/>
              </a:solidFill>
            </a:endParaRPr>
          </a:p>
          <a:p>
            <a:pPr marL="342900" marR="0" lvl="0" indent="-342899" algn="l" rtl="0">
              <a:lnSpc>
                <a:spcPct val="106000"/>
              </a:lnSpc>
              <a:spcBef>
                <a:spcPts val="0"/>
              </a:spcBef>
              <a:spcAft>
                <a:spcPts val="0"/>
              </a:spcAft>
              <a:buClr>
                <a:schemeClr val="lt2"/>
              </a:buClr>
              <a:buSzPct val="79998"/>
              <a:buFont typeface="Arial"/>
              <a:buChar char="•"/>
            </a:pPr>
            <a:r>
              <a:rPr lang="en-US" sz="900" b="0" i="0" u="none" strike="noStrike" cap="none" dirty="0">
                <a:solidFill>
                  <a:schemeClr val="lt2"/>
                </a:solidFill>
                <a:latin typeface="Arial"/>
                <a:ea typeface="Arial"/>
                <a:cs typeface="Arial"/>
                <a:sym typeface="Arial"/>
              </a:rPr>
              <a:t>Identify new capabilities and establish strategic plan</a:t>
            </a:r>
          </a:p>
        </p:txBody>
      </p:sp>
      <p:sp>
        <p:nvSpPr>
          <p:cNvPr id="195" name="Shape 195"/>
          <p:cNvSpPr/>
          <p:nvPr/>
        </p:nvSpPr>
        <p:spPr>
          <a:xfrm>
            <a:off x="417450" y="1808275"/>
            <a:ext cx="1536000" cy="1165500"/>
          </a:xfrm>
          <a:prstGeom prst="rect">
            <a:avLst/>
          </a:prstGeom>
          <a:solidFill>
            <a:srgbClr val="6666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Personalization Strategy</a:t>
            </a:r>
          </a:p>
        </p:txBody>
      </p:sp>
      <p:sp>
        <p:nvSpPr>
          <p:cNvPr id="198" name="Shape 198"/>
          <p:cNvSpPr/>
          <p:nvPr/>
        </p:nvSpPr>
        <p:spPr>
          <a:xfrm>
            <a:off x="2419175" y="1884475"/>
            <a:ext cx="1935300" cy="9294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0"/>
              </a:spcBef>
              <a:spcAft>
                <a:spcPts val="0"/>
              </a:spcAft>
              <a:buClr>
                <a:schemeClr val="lt2"/>
              </a:buClr>
              <a:buSzPct val="79998"/>
              <a:buFont typeface="Arial"/>
              <a:buChar char="•"/>
            </a:pPr>
            <a:r>
              <a:rPr lang="en-US" sz="900">
                <a:solidFill>
                  <a:schemeClr val="lt2"/>
                </a:solidFill>
              </a:rPr>
              <a:t>Define shared vision</a:t>
            </a:r>
          </a:p>
          <a:p>
            <a:pPr marL="342900" lvl="0" indent="-354330" rtl="0">
              <a:lnSpc>
                <a:spcPct val="106000"/>
              </a:lnSpc>
              <a:spcBef>
                <a:spcPts val="400"/>
              </a:spcBef>
              <a:buClr>
                <a:schemeClr val="lt2"/>
              </a:buClr>
              <a:buSzPct val="100000"/>
              <a:buFont typeface="Arial"/>
              <a:buChar char="•"/>
            </a:pPr>
            <a:r>
              <a:rPr lang="en-US" sz="900">
                <a:solidFill>
                  <a:schemeClr val="lt2"/>
                </a:solidFill>
              </a:rPr>
              <a:t>Clarify expected outcomes </a:t>
            </a:r>
          </a:p>
          <a:p>
            <a:pPr marL="342900" marR="0" lvl="0" indent="-354330" algn="l" rtl="0">
              <a:lnSpc>
                <a:spcPct val="106000"/>
              </a:lnSpc>
              <a:spcBef>
                <a:spcPts val="0"/>
              </a:spcBef>
              <a:spcAft>
                <a:spcPts val="0"/>
              </a:spcAft>
              <a:buClr>
                <a:schemeClr val="lt2"/>
              </a:buClr>
              <a:buSzPct val="100000"/>
              <a:buFont typeface="Arial"/>
              <a:buChar char="•"/>
            </a:pPr>
            <a:r>
              <a:rPr lang="en-US" sz="900">
                <a:solidFill>
                  <a:schemeClr val="lt2"/>
                </a:solidFill>
              </a:rPr>
              <a:t>Benchmark business models</a:t>
            </a:r>
          </a:p>
          <a:p>
            <a:pPr marL="342900" lvl="0" indent="-342899" rtl="0">
              <a:lnSpc>
                <a:spcPct val="106000"/>
              </a:lnSpc>
              <a:spcBef>
                <a:spcPts val="0"/>
              </a:spcBef>
              <a:buClr>
                <a:schemeClr val="lt2"/>
              </a:buClr>
              <a:buSzPct val="79998"/>
              <a:buFont typeface="Arial"/>
              <a:buChar char="•"/>
            </a:pPr>
            <a:r>
              <a:rPr lang="en-US" sz="900">
                <a:solidFill>
                  <a:schemeClr val="lt2"/>
                </a:solidFill>
              </a:rPr>
              <a:t>Establish user segment approach</a:t>
            </a:r>
          </a:p>
        </p:txBody>
      </p:sp>
      <p:sp>
        <p:nvSpPr>
          <p:cNvPr id="199" name="Shape 199"/>
          <p:cNvSpPr/>
          <p:nvPr/>
        </p:nvSpPr>
        <p:spPr>
          <a:xfrm>
            <a:off x="2410350" y="4554025"/>
            <a:ext cx="1832700" cy="1020600"/>
          </a:xfrm>
          <a:prstGeom prst="rect">
            <a:avLst/>
          </a:prstGeom>
          <a:noFill/>
          <a:ln w="9525" cap="flat" cmpd="sng">
            <a:solidFill>
              <a:srgbClr val="00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400"/>
              </a:spcBef>
              <a:spcAft>
                <a:spcPts val="0"/>
              </a:spcAft>
              <a:buClr>
                <a:srgbClr val="000000"/>
              </a:buClr>
              <a:buSzPct val="79998"/>
              <a:buFont typeface="Arial"/>
              <a:buChar char="•"/>
            </a:pPr>
            <a:r>
              <a:rPr lang="en-US" sz="900"/>
              <a:t>Define key performance metrics</a:t>
            </a:r>
          </a:p>
          <a:p>
            <a:pPr marL="342900" marR="0" lvl="0" indent="-342899" algn="l" rtl="0">
              <a:lnSpc>
                <a:spcPct val="106000"/>
              </a:lnSpc>
              <a:spcBef>
                <a:spcPts val="400"/>
              </a:spcBef>
              <a:spcAft>
                <a:spcPts val="0"/>
              </a:spcAft>
              <a:buClr>
                <a:srgbClr val="000000"/>
              </a:buClr>
              <a:buSzPct val="79998"/>
              <a:buFont typeface="Arial"/>
              <a:buChar char="•"/>
            </a:pPr>
            <a:r>
              <a:rPr lang="en-US" sz="900" b="0" i="0" u="none" strike="noStrike" cap="none">
                <a:latin typeface="Arial"/>
                <a:ea typeface="Arial"/>
                <a:cs typeface="Arial"/>
                <a:sym typeface="Arial"/>
              </a:rPr>
              <a:t>Apply tools to collect measurements</a:t>
            </a:r>
          </a:p>
          <a:p>
            <a:pPr marL="342900" marR="0" lvl="0" indent="-342899" algn="l" rtl="0">
              <a:lnSpc>
                <a:spcPct val="106000"/>
              </a:lnSpc>
              <a:spcBef>
                <a:spcPts val="400"/>
              </a:spcBef>
              <a:spcAft>
                <a:spcPts val="0"/>
              </a:spcAft>
              <a:buClr>
                <a:srgbClr val="000000"/>
              </a:buClr>
              <a:buSzPct val="79998"/>
              <a:buFont typeface="Arial"/>
              <a:buChar char="•"/>
            </a:pPr>
            <a:r>
              <a:rPr lang="en-US" sz="900" b="0" i="0" u="none" strike="noStrike" cap="none">
                <a:latin typeface="Arial"/>
                <a:ea typeface="Arial"/>
                <a:cs typeface="Arial"/>
                <a:sym typeface="Arial"/>
              </a:rPr>
              <a:t>Operationalize measurement tracking</a:t>
            </a:r>
          </a:p>
          <a:p>
            <a:pPr marR="0" lvl="0" algn="l" rtl="0">
              <a:lnSpc>
                <a:spcPct val="106000"/>
              </a:lnSpc>
              <a:spcBef>
                <a:spcPts val="0"/>
              </a:spcBef>
              <a:spcAft>
                <a:spcPts val="0"/>
              </a:spcAft>
              <a:buNone/>
            </a:pPr>
            <a:endParaRPr/>
          </a:p>
        </p:txBody>
      </p:sp>
      <p:sp>
        <p:nvSpPr>
          <p:cNvPr id="200" name="Shape 200"/>
          <p:cNvSpPr/>
          <p:nvPr/>
        </p:nvSpPr>
        <p:spPr>
          <a:xfrm>
            <a:off x="4613963" y="1335969"/>
            <a:ext cx="1897500" cy="4302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Automation &amp; Targeting</a:t>
            </a:r>
          </a:p>
        </p:txBody>
      </p:sp>
      <p:sp>
        <p:nvSpPr>
          <p:cNvPr id="201" name="Shape 201"/>
          <p:cNvSpPr/>
          <p:nvPr/>
        </p:nvSpPr>
        <p:spPr>
          <a:xfrm>
            <a:off x="6815726" y="1335950"/>
            <a:ext cx="1897500" cy="430200"/>
          </a:xfrm>
          <a:prstGeom prst="rect">
            <a:avLst/>
          </a:prstGeom>
          <a:solidFill>
            <a:srgbClr val="CC0066"/>
          </a:solidFill>
          <a:ln>
            <a:noFill/>
          </a:ln>
        </p:spPr>
        <p:txBody>
          <a:bodyPr lIns="91425" tIns="45700" rIns="91425" bIns="45700" anchor="ctr" anchorCtr="1">
            <a:noAutofit/>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One-to-One Personalization</a:t>
            </a:r>
          </a:p>
        </p:txBody>
      </p:sp>
      <p:cxnSp>
        <p:nvCxnSpPr>
          <p:cNvPr id="202" name="Shape 202"/>
          <p:cNvCxnSpPr/>
          <p:nvPr/>
        </p:nvCxnSpPr>
        <p:spPr>
          <a:xfrm>
            <a:off x="6663595" y="1663904"/>
            <a:ext cx="0" cy="4032000"/>
          </a:xfrm>
          <a:prstGeom prst="straightConnector1">
            <a:avLst/>
          </a:prstGeom>
          <a:noFill/>
          <a:ln w="9525" cap="flat" cmpd="sng">
            <a:solidFill>
              <a:srgbClr val="980000"/>
            </a:solidFill>
            <a:prstDash val="dash"/>
            <a:round/>
            <a:headEnd type="none" w="med" len="med"/>
            <a:tailEnd type="none" w="med" len="med"/>
          </a:ln>
        </p:spPr>
      </p:cxnSp>
      <p:sp>
        <p:nvSpPr>
          <p:cNvPr id="203" name="Shape 203"/>
          <p:cNvSpPr/>
          <p:nvPr/>
        </p:nvSpPr>
        <p:spPr>
          <a:xfrm>
            <a:off x="4592425" y="3125101"/>
            <a:ext cx="1935300" cy="1143599"/>
          </a:xfrm>
          <a:prstGeom prst="rect">
            <a:avLst/>
          </a:prstGeom>
          <a:noFill/>
          <a:ln>
            <a:noFill/>
          </a:ln>
        </p:spPr>
        <p:txBody>
          <a:bodyPr lIns="0" tIns="0" rIns="0" bIns="0" anchor="t" anchorCtr="0">
            <a:noAutofit/>
          </a:bodyPr>
          <a:lstStyle/>
          <a:p>
            <a:pPr marL="342900" marR="0" lvl="0" indent="-342899" algn="l" rtl="0">
              <a:lnSpc>
                <a:spcPct val="106000"/>
              </a:lnSpc>
              <a:spcBef>
                <a:spcPts val="400"/>
              </a:spcBef>
              <a:spcAft>
                <a:spcPts val="0"/>
              </a:spcAft>
              <a:buClr>
                <a:schemeClr val="lt2"/>
              </a:buClr>
              <a:buSzPct val="79998"/>
              <a:buFont typeface="Arial"/>
              <a:buChar char="•"/>
            </a:pPr>
            <a:r>
              <a:rPr lang="en-US" sz="900">
                <a:solidFill>
                  <a:schemeClr val="lt2"/>
                </a:solidFill>
              </a:rPr>
              <a:t>Build algorithmic capabilities that generate automated recommendations</a:t>
            </a:r>
          </a:p>
          <a:p>
            <a:pPr marL="342900" marR="0" lvl="0" indent="-354330" algn="l" rtl="0">
              <a:lnSpc>
                <a:spcPct val="106000"/>
              </a:lnSpc>
              <a:spcBef>
                <a:spcPts val="400"/>
              </a:spcBef>
              <a:spcAft>
                <a:spcPts val="0"/>
              </a:spcAft>
              <a:buClr>
                <a:schemeClr val="lt2"/>
              </a:buClr>
              <a:buSzPct val="100000"/>
              <a:buFont typeface="Arial"/>
              <a:buChar char="•"/>
            </a:pPr>
            <a:r>
              <a:rPr lang="en-US" sz="900">
                <a:solidFill>
                  <a:schemeClr val="lt2"/>
                </a:solidFill>
              </a:rPr>
              <a:t>Develop user communications and internal training</a:t>
            </a:r>
          </a:p>
          <a:p>
            <a:pPr marL="342900" marR="0" lvl="0" indent="-354330" algn="l" rtl="0">
              <a:lnSpc>
                <a:spcPct val="106000"/>
              </a:lnSpc>
              <a:spcBef>
                <a:spcPts val="400"/>
              </a:spcBef>
              <a:spcAft>
                <a:spcPts val="0"/>
              </a:spcAft>
              <a:buClr>
                <a:schemeClr val="lt2"/>
              </a:buClr>
              <a:buSzPct val="100000"/>
              <a:buFont typeface="Arial"/>
              <a:buChar char="•"/>
            </a:pPr>
            <a:r>
              <a:rPr lang="en-US" sz="900">
                <a:solidFill>
                  <a:schemeClr val="lt2"/>
                </a:solidFill>
              </a:rPr>
              <a:t>Increase back-end  data management </a:t>
            </a:r>
          </a:p>
        </p:txBody>
      </p:sp>
      <p:sp>
        <p:nvSpPr>
          <p:cNvPr id="204" name="Shape 204"/>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Metrics within the Personalization</a:t>
            </a:r>
            <a:r>
              <a:rPr lang="en-US" sz="2400" b="1" i="0" u="none" strike="noStrike" cap="none">
                <a:solidFill>
                  <a:schemeClr val="dk2"/>
                </a:solidFill>
                <a:latin typeface="Arial"/>
                <a:ea typeface="Arial"/>
                <a:cs typeface="Arial"/>
                <a:sym typeface="Arial"/>
              </a:rPr>
              <a:t> Journey</a:t>
            </a:r>
          </a:p>
        </p:txBody>
      </p:sp>
      <p:sp>
        <p:nvSpPr>
          <p:cNvPr id="205" name="Shape 205"/>
          <p:cNvSpPr/>
          <p:nvPr/>
        </p:nvSpPr>
        <p:spPr>
          <a:xfrm>
            <a:off x="417450" y="3201298"/>
            <a:ext cx="1536000" cy="1165499"/>
          </a:xfrm>
          <a:prstGeom prst="rect">
            <a:avLst/>
          </a:prstGeom>
          <a:solidFill>
            <a:srgbClr val="6666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Personalization Operational Models</a:t>
            </a:r>
          </a:p>
        </p:txBody>
      </p:sp>
      <p:sp>
        <p:nvSpPr>
          <p:cNvPr id="194" name="Shape 194"/>
          <p:cNvSpPr/>
          <p:nvPr/>
        </p:nvSpPr>
        <p:spPr>
          <a:xfrm>
            <a:off x="417450" y="4674878"/>
            <a:ext cx="1536000" cy="1165500"/>
          </a:xfrm>
          <a:prstGeom prst="rect">
            <a:avLst/>
          </a:prstGeom>
          <a:solidFill>
            <a:srgbClr val="DD7E6B"/>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Personalization </a:t>
            </a:r>
            <a:br>
              <a:rPr lang="en-US" b="1">
                <a:solidFill>
                  <a:srgbClr val="FFFFFF"/>
                </a:solidFill>
              </a:rPr>
            </a:br>
            <a:r>
              <a:rPr lang="en-US" b="1">
                <a:solidFill>
                  <a:srgbClr val="FFFFFF"/>
                </a:solidFill>
              </a:rPr>
              <a:t>Metrics</a:t>
            </a:r>
          </a:p>
        </p:txBody>
      </p:sp>
      <p:cxnSp>
        <p:nvCxnSpPr>
          <p:cNvPr id="206" name="Shape 206"/>
          <p:cNvCxnSpPr/>
          <p:nvPr/>
        </p:nvCxnSpPr>
        <p:spPr>
          <a:xfrm>
            <a:off x="4461831" y="1663904"/>
            <a:ext cx="0" cy="4032000"/>
          </a:xfrm>
          <a:prstGeom prst="straightConnector1">
            <a:avLst/>
          </a:prstGeom>
          <a:noFill/>
          <a:ln w="9525" cap="flat" cmpd="sng">
            <a:solidFill>
              <a:srgbClr val="980000"/>
            </a:solidFill>
            <a:prstDash val="dash"/>
            <a:round/>
            <a:headEnd type="none" w="med" len="med"/>
            <a:tailEnd type="none" w="med" len="med"/>
          </a:ln>
        </p:spPr>
      </p:cxnSp>
      <p:sp>
        <p:nvSpPr>
          <p:cNvPr id="207" name="Shape 207"/>
          <p:cNvSpPr/>
          <p:nvPr/>
        </p:nvSpPr>
        <p:spPr>
          <a:xfrm>
            <a:off x="2393100" y="3125100"/>
            <a:ext cx="1832700" cy="11655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400"/>
              </a:spcBef>
              <a:spcAft>
                <a:spcPts val="0"/>
              </a:spcAft>
              <a:buClr>
                <a:schemeClr val="lt2"/>
              </a:buClr>
              <a:buSzPct val="79998"/>
              <a:buFont typeface="Arial"/>
              <a:buChar char="•"/>
            </a:pPr>
            <a:r>
              <a:rPr lang="en-US" sz="900">
                <a:solidFill>
                  <a:schemeClr val="lt2"/>
                </a:solidFill>
              </a:rPr>
              <a:t>Enhance current webpage</a:t>
            </a:r>
          </a:p>
          <a:p>
            <a:pPr marL="342900" marR="0" lvl="0" indent="-342899" algn="l" rtl="0">
              <a:lnSpc>
                <a:spcPct val="106000"/>
              </a:lnSpc>
              <a:spcBef>
                <a:spcPts val="400"/>
              </a:spcBef>
              <a:spcAft>
                <a:spcPts val="0"/>
              </a:spcAft>
              <a:buClr>
                <a:schemeClr val="lt2"/>
              </a:buClr>
              <a:buSzPct val="79998"/>
              <a:buFont typeface="Arial"/>
              <a:buChar char="•"/>
            </a:pPr>
            <a:r>
              <a:rPr lang="en-US" sz="900" b="0" i="0" u="none" strike="noStrike" cap="none">
                <a:solidFill>
                  <a:schemeClr val="lt2"/>
                </a:solidFill>
                <a:latin typeface="Arial"/>
                <a:ea typeface="Arial"/>
                <a:cs typeface="Arial"/>
                <a:sym typeface="Arial"/>
              </a:rPr>
              <a:t>Evaluate operating model to grow organization </a:t>
            </a:r>
          </a:p>
          <a:p>
            <a:pPr marL="342900" marR="0" lvl="0" indent="-342899" algn="l" rtl="0">
              <a:lnSpc>
                <a:spcPct val="106000"/>
              </a:lnSpc>
              <a:spcBef>
                <a:spcPts val="400"/>
              </a:spcBef>
              <a:spcAft>
                <a:spcPts val="0"/>
              </a:spcAft>
              <a:buClr>
                <a:schemeClr val="lt2"/>
              </a:buClr>
              <a:buSzPct val="79998"/>
              <a:buFont typeface="Arial"/>
              <a:buChar char="•"/>
            </a:pPr>
            <a:r>
              <a:rPr lang="en-US" sz="900" b="0" i="0" u="none" strike="noStrike" cap="none">
                <a:solidFill>
                  <a:schemeClr val="lt2"/>
                </a:solidFill>
                <a:latin typeface="Arial"/>
                <a:ea typeface="Arial"/>
                <a:cs typeface="Arial"/>
                <a:sym typeface="Arial"/>
              </a:rPr>
              <a:t>Determine future digital platform</a:t>
            </a:r>
          </a:p>
        </p:txBody>
      </p:sp>
      <p:sp>
        <p:nvSpPr>
          <p:cNvPr id="208" name="Shape 208"/>
          <p:cNvSpPr/>
          <p:nvPr/>
        </p:nvSpPr>
        <p:spPr>
          <a:xfrm>
            <a:off x="4595062" y="4568725"/>
            <a:ext cx="1935300" cy="1143600"/>
          </a:xfrm>
          <a:prstGeom prst="rect">
            <a:avLst/>
          </a:prstGeom>
          <a:noFill/>
          <a:ln w="9525" cap="flat" cmpd="sng">
            <a:solidFill>
              <a:srgbClr val="000000">
                <a:alpha val="0"/>
              </a:srgbClr>
            </a:solidFill>
            <a:prstDash val="solid"/>
            <a:round/>
            <a:headEnd type="none" w="med" len="med"/>
            <a:tailEnd type="none" w="med" len="med"/>
          </a:ln>
        </p:spPr>
        <p:txBody>
          <a:bodyPr lIns="0" tIns="0" rIns="0" bIns="0" anchor="t" anchorCtr="0">
            <a:noAutofit/>
          </a:bodyPr>
          <a:lstStyle/>
          <a:p>
            <a:pPr marL="342900" marR="0" lvl="0" indent="-342900" algn="l" rtl="0">
              <a:lnSpc>
                <a:spcPct val="106000"/>
              </a:lnSpc>
              <a:spcBef>
                <a:spcPts val="400"/>
              </a:spcBef>
              <a:spcAft>
                <a:spcPts val="0"/>
              </a:spcAft>
              <a:buClr>
                <a:srgbClr val="000000"/>
              </a:buClr>
              <a:buSzPct val="100000"/>
              <a:buFont typeface="Arial"/>
              <a:buChar char="•"/>
            </a:pPr>
            <a:r>
              <a:rPr lang="en-US" sz="900"/>
              <a:t>Define metrics for new operational model</a:t>
            </a:r>
          </a:p>
          <a:p>
            <a:pPr marL="342900" marR="0" lvl="0" indent="-342900" algn="l" rtl="0">
              <a:lnSpc>
                <a:spcPct val="106000"/>
              </a:lnSpc>
              <a:spcBef>
                <a:spcPts val="400"/>
              </a:spcBef>
              <a:spcAft>
                <a:spcPts val="0"/>
              </a:spcAft>
              <a:buClr>
                <a:srgbClr val="000000"/>
              </a:buClr>
              <a:buSzPct val="100000"/>
              <a:buFont typeface="Arial"/>
              <a:buChar char="•"/>
            </a:pPr>
            <a:r>
              <a:rPr lang="en-US" sz="900" b="0" i="0" u="none" strike="noStrike" cap="none">
                <a:latin typeface="Arial"/>
                <a:ea typeface="Arial"/>
                <a:cs typeface="Arial"/>
                <a:sym typeface="Arial"/>
              </a:rPr>
              <a:t>Establish master data and reporting structure</a:t>
            </a:r>
          </a:p>
          <a:p>
            <a:pPr marL="342900" marR="0" lvl="0" indent="-342899" algn="l" rtl="0">
              <a:lnSpc>
                <a:spcPct val="106000"/>
              </a:lnSpc>
              <a:spcBef>
                <a:spcPts val="400"/>
              </a:spcBef>
              <a:spcAft>
                <a:spcPts val="0"/>
              </a:spcAft>
              <a:buClr>
                <a:srgbClr val="000000"/>
              </a:buClr>
              <a:buSzPct val="79998"/>
              <a:buFont typeface="Arial"/>
              <a:buChar char="•"/>
            </a:pPr>
            <a:r>
              <a:rPr lang="en-US" sz="900" b="0" i="0" u="none" strike="noStrike" cap="none">
                <a:latin typeface="Arial"/>
                <a:ea typeface="Arial"/>
                <a:cs typeface="Arial"/>
                <a:sym typeface="Arial"/>
              </a:rPr>
              <a:t>Establish </a:t>
            </a:r>
            <a:r>
              <a:rPr lang="en-US" sz="900"/>
              <a:t>a</a:t>
            </a:r>
            <a:r>
              <a:rPr lang="en-US" sz="900" b="0" i="0" u="none" strike="noStrike" cap="none">
                <a:latin typeface="Arial"/>
                <a:ea typeface="Arial"/>
                <a:cs typeface="Arial"/>
                <a:sym typeface="Arial"/>
              </a:rPr>
              <a:t> metrics dashboard</a:t>
            </a:r>
            <a:r>
              <a:rPr lang="en-US" sz="900"/>
              <a:t> w/ delivery to stakeholders</a:t>
            </a:r>
          </a:p>
        </p:txBody>
      </p:sp>
      <p:sp>
        <p:nvSpPr>
          <p:cNvPr id="209" name="Shape 209"/>
          <p:cNvSpPr/>
          <p:nvPr/>
        </p:nvSpPr>
        <p:spPr>
          <a:xfrm>
            <a:off x="2287250" y="5781575"/>
            <a:ext cx="2154900" cy="465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Font typeface="Arial"/>
              <a:buNone/>
            </a:pPr>
            <a:r>
              <a:rPr lang="en-US" b="1" i="0" u="none" strike="noStrike" cap="none">
                <a:solidFill>
                  <a:srgbClr val="FFFFFF"/>
                </a:solidFill>
                <a:latin typeface="Arial"/>
                <a:ea typeface="Arial"/>
                <a:cs typeface="Arial"/>
                <a:sym typeface="Arial"/>
              </a:rPr>
              <a:t>Short-Term</a:t>
            </a:r>
            <a:br>
              <a:rPr lang="en-US" b="1" i="0" u="none" strike="noStrike" cap="none">
                <a:solidFill>
                  <a:srgbClr val="FFFFFF"/>
                </a:solidFill>
                <a:latin typeface="Arial"/>
                <a:ea typeface="Arial"/>
                <a:cs typeface="Arial"/>
                <a:sym typeface="Arial"/>
              </a:rPr>
            </a:br>
            <a:r>
              <a:rPr lang="en-US" b="1" i="1" u="none" strike="noStrike" cap="none">
                <a:solidFill>
                  <a:srgbClr val="FFFFFF"/>
                </a:solidFill>
                <a:latin typeface="Arial"/>
                <a:ea typeface="Arial"/>
                <a:cs typeface="Arial"/>
                <a:sym typeface="Arial"/>
              </a:rPr>
              <a:t>12 months</a:t>
            </a:r>
            <a:br>
              <a:rPr lang="en-US" b="1" i="0" u="none" strike="noStrike" cap="none">
                <a:solidFill>
                  <a:srgbClr val="FFFFFF"/>
                </a:solidFill>
                <a:latin typeface="Arial"/>
                <a:ea typeface="Arial"/>
                <a:cs typeface="Arial"/>
                <a:sym typeface="Arial"/>
              </a:rPr>
            </a:br>
            <a:endParaRPr lang="en-US" b="1" i="0" u="none" strike="noStrike" cap="none">
              <a:solidFill>
                <a:srgbClr val="FFFFFF"/>
              </a:solidFill>
              <a:latin typeface="Arial"/>
              <a:ea typeface="Arial"/>
              <a:cs typeface="Arial"/>
              <a:sym typeface="Arial"/>
            </a:endParaRPr>
          </a:p>
        </p:txBody>
      </p:sp>
      <p:sp>
        <p:nvSpPr>
          <p:cNvPr id="210" name="Shape 210"/>
          <p:cNvSpPr/>
          <p:nvPr/>
        </p:nvSpPr>
        <p:spPr>
          <a:xfrm>
            <a:off x="4461827" y="5781575"/>
            <a:ext cx="2215500" cy="465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Mid-Term</a:t>
            </a:r>
          </a:p>
          <a:p>
            <a:pPr marL="0" marR="0" lvl="0" indent="0" algn="ctr" rtl="0">
              <a:lnSpc>
                <a:spcPct val="106000"/>
              </a:lnSpc>
              <a:spcBef>
                <a:spcPts val="0"/>
              </a:spcBef>
              <a:spcAft>
                <a:spcPts val="0"/>
              </a:spcAft>
              <a:buClr>
                <a:srgbClr val="FFFFFF"/>
              </a:buClr>
              <a:buFont typeface="Arial"/>
              <a:buNone/>
            </a:pPr>
            <a:r>
              <a:rPr lang="en-US" b="1">
                <a:solidFill>
                  <a:srgbClr val="FFFFFF"/>
                </a:solidFill>
              </a:rPr>
              <a:t>1-3 Years</a:t>
            </a:r>
          </a:p>
        </p:txBody>
      </p:sp>
      <p:sp>
        <p:nvSpPr>
          <p:cNvPr id="211" name="Shape 211"/>
          <p:cNvSpPr/>
          <p:nvPr/>
        </p:nvSpPr>
        <p:spPr>
          <a:xfrm>
            <a:off x="6710596" y="5781575"/>
            <a:ext cx="2154900" cy="465600"/>
          </a:xfrm>
          <a:prstGeom prst="rect">
            <a:avLst/>
          </a:prstGeom>
          <a:solidFill>
            <a:srgbClr val="CC0066"/>
          </a:solidFill>
          <a:ln>
            <a:noFill/>
          </a:ln>
        </p:spPr>
        <p:txBody>
          <a:bodyPr lIns="45700" tIns="45700" rIns="45700" bIns="45700" anchor="t" anchorCtr="0">
            <a:noAutofit/>
          </a:bodyPr>
          <a:lstStyle/>
          <a:p>
            <a:pPr marL="0" marR="0" lvl="0" indent="0" algn="ctr" rtl="0">
              <a:lnSpc>
                <a:spcPct val="106000"/>
              </a:lnSpc>
              <a:spcBef>
                <a:spcPts val="0"/>
              </a:spcBef>
              <a:spcAft>
                <a:spcPts val="0"/>
              </a:spcAft>
              <a:buClr>
                <a:srgbClr val="FFFFFF"/>
              </a:buClr>
              <a:buFont typeface="Arial"/>
              <a:buNone/>
            </a:pPr>
            <a:r>
              <a:rPr lang="en-US" b="1">
                <a:solidFill>
                  <a:srgbClr val="FFFFFF"/>
                </a:solidFill>
              </a:rPr>
              <a:t>Long-Term</a:t>
            </a:r>
          </a:p>
          <a:p>
            <a:pPr marL="0" marR="0" lvl="0" indent="0" algn="ctr" rtl="0">
              <a:lnSpc>
                <a:spcPct val="106000"/>
              </a:lnSpc>
              <a:spcBef>
                <a:spcPts val="0"/>
              </a:spcBef>
              <a:spcAft>
                <a:spcPts val="0"/>
              </a:spcAft>
              <a:buClr>
                <a:srgbClr val="FFFFFF"/>
              </a:buClr>
              <a:buFont typeface="Arial"/>
              <a:buNone/>
            </a:pPr>
            <a:r>
              <a:rPr lang="en-US" b="1">
                <a:solidFill>
                  <a:srgbClr val="FFFFFF"/>
                </a:solidFill>
              </a:rPr>
              <a:t>3+ Years</a:t>
            </a:r>
          </a:p>
        </p:txBody>
      </p:sp>
      <p:cxnSp>
        <p:nvCxnSpPr>
          <p:cNvPr id="212" name="Shape 212"/>
          <p:cNvCxnSpPr>
            <a:stCxn id="195" idx="0"/>
          </p:cNvCxnSpPr>
          <p:nvPr/>
        </p:nvCxnSpPr>
        <p:spPr>
          <a:xfrm>
            <a:off x="1185450" y="1808275"/>
            <a:ext cx="0" cy="0"/>
          </a:xfrm>
          <a:prstGeom prst="straightConnector1">
            <a:avLst/>
          </a:prstGeom>
          <a:noFill/>
          <a:ln w="9525" cap="flat" cmpd="sng">
            <a:solidFill>
              <a:schemeClr val="dk2"/>
            </a:solidFill>
            <a:prstDash val="solid"/>
            <a:round/>
            <a:headEnd type="none" w="lg" len="lg"/>
            <a:tailEnd type="none" w="lg" len="lg"/>
          </a:ln>
        </p:spPr>
      </p:cxnSp>
      <p:sp>
        <p:nvSpPr>
          <p:cNvPr id="213" name="Shape 213"/>
          <p:cNvSpPr txBox="1"/>
          <p:nvPr/>
        </p:nvSpPr>
        <p:spPr>
          <a:xfrm>
            <a:off x="266050" y="812725"/>
            <a:ext cx="8413500" cy="430200"/>
          </a:xfrm>
          <a:prstGeom prst="rect">
            <a:avLst/>
          </a:prstGeom>
          <a:noFill/>
          <a:ln>
            <a:noFill/>
          </a:ln>
        </p:spPr>
        <p:txBody>
          <a:bodyPr lIns="91425" tIns="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i="1" dirty="0">
                <a:solidFill>
                  <a:schemeClr val="dk1"/>
                </a:solidFill>
              </a:rPr>
              <a:t>Metrics maturity will be based on the personalization strategy and operational models that are established along the journey. Metrics should inform further strategic moves and operational models.</a:t>
            </a:r>
          </a:p>
        </p:txBody>
      </p:sp>
      <p:cxnSp>
        <p:nvCxnSpPr>
          <p:cNvPr id="214" name="Shape 214"/>
          <p:cNvCxnSpPr/>
          <p:nvPr/>
        </p:nvCxnSpPr>
        <p:spPr>
          <a:xfrm>
            <a:off x="2183600" y="3050175"/>
            <a:ext cx="6563400" cy="0"/>
          </a:xfrm>
          <a:prstGeom prst="straightConnector1">
            <a:avLst/>
          </a:prstGeom>
          <a:noFill/>
          <a:ln w="9525" cap="flat" cmpd="sng">
            <a:solidFill>
              <a:srgbClr val="980000"/>
            </a:solidFill>
            <a:prstDash val="dash"/>
            <a:round/>
            <a:headEnd type="none" w="lg" len="lg"/>
            <a:tailEnd type="none" w="lg" len="lg"/>
          </a:ln>
        </p:spPr>
      </p:cxnSp>
      <p:cxnSp>
        <p:nvCxnSpPr>
          <p:cNvPr id="215" name="Shape 215"/>
          <p:cNvCxnSpPr/>
          <p:nvPr/>
        </p:nvCxnSpPr>
        <p:spPr>
          <a:xfrm>
            <a:off x="2183600" y="4499500"/>
            <a:ext cx="6563400" cy="0"/>
          </a:xfrm>
          <a:prstGeom prst="straightConnector1">
            <a:avLst/>
          </a:prstGeom>
          <a:noFill/>
          <a:ln w="9525" cap="flat" cmpd="sng">
            <a:solidFill>
              <a:srgbClr val="980000"/>
            </a:solidFill>
            <a:prstDash val="dash"/>
            <a:round/>
            <a:headEnd type="none" w="lg" len="lg"/>
            <a:tailEnd type="none" w="lg" len="lg"/>
          </a:ln>
        </p:spPr>
      </p:cxnSp>
      <p:sp>
        <p:nvSpPr>
          <p:cNvPr id="216" name="Shape 216"/>
          <p:cNvSpPr/>
          <p:nvPr/>
        </p:nvSpPr>
        <p:spPr>
          <a:xfrm>
            <a:off x="6802125" y="1884475"/>
            <a:ext cx="1935300" cy="10764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0"/>
              </a:spcBef>
              <a:spcAft>
                <a:spcPts val="0"/>
              </a:spcAft>
              <a:buClr>
                <a:schemeClr val="lt2"/>
              </a:buClr>
              <a:buSzPct val="79998"/>
              <a:buFont typeface="Arial"/>
              <a:buChar char="•"/>
            </a:pPr>
            <a:r>
              <a:rPr lang="en-US" sz="900">
                <a:solidFill>
                  <a:schemeClr val="lt2"/>
                </a:solidFill>
              </a:rPr>
              <a:t>Personalized and automated  diagnosis recommendations on plans</a:t>
            </a:r>
          </a:p>
          <a:p>
            <a:pPr marL="342900" marR="0" lvl="0" indent="-354330" algn="l" rtl="0">
              <a:lnSpc>
                <a:spcPct val="106000"/>
              </a:lnSpc>
              <a:spcBef>
                <a:spcPts val="0"/>
              </a:spcBef>
              <a:spcAft>
                <a:spcPts val="0"/>
              </a:spcAft>
              <a:buClr>
                <a:schemeClr val="lt2"/>
              </a:buClr>
              <a:buSzPct val="100000"/>
              <a:buFont typeface="Arial"/>
              <a:buChar char="•"/>
            </a:pPr>
            <a:r>
              <a:rPr lang="en-US" sz="900">
                <a:solidFill>
                  <a:schemeClr val="lt2"/>
                </a:solidFill>
              </a:rPr>
              <a:t>1 to 1 tailored  dialogue with each user through health coaches</a:t>
            </a:r>
          </a:p>
          <a:p>
            <a:pPr marL="342900" marR="0" lvl="0" indent="-354330" algn="l" rtl="0">
              <a:lnSpc>
                <a:spcPct val="106000"/>
              </a:lnSpc>
              <a:spcBef>
                <a:spcPts val="0"/>
              </a:spcBef>
              <a:spcAft>
                <a:spcPts val="0"/>
              </a:spcAft>
              <a:buClr>
                <a:schemeClr val="lt2"/>
              </a:buClr>
              <a:buSzPct val="100000"/>
              <a:buFont typeface="Arial"/>
              <a:buChar char="•"/>
            </a:pPr>
            <a:r>
              <a:rPr lang="en-US" sz="900">
                <a:solidFill>
                  <a:schemeClr val="lt2"/>
                </a:solidFill>
              </a:rPr>
              <a:t>Personalized tracking of goals</a:t>
            </a:r>
          </a:p>
        </p:txBody>
      </p:sp>
      <p:sp>
        <p:nvSpPr>
          <p:cNvPr id="217" name="Shape 217"/>
          <p:cNvSpPr/>
          <p:nvPr/>
        </p:nvSpPr>
        <p:spPr>
          <a:xfrm>
            <a:off x="6802125" y="3191987"/>
            <a:ext cx="1935300" cy="10764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0"/>
              </a:spcBef>
              <a:spcAft>
                <a:spcPts val="0"/>
              </a:spcAft>
              <a:buClr>
                <a:schemeClr val="lt2"/>
              </a:buClr>
              <a:buSzPct val="79998"/>
              <a:buFont typeface="Arial"/>
              <a:buChar char="•"/>
            </a:pPr>
            <a:r>
              <a:rPr lang="en-US" sz="900">
                <a:solidFill>
                  <a:schemeClr val="lt2"/>
                </a:solidFill>
              </a:rPr>
              <a:t>Culture of constant testing and innovation</a:t>
            </a:r>
          </a:p>
          <a:p>
            <a:pPr marL="342900" marR="0" lvl="0" indent="-354330" algn="l" rtl="0">
              <a:lnSpc>
                <a:spcPct val="106000"/>
              </a:lnSpc>
              <a:spcBef>
                <a:spcPts val="0"/>
              </a:spcBef>
              <a:spcAft>
                <a:spcPts val="0"/>
              </a:spcAft>
              <a:buClr>
                <a:schemeClr val="lt2"/>
              </a:buClr>
              <a:buSzPct val="100000"/>
              <a:buFont typeface="Arial"/>
              <a:buChar char="•"/>
            </a:pPr>
            <a:r>
              <a:rPr lang="en-US" sz="900">
                <a:solidFill>
                  <a:schemeClr val="lt2"/>
                </a:solidFill>
              </a:rPr>
              <a:t>Multichannel digital platforms allowing different user touchpoints</a:t>
            </a:r>
          </a:p>
          <a:p>
            <a:pPr marL="342900" marR="0" lvl="0" indent="-354330" algn="l" rtl="0">
              <a:lnSpc>
                <a:spcPct val="106000"/>
              </a:lnSpc>
              <a:spcBef>
                <a:spcPts val="0"/>
              </a:spcBef>
              <a:spcAft>
                <a:spcPts val="0"/>
              </a:spcAft>
              <a:buClr>
                <a:schemeClr val="lt2"/>
              </a:buClr>
              <a:buSzPct val="100000"/>
              <a:buFont typeface="Arial"/>
              <a:buChar char="•"/>
            </a:pPr>
            <a:r>
              <a:rPr lang="en-US" sz="900">
                <a:solidFill>
                  <a:schemeClr val="lt2"/>
                </a:solidFill>
              </a:rPr>
              <a:t>End-to-end master data management capabilities</a:t>
            </a:r>
          </a:p>
        </p:txBody>
      </p:sp>
      <p:sp>
        <p:nvSpPr>
          <p:cNvPr id="218" name="Shape 218"/>
          <p:cNvSpPr/>
          <p:nvPr/>
        </p:nvSpPr>
        <p:spPr>
          <a:xfrm>
            <a:off x="6802125" y="4618837"/>
            <a:ext cx="1935300" cy="1076400"/>
          </a:xfrm>
          <a:prstGeom prst="rect">
            <a:avLst/>
          </a:prstGeom>
          <a:noFill/>
          <a:ln w="9525" cap="flat" cmpd="sng">
            <a:solidFill>
              <a:srgbClr val="980000">
                <a:alpha val="0"/>
              </a:srgbClr>
            </a:solidFill>
            <a:prstDash val="solid"/>
            <a:round/>
            <a:headEnd type="none" w="med" len="med"/>
            <a:tailEnd type="none" w="med" len="med"/>
          </a:ln>
        </p:spPr>
        <p:txBody>
          <a:bodyPr lIns="0" tIns="0" rIns="0" bIns="0" anchor="t" anchorCtr="0">
            <a:noAutofit/>
          </a:bodyPr>
          <a:lstStyle/>
          <a:p>
            <a:pPr marL="342900" marR="0" lvl="0" indent="-342899" algn="l" rtl="0">
              <a:lnSpc>
                <a:spcPct val="106000"/>
              </a:lnSpc>
              <a:spcBef>
                <a:spcPts val="0"/>
              </a:spcBef>
              <a:spcAft>
                <a:spcPts val="0"/>
              </a:spcAft>
              <a:buClr>
                <a:srgbClr val="000000"/>
              </a:buClr>
              <a:buSzPct val="79998"/>
              <a:buFont typeface="Arial"/>
              <a:buChar char="•"/>
            </a:pPr>
            <a:r>
              <a:rPr lang="en-US" sz="900"/>
              <a:t>Data warehouse widely available to pull reports on-demand</a:t>
            </a:r>
          </a:p>
          <a:p>
            <a:pPr marL="342900" marR="0" lvl="0" indent="-354330" algn="l" rtl="0">
              <a:lnSpc>
                <a:spcPct val="106000"/>
              </a:lnSpc>
              <a:spcBef>
                <a:spcPts val="0"/>
              </a:spcBef>
              <a:spcAft>
                <a:spcPts val="0"/>
              </a:spcAft>
              <a:buClr>
                <a:srgbClr val="000000"/>
              </a:buClr>
              <a:buSzPct val="100000"/>
              <a:buFont typeface="Arial"/>
              <a:buChar char="•"/>
            </a:pPr>
            <a:r>
              <a:rPr lang="en-US" sz="900"/>
              <a:t>User friendly interfaces for reporting progress on metrics</a:t>
            </a:r>
          </a:p>
          <a:p>
            <a:pPr marL="342900" marR="0" lvl="0" indent="-354330" algn="l" rtl="0">
              <a:lnSpc>
                <a:spcPct val="106000"/>
              </a:lnSpc>
              <a:spcBef>
                <a:spcPts val="0"/>
              </a:spcBef>
              <a:spcAft>
                <a:spcPts val="0"/>
              </a:spcAft>
              <a:buClr>
                <a:srgbClr val="000000"/>
              </a:buClr>
              <a:buSzPct val="100000"/>
              <a:buFont typeface="Arial"/>
              <a:buChar char="•"/>
            </a:pPr>
            <a:r>
              <a:rPr lang="en-US" sz="900"/>
              <a:t>Tailored metrics reports to various stakeholders</a:t>
            </a:r>
          </a:p>
        </p:txBody>
      </p:sp>
      <p:cxnSp>
        <p:nvCxnSpPr>
          <p:cNvPr id="219" name="Shape 219"/>
          <p:cNvCxnSpPr>
            <a:stCxn id="194" idx="1"/>
            <a:endCxn id="195" idx="1"/>
          </p:cNvCxnSpPr>
          <p:nvPr/>
        </p:nvCxnSpPr>
        <p:spPr>
          <a:xfrm rot="10800000" flipH="1">
            <a:off x="417450" y="2391128"/>
            <a:ext cx="600" cy="2866500"/>
          </a:xfrm>
          <a:prstGeom prst="curvedConnector3">
            <a:avLst>
              <a:gd name="adj1" fmla="val -39687500"/>
            </a:avLst>
          </a:prstGeom>
          <a:noFill/>
          <a:ln w="38100" cap="flat" cmpd="sng">
            <a:solidFill>
              <a:srgbClr val="CC0066"/>
            </a:solidFill>
            <a:prstDash val="solid"/>
            <a:round/>
            <a:headEnd type="none" w="lg" len="lg"/>
            <a:tailEnd type="stealth" w="lg" len="lg"/>
          </a:ln>
        </p:spPr>
      </p:cxn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7</a:t>
            </a:fld>
            <a:endParaRPr lang="en-US" sz="900">
              <a:solidFill>
                <a:schemeClr val="dk1"/>
              </a:solidFill>
              <a:latin typeface="Belleza"/>
              <a:ea typeface="Belleza"/>
              <a:cs typeface="Belleza"/>
              <a:sym typeface="Bellez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248575" y="372535"/>
            <a:ext cx="8353500" cy="465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400" b="1">
                <a:solidFill>
                  <a:schemeClr val="dk2"/>
                </a:solidFill>
              </a:rPr>
              <a:t>Final Deliverable: Metrics</a:t>
            </a:r>
            <a:r>
              <a:rPr lang="en-US" sz="2400" b="1" i="0" u="none" strike="noStrike" cap="none">
                <a:solidFill>
                  <a:schemeClr val="dk2"/>
                </a:solidFill>
                <a:latin typeface="Arial"/>
                <a:ea typeface="Arial"/>
                <a:cs typeface="Arial"/>
                <a:sym typeface="Arial"/>
              </a:rPr>
              <a:t> Playbook</a:t>
            </a:r>
          </a:p>
        </p:txBody>
      </p:sp>
      <p:sp>
        <p:nvSpPr>
          <p:cNvPr id="226" name="Shape 226"/>
          <p:cNvSpPr/>
          <p:nvPr/>
        </p:nvSpPr>
        <p:spPr>
          <a:xfrm>
            <a:off x="1672299" y="1516200"/>
            <a:ext cx="34053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Short-Term</a:t>
            </a:r>
            <a:br>
              <a:rPr lang="en-US" sz="1100" b="1" i="0" u="none" strike="noStrike" cap="none">
                <a:solidFill>
                  <a:srgbClr val="FFFFFF"/>
                </a:solidFill>
                <a:latin typeface="Arial"/>
                <a:ea typeface="Arial"/>
                <a:cs typeface="Arial"/>
                <a:sym typeface="Arial"/>
              </a:rPr>
            </a:br>
            <a:r>
              <a:rPr lang="en-US" sz="1100" b="1" i="1" u="none" strike="noStrike" cap="none">
                <a:solidFill>
                  <a:srgbClr val="FFFFFF"/>
                </a:solidFill>
                <a:latin typeface="Arial"/>
                <a:ea typeface="Arial"/>
                <a:cs typeface="Arial"/>
                <a:sym typeface="Arial"/>
              </a:rPr>
              <a:t>12 months</a:t>
            </a:r>
          </a:p>
        </p:txBody>
      </p:sp>
      <p:sp>
        <p:nvSpPr>
          <p:cNvPr id="227" name="Shape 227"/>
          <p:cNvSpPr/>
          <p:nvPr/>
        </p:nvSpPr>
        <p:spPr>
          <a:xfrm>
            <a:off x="5239846" y="1516199"/>
            <a:ext cx="3412200" cy="4650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a:solidFill>
                  <a:srgbClr val="FFFFFF"/>
                </a:solidFill>
              </a:rPr>
              <a:t>Mid Term &amp; </a:t>
            </a:r>
            <a:r>
              <a:rPr lang="en-US" sz="1100" b="1" i="0" u="none" strike="noStrike" cap="none">
                <a:solidFill>
                  <a:srgbClr val="FFFFFF"/>
                </a:solidFill>
                <a:latin typeface="Arial"/>
                <a:ea typeface="Arial"/>
                <a:cs typeface="Arial"/>
                <a:sym typeface="Arial"/>
              </a:rPr>
              <a:t>Long-Term</a:t>
            </a:r>
          </a:p>
        </p:txBody>
      </p:sp>
      <p:sp>
        <p:nvSpPr>
          <p:cNvPr id="228" name="Shape 228"/>
          <p:cNvSpPr/>
          <p:nvPr/>
        </p:nvSpPr>
        <p:spPr>
          <a:xfrm>
            <a:off x="248575" y="2449291"/>
            <a:ext cx="1337700" cy="1499399"/>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Metrics </a:t>
            </a:r>
            <a:r>
              <a:rPr lang="en-US" sz="1100" b="1">
                <a:solidFill>
                  <a:srgbClr val="FFFFFF"/>
                </a:solidFill>
              </a:rPr>
              <a:t>Methodology &amp; Strategy</a:t>
            </a:r>
          </a:p>
        </p:txBody>
      </p:sp>
      <p:sp>
        <p:nvSpPr>
          <p:cNvPr id="229" name="Shape 229"/>
          <p:cNvSpPr/>
          <p:nvPr/>
        </p:nvSpPr>
        <p:spPr>
          <a:xfrm>
            <a:off x="248575" y="4167255"/>
            <a:ext cx="1337700" cy="1499400"/>
          </a:xfrm>
          <a:prstGeom prst="rect">
            <a:avLst/>
          </a:prstGeom>
          <a:solidFill>
            <a:srgbClr val="CC0066"/>
          </a:solidFill>
          <a:ln>
            <a:noFill/>
          </a:ln>
        </p:spPr>
        <p:txBody>
          <a:bodyPr lIns="45700" tIns="45700" rIns="45700" bIns="45700" anchor="ctr" anchorCtr="0">
            <a:noAutofit/>
          </a:bodyPr>
          <a:lstStyle/>
          <a:p>
            <a:pPr marL="0" marR="0" lvl="0" indent="0" algn="ctr" rtl="0">
              <a:lnSpc>
                <a:spcPct val="106000"/>
              </a:lnSpc>
              <a:spcBef>
                <a:spcPts val="0"/>
              </a:spcBef>
              <a:spcAft>
                <a:spcPts val="0"/>
              </a:spcAft>
              <a:buClr>
                <a:srgbClr val="FFFFFF"/>
              </a:buClr>
              <a:buSzPct val="25000"/>
              <a:buFont typeface="Arial"/>
              <a:buNone/>
            </a:pPr>
            <a:r>
              <a:rPr lang="en-US" sz="1100" b="1">
                <a:solidFill>
                  <a:srgbClr val="FFFFFF"/>
                </a:solidFill>
              </a:rPr>
              <a:t>Applied </a:t>
            </a:r>
          </a:p>
          <a:p>
            <a:pPr marL="0" marR="0" lvl="0" indent="0" algn="ctr" rtl="0">
              <a:lnSpc>
                <a:spcPct val="106000"/>
              </a:lnSpc>
              <a:spcBef>
                <a:spcPts val="0"/>
              </a:spcBef>
              <a:spcAft>
                <a:spcPts val="0"/>
              </a:spcAft>
              <a:buClr>
                <a:srgbClr val="FFFFFF"/>
              </a:buClr>
              <a:buSzPct val="25000"/>
              <a:buFont typeface="Arial"/>
              <a:buNone/>
            </a:pPr>
            <a:r>
              <a:rPr lang="en-US" sz="1100" b="1" i="0" u="none" strike="noStrike" cap="none">
                <a:solidFill>
                  <a:srgbClr val="FFFFFF"/>
                </a:solidFill>
                <a:latin typeface="Arial"/>
                <a:ea typeface="Arial"/>
                <a:cs typeface="Arial"/>
                <a:sym typeface="Arial"/>
              </a:rPr>
              <a:t>Tools</a:t>
            </a:r>
          </a:p>
        </p:txBody>
      </p:sp>
      <p:sp>
        <p:nvSpPr>
          <p:cNvPr id="230" name="Shape 230"/>
          <p:cNvSpPr/>
          <p:nvPr/>
        </p:nvSpPr>
        <p:spPr>
          <a:xfrm>
            <a:off x="1672298" y="2449291"/>
            <a:ext cx="3405300" cy="1499399"/>
          </a:xfrm>
          <a:prstGeom prst="rect">
            <a:avLst/>
          </a:prstGeom>
          <a:noFill/>
          <a:ln w="9525" cap="flat" cmpd="sng">
            <a:solidFill>
              <a:schemeClr val="dk2"/>
            </a:solidFill>
            <a:prstDash val="solid"/>
            <a:round/>
            <a:headEnd type="none" w="med" len="med"/>
            <a:tailEnd type="none" w="med" len="med"/>
          </a:ln>
        </p:spPr>
        <p:txBody>
          <a:bodyPr lIns="45700" tIns="45700" rIns="45700" bIns="45700" anchor="ctr" anchorCtr="0">
            <a:noAutofit/>
          </a:bodyPr>
          <a:lstStyle/>
          <a:p>
            <a:pPr marL="171450" lvl="0" indent="-171450" rtl="0">
              <a:spcBef>
                <a:spcPts val="0"/>
              </a:spcBef>
              <a:buClr>
                <a:schemeClr val="dk1"/>
              </a:buClr>
              <a:buSzPct val="100000"/>
              <a:buFont typeface="Arial"/>
              <a:buChar char="•"/>
            </a:pPr>
            <a:r>
              <a:rPr lang="en-US" sz="1100">
                <a:solidFill>
                  <a:schemeClr val="dk1"/>
                </a:solidFill>
              </a:rPr>
              <a:t>Refreshed </a:t>
            </a:r>
            <a:r>
              <a:rPr lang="en-US" sz="1100" b="1">
                <a:solidFill>
                  <a:schemeClr val="dk1"/>
                </a:solidFill>
              </a:rPr>
              <a:t>current state logic model</a:t>
            </a:r>
          </a:p>
          <a:p>
            <a:pPr marL="171450" lvl="0" indent="-171450" rtl="0">
              <a:spcBef>
                <a:spcPts val="1200"/>
              </a:spcBef>
              <a:buClr>
                <a:schemeClr val="dk1"/>
              </a:buClr>
              <a:buSzPct val="100000"/>
              <a:buFont typeface="Arial"/>
              <a:buChar char="•"/>
            </a:pPr>
            <a:r>
              <a:rPr lang="en-US" sz="1100" b="1">
                <a:solidFill>
                  <a:schemeClr val="dk1"/>
                </a:solidFill>
              </a:rPr>
              <a:t>Outcomes definition</a:t>
            </a:r>
            <a:r>
              <a:rPr lang="en-US" sz="1100">
                <a:solidFill>
                  <a:schemeClr val="dk1"/>
                </a:solidFill>
              </a:rPr>
              <a:t> – specific activities</a:t>
            </a:r>
          </a:p>
          <a:p>
            <a:pPr marL="171450" lvl="0" indent="-171450" rtl="0">
              <a:spcBef>
                <a:spcPts val="1200"/>
              </a:spcBef>
              <a:buClr>
                <a:schemeClr val="dk1"/>
              </a:buClr>
              <a:buSzPct val="100000"/>
              <a:buFont typeface="Arial"/>
              <a:buChar char="•"/>
            </a:pPr>
            <a:r>
              <a:rPr lang="en-US" sz="1100">
                <a:solidFill>
                  <a:schemeClr val="dk1"/>
                </a:solidFill>
              </a:rPr>
              <a:t>Recommendations for </a:t>
            </a:r>
            <a:r>
              <a:rPr lang="en-US" sz="1100" b="1">
                <a:solidFill>
                  <a:schemeClr val="dk1"/>
                </a:solidFill>
              </a:rPr>
              <a:t>user segments</a:t>
            </a:r>
          </a:p>
          <a:p>
            <a:pPr marL="171450" lvl="0" indent="-171450" rtl="0">
              <a:spcBef>
                <a:spcPts val="1200"/>
              </a:spcBef>
              <a:buClr>
                <a:schemeClr val="dk1"/>
              </a:buClr>
              <a:buSzPct val="100000"/>
              <a:buFont typeface="Arial"/>
              <a:buChar char="•"/>
            </a:pPr>
            <a:r>
              <a:rPr lang="en-US" sz="1100" b="1">
                <a:solidFill>
                  <a:schemeClr val="dk1"/>
                </a:solidFill>
              </a:rPr>
              <a:t>Definition of metrics</a:t>
            </a:r>
            <a:r>
              <a:rPr lang="en-US" sz="1100">
                <a:solidFill>
                  <a:schemeClr val="dk1"/>
                </a:solidFill>
              </a:rPr>
              <a:t> to track outcomes</a:t>
            </a:r>
          </a:p>
        </p:txBody>
      </p:sp>
      <p:sp>
        <p:nvSpPr>
          <p:cNvPr id="231" name="Shape 231"/>
          <p:cNvSpPr/>
          <p:nvPr/>
        </p:nvSpPr>
        <p:spPr>
          <a:xfrm>
            <a:off x="5246771" y="2449291"/>
            <a:ext cx="3405300" cy="1499399"/>
          </a:xfrm>
          <a:prstGeom prst="rect">
            <a:avLst/>
          </a:prstGeom>
          <a:noFill/>
          <a:ln w="9525" cap="flat" cmpd="sng">
            <a:solidFill>
              <a:schemeClr val="dk2"/>
            </a:solidFill>
            <a:prstDash val="solid"/>
            <a:round/>
            <a:headEnd type="none" w="med" len="med"/>
            <a:tailEnd type="none" w="med" len="med"/>
          </a:ln>
        </p:spPr>
        <p:txBody>
          <a:bodyPr lIns="45700" tIns="45700" rIns="45700" bIns="45700" anchor="ctr" anchorCtr="0">
            <a:noAutofit/>
          </a:bodyPr>
          <a:lstStyle/>
          <a:p>
            <a:pPr marL="171450" marR="0" lvl="0" indent="-171450" algn="l" rtl="0">
              <a:lnSpc>
                <a:spcPct val="100000"/>
              </a:lnSpc>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Recommendation on how to phase work towards long-term</a:t>
            </a:r>
          </a:p>
          <a:p>
            <a:pPr marL="171450" marR="0" lvl="0" indent="-171450" algn="l" rtl="0">
              <a:lnSpc>
                <a:spcPct val="100000"/>
              </a:lnSpc>
              <a:spcBef>
                <a:spcPts val="1200"/>
              </a:spcBef>
              <a:spcAft>
                <a:spcPts val="0"/>
              </a:spcAft>
              <a:buClr>
                <a:schemeClr val="dk1"/>
              </a:buClr>
              <a:buSzPct val="100000"/>
              <a:buFont typeface="Arial"/>
              <a:buChar char="•"/>
            </a:pPr>
            <a:r>
              <a:rPr lang="en-US" sz="1100">
                <a:solidFill>
                  <a:schemeClr val="dk1"/>
                </a:solidFill>
              </a:rPr>
              <a:t>Proposed methodology to evaluate different operational models</a:t>
            </a:r>
          </a:p>
          <a:p>
            <a:pPr marL="171450" marR="0" lvl="0" indent="-171450" algn="l" rtl="0">
              <a:lnSpc>
                <a:spcPct val="100000"/>
              </a:lnSpc>
              <a:spcBef>
                <a:spcPts val="1200"/>
              </a:spcBef>
              <a:spcAft>
                <a:spcPts val="0"/>
              </a:spcAft>
              <a:buClr>
                <a:schemeClr val="dk1"/>
              </a:buClr>
              <a:buSzPct val="100000"/>
              <a:buFont typeface="Arial"/>
              <a:buChar char="•"/>
            </a:pPr>
            <a:r>
              <a:rPr lang="en-US" sz="1100">
                <a:solidFill>
                  <a:schemeClr val="dk1"/>
                </a:solidFill>
              </a:rPr>
              <a:t>Exploration of different patterns and functionalities of personalized platforms</a:t>
            </a:r>
          </a:p>
        </p:txBody>
      </p:sp>
      <p:sp>
        <p:nvSpPr>
          <p:cNvPr id="232" name="Shape 232"/>
          <p:cNvSpPr/>
          <p:nvPr/>
        </p:nvSpPr>
        <p:spPr>
          <a:xfrm>
            <a:off x="1665372" y="4167255"/>
            <a:ext cx="3405300" cy="1499400"/>
          </a:xfrm>
          <a:prstGeom prst="rect">
            <a:avLst/>
          </a:prstGeom>
          <a:noFill/>
          <a:ln w="9525" cap="flat" cmpd="sng">
            <a:solidFill>
              <a:schemeClr val="dk2"/>
            </a:solidFill>
            <a:prstDash val="solid"/>
            <a:round/>
            <a:headEnd type="none" w="med" len="med"/>
            <a:tailEnd type="none" w="med" len="med"/>
          </a:ln>
        </p:spPr>
        <p:txBody>
          <a:bodyPr lIns="45700" tIns="45700" rIns="45700" bIns="45700" anchor="ctr" anchorCtr="0">
            <a:noAutofit/>
          </a:bodyPr>
          <a:lstStyle/>
          <a:p>
            <a:pPr marL="171450" marR="0" lvl="0" indent="-171450" algn="l" rtl="0">
              <a:lnSpc>
                <a:spcPct val="100000"/>
              </a:lnSpc>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User interviews</a:t>
            </a:r>
          </a:p>
          <a:p>
            <a:pPr marL="171450" marR="0" lvl="0" indent="-171450" algn="l" rtl="0">
              <a:lnSpc>
                <a:spcPct val="100000"/>
              </a:lnSpc>
              <a:spcBef>
                <a:spcPts val="120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Survey outline and process</a:t>
            </a:r>
          </a:p>
          <a:p>
            <a:pPr marL="171450" marR="0" lvl="0" indent="-171450" algn="l" rtl="0">
              <a:lnSpc>
                <a:spcPct val="100000"/>
              </a:lnSpc>
              <a:spcBef>
                <a:spcPts val="1200"/>
              </a:spcBef>
              <a:spcAft>
                <a:spcPts val="0"/>
              </a:spcAft>
              <a:buClr>
                <a:schemeClr val="dk1"/>
              </a:buClr>
              <a:buSzPct val="100000"/>
              <a:buFont typeface="Arial"/>
              <a:buChar char="•"/>
            </a:pPr>
            <a:r>
              <a:rPr lang="en-US" sz="1100">
                <a:solidFill>
                  <a:schemeClr val="dk1"/>
                </a:solidFill>
              </a:rPr>
              <a:t>Implementation plan</a:t>
            </a:r>
          </a:p>
        </p:txBody>
      </p:sp>
      <p:sp>
        <p:nvSpPr>
          <p:cNvPr id="233" name="Shape 233"/>
          <p:cNvSpPr/>
          <p:nvPr/>
        </p:nvSpPr>
        <p:spPr>
          <a:xfrm>
            <a:off x="5239846" y="4167255"/>
            <a:ext cx="3405300" cy="1499400"/>
          </a:xfrm>
          <a:prstGeom prst="rect">
            <a:avLst/>
          </a:prstGeom>
          <a:noFill/>
          <a:ln w="9525" cap="flat" cmpd="sng">
            <a:solidFill>
              <a:schemeClr val="dk2"/>
            </a:solidFill>
            <a:prstDash val="solid"/>
            <a:round/>
            <a:headEnd type="none" w="med" len="med"/>
            <a:tailEnd type="none" w="med" len="med"/>
          </a:ln>
        </p:spPr>
        <p:txBody>
          <a:bodyPr lIns="45700" tIns="45700" rIns="45700" bIns="45700" anchor="ctr" anchorCtr="0">
            <a:noAutofit/>
          </a:bodyPr>
          <a:lstStyle/>
          <a:p>
            <a:pPr marL="171450" marR="0" lvl="0" indent="-171450" algn="l" rtl="0">
              <a:lnSpc>
                <a:spcPct val="100000"/>
              </a:lnSpc>
              <a:spcBef>
                <a:spcPts val="0"/>
              </a:spcBef>
              <a:spcAft>
                <a:spcPts val="0"/>
              </a:spcAft>
              <a:buClr>
                <a:schemeClr val="dk1"/>
              </a:buClr>
              <a:buSzPct val="100000"/>
              <a:buFont typeface="Arial"/>
              <a:buChar char="•"/>
            </a:pPr>
            <a:r>
              <a:rPr lang="en-US" sz="1100" b="0" i="0" u="none" strike="noStrike" cap="none">
                <a:solidFill>
                  <a:schemeClr val="dk1"/>
                </a:solidFill>
                <a:latin typeface="Arial"/>
                <a:ea typeface="Arial"/>
                <a:cs typeface="Arial"/>
                <a:sym typeface="Arial"/>
              </a:rPr>
              <a:t>Benchmarking </a:t>
            </a:r>
            <a:r>
              <a:rPr lang="en-US" sz="1100">
                <a:solidFill>
                  <a:schemeClr val="dk1"/>
                </a:solidFill>
              </a:rPr>
              <a:t>on similar personalized models</a:t>
            </a:r>
          </a:p>
          <a:p>
            <a:pPr marL="171450" marR="0" lvl="0" indent="-171450" algn="l" rtl="0">
              <a:lnSpc>
                <a:spcPct val="100000"/>
              </a:lnSpc>
              <a:spcBef>
                <a:spcPts val="1200"/>
              </a:spcBef>
              <a:spcAft>
                <a:spcPts val="0"/>
              </a:spcAft>
              <a:buClr>
                <a:schemeClr val="dk1"/>
              </a:buClr>
              <a:buSzPct val="100000"/>
              <a:buFont typeface="Arial"/>
              <a:buChar char="•"/>
            </a:pPr>
            <a:r>
              <a:rPr lang="en-US" sz="1100">
                <a:solidFill>
                  <a:schemeClr val="dk1"/>
                </a:solidFill>
              </a:rPr>
              <a:t>Decision matrix</a:t>
            </a:r>
          </a:p>
          <a:p>
            <a:pPr marL="171450" marR="0" lvl="0" indent="-171450" algn="l" rtl="0">
              <a:lnSpc>
                <a:spcPct val="100000"/>
              </a:lnSpc>
              <a:spcBef>
                <a:spcPts val="1200"/>
              </a:spcBef>
              <a:spcAft>
                <a:spcPts val="0"/>
              </a:spcAft>
              <a:buClr>
                <a:schemeClr val="dk1"/>
              </a:buClr>
              <a:buSzPct val="100000"/>
              <a:buFont typeface="Arial"/>
              <a:buChar char="•"/>
            </a:pPr>
            <a:r>
              <a:rPr lang="en-US" sz="1100">
                <a:solidFill>
                  <a:schemeClr val="dk1"/>
                </a:solidFill>
              </a:rPr>
              <a:t>Roadmap for building a culture of measurement</a:t>
            </a:r>
          </a:p>
        </p:txBody>
      </p:sp>
      <p:sp>
        <p:nvSpPr>
          <p:cNvPr id="234" name="Shape 234"/>
          <p:cNvSpPr txBox="1"/>
          <p:nvPr/>
        </p:nvSpPr>
        <p:spPr>
          <a:xfrm>
            <a:off x="266059" y="812727"/>
            <a:ext cx="7942800" cy="323100"/>
          </a:xfrm>
          <a:prstGeom prst="rect">
            <a:avLst/>
          </a:prstGeom>
          <a:noFill/>
          <a:ln>
            <a:noFill/>
          </a:ln>
        </p:spPr>
        <p:txBody>
          <a:bodyPr lIns="91425" tIns="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a:p>
        </p:txBody>
      </p:sp>
      <p:sp>
        <p:nvSpPr>
          <p:cNvPr id="235" name="Shape 235"/>
          <p:cNvSpPr txBox="1"/>
          <p:nvPr/>
        </p:nvSpPr>
        <p:spPr>
          <a:xfrm>
            <a:off x="266059" y="812727"/>
            <a:ext cx="7942800" cy="323100"/>
          </a:xfrm>
          <a:prstGeom prst="rect">
            <a:avLst/>
          </a:prstGeom>
          <a:noFill/>
          <a:ln>
            <a:noFill/>
          </a:ln>
        </p:spPr>
        <p:txBody>
          <a:bodyPr lIns="91425" tIns="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100" b="0" i="1" u="none" strike="noStrike" cap="none">
                <a:solidFill>
                  <a:schemeClr val="dk1"/>
                </a:solidFill>
                <a:latin typeface="Arial"/>
                <a:ea typeface="Arial"/>
                <a:cs typeface="Arial"/>
                <a:sym typeface="Arial"/>
              </a:rPr>
              <a:t>The team will structure the final deliverables to provide metrics recommendations for the </a:t>
            </a:r>
            <a:r>
              <a:rPr lang="en-US" sz="1100" i="1">
                <a:solidFill>
                  <a:schemeClr val="dk1"/>
                </a:solidFill>
              </a:rPr>
              <a:t>current</a:t>
            </a:r>
            <a:r>
              <a:rPr lang="en-US" sz="1100" b="0" i="1" u="none" strike="noStrike" cap="none">
                <a:solidFill>
                  <a:schemeClr val="dk1"/>
                </a:solidFill>
                <a:latin typeface="Arial"/>
                <a:ea typeface="Arial"/>
                <a:cs typeface="Arial"/>
                <a:sym typeface="Arial"/>
              </a:rPr>
              <a:t> strategy and </a:t>
            </a:r>
            <a:r>
              <a:rPr lang="en-US" sz="1100" i="1">
                <a:solidFill>
                  <a:schemeClr val="dk1"/>
                </a:solidFill>
              </a:rPr>
              <a:t>operational model</a:t>
            </a:r>
            <a:r>
              <a:rPr lang="en-US" sz="1100" b="0" i="1" u="none" strike="noStrike" cap="none">
                <a:solidFill>
                  <a:schemeClr val="dk1"/>
                </a:solidFill>
                <a:latin typeface="Arial"/>
                <a:ea typeface="Arial"/>
                <a:cs typeface="Arial"/>
                <a:sym typeface="Arial"/>
              </a:rPr>
              <a:t> with recommendations to prepare for </a:t>
            </a:r>
            <a:r>
              <a:rPr lang="en-US" sz="1100" i="1">
                <a:solidFill>
                  <a:schemeClr val="dk1"/>
                </a:solidFill>
              </a:rPr>
              <a:t>the Personalization Journey</a:t>
            </a:r>
          </a:p>
        </p:txBody>
      </p:sp>
      <p:sp>
        <p:nvSpPr>
          <p:cNvPr id="236" name="Shape 236"/>
          <p:cNvSpPr txBox="1"/>
          <p:nvPr/>
        </p:nvSpPr>
        <p:spPr>
          <a:xfrm>
            <a:off x="1665372" y="2004715"/>
            <a:ext cx="3342900" cy="323100"/>
          </a:xfrm>
          <a:prstGeom prst="rect">
            <a:avLst/>
          </a:prstGeom>
          <a:noFill/>
          <a:ln>
            <a:noFill/>
          </a:ln>
        </p:spPr>
        <p:txBody>
          <a:bodyPr lIns="91425" tIns="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100" b="0" i="1" u="none" strike="noStrike" cap="none">
                <a:solidFill>
                  <a:schemeClr val="lt2"/>
                </a:solidFill>
                <a:latin typeface="Arial"/>
                <a:ea typeface="Arial"/>
                <a:cs typeface="Arial"/>
                <a:sym typeface="Arial"/>
              </a:rPr>
              <a:t>Deliverables to help maximize performance of the current personalization site</a:t>
            </a:r>
          </a:p>
        </p:txBody>
      </p:sp>
      <p:sp>
        <p:nvSpPr>
          <p:cNvPr id="237" name="Shape 237"/>
          <p:cNvSpPr txBox="1"/>
          <p:nvPr/>
        </p:nvSpPr>
        <p:spPr>
          <a:xfrm>
            <a:off x="5239846" y="2004714"/>
            <a:ext cx="3342900" cy="323100"/>
          </a:xfrm>
          <a:prstGeom prst="rect">
            <a:avLst/>
          </a:prstGeom>
          <a:noFill/>
          <a:ln>
            <a:noFill/>
          </a:ln>
        </p:spPr>
        <p:txBody>
          <a:bodyPr lIns="91425" tIns="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100" b="0" i="1" u="none" strike="noStrike" cap="none">
                <a:solidFill>
                  <a:schemeClr val="lt2"/>
                </a:solidFill>
                <a:latin typeface="Arial"/>
                <a:ea typeface="Arial"/>
                <a:cs typeface="Arial"/>
                <a:sym typeface="Arial"/>
              </a:rPr>
              <a:t>Deliverables to work as BCO </a:t>
            </a:r>
            <a:r>
              <a:rPr lang="en-US" sz="1100" i="1">
                <a:solidFill>
                  <a:schemeClr val="lt2"/>
                </a:solidFill>
              </a:rPr>
              <a:t>advances on its mid and long-term strategy</a:t>
            </a: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dk1"/>
                </a:solidFill>
                <a:latin typeface="Belleza"/>
                <a:ea typeface="Belleza"/>
                <a:cs typeface="Belleza"/>
                <a:sym typeface="Belleza"/>
              </a:rPr>
              <a:pPr>
                <a:buClr>
                  <a:schemeClr val="dk1"/>
                </a:buClr>
                <a:buSzPct val="25000"/>
                <a:buFont typeface="Belleza"/>
                <a:buNone/>
              </a:pPr>
              <a:t>8</a:t>
            </a:fld>
            <a:endParaRPr lang="en-US" sz="900">
              <a:solidFill>
                <a:schemeClr val="dk1"/>
              </a:solidFill>
              <a:latin typeface="Belleza"/>
              <a:ea typeface="Belleza"/>
              <a:cs typeface="Belleza"/>
              <a:sym typeface="Bellez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Shape 242"/>
        <p:cNvGrpSpPr/>
        <p:nvPr/>
      </p:nvGrpSpPr>
      <p:grpSpPr>
        <a:xfrm>
          <a:off x="0" y="0"/>
          <a:ext cx="0" cy="0"/>
          <a:chOff x="0" y="0"/>
          <a:chExt cx="0" cy="0"/>
        </a:xfrm>
      </p:grpSpPr>
      <p:sp>
        <p:nvSpPr>
          <p:cNvPr id="243" name="Shape 243"/>
          <p:cNvSpPr txBox="1"/>
          <p:nvPr/>
        </p:nvSpPr>
        <p:spPr>
          <a:xfrm>
            <a:off x="934650" y="2601325"/>
            <a:ext cx="7274700" cy="114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4800" b="1" i="0" u="none" strike="noStrike" cap="none">
                <a:solidFill>
                  <a:srgbClr val="FFFFFF"/>
                </a:solidFill>
                <a:latin typeface="Arial"/>
                <a:ea typeface="Arial"/>
                <a:cs typeface="Arial"/>
                <a:sym typeface="Arial"/>
              </a:rPr>
              <a:t>Short Term</a:t>
            </a:r>
            <a:br>
              <a:rPr lang="en-US" sz="4800" b="1">
                <a:solidFill>
                  <a:srgbClr val="FFFFFF"/>
                </a:solidFill>
              </a:rPr>
            </a:br>
            <a:r>
              <a:rPr lang="en-US" sz="4800" b="1" i="1">
                <a:solidFill>
                  <a:srgbClr val="FFFFFF"/>
                </a:solidFill>
              </a:rPr>
              <a:t>User Segments </a:t>
            </a:r>
          </a:p>
        </p:txBody>
      </p:sp>
      <p:sp>
        <p:nvSpPr>
          <p:cNvPr id="244" name="Shape 244"/>
          <p:cNvSpPr/>
          <p:nvPr/>
        </p:nvSpPr>
        <p:spPr>
          <a:xfrm>
            <a:off x="12625" y="5430825"/>
            <a:ext cx="9144000" cy="1427099"/>
          </a:xfrm>
          <a:prstGeom prst="rect">
            <a:avLst/>
          </a:prstGeom>
          <a:solidFill>
            <a:srgbClr val="CC00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a:buClr>
                <a:schemeClr val="dk1"/>
              </a:buClr>
              <a:buSzPct val="25000"/>
              <a:buFont typeface="Belleza"/>
              <a:buNone/>
            </a:pPr>
            <a:fld id="{00000000-1234-1234-1234-123412341234}" type="slidenum">
              <a:rPr lang="en-US" sz="900" smtClean="0">
                <a:solidFill>
                  <a:schemeClr val="bg1"/>
                </a:solidFill>
                <a:latin typeface="Belleza"/>
                <a:ea typeface="Belleza"/>
                <a:cs typeface="Belleza"/>
                <a:sym typeface="Belleza"/>
              </a:rPr>
              <a:pPr>
                <a:buClr>
                  <a:schemeClr val="dk1"/>
                </a:buClr>
                <a:buSzPct val="25000"/>
                <a:buFont typeface="Belleza"/>
                <a:buNone/>
              </a:pPr>
              <a:t>9</a:t>
            </a:fld>
            <a:endParaRPr lang="en-US" sz="900" dirty="0">
              <a:solidFill>
                <a:schemeClr val="bg1"/>
              </a:solidFill>
              <a:latin typeface="Belleza"/>
              <a:ea typeface="Belleza"/>
              <a:cs typeface="Belleza"/>
              <a:sym typeface="Bellez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TotalTime>
  <Words>4378</Words>
  <Application>Microsoft Office PowerPoint</Application>
  <PresentationFormat>On-screen Show (4:3)</PresentationFormat>
  <Paragraphs>769</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Noto Sans Symbols</vt:lpstr>
      <vt:lpstr>Calibri</vt:lpstr>
      <vt:lpstr>Belleza</vt:lpstr>
      <vt:lpstr>Book Antiqua</vt:lpstr>
      <vt:lpstr>1_Default Design</vt:lpstr>
      <vt:lpstr>PowerPoint Presentation</vt:lpstr>
      <vt:lpstr>PowerPoint Presentation</vt:lpstr>
      <vt:lpstr>PowerPoint Presentation</vt:lpstr>
      <vt:lpstr>PowerPoint Presentation</vt:lpstr>
      <vt:lpstr>Section Summary</vt:lpstr>
      <vt:lpstr>PowerPoint Presentation</vt:lpstr>
      <vt:lpstr>PowerPoint Presentation</vt:lpstr>
      <vt:lpstr>PowerPoint Presentation</vt:lpstr>
      <vt:lpstr>PowerPoint Presentation</vt:lpstr>
      <vt:lpstr>Section Summary</vt:lpstr>
      <vt:lpstr>PowerPoint Presentation</vt:lpstr>
      <vt:lpstr>Segmentation Considerations and Testing</vt:lpstr>
      <vt:lpstr>PowerPoint Presentation</vt:lpstr>
      <vt:lpstr>Section Summary</vt:lpstr>
      <vt:lpstr>PowerPoint Presentation</vt:lpstr>
      <vt:lpstr>PowerPoint Presentation</vt:lpstr>
      <vt:lpstr>PowerPoint Presentation</vt:lpstr>
      <vt:lpstr>PowerPoint Presentation</vt:lpstr>
      <vt:lpstr>PowerPoint Presentation</vt:lpstr>
      <vt:lpstr>Section Summary</vt:lpstr>
      <vt:lpstr>PowerPoint Presentation</vt:lpstr>
      <vt:lpstr>Survey Methodology</vt:lpstr>
      <vt:lpstr>PowerPoint Presentation</vt:lpstr>
      <vt:lpstr>Drafting a Survey</vt:lpstr>
      <vt:lpstr>Continuous Learning Process</vt:lpstr>
      <vt:lpstr>PowerPoint Presentation</vt:lpstr>
      <vt:lpstr>Section Summary</vt:lpstr>
      <vt:lpstr>PowerPoint Presentation</vt:lpstr>
      <vt:lpstr>PowerPoint Presentation</vt:lpstr>
      <vt:lpstr>PowerPoint Presentation</vt:lpstr>
      <vt:lpstr>Section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Survey Examples from Benchmarks</vt:lpstr>
      <vt:lpstr>Example Survey: Care Message #1</vt:lpstr>
      <vt:lpstr>Example Survey: Patients Like Me</vt:lpstr>
      <vt:lpstr>Example Survey Timeline: Care Message #2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Ryu</dc:creator>
  <cp:lastModifiedBy>Julian Ryu</cp:lastModifiedBy>
  <cp:revision>13</cp:revision>
  <dcterms:modified xsi:type="dcterms:W3CDTF">2016-12-04T21:58:29Z</dcterms:modified>
</cp:coreProperties>
</file>