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6"/>
  </p:notesMasterIdLst>
  <p:sldIdLst>
    <p:sldId id="264" r:id="rId2"/>
    <p:sldId id="265" r:id="rId3"/>
    <p:sldId id="266" r:id="rId4"/>
    <p:sldId id="267" r:id="rId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0" roundtripDataSignature="AMtx7mj2gAsfshMLjAGeJd/3rHbhFgXtg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8108EA7-4CB9-A777-D590-8AC8D0A50DFA}" v="7" dt="2022-06-13T02:51:38.756"/>
    <p1510:client id="{C9126B2B-B2E5-FD65-1C76-287E7E60B2A5}" v="2" dt="2022-08-21T02:02:23.700"/>
    <p1510:client id="{CF62B885-3329-5D33-BE7C-63F1F8B0D47A}" v="157" dt="2022-08-21T04:43:58.838"/>
    <p1510:client id="{D9EB7048-231F-F840-50BC-957A94504F39}" v="14" dt="2022-06-13T02:49:56.217"/>
    <p1510:client id="{E03B0B5C-E258-F86C-8178-58D1D6596328}" v="1235" dt="2022-05-13T05:00:28.466"/>
    <p1510:client id="{E0D399BD-BA94-DB33-06C8-DE023D53C94A}" v="216" dt="2022-07-03T05:05:38.6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customschemas.google.com/relationships/presentationmetadata" Target="metadata"/><Relationship Id="rId4" Type="http://schemas.openxmlformats.org/officeDocument/2006/relationships/slide" Target="slides/slide3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7" name="Google Shape;2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284940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7" name="Google Shape;2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250811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7" name="Google Shape;2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412360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7" name="Google Shape;2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41236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>
  <p:cSld name="Slide de Título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6" descr="Uma imagem contendo Retângulo&#10;&#10;Descrição gerada automaticament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6"/>
          <p:cNvSpPr txBox="1">
            <a:spLocks noGrp="1"/>
          </p:cNvSpPr>
          <p:nvPr>
            <p:ph type="body" idx="1"/>
          </p:nvPr>
        </p:nvSpPr>
        <p:spPr>
          <a:xfrm>
            <a:off x="576262" y="492125"/>
            <a:ext cx="9609137" cy="590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1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body" idx="2"/>
          </p:nvPr>
        </p:nvSpPr>
        <p:spPr>
          <a:xfrm>
            <a:off x="576263" y="1533525"/>
            <a:ext cx="7118350" cy="3967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" name="Google Shape;15;p6"/>
          <p:cNvSpPr txBox="1">
            <a:spLocks noGrp="1"/>
          </p:cNvSpPr>
          <p:nvPr>
            <p:ph type="body" idx="3"/>
          </p:nvPr>
        </p:nvSpPr>
        <p:spPr>
          <a:xfrm>
            <a:off x="576263" y="5949950"/>
            <a:ext cx="7118350" cy="415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" name="Google Shape;16;p6"/>
          <p:cNvSpPr>
            <a:spLocks noGrp="1"/>
          </p:cNvSpPr>
          <p:nvPr>
            <p:ph type="pic" idx="4"/>
          </p:nvPr>
        </p:nvSpPr>
        <p:spPr>
          <a:xfrm>
            <a:off x="8356600" y="1674813"/>
            <a:ext cx="3259138" cy="4557712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yout Personalizado">
  <p:cSld name="Layout Personalizado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7" descr="Uma imagem contendo Interface gráfica do usuário&#10;&#10;Descrição gerada automaticament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7"/>
          <p:cNvSpPr txBox="1">
            <a:spLocks noGrp="1"/>
          </p:cNvSpPr>
          <p:nvPr>
            <p:ph type="body" idx="1"/>
          </p:nvPr>
        </p:nvSpPr>
        <p:spPr>
          <a:xfrm>
            <a:off x="561975" y="450655"/>
            <a:ext cx="4221163" cy="6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7"/>
          <p:cNvSpPr txBox="1">
            <a:spLocks noGrp="1"/>
          </p:cNvSpPr>
          <p:nvPr>
            <p:ph type="body" idx="2"/>
          </p:nvPr>
        </p:nvSpPr>
        <p:spPr>
          <a:xfrm>
            <a:off x="5318125" y="393700"/>
            <a:ext cx="6329363" cy="576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" name="Google Shape;21;p7"/>
          <p:cNvSpPr txBox="1">
            <a:spLocks noGrp="1"/>
          </p:cNvSpPr>
          <p:nvPr>
            <p:ph type="body" idx="3"/>
          </p:nvPr>
        </p:nvSpPr>
        <p:spPr>
          <a:xfrm>
            <a:off x="5318125" y="1279525"/>
            <a:ext cx="6329363" cy="5051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7"/>
          <p:cNvSpPr>
            <a:spLocks noGrp="1"/>
          </p:cNvSpPr>
          <p:nvPr>
            <p:ph type="pic" idx="4"/>
          </p:nvPr>
        </p:nvSpPr>
        <p:spPr>
          <a:xfrm>
            <a:off x="561975" y="1279525"/>
            <a:ext cx="4221163" cy="4924425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>
  <p:cSld name="1_Slide de Título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9" descr="Interface gráfica do usuário, Aplicativo, Word&#10;&#10;Descrição gerada automaticament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"/>
          <p:cNvSpPr txBox="1">
            <a:spLocks noGrp="1"/>
          </p:cNvSpPr>
          <p:nvPr>
            <p:ph type="body" idx="1"/>
          </p:nvPr>
        </p:nvSpPr>
        <p:spPr>
          <a:xfrm>
            <a:off x="576262" y="492125"/>
            <a:ext cx="9609137" cy="590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>
              <a:spcBef>
                <a:spcPts val="0"/>
              </a:spcBef>
            </a:pPr>
            <a:r>
              <a:rPr lang="pt-BR" dirty="0"/>
              <a:t>Exercício 1 – Contêineres e </a:t>
            </a:r>
            <a:r>
              <a:rPr lang="pt-BR" dirty="0" err="1"/>
              <a:t>microsserviços</a:t>
            </a:r>
            <a:endParaRPr lang="pt-BR" dirty="0"/>
          </a:p>
        </p:txBody>
      </p:sp>
      <p:sp>
        <p:nvSpPr>
          <p:cNvPr id="30" name="Google Shape;30;p1"/>
          <p:cNvSpPr txBox="1">
            <a:spLocks noGrp="1"/>
          </p:cNvSpPr>
          <p:nvPr>
            <p:ph type="body" idx="2"/>
          </p:nvPr>
        </p:nvSpPr>
        <p:spPr>
          <a:xfrm>
            <a:off x="576263" y="1533525"/>
            <a:ext cx="7118350" cy="3967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>
              <a:spcBef>
                <a:spcPts val="0"/>
              </a:spcBef>
            </a:pPr>
            <a:r>
              <a:rPr lang="pt-BR" dirty="0"/>
              <a:t>Explique, com suas palavras, a diferença entre contêineres e </a:t>
            </a:r>
            <a:r>
              <a:rPr lang="pt-BR" dirty="0" err="1"/>
              <a:t>microsserviços</a:t>
            </a:r>
            <a:r>
              <a:rPr lang="pt-BR" dirty="0"/>
              <a:t>. </a:t>
            </a:r>
          </a:p>
          <a:p>
            <a:pPr marL="0" indent="0">
              <a:spcBef>
                <a:spcPts val="0"/>
              </a:spcBef>
            </a:pPr>
            <a:endParaRPr lang="pt-BR" dirty="0"/>
          </a:p>
          <a:p>
            <a:pPr marL="0" indent="0">
              <a:spcBef>
                <a:spcPts val="0"/>
              </a:spcBef>
            </a:pPr>
            <a:r>
              <a:rPr lang="pt-BR" dirty="0"/>
              <a:t>Extra: é possível subir </a:t>
            </a:r>
            <a:r>
              <a:rPr lang="pt-BR" dirty="0" err="1"/>
              <a:t>microsserviços</a:t>
            </a:r>
            <a:r>
              <a:rPr lang="pt-BR" dirty="0"/>
              <a:t> em uma máquina virtual? Justifique sua resposta.</a:t>
            </a:r>
          </a:p>
        </p:txBody>
      </p:sp>
      <p:sp>
        <p:nvSpPr>
          <p:cNvPr id="31" name="Google Shape;31;p1"/>
          <p:cNvSpPr txBox="1">
            <a:spLocks noGrp="1"/>
          </p:cNvSpPr>
          <p:nvPr>
            <p:ph type="body" idx="3"/>
          </p:nvPr>
        </p:nvSpPr>
        <p:spPr>
          <a:xfrm>
            <a:off x="576263" y="5949950"/>
            <a:ext cx="7118350" cy="415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>
              <a:spcBef>
                <a:spcPts val="0"/>
              </a:spcBef>
            </a:pPr>
            <a:r>
              <a:rPr lang="pt-BR" dirty="0"/>
              <a:t>Lembre-se de ler os slides das aulas para responder o exercício!</a:t>
            </a:r>
          </a:p>
        </p:txBody>
      </p:sp>
      <p:pic>
        <p:nvPicPr>
          <p:cNvPr id="5" name="Imagem 5" descr="Forma, Círculo&#10;&#10;Descrição gerada automaticamente">
            <a:extLst>
              <a:ext uri="{FF2B5EF4-FFF2-40B4-BE49-F238E27FC236}">
                <a16:creationId xmlns:a16="http://schemas.microsoft.com/office/drawing/2014/main" id="{E4A5F6AB-D2B7-465B-4073-923A11D2AC74}"/>
              </a:ext>
            </a:extLst>
          </p:cNvPr>
          <p:cNvPicPr>
            <a:picLocks noGrp="1" noChangeAspect="1"/>
          </p:cNvPicPr>
          <p:nvPr>
            <p:ph type="pic" idx="4"/>
          </p:nvPr>
        </p:nvPicPr>
        <p:blipFill rotWithShape="1">
          <a:blip r:embed="rId3"/>
          <a:srcRect l="23161" r="23161"/>
          <a:stretch/>
        </p:blipFill>
        <p:spPr/>
      </p:pic>
    </p:spTree>
    <p:extLst>
      <p:ext uri="{BB962C8B-B14F-4D97-AF65-F5344CB8AC3E}">
        <p14:creationId xmlns:p14="http://schemas.microsoft.com/office/powerpoint/2010/main" val="97814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"/>
          <p:cNvSpPr txBox="1">
            <a:spLocks noGrp="1"/>
          </p:cNvSpPr>
          <p:nvPr>
            <p:ph type="body" idx="1"/>
          </p:nvPr>
        </p:nvSpPr>
        <p:spPr>
          <a:xfrm>
            <a:off x="576262" y="492125"/>
            <a:ext cx="9609137" cy="590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>
              <a:spcBef>
                <a:spcPts val="0"/>
              </a:spcBef>
            </a:pPr>
            <a:r>
              <a:rPr lang="pt-BR" dirty="0"/>
              <a:t>Exercício 2 – Integração contínua</a:t>
            </a:r>
          </a:p>
        </p:txBody>
      </p:sp>
      <p:sp>
        <p:nvSpPr>
          <p:cNvPr id="30" name="Google Shape;30;p1"/>
          <p:cNvSpPr txBox="1">
            <a:spLocks noGrp="1"/>
          </p:cNvSpPr>
          <p:nvPr>
            <p:ph type="body" idx="2"/>
          </p:nvPr>
        </p:nvSpPr>
        <p:spPr>
          <a:xfrm>
            <a:off x="576263" y="1533525"/>
            <a:ext cx="7118350" cy="3967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>
              <a:spcBef>
                <a:spcPts val="0"/>
              </a:spcBef>
            </a:pPr>
            <a:r>
              <a:rPr lang="pt-BR" dirty="0"/>
              <a:t>Explique, com suas palavras, por que os desenvolvedores precisam fazer merge frequente de suas mudanças de código para que a integração contínua funcione adequadamente.</a:t>
            </a:r>
          </a:p>
        </p:txBody>
      </p:sp>
      <p:sp>
        <p:nvSpPr>
          <p:cNvPr id="31" name="Google Shape;31;p1"/>
          <p:cNvSpPr txBox="1">
            <a:spLocks noGrp="1"/>
          </p:cNvSpPr>
          <p:nvPr>
            <p:ph type="body" idx="3"/>
          </p:nvPr>
        </p:nvSpPr>
        <p:spPr>
          <a:xfrm>
            <a:off x="576263" y="5949950"/>
            <a:ext cx="7118350" cy="415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>
              <a:spcBef>
                <a:spcPts val="0"/>
              </a:spcBef>
            </a:pPr>
            <a:r>
              <a:rPr lang="pt-BR" dirty="0"/>
              <a:t>Lembre-se de ler os slides das aulas para responder o exercício!</a:t>
            </a:r>
          </a:p>
        </p:txBody>
      </p:sp>
      <p:pic>
        <p:nvPicPr>
          <p:cNvPr id="4" name="Imagem 5" descr="Diagrama&#10;&#10;Descrição gerada automaticamente">
            <a:extLst>
              <a:ext uri="{FF2B5EF4-FFF2-40B4-BE49-F238E27FC236}">
                <a16:creationId xmlns:a16="http://schemas.microsoft.com/office/drawing/2014/main" id="{E4FCB17F-E75C-8A5D-18A2-3096345544D0}"/>
              </a:ext>
            </a:extLst>
          </p:cNvPr>
          <p:cNvPicPr>
            <a:picLocks noGrp="1" noChangeAspect="1"/>
          </p:cNvPicPr>
          <p:nvPr>
            <p:ph type="pic" idx="4"/>
          </p:nvPr>
        </p:nvPicPr>
        <p:blipFill rotWithShape="1">
          <a:blip r:embed="rId3"/>
          <a:srcRect l="24853" r="24853"/>
          <a:stretch/>
        </p:blipFill>
        <p:spPr/>
      </p:pic>
    </p:spTree>
    <p:extLst>
      <p:ext uri="{BB962C8B-B14F-4D97-AF65-F5344CB8AC3E}">
        <p14:creationId xmlns:p14="http://schemas.microsoft.com/office/powerpoint/2010/main" val="1230656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"/>
          <p:cNvSpPr txBox="1">
            <a:spLocks noGrp="1"/>
          </p:cNvSpPr>
          <p:nvPr>
            <p:ph type="body" idx="1"/>
          </p:nvPr>
        </p:nvSpPr>
        <p:spPr>
          <a:xfrm>
            <a:off x="576262" y="492125"/>
            <a:ext cx="9609137" cy="590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>
              <a:spcBef>
                <a:spcPts val="0"/>
              </a:spcBef>
            </a:pPr>
            <a:r>
              <a:rPr lang="pt-BR" dirty="0"/>
              <a:t>Exercício 3 – Entrega contínua</a:t>
            </a:r>
          </a:p>
        </p:txBody>
      </p:sp>
      <p:sp>
        <p:nvSpPr>
          <p:cNvPr id="30" name="Google Shape;30;p1"/>
          <p:cNvSpPr txBox="1">
            <a:spLocks noGrp="1"/>
          </p:cNvSpPr>
          <p:nvPr>
            <p:ph type="body" idx="2"/>
          </p:nvPr>
        </p:nvSpPr>
        <p:spPr>
          <a:xfrm>
            <a:off x="576263" y="1533525"/>
            <a:ext cx="7118350" cy="3967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>
              <a:spcBef>
                <a:spcPts val="0"/>
              </a:spcBef>
            </a:pPr>
            <a:r>
              <a:rPr lang="pt-BR" dirty="0"/>
              <a:t>Explique, com suas palavras, por que é necessário ter uma cobertura abrangente de testes para que a prática de entrega contínua funcione.</a:t>
            </a:r>
          </a:p>
        </p:txBody>
      </p:sp>
      <p:sp>
        <p:nvSpPr>
          <p:cNvPr id="31" name="Google Shape;31;p1"/>
          <p:cNvSpPr txBox="1">
            <a:spLocks noGrp="1"/>
          </p:cNvSpPr>
          <p:nvPr>
            <p:ph type="body" idx="3"/>
          </p:nvPr>
        </p:nvSpPr>
        <p:spPr>
          <a:xfrm>
            <a:off x="576263" y="5949950"/>
            <a:ext cx="7118350" cy="415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>
              <a:spcBef>
                <a:spcPts val="0"/>
              </a:spcBef>
            </a:pPr>
            <a:r>
              <a:rPr lang="pt-BR" dirty="0"/>
              <a:t>Observe o código apresentado para responder às perguntas!</a:t>
            </a:r>
          </a:p>
        </p:txBody>
      </p:sp>
      <p:pic>
        <p:nvPicPr>
          <p:cNvPr id="4" name="Imagem 5" descr="Diagrama&#10;&#10;Descrição gerada automaticamente">
            <a:extLst>
              <a:ext uri="{FF2B5EF4-FFF2-40B4-BE49-F238E27FC236}">
                <a16:creationId xmlns:a16="http://schemas.microsoft.com/office/drawing/2014/main" id="{1D60C528-78C2-3705-07A2-C89413F1CC17}"/>
              </a:ext>
            </a:extLst>
          </p:cNvPr>
          <p:cNvPicPr>
            <a:picLocks noGrp="1" noChangeAspect="1"/>
          </p:cNvPicPr>
          <p:nvPr>
            <p:ph type="pic" idx="4"/>
          </p:nvPr>
        </p:nvPicPr>
        <p:blipFill rotWithShape="1">
          <a:blip r:embed="rId3"/>
          <a:srcRect l="26518" r="26518"/>
          <a:stretch/>
        </p:blipFill>
        <p:spPr/>
      </p:pic>
    </p:spTree>
    <p:extLst>
      <p:ext uri="{BB962C8B-B14F-4D97-AF65-F5344CB8AC3E}">
        <p14:creationId xmlns:p14="http://schemas.microsoft.com/office/powerpoint/2010/main" val="4185114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"/>
          <p:cNvSpPr txBox="1">
            <a:spLocks noGrp="1"/>
          </p:cNvSpPr>
          <p:nvPr>
            <p:ph type="body" idx="1"/>
          </p:nvPr>
        </p:nvSpPr>
        <p:spPr>
          <a:xfrm>
            <a:off x="576262" y="492125"/>
            <a:ext cx="9609137" cy="590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>
              <a:spcBef>
                <a:spcPts val="0"/>
              </a:spcBef>
            </a:pPr>
            <a:r>
              <a:rPr lang="pt-BR" dirty="0"/>
              <a:t>Exercício 4 – Implantação contínua</a:t>
            </a:r>
          </a:p>
        </p:txBody>
      </p:sp>
      <p:sp>
        <p:nvSpPr>
          <p:cNvPr id="30" name="Google Shape;30;p1"/>
          <p:cNvSpPr txBox="1">
            <a:spLocks noGrp="1"/>
          </p:cNvSpPr>
          <p:nvPr>
            <p:ph type="body" idx="2"/>
          </p:nvPr>
        </p:nvSpPr>
        <p:spPr>
          <a:xfrm>
            <a:off x="576263" y="1533525"/>
            <a:ext cx="7118350" cy="3967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>
              <a:spcBef>
                <a:spcPts val="0"/>
              </a:spcBef>
            </a:pPr>
            <a:r>
              <a:rPr lang="pt-BR" dirty="0"/>
              <a:t>Explique, com suas palavras, as diferenças entre entrega contínua e implantação contínua.</a:t>
            </a:r>
          </a:p>
        </p:txBody>
      </p:sp>
      <p:sp>
        <p:nvSpPr>
          <p:cNvPr id="31" name="Google Shape;31;p1"/>
          <p:cNvSpPr txBox="1">
            <a:spLocks noGrp="1"/>
          </p:cNvSpPr>
          <p:nvPr>
            <p:ph type="body" idx="3"/>
          </p:nvPr>
        </p:nvSpPr>
        <p:spPr>
          <a:xfrm>
            <a:off x="576263" y="5949950"/>
            <a:ext cx="7118350" cy="415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>
              <a:spcBef>
                <a:spcPts val="0"/>
              </a:spcBef>
            </a:pPr>
            <a:r>
              <a:rPr lang="pt-BR" dirty="0"/>
              <a:t>Observe o código apresentado para responder às perguntas!</a:t>
            </a:r>
          </a:p>
        </p:txBody>
      </p:sp>
      <p:pic>
        <p:nvPicPr>
          <p:cNvPr id="4" name="Imagem 5" descr="Diagrama&#10;&#10;Descrição gerada automaticamente">
            <a:extLst>
              <a:ext uri="{FF2B5EF4-FFF2-40B4-BE49-F238E27FC236}">
                <a16:creationId xmlns:a16="http://schemas.microsoft.com/office/drawing/2014/main" id="{1D60C528-78C2-3705-07A2-C89413F1CC17}"/>
              </a:ext>
            </a:extLst>
          </p:cNvPr>
          <p:cNvPicPr>
            <a:picLocks noGrp="1" noChangeAspect="1"/>
          </p:cNvPicPr>
          <p:nvPr>
            <p:ph type="pic" idx="4"/>
          </p:nvPr>
        </p:nvPicPr>
        <p:blipFill rotWithShape="1">
          <a:blip r:embed="rId3"/>
          <a:srcRect l="26518" r="26518"/>
          <a:stretch/>
        </p:blipFill>
        <p:spPr/>
      </p:pic>
    </p:spTree>
    <p:extLst>
      <p:ext uri="{BB962C8B-B14F-4D97-AF65-F5344CB8AC3E}">
        <p14:creationId xmlns:p14="http://schemas.microsoft.com/office/powerpoint/2010/main" val="226373662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4</Slides>
  <Notes>4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5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Barbara Miranda</dc:creator>
  <cp:revision>319</cp:revision>
  <dcterms:created xsi:type="dcterms:W3CDTF">2021-11-09T11:31:10Z</dcterms:created>
  <dcterms:modified xsi:type="dcterms:W3CDTF">2022-08-21T18:22:04Z</dcterms:modified>
</cp:coreProperties>
</file>