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50"/>
  </p:notesMasterIdLst>
  <p:handoutMasterIdLst>
    <p:handoutMasterId r:id="rId51"/>
  </p:handoutMasterIdLst>
  <p:sldIdLst>
    <p:sldId id="431" r:id="rId2"/>
    <p:sldId id="543" r:id="rId3"/>
    <p:sldId id="736" r:id="rId4"/>
    <p:sldId id="774" r:id="rId5"/>
    <p:sldId id="775" r:id="rId6"/>
    <p:sldId id="778" r:id="rId7"/>
    <p:sldId id="741" r:id="rId8"/>
    <p:sldId id="739" r:id="rId9"/>
    <p:sldId id="740" r:id="rId10"/>
    <p:sldId id="743" r:id="rId11"/>
    <p:sldId id="745" r:id="rId12"/>
    <p:sldId id="746" r:id="rId13"/>
    <p:sldId id="747" r:id="rId14"/>
    <p:sldId id="779" r:id="rId15"/>
    <p:sldId id="742" r:id="rId16"/>
    <p:sldId id="748" r:id="rId17"/>
    <p:sldId id="749" r:id="rId18"/>
    <p:sldId id="750" r:id="rId19"/>
    <p:sldId id="751" r:id="rId20"/>
    <p:sldId id="773" r:id="rId21"/>
    <p:sldId id="777" r:id="rId22"/>
    <p:sldId id="776" r:id="rId23"/>
    <p:sldId id="786" r:id="rId24"/>
    <p:sldId id="753" r:id="rId25"/>
    <p:sldId id="754" r:id="rId26"/>
    <p:sldId id="780" r:id="rId27"/>
    <p:sldId id="755" r:id="rId28"/>
    <p:sldId id="784" r:id="rId29"/>
    <p:sldId id="791" r:id="rId30"/>
    <p:sldId id="785" r:id="rId31"/>
    <p:sldId id="792" r:id="rId32"/>
    <p:sldId id="783" r:id="rId33"/>
    <p:sldId id="756" r:id="rId34"/>
    <p:sldId id="768" r:id="rId35"/>
    <p:sldId id="770" r:id="rId36"/>
    <p:sldId id="793" r:id="rId37"/>
    <p:sldId id="769" r:id="rId38"/>
    <p:sldId id="781" r:id="rId39"/>
    <p:sldId id="757" r:id="rId40"/>
    <p:sldId id="760" r:id="rId41"/>
    <p:sldId id="761" r:id="rId42"/>
    <p:sldId id="794" r:id="rId43"/>
    <p:sldId id="763" r:id="rId44"/>
    <p:sldId id="790" r:id="rId45"/>
    <p:sldId id="766" r:id="rId46"/>
    <p:sldId id="788" r:id="rId47"/>
    <p:sldId id="767" r:id="rId48"/>
    <p:sldId id="782" r:id="rId49"/>
  </p:sldIdLst>
  <p:sldSz cx="9144000" cy="6858000" type="screen4x3"/>
  <p:notesSz cx="6743700" cy="9906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7B5DF9"/>
    <a:srgbClr val="009900"/>
    <a:srgbClr val="33CC33"/>
    <a:srgbClr val="00FFFF"/>
    <a:srgbClr val="FFFF00"/>
    <a:srgbClr val="FFCCCC"/>
    <a:srgbClr val="CCFFF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87136" autoAdjust="0"/>
  </p:normalViewPr>
  <p:slideViewPr>
    <p:cSldViewPr snapToObjects="1">
      <p:cViewPr>
        <p:scale>
          <a:sx n="125" d="100"/>
          <a:sy n="125" d="100"/>
        </p:scale>
        <p:origin x="1788" y="414"/>
      </p:cViewPr>
      <p:guideLst>
        <p:guide orient="horz" pos="2160"/>
        <p:guide pos="288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3936"/>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940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11" tIns="46006" rIns="92011" bIns="46006" numCol="1" anchor="t" anchorCtr="0" compatLnSpc="1">
            <a:prstTxWarp prst="textNoShape">
              <a:avLst/>
            </a:prstTxWarp>
          </a:bodyPr>
          <a:lstStyle>
            <a:lvl1pPr algn="l">
              <a:spcBef>
                <a:spcPct val="20000"/>
              </a:spcBef>
              <a:buFontTx/>
              <a:buChar char="•"/>
              <a:defRPr kumimoji="1" sz="1200">
                <a:latin typeface="Times New Roman" pitchFamily="18" charset="0"/>
              </a:defRPr>
            </a:lvl1pPr>
          </a:lstStyle>
          <a:p>
            <a:pPr>
              <a:defRPr/>
            </a:pPr>
            <a:endParaRPr lang="en-US" altLang="zh-CN"/>
          </a:p>
        </p:txBody>
      </p:sp>
      <p:sp>
        <p:nvSpPr>
          <p:cNvPr id="52227" name="Rectangle 3"/>
          <p:cNvSpPr>
            <a:spLocks noGrp="1" noChangeArrowheads="1"/>
          </p:cNvSpPr>
          <p:nvPr>
            <p:ph type="dt" sz="quarter" idx="1"/>
          </p:nvPr>
        </p:nvSpPr>
        <p:spPr bwMode="auto">
          <a:xfrm>
            <a:off x="3808413" y="0"/>
            <a:ext cx="29702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11" tIns="46006" rIns="92011" bIns="46006" numCol="1" anchor="t" anchorCtr="0" compatLnSpc="1">
            <a:prstTxWarp prst="textNoShape">
              <a:avLst/>
            </a:prstTxWarp>
          </a:bodyPr>
          <a:lstStyle>
            <a:lvl1pPr algn="r">
              <a:spcBef>
                <a:spcPct val="20000"/>
              </a:spcBef>
              <a:buFontTx/>
              <a:buChar char="•"/>
              <a:defRPr kumimoji="1" sz="1200">
                <a:latin typeface="Times New Roman" pitchFamily="18" charset="0"/>
              </a:defRPr>
            </a:lvl1pPr>
          </a:lstStyle>
          <a:p>
            <a:pPr>
              <a:defRPr/>
            </a:pPr>
            <a:endParaRPr lang="en-US" altLang="zh-CN"/>
          </a:p>
        </p:txBody>
      </p:sp>
      <p:sp>
        <p:nvSpPr>
          <p:cNvPr id="52228" name="Rectangle 4"/>
          <p:cNvSpPr>
            <a:spLocks noGrp="1" noChangeArrowheads="1"/>
          </p:cNvSpPr>
          <p:nvPr>
            <p:ph type="ftr" sz="quarter" idx="2"/>
          </p:nvPr>
        </p:nvSpPr>
        <p:spPr bwMode="auto">
          <a:xfrm>
            <a:off x="0" y="9440863"/>
            <a:ext cx="289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11" tIns="46006" rIns="92011" bIns="46006" numCol="1" anchor="b" anchorCtr="0" compatLnSpc="1">
            <a:prstTxWarp prst="textNoShape">
              <a:avLst/>
            </a:prstTxWarp>
          </a:bodyPr>
          <a:lstStyle>
            <a:lvl1pPr algn="l">
              <a:spcBef>
                <a:spcPct val="20000"/>
              </a:spcBef>
              <a:buFontTx/>
              <a:buChar char="•"/>
              <a:defRPr kumimoji="1" sz="1200">
                <a:latin typeface="Times New Roman" pitchFamily="18" charset="0"/>
              </a:defRPr>
            </a:lvl1pPr>
          </a:lstStyle>
          <a:p>
            <a:pPr>
              <a:defRPr/>
            </a:pPr>
            <a:endParaRPr lang="en-US" altLang="zh-CN"/>
          </a:p>
        </p:txBody>
      </p:sp>
      <p:sp>
        <p:nvSpPr>
          <p:cNvPr id="52229" name="Rectangle 5"/>
          <p:cNvSpPr>
            <a:spLocks noGrp="1" noChangeArrowheads="1"/>
          </p:cNvSpPr>
          <p:nvPr>
            <p:ph type="sldNum" sz="quarter" idx="3"/>
          </p:nvPr>
        </p:nvSpPr>
        <p:spPr bwMode="auto">
          <a:xfrm>
            <a:off x="3808413" y="9440863"/>
            <a:ext cx="2970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11" tIns="46006" rIns="92011" bIns="46006" numCol="1" anchor="b" anchorCtr="0" compatLnSpc="1">
            <a:prstTxWarp prst="textNoShape">
              <a:avLst/>
            </a:prstTxWarp>
          </a:bodyPr>
          <a:lstStyle>
            <a:lvl1pPr algn="r">
              <a:spcBef>
                <a:spcPct val="20000"/>
              </a:spcBef>
              <a:buFontTx/>
              <a:buChar char="•"/>
              <a:defRPr kumimoji="1" sz="1200" smtClean="0">
                <a:latin typeface="Times New Roman" pitchFamily="18" charset="0"/>
              </a:defRPr>
            </a:lvl1pPr>
          </a:lstStyle>
          <a:p>
            <a:pPr>
              <a:defRPr/>
            </a:pPr>
            <a:fld id="{8688783F-2801-4DBE-9303-2A4392877DD9}" type="slidenum">
              <a:rPr lang="zh-CN" altLang="en-US"/>
              <a:pPr>
                <a:defRPr/>
              </a:pPr>
              <a:t>‹#›</a:t>
            </a:fld>
            <a:endParaRPr lang="en-US" altLang="zh-CN"/>
          </a:p>
        </p:txBody>
      </p:sp>
    </p:spTree>
    <p:extLst>
      <p:ext uri="{BB962C8B-B14F-4D97-AF65-F5344CB8AC3E}">
        <p14:creationId xmlns:p14="http://schemas.microsoft.com/office/powerpoint/2010/main" val="2101586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defRPr>
            </a:lvl1pPr>
          </a:lstStyle>
          <a:p>
            <a:pPr>
              <a:defRPr/>
            </a:pPr>
            <a:endParaRPr lang="en-US" altLang="zh-CN"/>
          </a:p>
        </p:txBody>
      </p:sp>
      <p:sp>
        <p:nvSpPr>
          <p:cNvPr id="10243" name="Rectangle 3"/>
          <p:cNvSpPr>
            <a:spLocks noGrp="1" noChangeArrowheads="1"/>
          </p:cNvSpPr>
          <p:nvPr>
            <p:ph type="dt" idx="1"/>
          </p:nvPr>
        </p:nvSpPr>
        <p:spPr bwMode="auto">
          <a:xfrm>
            <a:off x="3821113" y="0"/>
            <a:ext cx="29225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895350" y="742950"/>
            <a:ext cx="4953000"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00113" y="4703763"/>
            <a:ext cx="4943475"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6" tIns="45683" rIns="91366" bIns="45683" numCol="1" anchor="t" anchorCtr="0" compatLnSpc="1">
            <a:prstTxWarp prst="textNoShape">
              <a:avLst/>
            </a:prstTxWarp>
          </a:bodyPr>
          <a:lstStyle/>
          <a:p>
            <a:pPr lvl="0"/>
            <a:r>
              <a:rPr lang="en-GB" noProof="0" smtClean="0"/>
              <a:t>Click to edit Master text styles</a:t>
            </a:r>
          </a:p>
          <a:p>
            <a:pPr lvl="0"/>
            <a:r>
              <a:rPr lang="en-GB" noProof="0" smtClean="0"/>
              <a:t>Second level</a:t>
            </a:r>
          </a:p>
          <a:p>
            <a:pPr lvl="0"/>
            <a:r>
              <a:rPr lang="en-GB" noProof="0" smtClean="0"/>
              <a:t>Third level</a:t>
            </a:r>
          </a:p>
          <a:p>
            <a:pPr lvl="0"/>
            <a:r>
              <a:rPr lang="en-GB" noProof="0" smtClean="0"/>
              <a:t>Fourth level</a:t>
            </a:r>
          </a:p>
          <a:p>
            <a:pPr lvl="0"/>
            <a:r>
              <a:rPr lang="en-GB" noProof="0" smtClean="0"/>
              <a:t>Fifth level</a:t>
            </a:r>
          </a:p>
        </p:txBody>
      </p:sp>
      <p:sp>
        <p:nvSpPr>
          <p:cNvPr id="10246" name="Rectangle 6"/>
          <p:cNvSpPr>
            <a:spLocks noGrp="1" noChangeArrowheads="1"/>
          </p:cNvSpPr>
          <p:nvPr>
            <p:ph type="ftr" sz="quarter" idx="4"/>
          </p:nvPr>
        </p:nvSpPr>
        <p:spPr bwMode="auto">
          <a:xfrm>
            <a:off x="0" y="9410700"/>
            <a:ext cx="292258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defRPr>
            </a:lvl1pPr>
          </a:lstStyle>
          <a:p>
            <a:pPr>
              <a:defRPr/>
            </a:pPr>
            <a:endParaRPr lang="en-US" altLang="zh-CN"/>
          </a:p>
        </p:txBody>
      </p:sp>
      <p:sp>
        <p:nvSpPr>
          <p:cNvPr id="10247" name="Rectangle 7"/>
          <p:cNvSpPr>
            <a:spLocks noGrp="1" noChangeArrowheads="1"/>
          </p:cNvSpPr>
          <p:nvPr>
            <p:ph type="sldNum" sz="quarter" idx="5"/>
          </p:nvPr>
        </p:nvSpPr>
        <p:spPr bwMode="auto">
          <a:xfrm>
            <a:off x="3821113" y="9410700"/>
            <a:ext cx="29225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6" tIns="45683" rIns="91366" bIns="45683" numCol="1" anchor="b" anchorCtr="0" compatLnSpc="1">
            <a:prstTxWarp prst="textNoShape">
              <a:avLst/>
            </a:prstTxWarp>
          </a:bodyPr>
          <a:lstStyle>
            <a:lvl1pPr algn="r">
              <a:defRPr sz="1200" smtClean="0">
                <a:latin typeface="Times New Roman" pitchFamily="18" charset="0"/>
              </a:defRPr>
            </a:lvl1pPr>
          </a:lstStyle>
          <a:p>
            <a:pPr>
              <a:defRPr/>
            </a:pPr>
            <a:fld id="{B826BAC4-B009-474F-96A9-B9DEC790EF7A}" type="slidenum">
              <a:rPr lang="zh-CN" altLang="en-US"/>
              <a:pPr>
                <a:defRPr/>
              </a:pPr>
              <a:t>‹#›</a:t>
            </a:fld>
            <a:endParaRPr lang="en-US" altLang="zh-CN"/>
          </a:p>
        </p:txBody>
      </p:sp>
    </p:spTree>
    <p:extLst>
      <p:ext uri="{BB962C8B-B14F-4D97-AF65-F5344CB8AC3E}">
        <p14:creationId xmlns:p14="http://schemas.microsoft.com/office/powerpoint/2010/main" val="3740704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nalysis_of_parallel_algorithms#Overview"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en.wikipedia.org/wiki/Recurrence_rela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345C88DA-10BD-4CA9-83AF-8ED8A57DB86A}" type="slidenum">
              <a:rPr lang="zh-CN" altLang="en-US" sz="1200">
                <a:latin typeface="Times New Roman" pitchFamily="18" charset="0"/>
              </a:rPr>
              <a:pPr/>
              <a:t>1</a:t>
            </a:fld>
            <a:endParaRPr lang="en-US" altLang="zh-CN" sz="120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da-DK" dirty="0" smtClean="0"/>
          </a:p>
        </p:txBody>
      </p:sp>
    </p:spTree>
    <p:extLst>
      <p:ext uri="{BB962C8B-B14F-4D97-AF65-F5344CB8AC3E}">
        <p14:creationId xmlns:p14="http://schemas.microsoft.com/office/powerpoint/2010/main" val="2396751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is for merge</a:t>
            </a:r>
            <a:endParaRPr lang="en-US" dirty="0"/>
          </a:p>
        </p:txBody>
      </p:sp>
      <p:sp>
        <p:nvSpPr>
          <p:cNvPr id="4" name="Slide Number Placeholder 3"/>
          <p:cNvSpPr>
            <a:spLocks noGrp="1"/>
          </p:cNvSpPr>
          <p:nvPr>
            <p:ph type="sldNum" sz="quarter" idx="10"/>
          </p:nvPr>
        </p:nvSpPr>
        <p:spPr/>
        <p:txBody>
          <a:bodyPr/>
          <a:lstStyle/>
          <a:p>
            <a:pPr>
              <a:defRPr/>
            </a:pPr>
            <a:fld id="{B826BAC4-B009-474F-96A9-B9DEC790EF7A}" type="slidenum">
              <a:rPr lang="zh-CN" altLang="en-US" smtClean="0"/>
              <a:pPr>
                <a:defRPr/>
              </a:pPr>
              <a:t>39</a:t>
            </a:fld>
            <a:endParaRPr lang="en-US" altLang="zh-CN"/>
          </a:p>
        </p:txBody>
      </p:sp>
    </p:spTree>
    <p:extLst>
      <p:ext uri="{BB962C8B-B14F-4D97-AF65-F5344CB8AC3E}">
        <p14:creationId xmlns:p14="http://schemas.microsoft.com/office/powerpoint/2010/main" val="3120584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A=1 b=2 </a:t>
            </a:r>
          </a:p>
          <a:p>
            <a:r>
              <a:rPr lang="en-US" dirty="0" smtClean="0"/>
              <a:t>F(n/2)&lt;=c 5n</a:t>
            </a:r>
          </a:p>
          <a:p>
            <a:r>
              <a:rPr lang="en-US" dirty="0" smtClean="0"/>
              <a:t>5n/2&lt;= c 5n</a:t>
            </a:r>
            <a:endParaRPr lang="en-US" dirty="0"/>
          </a:p>
        </p:txBody>
      </p:sp>
      <p:sp>
        <p:nvSpPr>
          <p:cNvPr id="4" name="灯片编号占位符 3"/>
          <p:cNvSpPr>
            <a:spLocks noGrp="1"/>
          </p:cNvSpPr>
          <p:nvPr>
            <p:ph type="sldNum" sz="quarter" idx="10"/>
          </p:nvPr>
        </p:nvSpPr>
        <p:spPr/>
        <p:txBody>
          <a:bodyPr/>
          <a:lstStyle/>
          <a:p>
            <a:pPr>
              <a:defRPr/>
            </a:pPr>
            <a:fld id="{B826BAC4-B009-474F-96A9-B9DEC790EF7A}" type="slidenum">
              <a:rPr lang="zh-CN" altLang="en-US" smtClean="0"/>
              <a:pPr>
                <a:defRPr/>
              </a:pPr>
              <a:t>40</a:t>
            </a:fld>
            <a:endParaRPr lang="en-US" altLang="zh-CN"/>
          </a:p>
        </p:txBody>
      </p:sp>
    </p:spTree>
    <p:extLst>
      <p:ext uri="{BB962C8B-B14F-4D97-AF65-F5344CB8AC3E}">
        <p14:creationId xmlns:p14="http://schemas.microsoft.com/office/powerpoint/2010/main" val="82590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To find the four lists for which this works, we</a:t>
            </a:r>
          </a:p>
          <a:p>
            <a:r>
              <a:rPr lang="en-US" sz="1200" b="0" i="0" kern="1200" dirty="0" smtClean="0">
                <a:solidFill>
                  <a:schemeClr val="tx1"/>
                </a:solidFill>
                <a:effectLst/>
                <a:latin typeface="Times New Roman" pitchFamily="18" charset="0"/>
                <a:ea typeface="+mn-ea"/>
                <a:cs typeface="+mn-cs"/>
              </a:rPr>
              <a:t>Choose the longer list to be the first list, T[</a:t>
            </a:r>
            <a:r>
              <a:rPr lang="en-US" sz="1200" b="0" i="1" kern="1200" dirty="0" smtClean="0">
                <a:solidFill>
                  <a:schemeClr val="tx1"/>
                </a:solidFill>
                <a:effectLst/>
                <a:latin typeface="Times New Roman" pitchFamily="18" charset="0"/>
                <a:ea typeface="+mn-ea"/>
                <a:cs typeface="+mn-cs"/>
              </a:rPr>
              <a:t>p</a:t>
            </a:r>
            <a:r>
              <a:rPr lang="en-US" sz="1200" b="0" i="0" kern="1200" baseline="-25000" dirty="0" smtClean="0">
                <a:solidFill>
                  <a:schemeClr val="tx1"/>
                </a:solidFill>
                <a:effectLst/>
                <a:latin typeface="Times New Roman" pitchFamily="18" charset="0"/>
                <a:ea typeface="+mn-ea"/>
                <a:cs typeface="+mn-cs"/>
              </a:rPr>
              <a:t>1</a:t>
            </a:r>
            <a:r>
              <a:rPr lang="en-US" sz="1200" b="0" i="0" kern="1200" dirty="0" smtClean="0">
                <a:solidFill>
                  <a:schemeClr val="tx1"/>
                </a:solidFill>
                <a:effectLst/>
                <a:latin typeface="Times New Roman" pitchFamily="18" charset="0"/>
                <a:ea typeface="+mn-ea"/>
                <a:cs typeface="+mn-cs"/>
              </a:rPr>
              <a:t> .. </a:t>
            </a:r>
            <a:r>
              <a:rPr lang="en-US" sz="1200" b="0" i="1" kern="1200" dirty="0" smtClean="0">
                <a:solidFill>
                  <a:schemeClr val="tx1"/>
                </a:solidFill>
                <a:effectLst/>
                <a:latin typeface="Times New Roman" pitchFamily="18" charset="0"/>
                <a:ea typeface="+mn-ea"/>
                <a:cs typeface="+mn-cs"/>
              </a:rPr>
              <a:t>r</a:t>
            </a:r>
            <a:r>
              <a:rPr lang="en-US" sz="1200" b="0" i="0" kern="1200" baseline="-25000" dirty="0" smtClean="0">
                <a:solidFill>
                  <a:schemeClr val="tx1"/>
                </a:solidFill>
                <a:effectLst/>
                <a:latin typeface="Times New Roman" pitchFamily="18" charset="0"/>
                <a:ea typeface="+mn-ea"/>
                <a:cs typeface="+mn-cs"/>
              </a:rPr>
              <a:t>1</a:t>
            </a:r>
            <a:r>
              <a:rPr lang="en-US" sz="1200" b="0" i="0" kern="1200" dirty="0" smtClean="0">
                <a:solidFill>
                  <a:schemeClr val="tx1"/>
                </a:solidFill>
                <a:effectLst/>
                <a:latin typeface="Times New Roman" pitchFamily="18" charset="0"/>
                <a:ea typeface="+mn-ea"/>
                <a:cs typeface="+mn-cs"/>
              </a:rPr>
              <a:t>] in the figure below.</a:t>
            </a:r>
          </a:p>
          <a:p>
            <a:r>
              <a:rPr lang="en-US" sz="1200" b="0" i="0" kern="1200" dirty="0" smtClean="0">
                <a:solidFill>
                  <a:schemeClr val="tx1"/>
                </a:solidFill>
                <a:effectLst/>
                <a:latin typeface="Times New Roman" pitchFamily="18" charset="0"/>
                <a:ea typeface="+mn-ea"/>
                <a:cs typeface="+mn-cs"/>
              </a:rPr>
              <a:t>Find the middle element (median) of the first list (</a:t>
            </a:r>
            <a:r>
              <a:rPr lang="en-US" sz="1200" b="0" i="1" kern="1200" dirty="0" smtClean="0">
                <a:solidFill>
                  <a:schemeClr val="tx1"/>
                </a:solidFill>
                <a:effectLst/>
                <a:latin typeface="Times New Roman" pitchFamily="18" charset="0"/>
                <a:ea typeface="+mn-ea"/>
                <a:cs typeface="+mn-cs"/>
              </a:rPr>
              <a:t>x</a:t>
            </a:r>
            <a:r>
              <a:rPr lang="en-US" sz="1200" b="0" i="0" kern="1200" dirty="0" smtClean="0">
                <a:solidFill>
                  <a:schemeClr val="tx1"/>
                </a:solidFill>
                <a:effectLst/>
                <a:latin typeface="Times New Roman" pitchFamily="18" charset="0"/>
                <a:ea typeface="+mn-ea"/>
                <a:cs typeface="+mn-cs"/>
              </a:rPr>
              <a:t> at </a:t>
            </a:r>
            <a:r>
              <a:rPr lang="en-US" sz="1200" b="0" i="1" kern="1200" dirty="0" smtClean="0">
                <a:solidFill>
                  <a:schemeClr val="tx1"/>
                </a:solidFill>
                <a:effectLst/>
                <a:latin typeface="Times New Roman" pitchFamily="18" charset="0"/>
                <a:ea typeface="+mn-ea"/>
                <a:cs typeface="+mn-cs"/>
              </a:rPr>
              <a:t>q</a:t>
            </a:r>
            <a:r>
              <a:rPr lang="en-US" sz="1200" b="0" i="0" kern="1200" baseline="-25000" dirty="0" smtClean="0">
                <a:solidFill>
                  <a:schemeClr val="tx1"/>
                </a:solidFill>
                <a:effectLst/>
                <a:latin typeface="Times New Roman" pitchFamily="18" charset="0"/>
                <a:ea typeface="+mn-ea"/>
                <a:cs typeface="+mn-cs"/>
              </a:rPr>
              <a:t>1</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Use binary search to find the position (</a:t>
            </a:r>
            <a:r>
              <a:rPr lang="en-US" sz="1200" b="0" i="1" kern="1200" dirty="0" smtClean="0">
                <a:solidFill>
                  <a:schemeClr val="tx1"/>
                </a:solidFill>
                <a:effectLst/>
                <a:latin typeface="Times New Roman" pitchFamily="18" charset="0"/>
                <a:ea typeface="+mn-ea"/>
                <a:cs typeface="+mn-cs"/>
              </a:rPr>
              <a:t>q</a:t>
            </a:r>
            <a:r>
              <a:rPr lang="en-US" sz="1200" b="0" i="0" kern="1200" baseline="-25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of this element if it were to be inserted in the second list T[</a:t>
            </a:r>
            <a:r>
              <a:rPr lang="en-US" sz="1200" b="0" i="1" kern="1200" dirty="0" smtClean="0">
                <a:solidFill>
                  <a:schemeClr val="tx1"/>
                </a:solidFill>
                <a:effectLst/>
                <a:latin typeface="Times New Roman" pitchFamily="18" charset="0"/>
                <a:ea typeface="+mn-ea"/>
                <a:cs typeface="+mn-cs"/>
              </a:rPr>
              <a:t>p</a:t>
            </a:r>
            <a:r>
              <a:rPr lang="en-US" sz="1200" b="0" i="0" kern="1200" baseline="-25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 </a:t>
            </a:r>
            <a:r>
              <a:rPr lang="en-US" sz="1200" b="0" i="1" kern="1200" dirty="0" smtClean="0">
                <a:solidFill>
                  <a:schemeClr val="tx1"/>
                </a:solidFill>
                <a:effectLst/>
                <a:latin typeface="Times New Roman" pitchFamily="18" charset="0"/>
                <a:ea typeface="+mn-ea"/>
                <a:cs typeface="+mn-cs"/>
              </a:rPr>
              <a:t>r</a:t>
            </a:r>
            <a:r>
              <a:rPr lang="en-US" sz="1200" b="0" i="0" kern="1200" baseline="-25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Recursively merge</a:t>
            </a:r>
          </a:p>
          <a:p>
            <a:pPr lvl="1"/>
            <a:r>
              <a:rPr lang="en-US" sz="1200" b="0" i="0" kern="1200" dirty="0" smtClean="0">
                <a:solidFill>
                  <a:schemeClr val="tx1"/>
                </a:solidFill>
                <a:effectLst/>
                <a:latin typeface="Times New Roman" pitchFamily="18" charset="0"/>
                <a:ea typeface="+mn-ea"/>
                <a:cs typeface="+mn-cs"/>
              </a:rPr>
              <a:t>The first list up to just before the median T[</a:t>
            </a:r>
            <a:r>
              <a:rPr lang="en-US" sz="1200" b="0" i="1" kern="1200" dirty="0" smtClean="0">
                <a:solidFill>
                  <a:schemeClr val="tx1"/>
                </a:solidFill>
                <a:effectLst/>
                <a:latin typeface="Times New Roman" pitchFamily="18" charset="0"/>
                <a:ea typeface="+mn-ea"/>
                <a:cs typeface="+mn-cs"/>
              </a:rPr>
              <a:t>p</a:t>
            </a:r>
            <a:r>
              <a:rPr lang="en-US" sz="1200" b="0" i="0" kern="1200" baseline="-25000" dirty="0" smtClean="0">
                <a:solidFill>
                  <a:schemeClr val="tx1"/>
                </a:solidFill>
                <a:effectLst/>
                <a:latin typeface="Times New Roman" pitchFamily="18" charset="0"/>
                <a:ea typeface="+mn-ea"/>
                <a:cs typeface="+mn-cs"/>
              </a:rPr>
              <a:t>1</a:t>
            </a:r>
            <a:r>
              <a:rPr lang="en-US" sz="1200" b="0" i="0" kern="1200" dirty="0" smtClean="0">
                <a:solidFill>
                  <a:schemeClr val="tx1"/>
                </a:solidFill>
                <a:effectLst/>
                <a:latin typeface="Times New Roman" pitchFamily="18" charset="0"/>
                <a:ea typeface="+mn-ea"/>
                <a:cs typeface="+mn-cs"/>
              </a:rPr>
              <a:t> .. </a:t>
            </a:r>
            <a:r>
              <a:rPr lang="en-US" sz="1200" b="0" i="1" kern="1200" dirty="0" smtClean="0">
                <a:solidFill>
                  <a:schemeClr val="tx1"/>
                </a:solidFill>
                <a:effectLst/>
                <a:latin typeface="Times New Roman" pitchFamily="18" charset="0"/>
                <a:ea typeface="+mn-ea"/>
                <a:cs typeface="+mn-cs"/>
              </a:rPr>
              <a:t>q</a:t>
            </a:r>
            <a:r>
              <a:rPr lang="en-US" sz="1200" b="0" i="0" kern="1200" baseline="-25000" dirty="0" smtClean="0">
                <a:solidFill>
                  <a:schemeClr val="tx1"/>
                </a:solidFill>
                <a:effectLst/>
                <a:latin typeface="Times New Roman" pitchFamily="18" charset="0"/>
                <a:ea typeface="+mn-ea"/>
                <a:cs typeface="+mn-cs"/>
              </a:rPr>
              <a:t>1</a:t>
            </a:r>
            <a:r>
              <a:rPr lang="en-US" sz="1200" b="0" i="0" kern="1200" dirty="0" smtClean="0">
                <a:solidFill>
                  <a:schemeClr val="tx1"/>
                </a:solidFill>
                <a:effectLst/>
                <a:latin typeface="Times New Roman" pitchFamily="18" charset="0"/>
                <a:ea typeface="+mn-ea"/>
                <a:cs typeface="+mn-cs"/>
              </a:rPr>
              <a:t>-1] and the second list up to the insertion point T[</a:t>
            </a:r>
            <a:r>
              <a:rPr lang="en-US" sz="1200" b="0" i="1" kern="1200" dirty="0" smtClean="0">
                <a:solidFill>
                  <a:schemeClr val="tx1"/>
                </a:solidFill>
                <a:effectLst/>
                <a:latin typeface="Times New Roman" pitchFamily="18" charset="0"/>
                <a:ea typeface="+mn-ea"/>
                <a:cs typeface="+mn-cs"/>
              </a:rPr>
              <a:t>p</a:t>
            </a:r>
            <a:r>
              <a:rPr lang="en-US" sz="1200" b="0" i="0" kern="1200" baseline="-25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 </a:t>
            </a:r>
            <a:r>
              <a:rPr lang="en-US" sz="1200" b="0" i="1" kern="1200" dirty="0" smtClean="0">
                <a:solidFill>
                  <a:schemeClr val="tx1"/>
                </a:solidFill>
                <a:effectLst/>
                <a:latin typeface="Times New Roman" pitchFamily="18" charset="0"/>
                <a:ea typeface="+mn-ea"/>
                <a:cs typeface="+mn-cs"/>
              </a:rPr>
              <a:t>q</a:t>
            </a:r>
            <a:r>
              <a:rPr lang="en-US" sz="1200" b="0" i="0" kern="1200" baseline="-25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-1].</a:t>
            </a:r>
          </a:p>
          <a:p>
            <a:pPr lvl="1"/>
            <a:r>
              <a:rPr lang="en-US" sz="1200" b="0" i="0" kern="1200" dirty="0" smtClean="0">
                <a:solidFill>
                  <a:schemeClr val="tx1"/>
                </a:solidFill>
                <a:effectLst/>
                <a:latin typeface="Times New Roman" pitchFamily="18" charset="0"/>
                <a:ea typeface="+mn-ea"/>
                <a:cs typeface="+mn-cs"/>
              </a:rPr>
              <a:t>The first list from just after the median T[</a:t>
            </a:r>
            <a:r>
              <a:rPr lang="en-US" sz="1200" b="0" i="1" kern="1200" dirty="0" smtClean="0">
                <a:solidFill>
                  <a:schemeClr val="tx1"/>
                </a:solidFill>
                <a:effectLst/>
                <a:latin typeface="Times New Roman" pitchFamily="18" charset="0"/>
                <a:ea typeface="+mn-ea"/>
                <a:cs typeface="+mn-cs"/>
              </a:rPr>
              <a:t>q</a:t>
            </a:r>
            <a:r>
              <a:rPr lang="en-US" sz="1200" b="0" i="0" kern="1200" baseline="-25000" dirty="0" smtClean="0">
                <a:solidFill>
                  <a:schemeClr val="tx1"/>
                </a:solidFill>
                <a:effectLst/>
                <a:latin typeface="Times New Roman" pitchFamily="18" charset="0"/>
                <a:ea typeface="+mn-ea"/>
                <a:cs typeface="+mn-cs"/>
              </a:rPr>
              <a:t>1</a:t>
            </a:r>
            <a:r>
              <a:rPr lang="en-US" sz="1200" b="0" i="0" kern="1200" dirty="0" smtClean="0">
                <a:solidFill>
                  <a:schemeClr val="tx1"/>
                </a:solidFill>
                <a:effectLst/>
                <a:latin typeface="Times New Roman" pitchFamily="18" charset="0"/>
                <a:ea typeface="+mn-ea"/>
                <a:cs typeface="+mn-cs"/>
              </a:rPr>
              <a:t>+1 .. </a:t>
            </a:r>
            <a:r>
              <a:rPr lang="en-US" sz="1200" b="0" i="1" kern="1200" dirty="0" smtClean="0">
                <a:solidFill>
                  <a:schemeClr val="tx1"/>
                </a:solidFill>
                <a:effectLst/>
                <a:latin typeface="Times New Roman" pitchFamily="18" charset="0"/>
                <a:ea typeface="+mn-ea"/>
                <a:cs typeface="+mn-cs"/>
              </a:rPr>
              <a:t>r</a:t>
            </a:r>
            <a:r>
              <a:rPr lang="en-US" sz="1200" b="0" i="0" kern="1200" baseline="-25000" dirty="0" smtClean="0">
                <a:solidFill>
                  <a:schemeClr val="tx1"/>
                </a:solidFill>
                <a:effectLst/>
                <a:latin typeface="Times New Roman" pitchFamily="18" charset="0"/>
                <a:ea typeface="+mn-ea"/>
                <a:cs typeface="+mn-cs"/>
              </a:rPr>
              <a:t>1</a:t>
            </a:r>
            <a:r>
              <a:rPr lang="en-US" sz="1200" b="0" i="0" kern="1200" dirty="0" smtClean="0">
                <a:solidFill>
                  <a:schemeClr val="tx1"/>
                </a:solidFill>
                <a:effectLst/>
                <a:latin typeface="Times New Roman" pitchFamily="18" charset="0"/>
                <a:ea typeface="+mn-ea"/>
                <a:cs typeface="+mn-cs"/>
              </a:rPr>
              <a:t>] and the second list after the insertion point T[</a:t>
            </a:r>
            <a:r>
              <a:rPr lang="en-US" sz="1200" b="0" i="1" kern="1200" dirty="0" smtClean="0">
                <a:solidFill>
                  <a:schemeClr val="tx1"/>
                </a:solidFill>
                <a:effectLst/>
                <a:latin typeface="Times New Roman" pitchFamily="18" charset="0"/>
                <a:ea typeface="+mn-ea"/>
                <a:cs typeface="+mn-cs"/>
              </a:rPr>
              <a:t>q</a:t>
            </a:r>
            <a:r>
              <a:rPr lang="en-US" sz="1200" b="0" i="0" kern="1200" baseline="-25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 </a:t>
            </a:r>
            <a:r>
              <a:rPr lang="en-US" sz="1200" b="0" i="1" kern="1200" dirty="0" smtClean="0">
                <a:solidFill>
                  <a:schemeClr val="tx1"/>
                </a:solidFill>
                <a:effectLst/>
                <a:latin typeface="Times New Roman" pitchFamily="18" charset="0"/>
                <a:ea typeface="+mn-ea"/>
                <a:cs typeface="+mn-cs"/>
              </a:rPr>
              <a:t>r</a:t>
            </a:r>
            <a:r>
              <a:rPr lang="en-US" sz="1200" b="0" i="0" kern="1200" baseline="-25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Assemble the results with the median element placed between them, as shown below.</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826BAC4-B009-474F-96A9-B9DEC790EF7A}" type="slidenum">
              <a:rPr lang="zh-CN" altLang="en-US" smtClean="0"/>
              <a:pPr>
                <a:defRPr/>
              </a:pPr>
              <a:t>42</a:t>
            </a:fld>
            <a:endParaRPr lang="en-US" altLang="zh-CN"/>
          </a:p>
        </p:txBody>
      </p:sp>
    </p:spTree>
    <p:extLst>
      <p:ext uri="{BB962C8B-B14F-4D97-AF65-F5344CB8AC3E}">
        <p14:creationId xmlns:p14="http://schemas.microsoft.com/office/powerpoint/2010/main" val="48639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smtClean="0"/>
              <a:t>Lgn</a:t>
            </a:r>
            <a:r>
              <a:rPr lang="en-US" dirty="0" smtClean="0"/>
              <a:t> : Binary search in line 10</a:t>
            </a:r>
          </a:p>
          <a:p>
            <a:r>
              <a:rPr lang="en-US" dirty="0" smtClean="0"/>
              <a:t>No master method:</a:t>
            </a:r>
            <a:r>
              <a:rPr lang="en-US" baseline="0" dirty="0" smtClean="0"/>
              <a:t> a=1 b=4/3 </a:t>
            </a:r>
          </a:p>
          <a:p>
            <a:r>
              <a:rPr lang="en-US" baseline="0" dirty="0" smtClean="0"/>
              <a:t>F(3n/4)&lt;=</a:t>
            </a:r>
            <a:r>
              <a:rPr lang="en-US" baseline="0" dirty="0" err="1" smtClean="0"/>
              <a:t>cf</a:t>
            </a:r>
            <a:r>
              <a:rPr lang="en-US" baseline="0" dirty="0" smtClean="0"/>
              <a:t>(n) </a:t>
            </a:r>
            <a:endParaRPr lang="en-US" baseline="0" dirty="0" smtClean="0"/>
          </a:p>
          <a:p>
            <a:endParaRPr lang="en-US" baseline="0" dirty="0" smtClean="0"/>
          </a:p>
          <a:p>
            <a:r>
              <a:rPr lang="en-US" sz="1200" b="0" i="0" kern="1200" dirty="0" smtClean="0">
                <a:solidFill>
                  <a:schemeClr val="tx1"/>
                </a:solidFill>
                <a:effectLst/>
                <a:latin typeface="Times New Roman" pitchFamily="18" charset="0"/>
                <a:ea typeface="+mn-ea"/>
                <a:cs typeface="+mn-cs"/>
              </a:rPr>
              <a:t>The </a:t>
            </a:r>
            <a:r>
              <a:rPr lang="en-US" sz="1200" b="0" i="0" u="none" strike="noStrike" kern="1200" dirty="0" smtClean="0">
                <a:solidFill>
                  <a:schemeClr val="tx1"/>
                </a:solidFill>
                <a:effectLst/>
                <a:latin typeface="Times New Roman" pitchFamily="18" charset="0"/>
                <a:ea typeface="+mn-ea"/>
                <a:cs typeface="+mn-cs"/>
                <a:hlinkClick r:id="rId3" tooltip="Analysis of parallel algorithms"/>
              </a:rPr>
              <a:t>work</a:t>
            </a:r>
            <a:r>
              <a:rPr lang="en-US" sz="1200" b="0" i="0" kern="1200" dirty="0" smtClean="0">
                <a:solidFill>
                  <a:schemeClr val="tx1"/>
                </a:solidFill>
                <a:effectLst/>
                <a:latin typeface="Times New Roman" pitchFamily="18" charset="0"/>
                <a:ea typeface="+mn-ea"/>
                <a:cs typeface="+mn-cs"/>
              </a:rPr>
              <a:t> performed by the algorithm for two arrays holding a total of </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 elements, i.e., the running time of a serial version of it, is </a:t>
            </a:r>
            <a:r>
              <a:rPr lang="en-US" sz="1200" b="0" i="1" kern="1200" dirty="0" smtClean="0">
                <a:solidFill>
                  <a:schemeClr val="tx1"/>
                </a:solidFill>
                <a:effectLst/>
                <a:latin typeface="Times New Roman" pitchFamily="18" charset="0"/>
                <a:ea typeface="+mn-ea"/>
                <a:cs typeface="+mn-cs"/>
              </a:rPr>
              <a:t>O</a:t>
            </a:r>
            <a:r>
              <a:rPr lang="en-US" sz="1200" b="0" i="0" kern="1200" dirty="0" smtClean="0">
                <a:solidFill>
                  <a:schemeClr val="tx1"/>
                </a:solidFill>
                <a:effectLst/>
                <a:latin typeface="Times New Roman" pitchFamily="18" charset="0"/>
                <a:ea typeface="+mn-ea"/>
                <a:cs typeface="+mn-cs"/>
              </a:rPr>
              <a:t>(</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 This is optimal since </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 elements need to be copied into </a:t>
            </a:r>
            <a:r>
              <a:rPr lang="en-US" sz="1200" b="0" i="1" kern="1200" dirty="0" smtClean="0">
                <a:solidFill>
                  <a:schemeClr val="tx1"/>
                </a:solidFill>
                <a:effectLst/>
                <a:latin typeface="Times New Roman" pitchFamily="18" charset="0"/>
                <a:ea typeface="+mn-ea"/>
                <a:cs typeface="+mn-cs"/>
              </a:rPr>
              <a:t>C</a:t>
            </a:r>
            <a:r>
              <a:rPr lang="en-US" sz="1200" b="0" i="0" kern="1200" dirty="0" smtClean="0">
                <a:solidFill>
                  <a:schemeClr val="tx1"/>
                </a:solidFill>
                <a:effectLst/>
                <a:latin typeface="Times New Roman" pitchFamily="18" charset="0"/>
                <a:ea typeface="+mn-ea"/>
                <a:cs typeface="+mn-cs"/>
              </a:rPr>
              <a:t>. To calculate the </a:t>
            </a:r>
            <a:r>
              <a:rPr lang="en-US" sz="1200" b="0" i="0" u="none" strike="noStrike" kern="1200" dirty="0" smtClean="0">
                <a:solidFill>
                  <a:schemeClr val="tx1"/>
                </a:solidFill>
                <a:effectLst/>
                <a:latin typeface="Times New Roman" pitchFamily="18" charset="0"/>
                <a:ea typeface="+mn-ea"/>
                <a:cs typeface="+mn-cs"/>
                <a:hlinkClick r:id="rId3" tooltip="Analysis of parallel algorithms"/>
              </a:rPr>
              <a:t>span</a:t>
            </a:r>
            <a:r>
              <a:rPr lang="en-US" sz="1200" b="0" i="0" kern="1200" dirty="0" smtClean="0">
                <a:solidFill>
                  <a:schemeClr val="tx1"/>
                </a:solidFill>
                <a:effectLst/>
                <a:latin typeface="Times New Roman" pitchFamily="18" charset="0"/>
                <a:ea typeface="+mn-ea"/>
                <a:cs typeface="+mn-cs"/>
              </a:rPr>
              <a:t> of the algorithm, it is necessary to derive a </a:t>
            </a:r>
            <a:r>
              <a:rPr lang="en-US" sz="1200" b="0" i="0" u="none" strike="noStrike" kern="1200" dirty="0" smtClean="0">
                <a:solidFill>
                  <a:schemeClr val="tx1"/>
                </a:solidFill>
                <a:effectLst/>
                <a:latin typeface="Times New Roman" pitchFamily="18" charset="0"/>
                <a:ea typeface="+mn-ea"/>
                <a:cs typeface="+mn-cs"/>
                <a:hlinkClick r:id="rId4" tooltip="Recurrence relation"/>
              </a:rPr>
              <a:t>Recurrence relation</a:t>
            </a:r>
            <a:r>
              <a:rPr lang="en-US" sz="1200" b="0" i="0" kern="1200" dirty="0" smtClean="0">
                <a:solidFill>
                  <a:schemeClr val="tx1"/>
                </a:solidFill>
                <a:effectLst/>
                <a:latin typeface="Times New Roman" pitchFamily="18" charset="0"/>
                <a:ea typeface="+mn-ea"/>
                <a:cs typeface="+mn-cs"/>
              </a:rPr>
              <a:t>. Since the two recursive calls of P-Merge are in parallel, only the costlier of the two calls needs to be considered. In the worst case, the maximum number of elements in one of the recursive calls is at most {\</a:t>
            </a:r>
            <a:r>
              <a:rPr lang="en-US" sz="1200" b="0" i="0" kern="1200" dirty="0" err="1" smtClean="0">
                <a:solidFill>
                  <a:schemeClr val="tx1"/>
                </a:solidFill>
                <a:effectLst/>
                <a:latin typeface="Times New Roman" pitchFamily="18" charset="0"/>
                <a:ea typeface="+mn-ea"/>
                <a:cs typeface="+mn-cs"/>
              </a:rPr>
              <a:t>textstyle</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frac</a:t>
            </a:r>
            <a:r>
              <a:rPr lang="en-US" sz="1200" b="0" i="0" kern="1200" dirty="0" smtClean="0">
                <a:solidFill>
                  <a:schemeClr val="tx1"/>
                </a:solidFill>
                <a:effectLst/>
                <a:latin typeface="Times New Roman" pitchFamily="18" charset="0"/>
                <a:ea typeface="+mn-ea"/>
                <a:cs typeface="+mn-cs"/>
              </a:rPr>
              <a:t> {3}{4}}n} since the array with more elements is perfectly split in half. Adding the {\</a:t>
            </a:r>
            <a:r>
              <a:rPr lang="en-US" sz="1200" b="0" i="0" kern="1200" dirty="0" err="1" smtClean="0">
                <a:solidFill>
                  <a:schemeClr val="tx1"/>
                </a:solidFill>
                <a:effectLst/>
                <a:latin typeface="Times New Roman" pitchFamily="18" charset="0"/>
                <a:ea typeface="+mn-ea"/>
                <a:cs typeface="+mn-cs"/>
              </a:rPr>
              <a:t>displaystyle</a:t>
            </a:r>
            <a:r>
              <a:rPr lang="en-US" sz="1200" b="0" i="0" kern="1200" dirty="0" smtClean="0">
                <a:solidFill>
                  <a:schemeClr val="tx1"/>
                </a:solidFill>
                <a:effectLst/>
                <a:latin typeface="Times New Roman" pitchFamily="18" charset="0"/>
                <a:ea typeface="+mn-ea"/>
                <a:cs typeface="+mn-cs"/>
              </a:rPr>
              <a:t> \Theta \left(\log(n)\right)} cost of the Binary Search, we obtain this recurrence as an upper bound:</a:t>
            </a:r>
            <a:endParaRPr lang="en-US" dirty="0"/>
          </a:p>
        </p:txBody>
      </p:sp>
      <p:sp>
        <p:nvSpPr>
          <p:cNvPr id="4" name="灯片编号占位符 3"/>
          <p:cNvSpPr>
            <a:spLocks noGrp="1"/>
          </p:cNvSpPr>
          <p:nvPr>
            <p:ph type="sldNum" sz="quarter" idx="10"/>
          </p:nvPr>
        </p:nvSpPr>
        <p:spPr/>
        <p:txBody>
          <a:bodyPr/>
          <a:lstStyle/>
          <a:p>
            <a:pPr>
              <a:defRPr/>
            </a:pPr>
            <a:fld id="{B826BAC4-B009-474F-96A9-B9DEC790EF7A}" type="slidenum">
              <a:rPr lang="zh-CN" altLang="en-US" smtClean="0"/>
              <a:pPr>
                <a:defRPr/>
              </a:pPr>
              <a:t>44</a:t>
            </a:fld>
            <a:endParaRPr lang="en-US" altLang="zh-CN"/>
          </a:p>
        </p:txBody>
      </p:sp>
    </p:spTree>
    <p:extLst>
      <p:ext uri="{BB962C8B-B14F-4D97-AF65-F5344CB8AC3E}">
        <p14:creationId xmlns:p14="http://schemas.microsoft.com/office/powerpoint/2010/main" val="413272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1A1ACB-44AF-46FD-9846-EB769B526620}" type="slidenum">
              <a:rPr lang="zh-CN" altLang="en-US" smtClean="0"/>
              <a:pPr>
                <a:defRPr/>
              </a:pPr>
              <a:t>7</a:t>
            </a:fld>
            <a:endParaRPr lang="en-US" altLang="zh-CN"/>
          </a:p>
        </p:txBody>
      </p:sp>
    </p:spTree>
    <p:extLst>
      <p:ext uri="{BB962C8B-B14F-4D97-AF65-F5344CB8AC3E}">
        <p14:creationId xmlns:p14="http://schemas.microsoft.com/office/powerpoint/2010/main" val="10147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Geometri</a:t>
            </a:r>
            <a:r>
              <a:rPr lang="en-US" dirty="0" smtClean="0"/>
              <a:t> series</a:t>
            </a:r>
            <a:endParaRPr lang="en-US" dirty="0"/>
          </a:p>
        </p:txBody>
      </p:sp>
      <p:sp>
        <p:nvSpPr>
          <p:cNvPr id="4" name="Slide Number Placeholder 3"/>
          <p:cNvSpPr>
            <a:spLocks noGrp="1"/>
          </p:cNvSpPr>
          <p:nvPr>
            <p:ph type="sldNum" sz="quarter" idx="10"/>
          </p:nvPr>
        </p:nvSpPr>
        <p:spPr/>
        <p:txBody>
          <a:bodyPr/>
          <a:lstStyle/>
          <a:p>
            <a:pPr>
              <a:defRPr/>
            </a:pPr>
            <a:fld id="{B11A1ACB-44AF-46FD-9846-EB769B526620}" type="slidenum">
              <a:rPr lang="zh-CN" altLang="en-US" smtClean="0"/>
              <a:pPr>
                <a:defRPr/>
              </a:pPr>
              <a:t>10</a:t>
            </a:fld>
            <a:endParaRPr lang="en-US" altLang="zh-CN"/>
          </a:p>
        </p:txBody>
      </p:sp>
    </p:spTree>
    <p:extLst>
      <p:ext uri="{BB962C8B-B14F-4D97-AF65-F5344CB8AC3E}">
        <p14:creationId xmlns:p14="http://schemas.microsoft.com/office/powerpoint/2010/main" val="259019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B826BAC4-B009-474F-96A9-B9DEC790EF7A}" type="slidenum">
              <a:rPr lang="zh-CN" altLang="en-US" smtClean="0"/>
              <a:pPr>
                <a:defRPr/>
              </a:pPr>
              <a:t>13</a:t>
            </a:fld>
            <a:endParaRPr lang="en-US" altLang="zh-CN"/>
          </a:p>
        </p:txBody>
      </p:sp>
    </p:spTree>
    <p:extLst>
      <p:ext uri="{BB962C8B-B14F-4D97-AF65-F5344CB8AC3E}">
        <p14:creationId xmlns:p14="http://schemas.microsoft.com/office/powerpoint/2010/main" val="98299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For convenience, however, if a chain of instructions contains no</a:t>
            </a:r>
          </a:p>
          <a:p>
            <a:r>
              <a:rPr lang="en-US" sz="1200" b="0" i="0" u="none" strike="noStrike" kern="1200" baseline="0" dirty="0" smtClean="0">
                <a:solidFill>
                  <a:schemeClr val="tx1"/>
                </a:solidFill>
                <a:latin typeface="Times New Roman" pitchFamily="18" charset="0"/>
                <a:ea typeface="+mn-ea"/>
                <a:cs typeface="+mn-cs"/>
              </a:rPr>
              <a:t>parallel control (no </a:t>
            </a:r>
            <a:r>
              <a:rPr lang="en-US" sz="1200" b="1" i="0" u="none" strike="noStrike" kern="1200" baseline="0" dirty="0" smtClean="0">
                <a:solidFill>
                  <a:schemeClr val="tx1"/>
                </a:solidFill>
                <a:latin typeface="Times New Roman" pitchFamily="18" charset="0"/>
                <a:ea typeface="+mn-ea"/>
                <a:cs typeface="+mn-cs"/>
              </a:rPr>
              <a:t>spawn</a:t>
            </a:r>
            <a:r>
              <a:rPr lang="en-US" sz="1200" b="0" i="0" u="none" strike="noStrike" kern="1200" baseline="0" dirty="0" smtClean="0">
                <a:solidFill>
                  <a:schemeClr val="tx1"/>
                </a:solidFill>
                <a:latin typeface="Times New Roman" pitchFamily="18" charset="0"/>
                <a:ea typeface="+mn-ea"/>
                <a:cs typeface="+mn-cs"/>
              </a:rPr>
              <a:t>, </a:t>
            </a:r>
            <a:r>
              <a:rPr lang="en-US" sz="1200" b="1" i="0" u="none" strike="noStrike" kern="1200" baseline="0" dirty="0" smtClean="0">
                <a:solidFill>
                  <a:schemeClr val="tx1"/>
                </a:solidFill>
                <a:latin typeface="Times New Roman" pitchFamily="18" charset="0"/>
                <a:ea typeface="+mn-ea"/>
                <a:cs typeface="+mn-cs"/>
              </a:rPr>
              <a:t>sync</a:t>
            </a:r>
            <a:r>
              <a:rPr lang="en-US" sz="1200" b="0" i="0" u="none" strike="noStrike" kern="1200" baseline="0" dirty="0" smtClean="0">
                <a:solidFill>
                  <a:schemeClr val="tx1"/>
                </a:solidFill>
                <a:latin typeface="Times New Roman" pitchFamily="18" charset="0"/>
                <a:ea typeface="+mn-ea"/>
                <a:cs typeface="+mn-cs"/>
              </a:rPr>
              <a:t>, or </a:t>
            </a:r>
            <a:r>
              <a:rPr lang="en-US" sz="1200" b="1" i="0" u="none" strike="noStrike" kern="1200" baseline="0" dirty="0" smtClean="0">
                <a:solidFill>
                  <a:schemeClr val="tx1"/>
                </a:solidFill>
                <a:latin typeface="Times New Roman" pitchFamily="18" charset="0"/>
                <a:ea typeface="+mn-ea"/>
                <a:cs typeface="+mn-cs"/>
              </a:rPr>
              <a:t>return </a:t>
            </a:r>
            <a:r>
              <a:rPr lang="en-US" sz="1200" b="0" i="0" u="none" strike="noStrike" kern="1200" baseline="0" dirty="0" smtClean="0">
                <a:solidFill>
                  <a:schemeClr val="tx1"/>
                </a:solidFill>
                <a:latin typeface="Times New Roman" pitchFamily="18" charset="0"/>
                <a:ea typeface="+mn-ea"/>
                <a:cs typeface="+mn-cs"/>
              </a:rPr>
              <a:t>from a spawn—via either an explicit</a:t>
            </a:r>
          </a:p>
          <a:p>
            <a:r>
              <a:rPr lang="en-US" sz="1200" b="1" i="0" u="none" strike="noStrike" kern="1200" baseline="0" dirty="0" smtClean="0">
                <a:solidFill>
                  <a:schemeClr val="tx1"/>
                </a:solidFill>
                <a:latin typeface="Times New Roman" pitchFamily="18" charset="0"/>
                <a:ea typeface="+mn-ea"/>
                <a:cs typeface="+mn-cs"/>
              </a:rPr>
              <a:t>return </a:t>
            </a:r>
            <a:r>
              <a:rPr lang="en-US" sz="1200" b="0" i="0" u="none" strike="noStrike" kern="1200" baseline="0" dirty="0" smtClean="0">
                <a:solidFill>
                  <a:schemeClr val="tx1"/>
                </a:solidFill>
                <a:latin typeface="Times New Roman" pitchFamily="18" charset="0"/>
                <a:ea typeface="+mn-ea"/>
                <a:cs typeface="+mn-cs"/>
              </a:rPr>
              <a:t>statement or the return that happens implicitly upon reaching the end of</a:t>
            </a:r>
          </a:p>
          <a:p>
            <a:r>
              <a:rPr lang="en-US" sz="1200" b="0" i="0" u="none" strike="noStrike" kern="1200" baseline="0" dirty="0" smtClean="0">
                <a:solidFill>
                  <a:schemeClr val="tx1"/>
                </a:solidFill>
                <a:latin typeface="Times New Roman" pitchFamily="18" charset="0"/>
                <a:ea typeface="+mn-ea"/>
                <a:cs typeface="+mn-cs"/>
              </a:rPr>
              <a:t>a procedure), we may group them into a single </a:t>
            </a:r>
            <a:r>
              <a:rPr lang="en-US" sz="1200" b="1" i="1" u="none" strike="noStrike" kern="1200" baseline="0" dirty="0" smtClean="0">
                <a:solidFill>
                  <a:schemeClr val="tx1"/>
                </a:solidFill>
                <a:latin typeface="Times New Roman" pitchFamily="18" charset="0"/>
                <a:ea typeface="+mn-ea"/>
                <a:cs typeface="+mn-cs"/>
              </a:rPr>
              <a:t>strand</a:t>
            </a:r>
            <a:r>
              <a:rPr lang="en-US" sz="1200" b="0" i="0" u="none" strike="noStrike" kern="1200" baseline="0" dirty="0" smtClean="0">
                <a:solidFill>
                  <a:schemeClr val="tx1"/>
                </a:solidFill>
                <a:latin typeface="Times New Roman" pitchFamily="18" charset="0"/>
                <a:ea typeface="+mn-ea"/>
                <a:cs typeface="+mn-cs"/>
              </a:rPr>
              <a:t>, each of which represents</a:t>
            </a:r>
          </a:p>
          <a:p>
            <a:r>
              <a:rPr lang="en-US" sz="1200" b="0" i="0" u="none" strike="noStrike" kern="1200" baseline="0" dirty="0" smtClean="0">
                <a:solidFill>
                  <a:schemeClr val="tx1"/>
                </a:solidFill>
                <a:latin typeface="Times New Roman" pitchFamily="18" charset="0"/>
                <a:ea typeface="+mn-ea"/>
                <a:cs typeface="+mn-cs"/>
              </a:rPr>
              <a:t>one or more instructions. Instructions involving parallel control are not included</a:t>
            </a:r>
          </a:p>
          <a:p>
            <a:r>
              <a:rPr lang="en-US" sz="1200" b="0" i="0" u="none" strike="noStrike" kern="1200" baseline="0" dirty="0" smtClean="0">
                <a:solidFill>
                  <a:schemeClr val="tx1"/>
                </a:solidFill>
                <a:latin typeface="Times New Roman" pitchFamily="18" charset="0"/>
                <a:ea typeface="+mn-ea"/>
                <a:cs typeface="+mn-cs"/>
              </a:rPr>
              <a:t>in strands, but are represented in the structure of the dag.</a:t>
            </a:r>
            <a:endParaRPr lang="en-US" dirty="0"/>
          </a:p>
        </p:txBody>
      </p:sp>
      <p:sp>
        <p:nvSpPr>
          <p:cNvPr id="4" name="Slide Number Placeholder 3"/>
          <p:cNvSpPr>
            <a:spLocks noGrp="1"/>
          </p:cNvSpPr>
          <p:nvPr>
            <p:ph type="sldNum" sz="quarter" idx="10"/>
          </p:nvPr>
        </p:nvSpPr>
        <p:spPr/>
        <p:txBody>
          <a:bodyPr/>
          <a:lstStyle/>
          <a:p>
            <a:pPr>
              <a:defRPr/>
            </a:pPr>
            <a:fld id="{B826BAC4-B009-474F-96A9-B9DEC790EF7A}" type="slidenum">
              <a:rPr lang="zh-CN" altLang="en-US" smtClean="0"/>
              <a:pPr>
                <a:defRPr/>
              </a:pPr>
              <a:t>16</a:t>
            </a:fld>
            <a:endParaRPr lang="en-US" altLang="zh-CN"/>
          </a:p>
        </p:txBody>
      </p:sp>
    </p:spTree>
    <p:extLst>
      <p:ext uri="{BB962C8B-B14F-4D97-AF65-F5344CB8AC3E}">
        <p14:creationId xmlns:p14="http://schemas.microsoft.com/office/powerpoint/2010/main" val="3886969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26BAC4-B009-474F-96A9-B9DEC790EF7A}" type="slidenum">
              <a:rPr lang="zh-CN" altLang="en-US" smtClean="0"/>
              <a:pPr>
                <a:defRPr/>
              </a:pPr>
              <a:t>26</a:t>
            </a:fld>
            <a:endParaRPr lang="en-US" altLang="zh-CN"/>
          </a:p>
        </p:txBody>
      </p:sp>
    </p:spTree>
    <p:extLst>
      <p:ext uri="{BB962C8B-B14F-4D97-AF65-F5344CB8AC3E}">
        <p14:creationId xmlns:p14="http://schemas.microsoft.com/office/powerpoint/2010/main" val="510192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No parallel for in line 6 but only a normal for loop. </a:t>
            </a:r>
          </a:p>
          <a:p>
            <a:r>
              <a:rPr lang="en-US" dirty="0" smtClean="0"/>
              <a:t>Race</a:t>
            </a:r>
            <a:r>
              <a:rPr lang="en-US" baseline="0" dirty="0" smtClean="0"/>
              <a:t> condition.</a:t>
            </a:r>
            <a:endParaRPr lang="en-US" dirty="0" smtClean="0"/>
          </a:p>
        </p:txBody>
      </p:sp>
      <p:sp>
        <p:nvSpPr>
          <p:cNvPr id="4" name="灯片编号占位符 3"/>
          <p:cNvSpPr>
            <a:spLocks noGrp="1"/>
          </p:cNvSpPr>
          <p:nvPr>
            <p:ph type="sldNum" sz="quarter" idx="10"/>
          </p:nvPr>
        </p:nvSpPr>
        <p:spPr/>
        <p:txBody>
          <a:bodyPr/>
          <a:lstStyle/>
          <a:p>
            <a:pPr>
              <a:defRPr/>
            </a:pPr>
            <a:fld id="{B826BAC4-B009-474F-96A9-B9DEC790EF7A}" type="slidenum">
              <a:rPr lang="zh-CN" altLang="en-US" smtClean="0"/>
              <a:pPr>
                <a:defRPr/>
              </a:pPr>
              <a:t>33</a:t>
            </a:fld>
            <a:endParaRPr lang="en-US" altLang="zh-CN"/>
          </a:p>
        </p:txBody>
      </p:sp>
    </p:spTree>
    <p:extLst>
      <p:ext uri="{BB962C8B-B14F-4D97-AF65-F5344CB8AC3E}">
        <p14:creationId xmlns:p14="http://schemas.microsoft.com/office/powerpoint/2010/main" val="655366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Since the tree is a full binary tree, the number of internal nodes is 1 fewer than the </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 leaf nodes, so this extra work is Θ(</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a:t>
            </a:r>
          </a:p>
          <a:p>
            <a:r>
              <a:rPr lang="en-US" sz="1200" b="0" i="0" kern="1200" dirty="0" smtClean="0">
                <a:solidFill>
                  <a:schemeClr val="tx1"/>
                </a:solidFill>
                <a:effectLst/>
                <a:latin typeface="Times New Roman" pitchFamily="18" charset="0"/>
                <a:ea typeface="+mn-ea"/>
                <a:cs typeface="+mn-cs"/>
              </a:rPr>
              <a:t>Each leaf node corresponds to one iteration of loop, and the extra work of recursive spawning can be amortized across the work of the iterations, so that it contributes only constant work.</a:t>
            </a:r>
          </a:p>
          <a:p>
            <a:r>
              <a:rPr lang="en-US" sz="1200" b="0" i="0" kern="1200" dirty="0" smtClean="0">
                <a:solidFill>
                  <a:schemeClr val="tx1"/>
                </a:solidFill>
                <a:effectLst/>
                <a:latin typeface="Times New Roman" pitchFamily="18" charset="0"/>
                <a:ea typeface="+mn-ea"/>
                <a:cs typeface="+mn-cs"/>
              </a:rPr>
              <a:t>Concurrency platforms sometimes coarsen the recursion tree by executing several iterations in each leaf, reducing the amount of recursive spawning.</a:t>
            </a:r>
          </a:p>
          <a:p>
            <a:r>
              <a:rPr lang="en-US" sz="1200" b="0" i="0" kern="1200" dirty="0" smtClean="0">
                <a:solidFill>
                  <a:schemeClr val="tx1"/>
                </a:solidFill>
                <a:effectLst/>
                <a:latin typeface="Times New Roman" pitchFamily="18" charset="0"/>
                <a:ea typeface="+mn-ea"/>
                <a:cs typeface="+mn-cs"/>
              </a:rPr>
              <a:t>The </a:t>
            </a:r>
            <a:r>
              <a:rPr lang="en-US" sz="1200" b="0" i="1" kern="1200" dirty="0" smtClean="0">
                <a:solidFill>
                  <a:schemeClr val="tx1"/>
                </a:solidFill>
                <a:effectLst/>
                <a:latin typeface="Times New Roman" pitchFamily="18" charset="0"/>
                <a:ea typeface="+mn-ea"/>
                <a:cs typeface="+mn-cs"/>
              </a:rPr>
              <a:t>span</a:t>
            </a:r>
            <a:r>
              <a:rPr lang="en-US" sz="1200" b="0" i="0" kern="1200" dirty="0" smtClean="0">
                <a:solidFill>
                  <a:schemeClr val="tx1"/>
                </a:solidFill>
                <a:effectLst/>
                <a:latin typeface="Times New Roman" pitchFamily="18" charset="0"/>
                <a:ea typeface="+mn-ea"/>
                <a:cs typeface="+mn-cs"/>
              </a:rPr>
              <a:t> is increased by Θ(</a:t>
            </a:r>
            <a:r>
              <a:rPr lang="en-US" sz="1200" b="0" i="0" kern="1200" dirty="0" err="1" smtClean="0">
                <a:solidFill>
                  <a:schemeClr val="tx1"/>
                </a:solidFill>
                <a:effectLst/>
                <a:latin typeface="Times New Roman" pitchFamily="18" charset="0"/>
                <a:ea typeface="+mn-ea"/>
                <a:cs typeface="+mn-cs"/>
              </a:rPr>
              <a:t>lg</a:t>
            </a:r>
            <a:r>
              <a:rPr lang="en-US" sz="1200" b="0" i="0" kern="1200" dirty="0" smtClean="0">
                <a:solidFill>
                  <a:schemeClr val="tx1"/>
                </a:solidFill>
                <a:effectLst/>
                <a:latin typeface="Times New Roman" pitchFamily="18" charset="0"/>
                <a:ea typeface="+mn-ea"/>
                <a:cs typeface="+mn-cs"/>
              </a:rPr>
              <a:t> </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 due to the addition of the recursion tree for Mat-</a:t>
            </a:r>
            <a:r>
              <a:rPr lang="en-US" sz="1200" b="0" i="0" kern="1200" dirty="0" err="1" smtClean="0">
                <a:solidFill>
                  <a:schemeClr val="tx1"/>
                </a:solidFill>
                <a:effectLst/>
                <a:latin typeface="Times New Roman" pitchFamily="18" charset="0"/>
                <a:ea typeface="+mn-ea"/>
                <a:cs typeface="+mn-cs"/>
              </a:rPr>
              <a:t>Vec</a:t>
            </a:r>
            <a:r>
              <a:rPr lang="en-US" sz="1200" b="0" i="0" kern="1200" dirty="0" smtClean="0">
                <a:solidFill>
                  <a:schemeClr val="tx1"/>
                </a:solidFill>
                <a:effectLst/>
                <a:latin typeface="Times New Roman" pitchFamily="18" charset="0"/>
                <a:ea typeface="+mn-ea"/>
                <a:cs typeface="+mn-cs"/>
              </a:rPr>
              <a:t>-Main-Loop, which is of height Θ(</a:t>
            </a:r>
            <a:r>
              <a:rPr lang="en-US" sz="1200" b="0" i="0" kern="1200" dirty="0" err="1" smtClean="0">
                <a:solidFill>
                  <a:schemeClr val="tx1"/>
                </a:solidFill>
                <a:effectLst/>
                <a:latin typeface="Times New Roman" pitchFamily="18" charset="0"/>
                <a:ea typeface="+mn-ea"/>
                <a:cs typeface="+mn-cs"/>
              </a:rPr>
              <a:t>lg</a:t>
            </a:r>
            <a:r>
              <a:rPr lang="en-US" sz="1200" b="0" i="0" kern="1200" dirty="0" smtClean="0">
                <a:solidFill>
                  <a:schemeClr val="tx1"/>
                </a:solidFill>
                <a:effectLst/>
                <a:latin typeface="Times New Roman" pitchFamily="18" charset="0"/>
                <a:ea typeface="+mn-ea"/>
                <a:cs typeface="+mn-cs"/>
              </a:rPr>
              <a:t> </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 In some cases (such as this one), this increase is washed out by other dominating factors (e.g., the span in this example is dominated by the nested loops).</a:t>
            </a:r>
          </a:p>
          <a:p>
            <a:r>
              <a:rPr lang="en-US" sz="1200" b="0" i="0" kern="1200" dirty="0" smtClean="0">
                <a:solidFill>
                  <a:schemeClr val="tx1"/>
                </a:solidFill>
                <a:effectLst/>
                <a:latin typeface="Times New Roman" pitchFamily="18" charset="0"/>
                <a:ea typeface="+mn-ea"/>
                <a:cs typeface="+mn-cs"/>
              </a:rPr>
              <a:t>Continuing with our example, the span is Θ(</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 because even with full utilization of parallelism the inner </a:t>
            </a:r>
            <a:r>
              <a:rPr lang="en-US" sz="1200" b="1" i="0" kern="1200" dirty="0" smtClean="0">
                <a:solidFill>
                  <a:schemeClr val="tx1"/>
                </a:solidFill>
                <a:effectLst/>
                <a:latin typeface="Times New Roman" pitchFamily="18" charset="0"/>
                <a:ea typeface="+mn-ea"/>
                <a:cs typeface="+mn-cs"/>
              </a:rPr>
              <a:t>for</a:t>
            </a:r>
            <a:r>
              <a:rPr lang="en-US" sz="1200" b="0" i="0" kern="1200" dirty="0" smtClean="0">
                <a:solidFill>
                  <a:schemeClr val="tx1"/>
                </a:solidFill>
                <a:effectLst/>
                <a:latin typeface="Times New Roman" pitchFamily="18" charset="0"/>
                <a:ea typeface="+mn-ea"/>
                <a:cs typeface="+mn-cs"/>
              </a:rPr>
              <a:t> loop still requires Θ(</a:t>
            </a:r>
            <a:r>
              <a:rPr lang="en-US" sz="1200" b="0" i="1" kern="1200" dirty="0" smtClean="0">
                <a:solidFill>
                  <a:schemeClr val="tx1"/>
                </a:solidFill>
                <a:effectLst/>
                <a:latin typeface="Times New Roman" pitchFamily="18" charset="0"/>
                <a:ea typeface="+mn-ea"/>
                <a:cs typeface="+mn-cs"/>
              </a:rPr>
              <a:t>n</a:t>
            </a:r>
            <a:r>
              <a:rPr lang="en-US" sz="1200" b="0" i="0" kern="1200" dirty="0" smtClean="0">
                <a:solidFill>
                  <a:schemeClr val="tx1"/>
                </a:solidFill>
                <a:effectLst/>
                <a:latin typeface="Times New Roman" pitchFamily="18" charset="0"/>
                <a:ea typeface="+mn-ea"/>
                <a:cs typeface="+mn-cs"/>
              </a:rPr>
              <a:t>)</a:t>
            </a:r>
          </a:p>
          <a:p>
            <a:r>
              <a:rPr lang="en-US" dirty="0" smtClean="0"/>
              <a:t/>
            </a:r>
            <a:br>
              <a:rPr lang="en-US" dirty="0" smtClean="0"/>
            </a:br>
            <a:endParaRPr lang="en-US" dirty="0"/>
          </a:p>
        </p:txBody>
      </p:sp>
      <p:sp>
        <p:nvSpPr>
          <p:cNvPr id="4" name="灯片编号占位符 3"/>
          <p:cNvSpPr>
            <a:spLocks noGrp="1"/>
          </p:cNvSpPr>
          <p:nvPr>
            <p:ph type="sldNum" sz="quarter" idx="10"/>
          </p:nvPr>
        </p:nvSpPr>
        <p:spPr/>
        <p:txBody>
          <a:bodyPr/>
          <a:lstStyle/>
          <a:p>
            <a:pPr>
              <a:defRPr/>
            </a:pPr>
            <a:fld id="{B826BAC4-B009-474F-96A9-B9DEC790EF7A}" type="slidenum">
              <a:rPr lang="zh-CN" altLang="en-US" smtClean="0"/>
              <a:pPr>
                <a:defRPr/>
              </a:pPr>
              <a:t>35</a:t>
            </a:fld>
            <a:endParaRPr lang="en-US" altLang="zh-CN"/>
          </a:p>
        </p:txBody>
      </p:sp>
    </p:spTree>
    <p:extLst>
      <p:ext uri="{BB962C8B-B14F-4D97-AF65-F5344CB8AC3E}">
        <p14:creationId xmlns:p14="http://schemas.microsoft.com/office/powerpoint/2010/main" val="70212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Master method does not work. </a:t>
            </a:r>
            <a:endParaRPr lang="en-US" dirty="0"/>
          </a:p>
        </p:txBody>
      </p:sp>
      <p:sp>
        <p:nvSpPr>
          <p:cNvPr id="4" name="灯片编号占位符 3"/>
          <p:cNvSpPr>
            <a:spLocks noGrp="1"/>
          </p:cNvSpPr>
          <p:nvPr>
            <p:ph type="sldNum" sz="quarter" idx="10"/>
          </p:nvPr>
        </p:nvSpPr>
        <p:spPr/>
        <p:txBody>
          <a:bodyPr/>
          <a:lstStyle/>
          <a:p>
            <a:pPr>
              <a:defRPr/>
            </a:pPr>
            <a:fld id="{B826BAC4-B009-474F-96A9-B9DEC790EF7A}" type="slidenum">
              <a:rPr lang="zh-CN" altLang="en-US" smtClean="0"/>
              <a:pPr>
                <a:defRPr/>
              </a:pPr>
              <a:t>36</a:t>
            </a:fld>
            <a:endParaRPr lang="en-US" altLang="zh-CN"/>
          </a:p>
        </p:txBody>
      </p:sp>
    </p:spTree>
    <p:extLst>
      <p:ext uri="{BB962C8B-B14F-4D97-AF65-F5344CB8AC3E}">
        <p14:creationId xmlns:p14="http://schemas.microsoft.com/office/powerpoint/2010/main" val="3388594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aisylogo_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981075"/>
            <a:ext cx="70485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aau_logo_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188913"/>
            <a:ext cx="25971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9" name="Rectangle 3"/>
          <p:cNvSpPr>
            <a:spLocks noGrp="1" noChangeArrowheads="1"/>
          </p:cNvSpPr>
          <p:nvPr>
            <p:ph type="ctrTitle"/>
          </p:nvPr>
        </p:nvSpPr>
        <p:spPr>
          <a:xfrm>
            <a:off x="288925" y="1476375"/>
            <a:ext cx="8564563" cy="1447800"/>
          </a:xfrm>
        </p:spPr>
        <p:txBody>
          <a:bodyPr anchor="b"/>
          <a:lstStyle>
            <a:lvl1pPr algn="ctr">
              <a:defRPr sz="4000" b="1"/>
            </a:lvl1pPr>
          </a:lstStyle>
          <a:p>
            <a:pPr lvl="0"/>
            <a:r>
              <a:rPr lang="en-US" altLang="zh-CN" noProof="0" smtClean="0"/>
              <a:t>Click to edit Master title style</a:t>
            </a:r>
          </a:p>
        </p:txBody>
      </p:sp>
      <p:sp>
        <p:nvSpPr>
          <p:cNvPr id="654340" name="Rectangle 4"/>
          <p:cNvSpPr>
            <a:spLocks noGrp="1" noChangeArrowheads="1"/>
          </p:cNvSpPr>
          <p:nvPr>
            <p:ph type="subTitle" idx="1"/>
          </p:nvPr>
        </p:nvSpPr>
        <p:spPr>
          <a:xfrm>
            <a:off x="708025" y="3446463"/>
            <a:ext cx="7727950" cy="2143125"/>
          </a:xfrm>
        </p:spPr>
        <p:txBody>
          <a:bodyPr/>
          <a:lstStyle>
            <a:lvl1pPr marL="0" indent="0" algn="ctr">
              <a:buFontTx/>
              <a:buNone/>
              <a:defRPr sz="2800" b="1"/>
            </a:lvl1pPr>
          </a:lstStyle>
          <a:p>
            <a:pPr lvl="0"/>
            <a:r>
              <a:rPr lang="en-US" altLang="zh-CN" noProof="0" smtClean="0"/>
              <a:t>Click to edit Master subtitle style</a:t>
            </a:r>
          </a:p>
        </p:txBody>
      </p:sp>
      <p:sp>
        <p:nvSpPr>
          <p:cNvPr id="6" name="Rectangle 5"/>
          <p:cNvSpPr>
            <a:spLocks noGrp="1" noChangeArrowheads="1"/>
          </p:cNvSpPr>
          <p:nvPr>
            <p:ph type="ftr" sz="quarter" idx="10"/>
          </p:nvPr>
        </p:nvSpPr>
        <p:spPr>
          <a:xfrm>
            <a:off x="608013" y="6248400"/>
            <a:ext cx="7924800" cy="457200"/>
          </a:xfrm>
        </p:spPr>
        <p:txBody>
          <a:bodyPr anchor="ctr" anchorCtr="1"/>
          <a:lstStyle>
            <a:lvl1pPr algn="l">
              <a:defRPr/>
            </a:lvl1pPr>
          </a:lstStyle>
          <a:p>
            <a:pPr>
              <a:defRPr/>
            </a:pPr>
            <a:r>
              <a:rPr lang="en-GB"/>
              <a:t>SSTD '07 - Boston, July 16 - 18, 2007</a:t>
            </a:r>
          </a:p>
        </p:txBody>
      </p:sp>
    </p:spTree>
    <p:extLst>
      <p:ext uri="{BB962C8B-B14F-4D97-AF65-F5344CB8AC3E}">
        <p14:creationId xmlns:p14="http://schemas.microsoft.com/office/powerpoint/2010/main" val="41611975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5" name="Rectangle 6"/>
          <p:cNvSpPr>
            <a:spLocks noGrp="1" noChangeArrowheads="1"/>
          </p:cNvSpPr>
          <p:nvPr>
            <p:ph type="sldNum" sz="quarter" idx="11"/>
          </p:nvPr>
        </p:nvSpPr>
        <p:spPr>
          <a:ln/>
        </p:spPr>
        <p:txBody>
          <a:bodyPr/>
          <a:lstStyle>
            <a:lvl1pPr>
              <a:defRPr/>
            </a:lvl1pPr>
          </a:lstStyle>
          <a:p>
            <a:pPr>
              <a:defRPr/>
            </a:pPr>
            <a:fld id="{C3FFC931-403D-4D87-9165-5C2A5D849730}" type="slidenum">
              <a:rPr lang="en-GB"/>
              <a:pPr>
                <a:defRPr/>
              </a:pPr>
              <a:t>‹#›</a:t>
            </a:fld>
            <a:endParaRPr lang="en-GB"/>
          </a:p>
        </p:txBody>
      </p:sp>
    </p:spTree>
    <p:extLst>
      <p:ext uri="{BB962C8B-B14F-4D97-AF65-F5344CB8AC3E}">
        <p14:creationId xmlns:p14="http://schemas.microsoft.com/office/powerpoint/2010/main" val="302283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
            <a:ext cx="2114550" cy="6286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3213" y="38100"/>
            <a:ext cx="6192837" cy="6286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5" name="Rectangle 6"/>
          <p:cNvSpPr>
            <a:spLocks noGrp="1" noChangeArrowheads="1"/>
          </p:cNvSpPr>
          <p:nvPr>
            <p:ph type="sldNum" sz="quarter" idx="11"/>
          </p:nvPr>
        </p:nvSpPr>
        <p:spPr>
          <a:ln/>
        </p:spPr>
        <p:txBody>
          <a:bodyPr/>
          <a:lstStyle>
            <a:lvl1pPr>
              <a:defRPr/>
            </a:lvl1pPr>
          </a:lstStyle>
          <a:p>
            <a:pPr>
              <a:defRPr/>
            </a:pPr>
            <a:fld id="{198BE127-A67B-44A2-B8A4-6FC76B0CC6CE}" type="slidenum">
              <a:rPr lang="en-GB"/>
              <a:pPr>
                <a:defRPr/>
              </a:pPr>
              <a:t>‹#›</a:t>
            </a:fld>
            <a:endParaRPr lang="en-GB"/>
          </a:p>
        </p:txBody>
      </p:sp>
    </p:spTree>
    <p:extLst>
      <p:ext uri="{BB962C8B-B14F-4D97-AF65-F5344CB8AC3E}">
        <p14:creationId xmlns:p14="http://schemas.microsoft.com/office/powerpoint/2010/main" val="221825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5" name="Rectangle 6"/>
          <p:cNvSpPr>
            <a:spLocks noGrp="1" noChangeArrowheads="1"/>
          </p:cNvSpPr>
          <p:nvPr>
            <p:ph type="sldNum" sz="quarter" idx="11"/>
          </p:nvPr>
        </p:nvSpPr>
        <p:spPr>
          <a:ln/>
        </p:spPr>
        <p:txBody>
          <a:bodyPr/>
          <a:lstStyle>
            <a:lvl1pPr>
              <a:defRPr/>
            </a:lvl1pPr>
          </a:lstStyle>
          <a:p>
            <a:pPr>
              <a:defRPr/>
            </a:pPr>
            <a:fld id="{90EA65E9-F84A-4144-A08A-59273FAD0F9D}" type="slidenum">
              <a:rPr lang="en-GB"/>
              <a:pPr>
                <a:defRPr/>
              </a:pPr>
              <a:t>‹#›</a:t>
            </a:fld>
            <a:endParaRPr lang="en-GB"/>
          </a:p>
        </p:txBody>
      </p:sp>
    </p:spTree>
    <p:extLst>
      <p:ext uri="{BB962C8B-B14F-4D97-AF65-F5344CB8AC3E}">
        <p14:creationId xmlns:p14="http://schemas.microsoft.com/office/powerpoint/2010/main" val="9631658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5" name="Rectangle 6"/>
          <p:cNvSpPr>
            <a:spLocks noGrp="1" noChangeArrowheads="1"/>
          </p:cNvSpPr>
          <p:nvPr>
            <p:ph type="sldNum" sz="quarter" idx="11"/>
          </p:nvPr>
        </p:nvSpPr>
        <p:spPr>
          <a:ln/>
        </p:spPr>
        <p:txBody>
          <a:bodyPr/>
          <a:lstStyle>
            <a:lvl1pPr>
              <a:defRPr/>
            </a:lvl1pPr>
          </a:lstStyle>
          <a:p>
            <a:pPr>
              <a:defRPr/>
            </a:pPr>
            <a:fld id="{62A90619-2713-4134-B1AE-6D3E6AAC1246}" type="slidenum">
              <a:rPr lang="en-GB"/>
              <a:pPr>
                <a:defRPr/>
              </a:pPr>
              <a:t>‹#›</a:t>
            </a:fld>
            <a:endParaRPr lang="en-GB"/>
          </a:p>
        </p:txBody>
      </p:sp>
    </p:spTree>
    <p:extLst>
      <p:ext uri="{BB962C8B-B14F-4D97-AF65-F5344CB8AC3E}">
        <p14:creationId xmlns:p14="http://schemas.microsoft.com/office/powerpoint/2010/main" val="352980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9144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9144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6" name="Rectangle 6"/>
          <p:cNvSpPr>
            <a:spLocks noGrp="1" noChangeArrowheads="1"/>
          </p:cNvSpPr>
          <p:nvPr>
            <p:ph type="sldNum" sz="quarter" idx="11"/>
          </p:nvPr>
        </p:nvSpPr>
        <p:spPr>
          <a:ln/>
        </p:spPr>
        <p:txBody>
          <a:bodyPr/>
          <a:lstStyle>
            <a:lvl1pPr>
              <a:defRPr/>
            </a:lvl1pPr>
          </a:lstStyle>
          <a:p>
            <a:pPr>
              <a:defRPr/>
            </a:pPr>
            <a:fld id="{046C11C7-CCAE-4DFC-A8AC-25935F2BF14E}" type="slidenum">
              <a:rPr lang="en-GB"/>
              <a:pPr>
                <a:defRPr/>
              </a:pPr>
              <a:t>‹#›</a:t>
            </a:fld>
            <a:endParaRPr lang="en-GB"/>
          </a:p>
        </p:txBody>
      </p:sp>
    </p:spTree>
    <p:extLst>
      <p:ext uri="{BB962C8B-B14F-4D97-AF65-F5344CB8AC3E}">
        <p14:creationId xmlns:p14="http://schemas.microsoft.com/office/powerpoint/2010/main" val="64257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8" name="Rectangle 6"/>
          <p:cNvSpPr>
            <a:spLocks noGrp="1" noChangeArrowheads="1"/>
          </p:cNvSpPr>
          <p:nvPr>
            <p:ph type="sldNum" sz="quarter" idx="11"/>
          </p:nvPr>
        </p:nvSpPr>
        <p:spPr>
          <a:ln/>
        </p:spPr>
        <p:txBody>
          <a:bodyPr/>
          <a:lstStyle>
            <a:lvl1pPr>
              <a:defRPr/>
            </a:lvl1pPr>
          </a:lstStyle>
          <a:p>
            <a:pPr>
              <a:defRPr/>
            </a:pPr>
            <a:fld id="{F29894F0-FC6E-4814-8B19-C1012E3E4F38}" type="slidenum">
              <a:rPr lang="en-GB"/>
              <a:pPr>
                <a:defRPr/>
              </a:pPr>
              <a:t>‹#›</a:t>
            </a:fld>
            <a:endParaRPr lang="en-GB"/>
          </a:p>
        </p:txBody>
      </p:sp>
    </p:spTree>
    <p:extLst>
      <p:ext uri="{BB962C8B-B14F-4D97-AF65-F5344CB8AC3E}">
        <p14:creationId xmlns:p14="http://schemas.microsoft.com/office/powerpoint/2010/main" val="148871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4" name="Rectangle 6"/>
          <p:cNvSpPr>
            <a:spLocks noGrp="1" noChangeArrowheads="1"/>
          </p:cNvSpPr>
          <p:nvPr>
            <p:ph type="sldNum" sz="quarter" idx="11"/>
          </p:nvPr>
        </p:nvSpPr>
        <p:spPr>
          <a:ln/>
        </p:spPr>
        <p:txBody>
          <a:bodyPr/>
          <a:lstStyle>
            <a:lvl1pPr>
              <a:defRPr/>
            </a:lvl1pPr>
          </a:lstStyle>
          <a:p>
            <a:pPr>
              <a:defRPr/>
            </a:pPr>
            <a:fld id="{76D229F6-B4ED-474E-B961-EDDBA486FC7E}" type="slidenum">
              <a:rPr lang="en-GB"/>
              <a:pPr>
                <a:defRPr/>
              </a:pPr>
              <a:t>‹#›</a:t>
            </a:fld>
            <a:endParaRPr lang="en-GB"/>
          </a:p>
        </p:txBody>
      </p:sp>
    </p:spTree>
    <p:extLst>
      <p:ext uri="{BB962C8B-B14F-4D97-AF65-F5344CB8AC3E}">
        <p14:creationId xmlns:p14="http://schemas.microsoft.com/office/powerpoint/2010/main" val="67224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3" name="Rectangle 6"/>
          <p:cNvSpPr>
            <a:spLocks noGrp="1" noChangeArrowheads="1"/>
          </p:cNvSpPr>
          <p:nvPr>
            <p:ph type="sldNum" sz="quarter" idx="11"/>
          </p:nvPr>
        </p:nvSpPr>
        <p:spPr>
          <a:ln/>
        </p:spPr>
        <p:txBody>
          <a:bodyPr/>
          <a:lstStyle>
            <a:lvl1pPr>
              <a:defRPr/>
            </a:lvl1pPr>
          </a:lstStyle>
          <a:p>
            <a:pPr>
              <a:defRPr/>
            </a:pPr>
            <a:fld id="{180F960E-AE36-4C2C-A5CC-4FA3BC0F5DF2}" type="slidenum">
              <a:rPr lang="en-GB"/>
              <a:pPr>
                <a:defRPr/>
              </a:pPr>
              <a:t>‹#›</a:t>
            </a:fld>
            <a:endParaRPr lang="en-GB"/>
          </a:p>
        </p:txBody>
      </p:sp>
    </p:spTree>
    <p:extLst>
      <p:ext uri="{BB962C8B-B14F-4D97-AF65-F5344CB8AC3E}">
        <p14:creationId xmlns:p14="http://schemas.microsoft.com/office/powerpoint/2010/main" val="116155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6" name="Rectangle 6"/>
          <p:cNvSpPr>
            <a:spLocks noGrp="1" noChangeArrowheads="1"/>
          </p:cNvSpPr>
          <p:nvPr>
            <p:ph type="sldNum" sz="quarter" idx="11"/>
          </p:nvPr>
        </p:nvSpPr>
        <p:spPr>
          <a:ln/>
        </p:spPr>
        <p:txBody>
          <a:bodyPr/>
          <a:lstStyle>
            <a:lvl1pPr>
              <a:defRPr/>
            </a:lvl1pPr>
          </a:lstStyle>
          <a:p>
            <a:pPr>
              <a:defRPr/>
            </a:pPr>
            <a:fld id="{93AF429F-53CB-410C-8F05-C7B2A7B94B62}" type="slidenum">
              <a:rPr lang="en-GB"/>
              <a:pPr>
                <a:defRPr/>
              </a:pPr>
              <a:t>‹#›</a:t>
            </a:fld>
            <a:endParaRPr lang="en-GB"/>
          </a:p>
        </p:txBody>
      </p:sp>
    </p:spTree>
    <p:extLst>
      <p:ext uri="{BB962C8B-B14F-4D97-AF65-F5344CB8AC3E}">
        <p14:creationId xmlns:p14="http://schemas.microsoft.com/office/powerpoint/2010/main" val="287793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SSTD '07 - Boston, July 16 - 18, 2007</a:t>
            </a:r>
          </a:p>
        </p:txBody>
      </p:sp>
      <p:sp>
        <p:nvSpPr>
          <p:cNvPr id="6" name="Rectangle 6"/>
          <p:cNvSpPr>
            <a:spLocks noGrp="1" noChangeArrowheads="1"/>
          </p:cNvSpPr>
          <p:nvPr>
            <p:ph type="sldNum" sz="quarter" idx="11"/>
          </p:nvPr>
        </p:nvSpPr>
        <p:spPr>
          <a:ln/>
        </p:spPr>
        <p:txBody>
          <a:bodyPr/>
          <a:lstStyle>
            <a:lvl1pPr>
              <a:defRPr/>
            </a:lvl1pPr>
          </a:lstStyle>
          <a:p>
            <a:pPr>
              <a:defRPr/>
            </a:pPr>
            <a:fld id="{8A3A5CE6-B278-432B-9374-114D1C792803}" type="slidenum">
              <a:rPr lang="en-GB"/>
              <a:pPr>
                <a:defRPr/>
              </a:pPr>
              <a:t>‹#›</a:t>
            </a:fld>
            <a:endParaRPr lang="en-GB"/>
          </a:p>
        </p:txBody>
      </p:sp>
    </p:spTree>
    <p:extLst>
      <p:ext uri="{BB962C8B-B14F-4D97-AF65-F5344CB8AC3E}">
        <p14:creationId xmlns:p14="http://schemas.microsoft.com/office/powerpoint/2010/main" val="33197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38100"/>
            <a:ext cx="7292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dirty="0" smtClean="0"/>
              <a:t>Click to edit Master title style</a:t>
            </a:r>
          </a:p>
        </p:txBody>
      </p:sp>
      <p:pic>
        <p:nvPicPr>
          <p:cNvPr id="1027" name="Picture 3" descr="daisyrigthim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51725" y="22225"/>
            <a:ext cx="16557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body" idx="1"/>
          </p:nvPr>
        </p:nvSpPr>
        <p:spPr bwMode="auto">
          <a:xfrm>
            <a:off x="304800" y="914400"/>
            <a:ext cx="8458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53317" name="Rectangle 5"/>
          <p:cNvSpPr>
            <a:spLocks noGrp="1" noChangeArrowheads="1"/>
          </p:cNvSpPr>
          <p:nvPr>
            <p:ph type="ftr" sz="quarter" idx="3"/>
          </p:nvPr>
        </p:nvSpPr>
        <p:spPr bwMode="auto">
          <a:xfrm>
            <a:off x="1258888" y="6553200"/>
            <a:ext cx="6899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bg2"/>
                </a:solidFill>
                <a:latin typeface="Helvetica" pitchFamily="34" charset="0"/>
              </a:defRPr>
            </a:lvl1pPr>
          </a:lstStyle>
          <a:p>
            <a:pPr>
              <a:defRPr/>
            </a:pPr>
            <a:r>
              <a:rPr lang="en-GB"/>
              <a:t>SSTD '07 - Boston, July 16 - 18, 2007</a:t>
            </a:r>
          </a:p>
        </p:txBody>
      </p:sp>
      <p:sp>
        <p:nvSpPr>
          <p:cNvPr id="653318" name="Rectangle 6"/>
          <p:cNvSpPr>
            <a:spLocks noGrp="1" noChangeArrowheads="1"/>
          </p:cNvSpPr>
          <p:nvPr>
            <p:ph type="sldNum" sz="quarter" idx="4"/>
          </p:nvPr>
        </p:nvSpPr>
        <p:spPr bwMode="auto">
          <a:xfrm>
            <a:off x="8158163" y="6553200"/>
            <a:ext cx="604837"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Helvetica" pitchFamily="34" charset="0"/>
              </a:defRPr>
            </a:lvl1pPr>
          </a:lstStyle>
          <a:p>
            <a:pPr>
              <a:defRPr/>
            </a:pPr>
            <a:fld id="{F7C30862-F2D3-4F16-8E50-4F40E1706177}" type="slidenum">
              <a:rPr lang="en-GB"/>
              <a:pPr>
                <a:defRPr/>
              </a:pPr>
              <a:t>‹#›</a:t>
            </a:fld>
            <a:endParaRPr lang="en-GB"/>
          </a:p>
        </p:txBody>
      </p:sp>
      <p:sp>
        <p:nvSpPr>
          <p:cNvPr id="1031" name="Line 7"/>
          <p:cNvSpPr>
            <a:spLocks noChangeShapeType="1"/>
          </p:cNvSpPr>
          <p:nvPr/>
        </p:nvSpPr>
        <p:spPr bwMode="auto">
          <a:xfrm>
            <a:off x="395288" y="801688"/>
            <a:ext cx="7058025"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eaLnBrk="0" fontAlgn="base" hangingPunct="0">
        <a:spcBef>
          <a:spcPct val="0"/>
        </a:spcBef>
        <a:spcAft>
          <a:spcPct val="0"/>
        </a:spcAft>
        <a:defRPr sz="3600">
          <a:solidFill>
            <a:schemeClr val="tx2"/>
          </a:solidFill>
          <a:latin typeface="Arial" charset="0"/>
        </a:defRPr>
      </a:lvl6pPr>
      <a:lvl7pPr marL="914400" algn="l" rtl="0" eaLnBrk="0" fontAlgn="base" hangingPunct="0">
        <a:spcBef>
          <a:spcPct val="0"/>
        </a:spcBef>
        <a:spcAft>
          <a:spcPct val="0"/>
        </a:spcAft>
        <a:defRPr sz="3600">
          <a:solidFill>
            <a:schemeClr val="tx2"/>
          </a:solidFill>
          <a:latin typeface="Arial" charset="0"/>
        </a:defRPr>
      </a:lvl7pPr>
      <a:lvl8pPr marL="1371600" algn="l" rtl="0" eaLnBrk="0" fontAlgn="base" hangingPunct="0">
        <a:spcBef>
          <a:spcPct val="0"/>
        </a:spcBef>
        <a:spcAft>
          <a:spcPct val="0"/>
        </a:spcAft>
        <a:defRPr sz="3600">
          <a:solidFill>
            <a:schemeClr val="tx2"/>
          </a:solidFill>
          <a:latin typeface="Arial" charset="0"/>
        </a:defRPr>
      </a:lvl8pPr>
      <a:lvl9pPr marL="1828800" algn="l" rtl="0" eaLnBrk="0" fontAlgn="base" hangingPunct="0">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accent2"/>
        </a:buClr>
        <a:buSzPct val="50000"/>
        <a:buFont typeface="ZapfDingbats" pitchFamily="82" charset="2"/>
        <a:buChar char="u"/>
        <a:defRPr>
          <a:solidFill>
            <a:schemeClr val="tx1"/>
          </a:solidFill>
          <a:latin typeface="+mn-lt"/>
        </a:defRPr>
      </a:lvl3pPr>
      <a:lvl4pPr marL="1562100" indent="-228600" algn="l" rtl="0" eaLnBrk="0" fontAlgn="base" hangingPunct="0">
        <a:spcBef>
          <a:spcPct val="20000"/>
        </a:spcBef>
        <a:spcAft>
          <a:spcPct val="0"/>
        </a:spcAft>
        <a:buClr>
          <a:schemeClr val="accent2"/>
        </a:buClr>
        <a:buSzPct val="60000"/>
        <a:buFont typeface="Monotype Sorts" pitchFamily="2" charset="2"/>
        <a:buChar char="s"/>
        <a:defRPr sz="1600">
          <a:solidFill>
            <a:schemeClr val="tx1"/>
          </a:solidFill>
          <a:latin typeface="+mn-lt"/>
        </a:defRPr>
      </a:lvl4pPr>
      <a:lvl5pPr marL="1981200" indent="-228600" algn="l" rtl="0" eaLnBrk="0" fontAlgn="base" hangingPunct="0">
        <a:spcBef>
          <a:spcPct val="20000"/>
        </a:spcBef>
        <a:spcAft>
          <a:spcPct val="0"/>
        </a:spcAft>
        <a:buClr>
          <a:schemeClr val="accent2"/>
        </a:buClr>
        <a:buChar char="–"/>
        <a:defRPr sz="1400">
          <a:solidFill>
            <a:schemeClr val="tx1"/>
          </a:solidFill>
          <a:latin typeface="+mn-lt"/>
        </a:defRPr>
      </a:lvl5pPr>
      <a:lvl6pPr marL="2438400" indent="-228600" algn="l" rtl="0" eaLnBrk="0" fontAlgn="base" hangingPunct="0">
        <a:spcBef>
          <a:spcPct val="20000"/>
        </a:spcBef>
        <a:spcAft>
          <a:spcPct val="0"/>
        </a:spcAft>
        <a:buClr>
          <a:schemeClr val="accent2"/>
        </a:buClr>
        <a:buChar char="–"/>
        <a:defRPr sz="1400">
          <a:solidFill>
            <a:schemeClr val="tx1"/>
          </a:solidFill>
          <a:latin typeface="+mn-lt"/>
        </a:defRPr>
      </a:lvl6pPr>
      <a:lvl7pPr marL="2895600" indent="-228600" algn="l" rtl="0" eaLnBrk="0" fontAlgn="base" hangingPunct="0">
        <a:spcBef>
          <a:spcPct val="20000"/>
        </a:spcBef>
        <a:spcAft>
          <a:spcPct val="0"/>
        </a:spcAft>
        <a:buClr>
          <a:schemeClr val="accent2"/>
        </a:buClr>
        <a:buChar char="–"/>
        <a:defRPr sz="1400">
          <a:solidFill>
            <a:schemeClr val="tx1"/>
          </a:solidFill>
          <a:latin typeface="+mn-lt"/>
        </a:defRPr>
      </a:lvl7pPr>
      <a:lvl8pPr marL="3352800" indent="-228600" algn="l" rtl="0" eaLnBrk="0" fontAlgn="base" hangingPunct="0">
        <a:spcBef>
          <a:spcPct val="20000"/>
        </a:spcBef>
        <a:spcAft>
          <a:spcPct val="0"/>
        </a:spcAft>
        <a:buClr>
          <a:schemeClr val="accent2"/>
        </a:buClr>
        <a:buChar char="–"/>
        <a:defRPr sz="1400">
          <a:solidFill>
            <a:schemeClr val="tx1"/>
          </a:solidFill>
          <a:latin typeface="+mn-lt"/>
        </a:defRPr>
      </a:lvl8pPr>
      <a:lvl9pPr marL="3810000" indent="-228600" algn="l" rtl="0" eaLnBrk="0" fontAlgn="base" hangingPunct="0">
        <a:spcBef>
          <a:spcPct val="20000"/>
        </a:spcBef>
        <a:spcAft>
          <a:spcPct val="0"/>
        </a:spcAft>
        <a:buClr>
          <a:schemeClr val="accent2"/>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60.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0" y="2276475"/>
            <a:ext cx="9144000" cy="2089150"/>
          </a:xfrm>
        </p:spPr>
        <p:txBody>
          <a:bodyPr/>
          <a:lstStyle/>
          <a:p>
            <a:pPr>
              <a:lnSpc>
                <a:spcPct val="80000"/>
              </a:lnSpc>
            </a:pPr>
            <a:r>
              <a:rPr lang="en-US" altLang="zh-CN" sz="3600" i="1" dirty="0" smtClean="0">
                <a:latin typeface="Courier New" pitchFamily="49" charset="0"/>
                <a:ea typeface="宋体" pitchFamily="2" charset="-122"/>
              </a:rPr>
              <a:t>Lecture 10</a:t>
            </a:r>
          </a:p>
          <a:p>
            <a:pPr>
              <a:lnSpc>
                <a:spcPct val="80000"/>
              </a:lnSpc>
            </a:pPr>
            <a:r>
              <a:rPr lang="en-US" sz="3600" i="1" dirty="0" smtClean="0">
                <a:latin typeface="Courier New" pitchFamily="49" charset="0"/>
                <a:ea typeface="宋体" pitchFamily="2" charset="-122"/>
              </a:rPr>
              <a:t>Multithreaded Algorithms</a:t>
            </a:r>
          </a:p>
          <a:p>
            <a:pPr>
              <a:lnSpc>
                <a:spcPct val="80000"/>
              </a:lnSpc>
            </a:pPr>
            <a:endParaRPr lang="en-US" altLang="zh-CN" sz="3600" b="0" dirty="0" smtClean="0">
              <a:latin typeface="Courier New" pitchFamily="49" charset="0"/>
              <a:ea typeface="宋体" pitchFamily="2" charset="-122"/>
            </a:endParaRPr>
          </a:p>
          <a:p>
            <a:pPr>
              <a:lnSpc>
                <a:spcPct val="80000"/>
              </a:lnSpc>
            </a:pPr>
            <a:r>
              <a:rPr lang="en-US" altLang="zh-CN" sz="3200" dirty="0" smtClean="0">
                <a:ea typeface="宋体" pitchFamily="2" charset="-122"/>
              </a:rPr>
              <a:t>Tung </a:t>
            </a:r>
            <a:r>
              <a:rPr lang="en-US" altLang="zh-CN" sz="3200" dirty="0" err="1" smtClean="0">
                <a:ea typeface="宋体" pitchFamily="2" charset="-122"/>
              </a:rPr>
              <a:t>Kieu</a:t>
            </a:r>
            <a:endParaRPr lang="en-US" altLang="zh-CN" sz="3200" dirty="0" smtClean="0">
              <a:ea typeface="宋体" pitchFamily="2" charset="-122"/>
            </a:endParaRPr>
          </a:p>
          <a:p>
            <a:pPr>
              <a:lnSpc>
                <a:spcPct val="80000"/>
              </a:lnSpc>
            </a:pPr>
            <a:r>
              <a:rPr lang="en-US" altLang="zh-CN" sz="2400" b="0" dirty="0" smtClean="0">
                <a:ea typeface="宋体" pitchFamily="2" charset="-122"/>
              </a:rPr>
              <a:t>tungkvt@cs.aau.dk</a:t>
            </a:r>
          </a:p>
        </p:txBody>
      </p:sp>
      <p:sp>
        <p:nvSpPr>
          <p:cNvPr id="3075" name="Rectangle 4"/>
          <p:cNvSpPr>
            <a:spLocks noGrp="1" noChangeArrowheads="1"/>
          </p:cNvSpPr>
          <p:nvPr>
            <p:ph type="ctrTitle"/>
          </p:nvPr>
        </p:nvSpPr>
        <p:spPr>
          <a:xfrm>
            <a:off x="323850" y="396875"/>
            <a:ext cx="8564563" cy="1447800"/>
          </a:xfrm>
        </p:spPr>
        <p:txBody>
          <a:bodyPr/>
          <a:lstStyle/>
          <a:p>
            <a:r>
              <a:rPr lang="en-US" altLang="zh-CN" dirty="0" smtClean="0">
                <a:ea typeface="宋体" pitchFamily="2" charset="-122"/>
              </a:rPr>
              <a:t>Advanced Algorithms</a:t>
            </a:r>
            <a:endParaRPr lang="en-US" altLang="zh-CN" sz="3200" dirty="0" smtClean="0">
              <a:ea typeface="宋体" pitchFamily="2" charset="-122"/>
            </a:endParaRPr>
          </a:p>
        </p:txBody>
      </p:sp>
    </p:spTree>
  </p:cSld>
  <p:clrMapOvr>
    <a:masterClrMapping/>
  </p:clrMapOvr>
  <p:transition advTm="1761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(4</a:t>
            </a:r>
            <a:r>
              <a:rPr lang="en-US" dirty="0" smtClean="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914400"/>
                <a:ext cx="8803704" cy="5410200"/>
              </a:xfrm>
            </p:spPr>
            <p:txBody>
              <a:bodyPr/>
              <a:lstStyle/>
              <a:p>
                <a:r>
                  <a:rPr lang="en-US" dirty="0" smtClean="0"/>
                  <a:t>Recurrence</a:t>
                </a:r>
                <a:endParaRPr lang="en-US" dirty="0"/>
              </a:p>
              <a:p>
                <a:pPr lvl="1"/>
                <a:r>
                  <a:rPr lang="pt-BR" dirty="0"/>
                  <a:t>T</a:t>
                </a:r>
                <a:r>
                  <a:rPr lang="pt-BR" dirty="0" smtClean="0"/>
                  <a:t>(</a:t>
                </a:r>
                <a:r>
                  <a:rPr lang="pt-BR" i="1" dirty="0" smtClean="0"/>
                  <a:t>n</a:t>
                </a:r>
                <a:r>
                  <a:rPr lang="pt-BR" dirty="0" smtClean="0"/>
                  <a:t>) </a:t>
                </a:r>
                <a:r>
                  <a:rPr lang="pt-BR" dirty="0"/>
                  <a:t>= </a:t>
                </a:r>
                <a:r>
                  <a:rPr lang="pt-BR" i="1" dirty="0" smtClean="0"/>
                  <a:t>T</a:t>
                </a:r>
                <a:r>
                  <a:rPr lang="pt-BR" dirty="0" smtClean="0"/>
                  <a:t>(</a:t>
                </a:r>
                <a:r>
                  <a:rPr lang="pt-BR" i="1" dirty="0" smtClean="0"/>
                  <a:t>n</a:t>
                </a:r>
                <a:r>
                  <a:rPr lang="pt-BR" dirty="0" smtClean="0"/>
                  <a:t> </a:t>
                </a:r>
                <a:r>
                  <a:rPr lang="pt-BR" dirty="0"/>
                  <a:t>–</a:t>
                </a:r>
                <a:r>
                  <a:rPr lang="pt-BR" i="1" dirty="0"/>
                  <a:t> </a:t>
                </a:r>
                <a:r>
                  <a:rPr lang="pt-BR" dirty="0" smtClean="0"/>
                  <a:t>1</a:t>
                </a:r>
                <a:r>
                  <a:rPr lang="pt-BR" dirty="0"/>
                  <a:t>) + </a:t>
                </a:r>
                <a:r>
                  <a:rPr lang="pt-BR" i="1" dirty="0" smtClean="0"/>
                  <a:t>T</a:t>
                </a:r>
                <a:r>
                  <a:rPr lang="pt-BR" dirty="0" smtClean="0"/>
                  <a:t>(</a:t>
                </a:r>
                <a:r>
                  <a:rPr lang="pt-BR" i="1" dirty="0" smtClean="0"/>
                  <a:t>n </a:t>
                </a:r>
                <a:r>
                  <a:rPr lang="pt-BR" dirty="0" smtClean="0"/>
                  <a:t>–2</a:t>
                </a:r>
                <a:r>
                  <a:rPr lang="pt-BR" dirty="0"/>
                  <a:t>) + </a:t>
                </a:r>
                <a:r>
                  <a:rPr lang="el-GR" dirty="0" smtClean="0"/>
                  <a:t>Θ</a:t>
                </a:r>
                <a:r>
                  <a:rPr lang="en-US" dirty="0" smtClean="0"/>
                  <a:t>(1)</a:t>
                </a:r>
              </a:p>
              <a:p>
                <a:r>
                  <a:rPr lang="pt-BR" dirty="0" smtClean="0"/>
                  <a:t>Since</a:t>
                </a:r>
                <a:r>
                  <a:rPr lang="pt-BR" i="1" dirty="0" smtClean="0"/>
                  <a:t> T</a:t>
                </a:r>
                <a:r>
                  <a:rPr lang="pt-BR" dirty="0" smtClean="0"/>
                  <a:t>(</a:t>
                </a:r>
                <a:r>
                  <a:rPr lang="pt-BR" i="1" dirty="0" smtClean="0"/>
                  <a:t>n</a:t>
                </a:r>
                <a:r>
                  <a:rPr lang="pt-BR" dirty="0" smtClean="0"/>
                  <a:t> </a:t>
                </a:r>
                <a:r>
                  <a:rPr lang="pt-BR" dirty="0"/>
                  <a:t>–</a:t>
                </a:r>
                <a:r>
                  <a:rPr lang="pt-BR" i="1" dirty="0"/>
                  <a:t> </a:t>
                </a:r>
                <a:r>
                  <a:rPr lang="pt-BR" dirty="0"/>
                  <a:t>1</a:t>
                </a:r>
                <a:r>
                  <a:rPr lang="pt-BR" dirty="0" smtClean="0"/>
                  <a:t>)</a:t>
                </a:r>
                <a:r>
                  <a:rPr lang="pt-BR" dirty="0"/>
                  <a:t> </a:t>
                </a:r>
                <a:r>
                  <a:rPr lang="pt-BR" dirty="0" smtClean="0"/>
                  <a:t>≥ </a:t>
                </a:r>
                <a:r>
                  <a:rPr lang="pt-BR" i="1" dirty="0" smtClean="0"/>
                  <a:t>T</a:t>
                </a:r>
                <a:r>
                  <a:rPr lang="pt-BR" dirty="0" smtClean="0"/>
                  <a:t> </a:t>
                </a:r>
                <a:r>
                  <a:rPr lang="pt-BR" dirty="0"/>
                  <a:t>(</a:t>
                </a:r>
                <a:r>
                  <a:rPr lang="pt-BR" i="1" dirty="0"/>
                  <a:t>n </a:t>
                </a:r>
                <a:r>
                  <a:rPr lang="pt-BR" dirty="0"/>
                  <a:t> – 2</a:t>
                </a:r>
                <a:r>
                  <a:rPr lang="pt-BR" dirty="0" smtClean="0"/>
                  <a:t>), we have </a:t>
                </a:r>
                <a:r>
                  <a:rPr lang="pt-BR" i="1" dirty="0" smtClean="0"/>
                  <a:t>T</a:t>
                </a:r>
                <a:r>
                  <a:rPr lang="pt-BR" dirty="0" smtClean="0"/>
                  <a:t> </a:t>
                </a:r>
                <a:r>
                  <a:rPr lang="pt-BR" dirty="0"/>
                  <a:t>(</a:t>
                </a:r>
                <a:r>
                  <a:rPr lang="pt-BR" i="1" dirty="0"/>
                  <a:t>n</a:t>
                </a:r>
                <a:r>
                  <a:rPr lang="pt-BR" dirty="0"/>
                  <a:t> ) </a:t>
                </a:r>
                <a:r>
                  <a:rPr lang="pt-BR" dirty="0" smtClean="0"/>
                  <a:t>≥ 2</a:t>
                </a:r>
                <a:r>
                  <a:rPr lang="pt-BR" i="1" dirty="0" smtClean="0"/>
                  <a:t>T</a:t>
                </a:r>
                <a:r>
                  <a:rPr lang="pt-BR" dirty="0" smtClean="0"/>
                  <a:t> </a:t>
                </a:r>
                <a:r>
                  <a:rPr lang="pt-BR" dirty="0"/>
                  <a:t>(</a:t>
                </a:r>
                <a:r>
                  <a:rPr lang="pt-BR" i="1" dirty="0"/>
                  <a:t>n </a:t>
                </a:r>
                <a:r>
                  <a:rPr lang="pt-BR" dirty="0"/>
                  <a:t> – 2) </a:t>
                </a:r>
                <a:r>
                  <a:rPr lang="pt-BR" dirty="0" smtClean="0"/>
                  <a:t>+ a</a:t>
                </a:r>
              </a:p>
              <a:p>
                <a:r>
                  <a:rPr lang="en-US" dirty="0" smtClean="0"/>
                  <a:t>Solving </a:t>
                </a:r>
                <a:r>
                  <a:rPr lang="en-US" dirty="0"/>
                  <a:t>the </a:t>
                </a:r>
                <a:r>
                  <a:rPr lang="en-US" dirty="0" smtClean="0"/>
                  <a:t>recurrence</a:t>
                </a:r>
                <a:r>
                  <a:rPr lang="en-US" dirty="0"/>
                  <a:t> </a:t>
                </a:r>
                <a:r>
                  <a:rPr lang="en-US" dirty="0" smtClean="0"/>
                  <a:t>using the repeated substitution method.</a:t>
                </a:r>
              </a:p>
              <a:p>
                <a:pPr lvl="1"/>
                <a:r>
                  <a:rPr lang="en-US" dirty="0" smtClean="0"/>
                  <a:t>T(n)=2T(n-2)+a</a:t>
                </a:r>
              </a:p>
              <a:p>
                <a:pPr lvl="1"/>
                <a:r>
                  <a:rPr lang="en-US" dirty="0" smtClean="0"/>
                  <a:t>T(n</a:t>
                </a:r>
                <a:r>
                  <a:rPr lang="en-US" dirty="0" smtClean="0"/>
                  <a:t>)=2</a:t>
                </a:r>
                <a:r>
                  <a:rPr lang="en-US" baseline="30000" dirty="0" smtClean="0"/>
                  <a:t>2</a:t>
                </a:r>
                <a:r>
                  <a:rPr lang="en-US" dirty="0" smtClean="0"/>
                  <a:t>T(n-4)+(2+1)a</a:t>
                </a:r>
              </a:p>
              <a:p>
                <a:pPr lvl="1"/>
                <a:r>
                  <a:rPr lang="en-US" dirty="0" smtClean="0"/>
                  <a:t>T(n</a:t>
                </a:r>
                <a:r>
                  <a:rPr lang="en-US" dirty="0"/>
                  <a:t>)=</a:t>
                </a:r>
                <a:r>
                  <a:rPr lang="en-US" dirty="0" smtClean="0"/>
                  <a:t>2</a:t>
                </a:r>
                <a:r>
                  <a:rPr lang="en-US" baseline="30000" dirty="0" smtClean="0"/>
                  <a:t>3</a:t>
                </a:r>
                <a:r>
                  <a:rPr lang="en-US" dirty="0" smtClean="0"/>
                  <a:t>T(n-6)+(2</a:t>
                </a:r>
                <a:r>
                  <a:rPr lang="en-US" baseline="30000" dirty="0" smtClean="0"/>
                  <a:t>2</a:t>
                </a:r>
                <a:r>
                  <a:rPr lang="en-US" dirty="0" smtClean="0"/>
                  <a:t>+2+1)a</a:t>
                </a:r>
              </a:p>
              <a:p>
                <a:pPr lvl="1"/>
                <a:r>
                  <a:rPr lang="en-US" dirty="0" smtClean="0"/>
                  <a:t>T(n)=</a:t>
                </a:r>
                <a:r>
                  <a:rPr lang="en-US" dirty="0"/>
                  <a:t> </a:t>
                </a:r>
                <a:r>
                  <a:rPr lang="en-US" dirty="0" smtClean="0"/>
                  <a:t>2</a:t>
                </a:r>
                <a:r>
                  <a:rPr lang="en-US" baseline="30000" dirty="0" smtClean="0"/>
                  <a:t>i</a:t>
                </a:r>
                <a:r>
                  <a:rPr lang="en-US" dirty="0" smtClean="0"/>
                  <a:t>T(n-2*</a:t>
                </a:r>
                <a:r>
                  <a:rPr lang="en-US" dirty="0" err="1" smtClean="0"/>
                  <a:t>i</a:t>
                </a:r>
                <a:r>
                  <a:rPr lang="en-US" dirty="0" smtClean="0"/>
                  <a:t>)+(2</a:t>
                </a:r>
                <a:r>
                  <a:rPr lang="en-US" baseline="30000" dirty="0" smtClean="0"/>
                  <a:t>i-1 </a:t>
                </a:r>
                <a:r>
                  <a:rPr lang="en-US" dirty="0" smtClean="0"/>
                  <a:t>+…+2+1)a = 2</a:t>
                </a:r>
                <a:r>
                  <a:rPr lang="en-US" baseline="30000" dirty="0" smtClean="0"/>
                  <a:t>i</a:t>
                </a:r>
                <a:r>
                  <a:rPr lang="en-US" dirty="0" smtClean="0"/>
                  <a:t>T(n-2*</a:t>
                </a:r>
                <a:r>
                  <a:rPr lang="en-US" dirty="0" err="1" smtClean="0"/>
                  <a:t>i</a:t>
                </a:r>
                <a:r>
                  <a:rPr lang="en-US" dirty="0" smtClean="0"/>
                  <a:t>)+a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𝑘</m:t>
                        </m:r>
                        <m:r>
                          <a:rPr lang="en-US" b="0" i="1" smtClean="0">
                            <a:latin typeface="Cambria Math"/>
                          </a:rPr>
                          <m:t>=0</m:t>
                        </m:r>
                      </m:sub>
                      <m:sup>
                        <m:r>
                          <a:rPr lang="en-US" b="0" i="1" smtClean="0">
                            <a:latin typeface="Cambria Math"/>
                          </a:rPr>
                          <m:t>𝑖</m:t>
                        </m:r>
                        <m:r>
                          <a:rPr lang="en-US" b="0" i="1" smtClean="0">
                            <a:latin typeface="Cambria Math"/>
                          </a:rPr>
                          <m:t>−1</m:t>
                        </m:r>
                      </m:sup>
                      <m:e>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𝑘</m:t>
                            </m:r>
                          </m:sup>
                        </m:sSup>
                      </m:e>
                    </m:nary>
                  </m:oMath>
                </a14:m>
                <a:r>
                  <a:rPr lang="en-US" dirty="0" smtClean="0"/>
                  <a:t> </a:t>
                </a:r>
                <a:endParaRPr lang="en-US" dirty="0"/>
              </a:p>
              <a:p>
                <a:pPr lvl="1"/>
                <a:r>
                  <a:rPr lang="en-US" dirty="0" smtClean="0"/>
                  <a:t>When </a:t>
                </a:r>
                <a:r>
                  <a:rPr lang="en-US" dirty="0" err="1" smtClean="0"/>
                  <a:t>i</a:t>
                </a:r>
                <a:r>
                  <a:rPr lang="en-US" dirty="0" smtClean="0"/>
                  <a:t>=n/2, T(n)=2</a:t>
                </a:r>
                <a:r>
                  <a:rPr lang="en-US" baseline="30000" dirty="0" smtClean="0"/>
                  <a:t>n/2 </a:t>
                </a:r>
                <a:r>
                  <a:rPr lang="en-US" dirty="0" smtClean="0"/>
                  <a:t>T(0) + a* 2</a:t>
                </a:r>
                <a:r>
                  <a:rPr lang="en-US" baseline="30000" dirty="0" smtClean="0"/>
                  <a:t>n/2</a:t>
                </a:r>
                <a:r>
                  <a:rPr lang="en-US" dirty="0" smtClean="0"/>
                  <a:t>= (a+1) 2</a:t>
                </a:r>
                <a:r>
                  <a:rPr lang="en-US" baseline="30000" dirty="0" smtClean="0"/>
                  <a:t>n/2</a:t>
                </a:r>
                <a:endParaRPr lang="en-US" dirty="0" smtClean="0"/>
              </a:p>
              <a:p>
                <a:r>
                  <a:rPr lang="en-US" dirty="0" smtClean="0"/>
                  <a:t>We </a:t>
                </a:r>
                <a:r>
                  <a:rPr lang="en-US" dirty="0"/>
                  <a:t>get</a:t>
                </a:r>
              </a:p>
              <a:p>
                <a:pPr lvl="1"/>
                <a:r>
                  <a:rPr lang="pt-BR" dirty="0"/>
                  <a:t> 	</a:t>
                </a:r>
                <a:r>
                  <a:rPr lang="pt-BR" dirty="0" smtClean="0"/>
                  <a:t>T(n</a:t>
                </a:r>
                <a:r>
                  <a:rPr lang="pt-BR" dirty="0"/>
                  <a:t>) </a:t>
                </a:r>
                <a:r>
                  <a:rPr lang="pt-BR" dirty="0" smtClean="0"/>
                  <a:t>≥ </a:t>
                </a:r>
                <a:r>
                  <a:rPr lang="en-US" dirty="0"/>
                  <a:t>(a+1) </a:t>
                </a:r>
                <a:r>
                  <a:rPr lang="en-US" dirty="0" smtClean="0"/>
                  <a:t>2</a:t>
                </a:r>
                <a:r>
                  <a:rPr lang="en-US" baseline="30000" dirty="0" smtClean="0"/>
                  <a:t>n/2 </a:t>
                </a:r>
                <a:r>
                  <a:rPr lang="en-US" dirty="0" smtClean="0"/>
                  <a:t>≈ (a+1) 1.4</a:t>
                </a:r>
                <a:r>
                  <a:rPr lang="en-US" baseline="30000" dirty="0" smtClean="0"/>
                  <a:t>n</a:t>
                </a:r>
              </a:p>
              <a:p>
                <a:r>
                  <a:rPr lang="en-US" dirty="0" smtClean="0"/>
                  <a:t>Running </a:t>
                </a:r>
                <a:r>
                  <a:rPr lang="en-US" dirty="0"/>
                  <a:t>time is </a:t>
                </a:r>
                <a:r>
                  <a:rPr lang="en-US" b="1" i="1" dirty="0">
                    <a:solidFill>
                      <a:srgbClr val="FF0000"/>
                    </a:solidFill>
                  </a:rPr>
                  <a:t>exponential!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914400"/>
                <a:ext cx="8803704" cy="5410200"/>
              </a:xfrm>
              <a:blipFill>
                <a:blip r:embed="rId3"/>
                <a:stretch>
                  <a:fillRect l="-900" t="-788"/>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A13F9D62-823F-4106-AE85-DC4DC6BFF9D1}" type="slidenum">
              <a:rPr lang="en-GB" smtClean="0"/>
              <a:pPr>
                <a:defRPr/>
              </a:pPr>
              <a:t>10</a:t>
            </a:fld>
            <a:endParaRPr lang="en-GB"/>
          </a:p>
        </p:txBody>
      </p:sp>
      <p:pic>
        <p:nvPicPr>
          <p:cNvPr id="5" name="Picture 4"/>
          <p:cNvPicPr>
            <a:picLocks noChangeAspect="1"/>
          </p:cNvPicPr>
          <p:nvPr/>
        </p:nvPicPr>
        <p:blipFill>
          <a:blip r:embed="rId4"/>
          <a:stretch>
            <a:fillRect/>
          </a:stretch>
        </p:blipFill>
        <p:spPr>
          <a:xfrm>
            <a:off x="6928362" y="3092555"/>
            <a:ext cx="1924050" cy="819150"/>
          </a:xfrm>
          <a:prstGeom prst="rect">
            <a:avLst/>
          </a:prstGeom>
        </p:spPr>
      </p:pic>
      <p:sp>
        <p:nvSpPr>
          <p:cNvPr id="6" name="Rectangle 5"/>
          <p:cNvSpPr/>
          <p:nvPr/>
        </p:nvSpPr>
        <p:spPr bwMode="auto">
          <a:xfrm>
            <a:off x="1043608" y="1340768"/>
            <a:ext cx="3744416" cy="43204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 name="TextBox 6"/>
          <p:cNvSpPr txBox="1"/>
          <p:nvPr/>
        </p:nvSpPr>
        <p:spPr>
          <a:xfrm>
            <a:off x="4932040" y="1311151"/>
            <a:ext cx="2340705" cy="461665"/>
          </a:xfrm>
          <a:prstGeom prst="rect">
            <a:avLst/>
          </a:prstGeom>
          <a:noFill/>
        </p:spPr>
        <p:txBody>
          <a:bodyPr wrap="none" rtlCol="0">
            <a:spAutoFit/>
          </a:bodyPr>
          <a:lstStyle/>
          <a:p>
            <a:r>
              <a:rPr lang="en-US" dirty="0" smtClean="0">
                <a:solidFill>
                  <a:srgbClr val="FF0000"/>
                </a:solidFill>
              </a:rPr>
              <a:t>Master theorem</a:t>
            </a:r>
            <a:endParaRPr lang="en-US" dirty="0">
              <a:solidFill>
                <a:srgbClr val="FF0000"/>
              </a:solidFill>
            </a:endParaRPr>
          </a:p>
        </p:txBody>
      </p:sp>
      <p:sp>
        <p:nvSpPr>
          <p:cNvPr id="8" name="Rectangle 7"/>
          <p:cNvSpPr/>
          <p:nvPr/>
        </p:nvSpPr>
        <p:spPr bwMode="auto">
          <a:xfrm>
            <a:off x="1869968" y="2926844"/>
            <a:ext cx="720080" cy="432048"/>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 name="TextBox 8"/>
          <p:cNvSpPr txBox="1"/>
          <p:nvPr/>
        </p:nvSpPr>
        <p:spPr>
          <a:xfrm>
            <a:off x="3532316" y="2780928"/>
            <a:ext cx="2563522" cy="461665"/>
          </a:xfrm>
          <a:prstGeom prst="rect">
            <a:avLst/>
          </a:prstGeom>
          <a:noFill/>
        </p:spPr>
        <p:txBody>
          <a:bodyPr wrap="none" rtlCol="0">
            <a:spAutoFit/>
          </a:bodyPr>
          <a:lstStyle/>
          <a:p>
            <a:r>
              <a:rPr lang="en-US" dirty="0"/>
              <a:t>T(n-2)=2T(n-4)+</a:t>
            </a:r>
            <a:r>
              <a:rPr lang="en-US" dirty="0" smtClean="0"/>
              <a:t>a</a:t>
            </a:r>
            <a:endParaRPr lang="en-US" dirty="0"/>
          </a:p>
        </p:txBody>
      </p:sp>
      <p:cxnSp>
        <p:nvCxnSpPr>
          <p:cNvPr id="11" name="Straight Arrow Connector 10"/>
          <p:cNvCxnSpPr>
            <a:endCxn id="9" idx="1"/>
          </p:cNvCxnSpPr>
          <p:nvPr/>
        </p:nvCxnSpPr>
        <p:spPr bwMode="auto">
          <a:xfrm>
            <a:off x="2699792" y="3011760"/>
            <a:ext cx="832524" cy="1"/>
          </a:xfrm>
          <a:prstGeom prst="straightConnector1">
            <a:avLst/>
          </a:prstGeom>
          <a:noFill/>
          <a:ln w="190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a:off x="5220072" y="2157390"/>
            <a:ext cx="997829" cy="708469"/>
          </a:xfrm>
          <a:prstGeom prst="straightConnector1">
            <a:avLst/>
          </a:prstGeom>
          <a:noFill/>
          <a:ln w="190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p:nvPr/>
        </p:nvSpPr>
        <p:spPr bwMode="auto">
          <a:xfrm>
            <a:off x="1979712" y="3358892"/>
            <a:ext cx="720080" cy="35814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Rectangle 14"/>
          <p:cNvSpPr/>
          <p:nvPr/>
        </p:nvSpPr>
        <p:spPr>
          <a:xfrm>
            <a:off x="3419446" y="3307129"/>
            <a:ext cx="3025187" cy="461665"/>
          </a:xfrm>
          <a:prstGeom prst="rect">
            <a:avLst/>
          </a:prstGeom>
        </p:spPr>
        <p:txBody>
          <a:bodyPr wrap="none">
            <a:spAutoFit/>
          </a:bodyPr>
          <a:lstStyle/>
          <a:p>
            <a:pPr lvl="1"/>
            <a:r>
              <a:rPr lang="en-US" dirty="0"/>
              <a:t>T(n-4)=2T(n-6)+a</a:t>
            </a:r>
          </a:p>
        </p:txBody>
      </p:sp>
      <p:cxnSp>
        <p:nvCxnSpPr>
          <p:cNvPr id="16" name="Straight Arrow Connector 15"/>
          <p:cNvCxnSpPr/>
          <p:nvPr/>
        </p:nvCxnSpPr>
        <p:spPr bwMode="auto">
          <a:xfrm flipH="1">
            <a:off x="6095838" y="2214086"/>
            <a:ext cx="274464" cy="1142807"/>
          </a:xfrm>
          <a:prstGeom prst="straightConnector1">
            <a:avLst/>
          </a:prstGeom>
          <a:noFill/>
          <a:ln w="190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a:off x="2809536" y="3537961"/>
            <a:ext cx="1114392" cy="0"/>
          </a:xfrm>
          <a:prstGeom prst="straightConnector1">
            <a:avLst/>
          </a:prstGeom>
          <a:noFill/>
          <a:ln w="190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1978488" y="3732635"/>
            <a:ext cx="720080" cy="35814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076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1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4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4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500"/>
                                        <p:tgtEl>
                                          <p:spTgt spid="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Effect transition="in" filter="fade">
                                      <p:cBhvr>
                                        <p:cTn id="74" dur="500"/>
                                        <p:tgtEl>
                                          <p:spTgt spid="3">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Effect transition="in" filter="fade">
                                      <p:cBhvr>
                                        <p:cTn id="79" dur="500"/>
                                        <p:tgtEl>
                                          <p:spTgt spid="3">
                                            <p:txEl>
                                              <p:pRg st="8" end="8"/>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fade">
                                      <p:cBhvr>
                                        <p:cTn id="84" dur="500"/>
                                        <p:tgtEl>
                                          <p:spTgt spid="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100"/>
                                  </p:stCondLst>
                                  <p:childTnLst>
                                    <p:set>
                                      <p:cBhvr>
                                        <p:cTn id="88" dur="1" fill="hold">
                                          <p:stCondLst>
                                            <p:cond delay="0"/>
                                          </p:stCondLst>
                                        </p:cTn>
                                        <p:tgtEl>
                                          <p:spTgt spid="3">
                                            <p:txEl>
                                              <p:pRg st="9" end="9"/>
                                            </p:txEl>
                                          </p:spTgt>
                                        </p:tgtEl>
                                        <p:attrNameLst>
                                          <p:attrName>style.visibility</p:attrName>
                                        </p:attrNameLst>
                                      </p:cBhvr>
                                      <p:to>
                                        <p:strVal val="visible"/>
                                      </p:to>
                                    </p:set>
                                    <p:animEffect transition="in" filter="fade">
                                      <p:cBhvr>
                                        <p:cTn id="89" dur="400"/>
                                        <p:tgtEl>
                                          <p:spTgt spid="3">
                                            <p:txEl>
                                              <p:pRg st="9" end="9"/>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Effect transition="in" filter="fade">
                                      <p:cBhvr>
                                        <p:cTn id="92" dur="500"/>
                                        <p:tgtEl>
                                          <p:spTgt spid="3">
                                            <p:txEl>
                                              <p:pRg st="10" end="1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100"/>
                                  </p:stCondLst>
                                  <p:childTnLst>
                                    <p:set>
                                      <p:cBhvr>
                                        <p:cTn id="96" dur="1" fill="hold">
                                          <p:stCondLst>
                                            <p:cond delay="0"/>
                                          </p:stCondLst>
                                        </p:cTn>
                                        <p:tgtEl>
                                          <p:spTgt spid="3">
                                            <p:txEl>
                                              <p:pRg st="11" end="11"/>
                                            </p:txEl>
                                          </p:spTgt>
                                        </p:tgtEl>
                                        <p:attrNameLst>
                                          <p:attrName>style.visibility</p:attrName>
                                        </p:attrNameLst>
                                      </p:cBhvr>
                                      <p:to>
                                        <p:strVal val="visible"/>
                                      </p:to>
                                    </p:set>
                                    <p:animEffect transition="in" filter="fade">
                                      <p:cBhvr>
                                        <p:cTn id="97" dur="4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8" grpId="0" animBg="1"/>
      <p:bldP spid="14"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version</a:t>
            </a:r>
            <a:endParaRPr lang="en-US" dirty="0"/>
          </a:p>
        </p:txBody>
      </p:sp>
      <p:sp>
        <p:nvSpPr>
          <p:cNvPr id="3" name="Content Placeholder 2"/>
          <p:cNvSpPr>
            <a:spLocks noGrp="1"/>
          </p:cNvSpPr>
          <p:nvPr>
            <p:ph idx="1"/>
          </p:nvPr>
        </p:nvSpPr>
        <p:spPr/>
        <p:txBody>
          <a:bodyPr/>
          <a:lstStyle/>
          <a:p>
            <a:r>
              <a:rPr lang="en-US" dirty="0"/>
              <a:t>What if we can do the two recursive calls in </a:t>
            </a:r>
            <a:r>
              <a:rPr lang="en-US" dirty="0" smtClean="0"/>
              <a:t>parallel?</a:t>
            </a:r>
          </a:p>
          <a:p>
            <a:r>
              <a:rPr lang="en-US" dirty="0" smtClean="0"/>
              <a:t>Using </a:t>
            </a:r>
            <a:r>
              <a:rPr lang="en-US" dirty="0"/>
              <a:t>the so-called </a:t>
            </a:r>
            <a:r>
              <a:rPr lang="en-US" i="1" dirty="0">
                <a:solidFill>
                  <a:srgbClr val="FF0000"/>
                </a:solidFill>
              </a:rPr>
              <a:t>nested </a:t>
            </a:r>
            <a:r>
              <a:rPr lang="en-US" i="1" dirty="0" smtClean="0">
                <a:solidFill>
                  <a:srgbClr val="FF0000"/>
                </a:solidFill>
              </a:rPr>
              <a:t>parallelism</a:t>
            </a:r>
          </a:p>
          <a:p>
            <a:pPr lvl="1"/>
            <a:r>
              <a:rPr lang="en-US" dirty="0"/>
              <a:t>Call a </a:t>
            </a:r>
            <a:r>
              <a:rPr lang="en-US" dirty="0" smtClean="0"/>
              <a:t>procedure. </a:t>
            </a:r>
            <a:r>
              <a:rPr lang="en-US" dirty="0"/>
              <a:t>Don’t wait for it to </a:t>
            </a:r>
            <a:r>
              <a:rPr lang="en-US" dirty="0" smtClean="0"/>
              <a:t>return and go to next step. </a:t>
            </a:r>
          </a:p>
          <a:p>
            <a:pPr lvl="1"/>
            <a:r>
              <a:rPr lang="en-US" dirty="0" smtClean="0"/>
              <a:t>Call </a:t>
            </a:r>
            <a:r>
              <a:rPr lang="en-US" dirty="0"/>
              <a:t>Fib(5</a:t>
            </a:r>
            <a:r>
              <a:rPr lang="en-US" dirty="0" smtClean="0"/>
              <a:t>), we do not need to wait for Fib(5) returns results and we can call Fib(4).</a:t>
            </a:r>
            <a:endParaRPr lang="en-US" dirty="0"/>
          </a:p>
          <a:p>
            <a:pPr lvl="1"/>
            <a:endParaRPr lang="en-US" dirty="0">
              <a:solidFill>
                <a:srgbClr val="FF0000"/>
              </a:solidFill>
            </a:endParaRPr>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11</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186842"/>
            <a:ext cx="8251985" cy="336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16"/>
          <p:cNvSpPr/>
          <p:nvPr/>
        </p:nvSpPr>
        <p:spPr bwMode="auto">
          <a:xfrm>
            <a:off x="251520" y="3717032"/>
            <a:ext cx="4824535" cy="2952328"/>
          </a:xfrm>
          <a:prstGeom prst="rect">
            <a:avLst/>
          </a:prstGeom>
          <a:noFill/>
          <a:ln w="19050" cap="flat" cmpd="sng" algn="ctr">
            <a:solidFill>
              <a:srgbClr val="7B5DF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 name="矩形 16"/>
          <p:cNvSpPr/>
          <p:nvPr/>
        </p:nvSpPr>
        <p:spPr bwMode="auto">
          <a:xfrm>
            <a:off x="5183920" y="3723129"/>
            <a:ext cx="3426145" cy="2952328"/>
          </a:xfrm>
          <a:prstGeom prst="rect">
            <a:avLst/>
          </a:prstGeom>
          <a:noFill/>
          <a:ln w="19050" cap="flat" cmpd="sng" algn="ctr">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3931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a:t>
            </a:r>
            <a:r>
              <a:rPr lang="en-US" dirty="0" smtClean="0"/>
              <a:t>keywords</a:t>
            </a:r>
            <a:endParaRPr lang="en-US" dirty="0"/>
          </a:p>
        </p:txBody>
      </p:sp>
      <p:sp>
        <p:nvSpPr>
          <p:cNvPr id="3" name="Content Placeholder 2"/>
          <p:cNvSpPr>
            <a:spLocks noGrp="1"/>
          </p:cNvSpPr>
          <p:nvPr>
            <p:ph idx="1"/>
          </p:nvPr>
        </p:nvSpPr>
        <p:spPr/>
        <p:txBody>
          <a:bodyPr/>
          <a:lstStyle/>
          <a:p>
            <a:r>
              <a:rPr lang="en-US" dirty="0" smtClean="0"/>
              <a:t>Spawn</a:t>
            </a:r>
          </a:p>
          <a:p>
            <a:pPr lvl="1"/>
            <a:r>
              <a:rPr lang="en-US" dirty="0" smtClean="0"/>
              <a:t>If the keyword </a:t>
            </a:r>
            <a:r>
              <a:rPr lang="en-US" b="1" dirty="0" smtClean="0"/>
              <a:t>spawn</a:t>
            </a:r>
            <a:r>
              <a:rPr lang="en-US" dirty="0" smtClean="0"/>
              <a:t> precedes a procedure call, it indicates a </a:t>
            </a:r>
            <a:r>
              <a:rPr lang="en-US" b="1" i="1" dirty="0" smtClean="0">
                <a:solidFill>
                  <a:srgbClr val="FF0000"/>
                </a:solidFill>
              </a:rPr>
              <a:t>nested parallelism</a:t>
            </a:r>
            <a:r>
              <a:rPr lang="en-US" dirty="0" smtClean="0"/>
              <a:t>. </a:t>
            </a:r>
          </a:p>
          <a:p>
            <a:pPr lvl="1"/>
            <a:r>
              <a:rPr lang="en-US" dirty="0" smtClean="0"/>
              <a:t>No need to wait for the procedure with keyword </a:t>
            </a:r>
            <a:r>
              <a:rPr lang="en-US" b="1" dirty="0" smtClean="0"/>
              <a:t>spawn</a:t>
            </a:r>
            <a:r>
              <a:rPr lang="en-US" dirty="0" smtClean="0"/>
              <a:t>.</a:t>
            </a:r>
          </a:p>
          <a:p>
            <a:pPr lvl="2"/>
            <a:r>
              <a:rPr lang="en-US" dirty="0" smtClean="0"/>
              <a:t>We do not wait </a:t>
            </a:r>
            <a:r>
              <a:rPr lang="en-US" dirty="0"/>
              <a:t>P-FIB(n-1</a:t>
            </a:r>
            <a:r>
              <a:rPr lang="en-US" dirty="0" smtClean="0"/>
              <a:t>) to complete and we can execute P-FIB(n-2) on another processing unit. </a:t>
            </a:r>
          </a:p>
          <a:p>
            <a:r>
              <a:rPr lang="en-US" dirty="0" smtClean="0"/>
              <a:t>Sync</a:t>
            </a:r>
          </a:p>
          <a:p>
            <a:pPr lvl="1"/>
            <a:r>
              <a:rPr lang="en-US" dirty="0" smtClean="0"/>
              <a:t>Must wait for all spawned procedures to complete before going to the statement after </a:t>
            </a:r>
            <a:r>
              <a:rPr lang="en-US" b="1" dirty="0" smtClean="0"/>
              <a:t>sync</a:t>
            </a:r>
            <a:r>
              <a:rPr lang="en-US" dirty="0" smtClean="0"/>
              <a:t>. </a:t>
            </a:r>
          </a:p>
          <a:p>
            <a:pPr lvl="2"/>
            <a:r>
              <a:rPr lang="en-US" dirty="0" smtClean="0"/>
              <a:t>Before “return </a:t>
            </a:r>
            <a:r>
              <a:rPr lang="en-US" dirty="0" err="1" smtClean="0"/>
              <a:t>x+y</a:t>
            </a:r>
            <a:r>
              <a:rPr lang="en-US" dirty="0" smtClean="0"/>
              <a:t>”, we must wait P-FIB(n-1) to complete. </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12</a:t>
            </a:fld>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543469"/>
            <a:ext cx="34956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817" y="4599675"/>
            <a:ext cx="2736513" cy="198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36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pt-BR" dirty="0" smtClean="0"/>
              <a:t>Recurrence: </a:t>
            </a:r>
          </a:p>
          <a:p>
            <a:pPr lvl="1"/>
            <a:r>
              <a:rPr lang="pt-BR" i="1" dirty="0" smtClean="0"/>
              <a:t>T</a:t>
            </a:r>
            <a:r>
              <a:rPr lang="pt-BR" dirty="0" smtClean="0"/>
              <a:t>(</a:t>
            </a:r>
            <a:r>
              <a:rPr lang="pt-BR" i="1" dirty="0" smtClean="0"/>
              <a:t>n</a:t>
            </a:r>
            <a:r>
              <a:rPr lang="pt-BR" dirty="0"/>
              <a:t>) = </a:t>
            </a:r>
            <a:r>
              <a:rPr lang="pt-BR" dirty="0" smtClean="0"/>
              <a:t>max(</a:t>
            </a:r>
            <a:r>
              <a:rPr lang="pt-BR" i="1" dirty="0" smtClean="0"/>
              <a:t>T</a:t>
            </a:r>
            <a:r>
              <a:rPr lang="pt-BR" dirty="0" smtClean="0"/>
              <a:t>(</a:t>
            </a:r>
            <a:r>
              <a:rPr lang="pt-BR" i="1" dirty="0" smtClean="0"/>
              <a:t>n </a:t>
            </a:r>
            <a:r>
              <a:rPr lang="pt-BR" i="1" dirty="0"/>
              <a:t>–</a:t>
            </a:r>
            <a:r>
              <a:rPr lang="pt-BR" dirty="0"/>
              <a:t> 1), </a:t>
            </a:r>
            <a:r>
              <a:rPr lang="pt-BR" i="1" dirty="0" smtClean="0"/>
              <a:t>T</a:t>
            </a:r>
            <a:r>
              <a:rPr lang="pt-BR" dirty="0" smtClean="0"/>
              <a:t>(</a:t>
            </a:r>
            <a:r>
              <a:rPr lang="pt-BR" i="1" dirty="0" smtClean="0"/>
              <a:t>n </a:t>
            </a:r>
            <a:r>
              <a:rPr lang="pt-BR" i="1" dirty="0"/>
              <a:t>–</a:t>
            </a:r>
            <a:r>
              <a:rPr lang="pt-BR" dirty="0"/>
              <a:t>  2)) + </a:t>
            </a:r>
            <a:r>
              <a:rPr lang="pt-BR" dirty="0" smtClean="0"/>
              <a:t>c </a:t>
            </a:r>
            <a:r>
              <a:rPr lang="pt-BR" dirty="0"/>
              <a:t>= </a:t>
            </a:r>
            <a:r>
              <a:rPr lang="pt-BR" i="1" dirty="0" smtClean="0"/>
              <a:t>T</a:t>
            </a:r>
            <a:r>
              <a:rPr lang="pt-BR" dirty="0" smtClean="0"/>
              <a:t>(</a:t>
            </a:r>
            <a:r>
              <a:rPr lang="pt-BR" i="1" dirty="0" smtClean="0"/>
              <a:t>n </a:t>
            </a:r>
            <a:r>
              <a:rPr lang="pt-BR" i="1" dirty="0"/>
              <a:t>–</a:t>
            </a:r>
            <a:r>
              <a:rPr lang="pt-BR" dirty="0"/>
              <a:t> 1) + </a:t>
            </a:r>
            <a:r>
              <a:rPr lang="pt-BR" dirty="0" smtClean="0"/>
              <a:t>c</a:t>
            </a:r>
          </a:p>
          <a:p>
            <a:pPr lvl="1"/>
            <a:r>
              <a:rPr lang="pt-BR" dirty="0" smtClean="0"/>
              <a:t>Can you try to solve this recurrence?</a:t>
            </a:r>
            <a:endParaRPr lang="pt-BR" dirty="0"/>
          </a:p>
          <a:p>
            <a:r>
              <a:rPr lang="en-US" dirty="0" smtClean="0"/>
              <a:t>Solving the recurrence, we have </a:t>
            </a:r>
            <a:r>
              <a:rPr lang="en-US" i="1" dirty="0" smtClean="0"/>
              <a:t>T</a:t>
            </a:r>
            <a:r>
              <a:rPr lang="en-US" dirty="0" smtClean="0"/>
              <a:t>(</a:t>
            </a:r>
            <a:r>
              <a:rPr lang="en-US" i="1" dirty="0" smtClean="0"/>
              <a:t>n</a:t>
            </a:r>
            <a:r>
              <a:rPr lang="en-US" dirty="0"/>
              <a:t>) = </a:t>
            </a:r>
            <a:r>
              <a:rPr lang="el-GR" dirty="0"/>
              <a:t>Θ(</a:t>
            </a:r>
            <a:r>
              <a:rPr lang="en-US" i="1" dirty="0"/>
              <a:t>n</a:t>
            </a:r>
            <a:r>
              <a:rPr lang="en-US" dirty="0" smtClean="0"/>
              <a:t>). </a:t>
            </a:r>
            <a:endParaRPr lang="en-US" dirty="0"/>
          </a:p>
          <a:p>
            <a:r>
              <a:rPr lang="en-US" dirty="0" smtClean="0"/>
              <a:t>The serial version is </a:t>
            </a:r>
            <a:r>
              <a:rPr lang="en-US" b="1" i="1" dirty="0" smtClean="0">
                <a:solidFill>
                  <a:srgbClr val="FF0000"/>
                </a:solidFill>
              </a:rPr>
              <a:t>exponential</a:t>
            </a:r>
            <a:r>
              <a:rPr lang="en-US" dirty="0" smtClean="0">
                <a:solidFill>
                  <a:srgbClr val="FF0000"/>
                </a:solidFill>
              </a:rPr>
              <a:t> </a:t>
            </a:r>
            <a:r>
              <a:rPr lang="en-US" dirty="0" smtClean="0"/>
              <a:t>whereas the multithreaded version is only </a:t>
            </a:r>
            <a:r>
              <a:rPr lang="en-US" b="1" i="1" dirty="0" smtClean="0">
                <a:solidFill>
                  <a:srgbClr val="FF0000"/>
                </a:solidFill>
              </a:rPr>
              <a:t>linear</a:t>
            </a:r>
            <a:r>
              <a:rPr lang="en-US" dirty="0" smtClean="0"/>
              <a:t>. </a:t>
            </a:r>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13</a:t>
            </a:fld>
            <a:endParaRPr lang="en-GB"/>
          </a:p>
        </p:txBody>
      </p:sp>
      <p:sp>
        <p:nvSpPr>
          <p:cNvPr id="5" name="TextBox 4"/>
          <p:cNvSpPr txBox="1"/>
          <p:nvPr/>
        </p:nvSpPr>
        <p:spPr>
          <a:xfrm>
            <a:off x="3059832" y="3717032"/>
            <a:ext cx="5351978" cy="2677656"/>
          </a:xfrm>
          <a:prstGeom prst="rect">
            <a:avLst/>
          </a:prstGeom>
          <a:noFill/>
        </p:spPr>
        <p:txBody>
          <a:bodyPr wrap="none" rtlCol="0">
            <a:spAutoFit/>
          </a:bodyPr>
          <a:lstStyle/>
          <a:p>
            <a:r>
              <a:rPr lang="en-US" dirty="0" smtClean="0"/>
              <a:t>T(n) = T(n-1) + c</a:t>
            </a:r>
          </a:p>
          <a:p>
            <a:r>
              <a:rPr lang="en-US" dirty="0" smtClean="0"/>
              <a:t>T(n-1) = T(n-2) + c</a:t>
            </a:r>
          </a:p>
          <a:p>
            <a:pPr marL="342900" indent="-342900">
              <a:buFont typeface="Symbol" panose="05050102010706020507" pitchFamily="18" charset="2"/>
              <a:buChar char="Þ"/>
            </a:pPr>
            <a:r>
              <a:rPr lang="en-US" dirty="0" smtClean="0"/>
              <a:t>T(n) = (T(n-2) + c) + c = T(n-2) + 2c</a:t>
            </a:r>
          </a:p>
          <a:p>
            <a:r>
              <a:rPr lang="en-US" dirty="0" smtClean="0"/>
              <a:t>T(n-2) </a:t>
            </a:r>
            <a:r>
              <a:rPr lang="en-US" dirty="0"/>
              <a:t>= </a:t>
            </a:r>
            <a:r>
              <a:rPr lang="en-US" dirty="0" smtClean="0"/>
              <a:t>T(n-3) </a:t>
            </a:r>
            <a:r>
              <a:rPr lang="en-US" dirty="0"/>
              <a:t>+ </a:t>
            </a:r>
            <a:r>
              <a:rPr lang="en-US" dirty="0" smtClean="0"/>
              <a:t>c</a:t>
            </a:r>
          </a:p>
          <a:p>
            <a:pPr marL="342900" indent="-342900">
              <a:buFont typeface="Symbol" panose="05050102010706020507" pitchFamily="18" charset="2"/>
              <a:buChar char="Þ"/>
            </a:pPr>
            <a:r>
              <a:rPr lang="en-US" dirty="0" smtClean="0"/>
              <a:t>T(n) = T(n-3) + 3c</a:t>
            </a:r>
          </a:p>
          <a:p>
            <a:pPr marL="342900" indent="-342900">
              <a:buFont typeface="Symbol" panose="05050102010706020507" pitchFamily="18" charset="2"/>
              <a:buChar char="Þ"/>
            </a:pPr>
            <a:r>
              <a:rPr lang="en-US" dirty="0" smtClean="0"/>
              <a:t>…</a:t>
            </a:r>
          </a:p>
          <a:p>
            <a:pPr marL="342900" indent="-342900">
              <a:buFont typeface="Symbol" panose="05050102010706020507" pitchFamily="18" charset="2"/>
              <a:buChar char="Þ"/>
            </a:pPr>
            <a:r>
              <a:rPr lang="en-US" dirty="0" smtClean="0"/>
              <a:t>T(n) = T(0) + </a:t>
            </a:r>
            <a:r>
              <a:rPr lang="en-US" dirty="0" err="1" smtClean="0"/>
              <a:t>nc</a:t>
            </a:r>
            <a:endParaRPr lang="en-US" dirty="0"/>
          </a:p>
        </p:txBody>
      </p:sp>
    </p:spTree>
    <p:extLst>
      <p:ext uri="{BB962C8B-B14F-4D97-AF65-F5344CB8AC3E}">
        <p14:creationId xmlns:p14="http://schemas.microsoft.com/office/powerpoint/2010/main" val="263064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9532" y="1794082"/>
            <a:ext cx="7921625" cy="482790"/>
          </a:xfrm>
          <a:prstGeom prst="rect">
            <a:avLst/>
          </a:prstGeom>
          <a:solidFill>
            <a:srgbClr val="92D050"/>
          </a:solidFill>
          <a:ln w="9525" algn="ctr">
            <a:solidFill>
              <a:schemeClr val="tx1"/>
            </a:solidFill>
            <a:round/>
            <a:headEnd/>
            <a:tailEnd/>
          </a:ln>
        </p:spPr>
        <p:txBody>
          <a:bodyPr/>
          <a:lstStyle/>
          <a:p>
            <a:endParaRPr lang="en-US"/>
          </a:p>
        </p:txBody>
      </p:sp>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Nested parallelism</a:t>
            </a:r>
          </a:p>
          <a:p>
            <a:r>
              <a:rPr lang="en-US" dirty="0" smtClean="0"/>
              <a:t>Work</a:t>
            </a:r>
            <a:r>
              <a:rPr lang="en-US" dirty="0"/>
              <a:t>, span, and </a:t>
            </a:r>
            <a:r>
              <a:rPr lang="en-US" dirty="0" smtClean="0"/>
              <a:t>parallelism</a:t>
            </a:r>
          </a:p>
          <a:p>
            <a:r>
              <a:rPr lang="en-US" dirty="0"/>
              <a:t>Parallel loops </a:t>
            </a:r>
            <a:endParaRPr lang="en-US" dirty="0" smtClean="0"/>
          </a:p>
          <a:p>
            <a:r>
              <a:rPr lang="en-US" dirty="0" smtClean="0"/>
              <a:t>Multithreaded merge sort</a:t>
            </a:r>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14</a:t>
            </a:fld>
            <a:endParaRPr lang="en-GB"/>
          </a:p>
        </p:txBody>
      </p:sp>
    </p:spTree>
    <p:extLst>
      <p:ext uri="{BB962C8B-B14F-4D97-AF65-F5344CB8AC3E}">
        <p14:creationId xmlns:p14="http://schemas.microsoft.com/office/powerpoint/2010/main" val="2972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Span, Parallelism</a:t>
            </a:r>
            <a:endParaRPr lang="en-US" dirty="0"/>
          </a:p>
        </p:txBody>
      </p:sp>
      <p:sp>
        <p:nvSpPr>
          <p:cNvPr id="3" name="Content Placeholder 2"/>
          <p:cNvSpPr>
            <a:spLocks noGrp="1"/>
          </p:cNvSpPr>
          <p:nvPr>
            <p:ph idx="1"/>
          </p:nvPr>
        </p:nvSpPr>
        <p:spPr/>
        <p:txBody>
          <a:bodyPr/>
          <a:lstStyle/>
          <a:p>
            <a:r>
              <a:rPr lang="en-US" dirty="0"/>
              <a:t>Three main </a:t>
            </a:r>
            <a:r>
              <a:rPr lang="en-US" dirty="0" smtClean="0"/>
              <a:t>concepts (informally):</a:t>
            </a:r>
            <a:endParaRPr lang="en-US" dirty="0"/>
          </a:p>
          <a:p>
            <a:pPr lvl="1"/>
            <a:r>
              <a:rPr lang="en-US" i="1" dirty="0"/>
              <a:t>Work</a:t>
            </a:r>
            <a:r>
              <a:rPr lang="en-US" dirty="0"/>
              <a:t> – the running time on a machine with one-processor (</a:t>
            </a:r>
            <a:r>
              <a:rPr lang="en-US" i="1" dirty="0"/>
              <a:t>T</a:t>
            </a:r>
            <a:r>
              <a:rPr lang="en-US" baseline="-25000" dirty="0"/>
              <a:t>1</a:t>
            </a:r>
            <a:r>
              <a:rPr lang="en-US" dirty="0"/>
              <a:t>). </a:t>
            </a:r>
          </a:p>
          <a:p>
            <a:pPr lvl="2"/>
            <a:r>
              <a:rPr lang="en-US" dirty="0"/>
              <a:t>Fibonacci: </a:t>
            </a:r>
            <a:r>
              <a:rPr lang="el-GR" dirty="0"/>
              <a:t>Θ(</a:t>
            </a:r>
            <a:r>
              <a:rPr lang="el-GR" i="1" dirty="0"/>
              <a:t>φ</a:t>
            </a:r>
            <a:r>
              <a:rPr lang="en-US" i="1" baseline="30000" dirty="0"/>
              <a:t>n</a:t>
            </a:r>
            <a:r>
              <a:rPr lang="en-US" dirty="0"/>
              <a:t>)</a:t>
            </a:r>
          </a:p>
          <a:p>
            <a:pPr lvl="1"/>
            <a:r>
              <a:rPr lang="en-US" i="1" dirty="0"/>
              <a:t>Span</a:t>
            </a:r>
            <a:r>
              <a:rPr lang="en-US" dirty="0"/>
              <a:t> – the running time on a machine with </a:t>
            </a:r>
            <a:r>
              <a:rPr lang="en-US" dirty="0" smtClean="0"/>
              <a:t>infinite processors </a:t>
            </a:r>
            <a:r>
              <a:rPr lang="en-US" dirty="0"/>
              <a:t>(</a:t>
            </a:r>
            <a:r>
              <a:rPr lang="en-US" i="1" dirty="0"/>
              <a:t>T</a:t>
            </a:r>
            <a:r>
              <a:rPr lang="en-US" baseline="-25000" dirty="0"/>
              <a:t>∞</a:t>
            </a:r>
            <a:r>
              <a:rPr lang="en-US" dirty="0"/>
              <a:t>).</a:t>
            </a:r>
          </a:p>
          <a:p>
            <a:pPr lvl="2"/>
            <a:r>
              <a:rPr lang="en-US" dirty="0"/>
              <a:t>Fibonacci: </a:t>
            </a:r>
            <a:r>
              <a:rPr lang="el-GR" dirty="0"/>
              <a:t>Θ(</a:t>
            </a:r>
            <a:r>
              <a:rPr lang="en-US" i="1" dirty="0"/>
              <a:t>n</a:t>
            </a:r>
            <a:r>
              <a:rPr lang="en-US" dirty="0"/>
              <a:t>)</a:t>
            </a:r>
          </a:p>
          <a:p>
            <a:pPr lvl="1"/>
            <a:r>
              <a:rPr lang="en-US" i="1" dirty="0"/>
              <a:t>Parallelism</a:t>
            </a:r>
            <a:r>
              <a:rPr lang="en-US" dirty="0"/>
              <a:t> = </a:t>
            </a:r>
            <a:r>
              <a:rPr lang="en-US" i="1" dirty="0"/>
              <a:t>Work/Span</a:t>
            </a:r>
            <a:r>
              <a:rPr lang="en-US" dirty="0"/>
              <a:t> – how many processors on average are used by the algorithm. </a:t>
            </a:r>
          </a:p>
          <a:p>
            <a:pPr lvl="2"/>
            <a:r>
              <a:rPr lang="en-US" dirty="0"/>
              <a:t>Fibonacci: </a:t>
            </a:r>
            <a:r>
              <a:rPr lang="el-GR" dirty="0"/>
              <a:t>Θ(</a:t>
            </a:r>
            <a:r>
              <a:rPr lang="el-GR" i="1" dirty="0"/>
              <a:t>φ</a:t>
            </a:r>
            <a:r>
              <a:rPr lang="en-US" i="1" baseline="30000" dirty="0"/>
              <a:t>n </a:t>
            </a:r>
            <a:r>
              <a:rPr lang="en-US" dirty="0"/>
              <a:t>/ n</a:t>
            </a:r>
            <a:r>
              <a:rPr lang="en-US" dirty="0" smtClean="0"/>
              <a:t>)</a:t>
            </a:r>
          </a:p>
          <a:p>
            <a:r>
              <a:rPr lang="en-US" dirty="0" smtClean="0"/>
              <a:t>More formally, work and span are defined using a computation </a:t>
            </a:r>
            <a:r>
              <a:rPr lang="en-US" dirty="0"/>
              <a:t>DAG (directed acyclic graph</a:t>
            </a:r>
            <a:r>
              <a:rPr lang="en-US" dirty="0" smtClean="0"/>
              <a:t>). </a:t>
            </a:r>
          </a:p>
          <a:p>
            <a:pPr lvl="1"/>
            <a:r>
              <a:rPr lang="en-US" dirty="0" smtClean="0"/>
              <a:t>Vertices are instructions or sets of instructions. </a:t>
            </a:r>
          </a:p>
          <a:p>
            <a:pPr lvl="1"/>
            <a:r>
              <a:rPr lang="en-US" dirty="0" smtClean="0"/>
              <a:t>Edges represent dependencies between instructions. </a:t>
            </a:r>
          </a:p>
          <a:p>
            <a:pPr lvl="2"/>
            <a:r>
              <a:rPr lang="en-US" dirty="0" smtClean="0"/>
              <a:t>An edge (u, v) means that u must execute before v. </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15</a:t>
            </a:fld>
            <a:endParaRPr lang="en-GB"/>
          </a:p>
        </p:txBody>
      </p:sp>
      <p:sp>
        <p:nvSpPr>
          <p:cNvPr id="5" name="Oval 4"/>
          <p:cNvSpPr/>
          <p:nvPr/>
        </p:nvSpPr>
        <p:spPr bwMode="auto">
          <a:xfrm>
            <a:off x="1979712" y="5977136"/>
            <a:ext cx="576064" cy="576064"/>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u</a:t>
            </a:r>
            <a:endParaRPr kumimoji="0" lang="en-US" sz="2400" b="0" i="0" u="none" strike="noStrike" cap="none" normalizeH="0" baseline="0" dirty="0" smtClean="0">
              <a:ln>
                <a:noFill/>
              </a:ln>
              <a:solidFill>
                <a:schemeClr val="tx1"/>
              </a:solidFill>
              <a:effectLst/>
              <a:latin typeface="Arial" charset="0"/>
            </a:endParaRPr>
          </a:p>
        </p:txBody>
      </p:sp>
      <p:sp>
        <p:nvSpPr>
          <p:cNvPr id="6" name="Oval 5"/>
          <p:cNvSpPr/>
          <p:nvPr/>
        </p:nvSpPr>
        <p:spPr bwMode="auto">
          <a:xfrm>
            <a:off x="3563888" y="5977136"/>
            <a:ext cx="576064" cy="576064"/>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v</a:t>
            </a:r>
            <a:endParaRPr kumimoji="0" lang="en-US" sz="2400" b="0" i="0" u="none" strike="noStrike" cap="none" normalizeH="0" baseline="0" dirty="0" smtClean="0">
              <a:ln>
                <a:noFill/>
              </a:ln>
              <a:solidFill>
                <a:schemeClr val="tx1"/>
              </a:solidFill>
              <a:effectLst/>
              <a:latin typeface="Arial" charset="0"/>
            </a:endParaRPr>
          </a:p>
        </p:txBody>
      </p:sp>
      <p:cxnSp>
        <p:nvCxnSpPr>
          <p:cNvPr id="8" name="Straight Arrow Connector 7"/>
          <p:cNvCxnSpPr>
            <a:stCxn id="5" idx="6"/>
            <a:endCxn id="6" idx="2"/>
          </p:cNvCxnSpPr>
          <p:nvPr/>
        </p:nvCxnSpPr>
        <p:spPr bwMode="auto">
          <a:xfrm>
            <a:off x="2555776" y="6265168"/>
            <a:ext cx="1008112" cy="0"/>
          </a:xfrm>
          <a:prstGeom prst="straightConnector1">
            <a:avLst/>
          </a:prstGeom>
          <a:noFill/>
          <a:ln w="28575"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8900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DAG</a:t>
            </a:r>
          </a:p>
        </p:txBody>
      </p:sp>
      <p:sp>
        <p:nvSpPr>
          <p:cNvPr id="3" name="Content Placeholder 2"/>
          <p:cNvSpPr>
            <a:spLocks noGrp="1"/>
          </p:cNvSpPr>
          <p:nvPr>
            <p:ph idx="1"/>
          </p:nvPr>
        </p:nvSpPr>
        <p:spPr/>
        <p:txBody>
          <a:bodyPr/>
          <a:lstStyle/>
          <a:p>
            <a:r>
              <a:rPr lang="en-US" dirty="0" smtClean="0"/>
              <a:t>Using an example of computing </a:t>
            </a:r>
            <a:r>
              <a:rPr lang="en-US" dirty="0"/>
              <a:t>Fibonacci </a:t>
            </a:r>
            <a:r>
              <a:rPr lang="en-US" dirty="0" smtClean="0"/>
              <a:t>number of 4. </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16</a:t>
            </a:fld>
            <a:endParaRPr lang="en-GB"/>
          </a:p>
        </p:txBody>
      </p:sp>
      <p:sp>
        <p:nvSpPr>
          <p:cNvPr id="5" name="Rectangle 4"/>
          <p:cNvSpPr/>
          <p:nvPr/>
        </p:nvSpPr>
        <p:spPr>
          <a:xfrm>
            <a:off x="5796136" y="2060848"/>
            <a:ext cx="2664296" cy="461665"/>
          </a:xfrm>
          <a:prstGeom prst="rect">
            <a:avLst/>
          </a:prstGeom>
        </p:spPr>
        <p:txBody>
          <a:bodyPr wrap="square">
            <a:spAutoFit/>
          </a:bodyPr>
          <a:lstStyle/>
          <a:p>
            <a:r>
              <a:rPr lang="en-US" dirty="0" smtClean="0"/>
              <a:t>Lines 1-3</a:t>
            </a:r>
            <a:endParaRPr lang="en-US" dirty="0"/>
          </a:p>
        </p:txBody>
      </p:sp>
      <p:sp>
        <p:nvSpPr>
          <p:cNvPr id="6" name="Oval 5"/>
          <p:cNvSpPr/>
          <p:nvPr/>
        </p:nvSpPr>
        <p:spPr bwMode="auto">
          <a:xfrm>
            <a:off x="5364088" y="2152556"/>
            <a:ext cx="288032" cy="288033"/>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5364088" y="2959456"/>
            <a:ext cx="288032" cy="288033"/>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3" name="Rectangle 12"/>
          <p:cNvSpPr/>
          <p:nvPr/>
        </p:nvSpPr>
        <p:spPr>
          <a:xfrm>
            <a:off x="5796136" y="2872639"/>
            <a:ext cx="2664296" cy="461665"/>
          </a:xfrm>
          <a:prstGeom prst="rect">
            <a:avLst/>
          </a:prstGeom>
        </p:spPr>
        <p:txBody>
          <a:bodyPr wrap="square">
            <a:spAutoFit/>
          </a:bodyPr>
          <a:lstStyle/>
          <a:p>
            <a:r>
              <a:rPr lang="en-US" dirty="0" smtClean="0"/>
              <a:t>Lines 4-5</a:t>
            </a:r>
            <a:endParaRPr lang="en-US"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99021"/>
            <a:ext cx="34956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bwMode="auto">
          <a:xfrm>
            <a:off x="5364088" y="3744615"/>
            <a:ext cx="288032" cy="288033"/>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6" name="Rectangle 15"/>
          <p:cNvSpPr/>
          <p:nvPr/>
        </p:nvSpPr>
        <p:spPr>
          <a:xfrm>
            <a:off x="5804168" y="3687415"/>
            <a:ext cx="2664296" cy="461665"/>
          </a:xfrm>
          <a:prstGeom prst="rect">
            <a:avLst/>
          </a:prstGeom>
        </p:spPr>
        <p:txBody>
          <a:bodyPr wrap="square">
            <a:spAutoFit/>
          </a:bodyPr>
          <a:lstStyle/>
          <a:p>
            <a:r>
              <a:rPr lang="en-US" dirty="0" smtClean="0"/>
              <a:t>Line 6</a:t>
            </a:r>
            <a:endParaRPr lang="en-US" dirty="0"/>
          </a:p>
        </p:txBody>
      </p:sp>
      <p:sp>
        <p:nvSpPr>
          <p:cNvPr id="7" name="Rounded Rectangle 6"/>
          <p:cNvSpPr/>
          <p:nvPr/>
        </p:nvSpPr>
        <p:spPr bwMode="auto">
          <a:xfrm>
            <a:off x="3275856" y="5085184"/>
            <a:ext cx="3168352" cy="864096"/>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3563888" y="5265203"/>
            <a:ext cx="288032" cy="288033"/>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1" name="Oval 20"/>
          <p:cNvSpPr/>
          <p:nvPr/>
        </p:nvSpPr>
        <p:spPr bwMode="auto">
          <a:xfrm>
            <a:off x="4716016" y="5265203"/>
            <a:ext cx="288032" cy="288033"/>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2" name="Oval 21"/>
          <p:cNvSpPr/>
          <p:nvPr/>
        </p:nvSpPr>
        <p:spPr bwMode="auto">
          <a:xfrm>
            <a:off x="5796136" y="5268255"/>
            <a:ext cx="288032" cy="288033"/>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11" name="Straight Arrow Connector 10"/>
          <p:cNvCxnSpPr>
            <a:stCxn id="18" idx="6"/>
          </p:cNvCxnSpPr>
          <p:nvPr/>
        </p:nvCxnSpPr>
        <p:spPr bwMode="auto">
          <a:xfrm>
            <a:off x="3851920" y="5409220"/>
            <a:ext cx="864096" cy="0"/>
          </a:xfrm>
          <a:prstGeom prst="straightConnector1">
            <a:avLst/>
          </a:prstGeom>
          <a:noFill/>
          <a:ln w="952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26"/>
          <p:cNvSpPr/>
          <p:nvPr/>
        </p:nvSpPr>
        <p:spPr>
          <a:xfrm>
            <a:off x="3563888" y="5569627"/>
            <a:ext cx="2664296" cy="338554"/>
          </a:xfrm>
          <a:prstGeom prst="rect">
            <a:avLst/>
          </a:prstGeom>
        </p:spPr>
        <p:txBody>
          <a:bodyPr wrap="square">
            <a:spAutoFit/>
          </a:bodyPr>
          <a:lstStyle/>
          <a:p>
            <a:r>
              <a:rPr lang="en-US" sz="1600" dirty="0" smtClean="0"/>
              <a:t>P-FIB(4)</a:t>
            </a:r>
            <a:endParaRPr lang="en-US" sz="1600" dirty="0"/>
          </a:p>
        </p:txBody>
      </p:sp>
    </p:spTree>
    <p:extLst>
      <p:ext uri="{BB962C8B-B14F-4D97-AF65-F5344CB8AC3E}">
        <p14:creationId xmlns:p14="http://schemas.microsoft.com/office/powerpoint/2010/main" val="1004231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DAG</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17</a:t>
            </a:fld>
            <a:endParaRPr lang="en-GB"/>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38192"/>
            <a:ext cx="554355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bwMode="auto">
          <a:xfrm>
            <a:off x="6370888" y="1172385"/>
            <a:ext cx="2375198" cy="822997"/>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6658920" y="1311305"/>
            <a:ext cx="288032" cy="288033"/>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7523016" y="1311305"/>
            <a:ext cx="288032" cy="288033"/>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8315104" y="1314357"/>
            <a:ext cx="288032" cy="288033"/>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13" name="Straight Arrow Connector 12"/>
          <p:cNvCxnSpPr>
            <a:stCxn id="10" idx="6"/>
            <a:endCxn id="11" idx="2"/>
          </p:cNvCxnSpPr>
          <p:nvPr/>
        </p:nvCxnSpPr>
        <p:spPr bwMode="auto">
          <a:xfrm>
            <a:off x="6946952" y="1455322"/>
            <a:ext cx="576064" cy="0"/>
          </a:xfrm>
          <a:prstGeom prst="straightConnector1">
            <a:avLst/>
          </a:prstGeom>
          <a:noFill/>
          <a:ln w="952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p:cNvSpPr/>
          <p:nvPr/>
        </p:nvSpPr>
        <p:spPr>
          <a:xfrm>
            <a:off x="6658920" y="1615729"/>
            <a:ext cx="2664296" cy="338554"/>
          </a:xfrm>
          <a:prstGeom prst="rect">
            <a:avLst/>
          </a:prstGeom>
        </p:spPr>
        <p:txBody>
          <a:bodyPr wrap="square">
            <a:spAutoFit/>
          </a:bodyPr>
          <a:lstStyle/>
          <a:p>
            <a:r>
              <a:rPr lang="en-US" sz="1600" dirty="0" smtClean="0"/>
              <a:t>P-FIB(3)</a:t>
            </a:r>
            <a:endParaRPr lang="en-US" sz="1600" dirty="0"/>
          </a:p>
        </p:txBody>
      </p:sp>
      <p:sp>
        <p:nvSpPr>
          <p:cNvPr id="17" name="Rounded Rectangle 16"/>
          <p:cNvSpPr/>
          <p:nvPr/>
        </p:nvSpPr>
        <p:spPr bwMode="auto">
          <a:xfrm>
            <a:off x="6444208" y="2769632"/>
            <a:ext cx="2375198" cy="822997"/>
          </a:xfrm>
          <a:prstGeom prst="roundRe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6732240" y="2908552"/>
            <a:ext cx="288032" cy="288033"/>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7596336" y="2908552"/>
            <a:ext cx="288032" cy="288033"/>
          </a:xfrm>
          <a:prstGeom prst="ellipse">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20" name="Oval 19"/>
          <p:cNvSpPr/>
          <p:nvPr/>
        </p:nvSpPr>
        <p:spPr bwMode="auto">
          <a:xfrm>
            <a:off x="8388424" y="2911604"/>
            <a:ext cx="288032" cy="288033"/>
          </a:xfrm>
          <a:prstGeom prst="ellips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21" name="Straight Arrow Connector 20"/>
          <p:cNvCxnSpPr>
            <a:stCxn id="18" idx="6"/>
            <a:endCxn id="19" idx="2"/>
          </p:cNvCxnSpPr>
          <p:nvPr/>
        </p:nvCxnSpPr>
        <p:spPr bwMode="auto">
          <a:xfrm>
            <a:off x="7020272" y="3052569"/>
            <a:ext cx="576064" cy="0"/>
          </a:xfrm>
          <a:prstGeom prst="straightConnector1">
            <a:avLst/>
          </a:prstGeom>
          <a:noFill/>
          <a:ln w="952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p:cNvSpPr/>
          <p:nvPr/>
        </p:nvSpPr>
        <p:spPr>
          <a:xfrm>
            <a:off x="6732240" y="3212976"/>
            <a:ext cx="2664296" cy="338554"/>
          </a:xfrm>
          <a:prstGeom prst="rect">
            <a:avLst/>
          </a:prstGeom>
        </p:spPr>
        <p:txBody>
          <a:bodyPr wrap="square">
            <a:spAutoFit/>
          </a:bodyPr>
          <a:lstStyle/>
          <a:p>
            <a:r>
              <a:rPr lang="en-US" sz="1600" dirty="0" smtClean="0"/>
              <a:t>P-FIB(2)</a:t>
            </a:r>
            <a:endParaRPr lang="en-US" sz="1600" dirty="0"/>
          </a:p>
        </p:txBody>
      </p:sp>
      <p:sp>
        <p:nvSpPr>
          <p:cNvPr id="24" name="Rectangle 23"/>
          <p:cNvSpPr/>
          <p:nvPr/>
        </p:nvSpPr>
        <p:spPr>
          <a:xfrm>
            <a:off x="6688948" y="802318"/>
            <a:ext cx="2664296" cy="338554"/>
          </a:xfrm>
          <a:prstGeom prst="rect">
            <a:avLst/>
          </a:prstGeom>
        </p:spPr>
        <p:txBody>
          <a:bodyPr wrap="square">
            <a:spAutoFit/>
          </a:bodyPr>
          <a:lstStyle/>
          <a:p>
            <a:r>
              <a:rPr lang="en-US" sz="1600" dirty="0" smtClean="0"/>
              <a:t>Spawned procedure</a:t>
            </a:r>
            <a:endParaRPr lang="en-US" sz="1600" dirty="0"/>
          </a:p>
        </p:txBody>
      </p:sp>
      <p:sp>
        <p:nvSpPr>
          <p:cNvPr id="25" name="Rectangle 24"/>
          <p:cNvSpPr/>
          <p:nvPr/>
        </p:nvSpPr>
        <p:spPr>
          <a:xfrm>
            <a:off x="6727855" y="2431078"/>
            <a:ext cx="2664296" cy="338554"/>
          </a:xfrm>
          <a:prstGeom prst="rect">
            <a:avLst/>
          </a:prstGeom>
        </p:spPr>
        <p:txBody>
          <a:bodyPr wrap="square">
            <a:spAutoFit/>
          </a:bodyPr>
          <a:lstStyle/>
          <a:p>
            <a:r>
              <a:rPr lang="en-US" sz="1600" dirty="0" smtClean="0"/>
              <a:t>Called procedure</a:t>
            </a:r>
            <a:endParaRPr lang="en-US" sz="1600" dirty="0"/>
          </a:p>
        </p:txBody>
      </p:sp>
      <p:pic>
        <p:nvPicPr>
          <p:cNvPr id="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146" y="4364853"/>
            <a:ext cx="34956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93926" y="5427619"/>
            <a:ext cx="5070162" cy="1200329"/>
          </a:xfrm>
          <a:prstGeom prst="rect">
            <a:avLst/>
          </a:prstGeom>
        </p:spPr>
        <p:txBody>
          <a:bodyPr wrap="square">
            <a:spAutoFit/>
          </a:bodyPr>
          <a:lstStyle/>
          <a:p>
            <a:r>
              <a:rPr lang="en-US" i="1" dirty="0" smtClean="0"/>
              <a:t>Work: number of vertices, 17</a:t>
            </a:r>
          </a:p>
          <a:p>
            <a:r>
              <a:rPr lang="en-US" i="1" dirty="0" smtClean="0"/>
              <a:t>Span: the length of the longest path (critical path)</a:t>
            </a:r>
            <a:r>
              <a:rPr lang="en-US" dirty="0" smtClean="0"/>
              <a:t>, 8</a:t>
            </a:r>
            <a:endParaRPr lang="en-US" dirty="0"/>
          </a:p>
        </p:txBody>
      </p:sp>
      <p:sp>
        <p:nvSpPr>
          <p:cNvPr id="3" name="Rectangle 2"/>
          <p:cNvSpPr/>
          <p:nvPr/>
        </p:nvSpPr>
        <p:spPr>
          <a:xfrm>
            <a:off x="899592" y="1560518"/>
            <a:ext cx="1428596" cy="369332"/>
          </a:xfrm>
          <a:prstGeom prst="rect">
            <a:avLst/>
          </a:prstGeom>
        </p:spPr>
        <p:txBody>
          <a:bodyPr wrap="none">
            <a:spAutoFit/>
          </a:bodyPr>
          <a:lstStyle/>
          <a:p>
            <a:r>
              <a:rPr lang="en-US" sz="1800" dirty="0" smtClean="0"/>
              <a:t>spawn edge</a:t>
            </a:r>
            <a:endParaRPr lang="en-US" sz="1800" dirty="0"/>
          </a:p>
        </p:txBody>
      </p:sp>
      <p:sp>
        <p:nvSpPr>
          <p:cNvPr id="22" name="Rectangle 21"/>
          <p:cNvSpPr/>
          <p:nvPr/>
        </p:nvSpPr>
        <p:spPr>
          <a:xfrm>
            <a:off x="3536012" y="1844824"/>
            <a:ext cx="1107996" cy="369332"/>
          </a:xfrm>
          <a:prstGeom prst="rect">
            <a:avLst/>
          </a:prstGeom>
        </p:spPr>
        <p:txBody>
          <a:bodyPr wrap="none">
            <a:spAutoFit/>
          </a:bodyPr>
          <a:lstStyle/>
          <a:p>
            <a:r>
              <a:rPr lang="en-US" sz="1800" dirty="0" smtClean="0"/>
              <a:t>call edge</a:t>
            </a:r>
            <a:endParaRPr lang="en-US" sz="1800" dirty="0"/>
          </a:p>
        </p:txBody>
      </p:sp>
      <p:sp>
        <p:nvSpPr>
          <p:cNvPr id="27" name="Rectangle 26"/>
          <p:cNvSpPr/>
          <p:nvPr/>
        </p:nvSpPr>
        <p:spPr>
          <a:xfrm>
            <a:off x="4427984" y="1455321"/>
            <a:ext cx="1364476" cy="369332"/>
          </a:xfrm>
          <a:prstGeom prst="rect">
            <a:avLst/>
          </a:prstGeom>
        </p:spPr>
        <p:txBody>
          <a:bodyPr wrap="none">
            <a:spAutoFit/>
          </a:bodyPr>
          <a:lstStyle/>
          <a:p>
            <a:r>
              <a:rPr lang="en-US" sz="1800" dirty="0" smtClean="0"/>
              <a:t>return edge</a:t>
            </a:r>
            <a:endParaRPr lang="en-US" sz="1800" dirty="0"/>
          </a:p>
        </p:txBody>
      </p:sp>
      <p:sp>
        <p:nvSpPr>
          <p:cNvPr id="29" name="Rectangle 28"/>
          <p:cNvSpPr/>
          <p:nvPr/>
        </p:nvSpPr>
        <p:spPr>
          <a:xfrm>
            <a:off x="2411760" y="866436"/>
            <a:ext cx="1802096" cy="338554"/>
          </a:xfrm>
          <a:prstGeom prst="rect">
            <a:avLst/>
          </a:prstGeom>
        </p:spPr>
        <p:txBody>
          <a:bodyPr wrap="none">
            <a:spAutoFit/>
          </a:bodyPr>
          <a:lstStyle/>
          <a:p>
            <a:r>
              <a:rPr lang="en-US" sz="1600" dirty="0" smtClean="0"/>
              <a:t>continuation edge</a:t>
            </a:r>
            <a:endParaRPr lang="en-US" sz="1600" dirty="0"/>
          </a:p>
        </p:txBody>
      </p:sp>
      <p:sp>
        <p:nvSpPr>
          <p:cNvPr id="6" name="Rectangle 5"/>
          <p:cNvSpPr/>
          <p:nvPr/>
        </p:nvSpPr>
        <p:spPr>
          <a:xfrm>
            <a:off x="3706592" y="92186"/>
            <a:ext cx="6192688" cy="584775"/>
          </a:xfrm>
          <a:prstGeom prst="rect">
            <a:avLst/>
          </a:prstGeom>
        </p:spPr>
        <p:txBody>
          <a:bodyPr wrap="square">
            <a:spAutoFit/>
          </a:bodyPr>
          <a:lstStyle/>
          <a:p>
            <a:pPr lvl="2"/>
            <a:r>
              <a:rPr lang="en-US" sz="1600" dirty="0" smtClean="0"/>
              <a:t>Edge(u</a:t>
            </a:r>
            <a:r>
              <a:rPr lang="en-US" sz="1600" dirty="0"/>
              <a:t>, v) means that </a:t>
            </a:r>
            <a:endParaRPr lang="en-US" sz="1600" dirty="0" smtClean="0"/>
          </a:p>
          <a:p>
            <a:pPr lvl="2"/>
            <a:r>
              <a:rPr lang="en-US" sz="1600" dirty="0" smtClean="0"/>
              <a:t>u </a:t>
            </a:r>
            <a:r>
              <a:rPr lang="en-US" sz="1600" dirty="0"/>
              <a:t>must execute before v. </a:t>
            </a:r>
          </a:p>
        </p:txBody>
      </p:sp>
    </p:spTree>
    <p:extLst>
      <p:ext uri="{BB962C8B-B14F-4D97-AF65-F5344CB8AC3E}">
        <p14:creationId xmlns:p14="http://schemas.microsoft.com/office/powerpoint/2010/main" val="350959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22" grpId="0"/>
      <p:bldP spid="27" grpId="0"/>
      <p:bldP spid="29"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law and span law</a:t>
            </a:r>
            <a:endParaRPr lang="en-US" dirty="0"/>
          </a:p>
        </p:txBody>
      </p:sp>
      <p:sp>
        <p:nvSpPr>
          <p:cNvPr id="3" name="Content Placeholder 2"/>
          <p:cNvSpPr>
            <a:spLocks noGrp="1"/>
          </p:cNvSpPr>
          <p:nvPr>
            <p:ph idx="1"/>
          </p:nvPr>
        </p:nvSpPr>
        <p:spPr/>
        <p:txBody>
          <a:bodyPr/>
          <a:lstStyle/>
          <a:p>
            <a:r>
              <a:rPr lang="en-US" dirty="0" smtClean="0"/>
              <a:t>Notation</a:t>
            </a:r>
          </a:p>
          <a:p>
            <a:pPr lvl="1"/>
            <a:r>
              <a:rPr lang="en-US" dirty="0" smtClean="0"/>
              <a:t>Work T</a:t>
            </a:r>
            <a:r>
              <a:rPr lang="en-US" baseline="-25000" dirty="0" smtClean="0"/>
              <a:t>1</a:t>
            </a:r>
          </a:p>
          <a:p>
            <a:pPr lvl="1"/>
            <a:r>
              <a:rPr lang="en-US" dirty="0" smtClean="0"/>
              <a:t>Span T</a:t>
            </a:r>
            <a:r>
              <a:rPr lang="en-US" baseline="-25000" dirty="0" smtClean="0"/>
              <a:t>∞</a:t>
            </a:r>
          </a:p>
          <a:p>
            <a:pPr lvl="1"/>
            <a:r>
              <a:rPr lang="en-US" dirty="0" smtClean="0"/>
              <a:t>Multithreaded computation on P processors: T</a:t>
            </a:r>
            <a:r>
              <a:rPr lang="en-US" baseline="-25000" dirty="0" smtClean="0"/>
              <a:t>P</a:t>
            </a:r>
          </a:p>
          <a:p>
            <a:endParaRPr lang="en-US" baseline="-25000" dirty="0"/>
          </a:p>
          <a:p>
            <a:r>
              <a:rPr lang="en-US" dirty="0" smtClean="0"/>
              <a:t>Work law: </a:t>
            </a:r>
            <a:r>
              <a:rPr lang="en-US" dirty="0" smtClean="0">
                <a:solidFill>
                  <a:srgbClr val="FF0000"/>
                </a:solidFill>
              </a:rPr>
              <a:t>T</a:t>
            </a:r>
            <a:r>
              <a:rPr lang="en-US" baseline="-25000" dirty="0" smtClean="0">
                <a:solidFill>
                  <a:srgbClr val="FF0000"/>
                </a:solidFill>
              </a:rPr>
              <a:t>P </a:t>
            </a:r>
            <a:r>
              <a:rPr lang="en-US" dirty="0" smtClean="0">
                <a:solidFill>
                  <a:srgbClr val="FF0000"/>
                </a:solidFill>
              </a:rPr>
              <a:t>≥T</a:t>
            </a:r>
            <a:r>
              <a:rPr lang="en-US" baseline="-25000" dirty="0" smtClean="0">
                <a:solidFill>
                  <a:srgbClr val="FF0000"/>
                </a:solidFill>
              </a:rPr>
              <a:t>1</a:t>
            </a:r>
            <a:r>
              <a:rPr lang="en-US" dirty="0">
                <a:solidFill>
                  <a:srgbClr val="FF0000"/>
                </a:solidFill>
              </a:rPr>
              <a:t> </a:t>
            </a:r>
            <a:r>
              <a:rPr lang="en-US" dirty="0" smtClean="0">
                <a:solidFill>
                  <a:srgbClr val="FF0000"/>
                </a:solidFill>
              </a:rPr>
              <a:t>/ P</a:t>
            </a:r>
          </a:p>
          <a:p>
            <a:pPr lvl="1"/>
            <a:r>
              <a:rPr lang="en-US" dirty="0" smtClean="0"/>
              <a:t>An ideal parallel computer with P processors can do at most P units of work. </a:t>
            </a:r>
          </a:p>
          <a:p>
            <a:r>
              <a:rPr lang="en-US" dirty="0" smtClean="0"/>
              <a:t>Span law: </a:t>
            </a:r>
            <a:r>
              <a:rPr lang="en-US" dirty="0" smtClean="0">
                <a:solidFill>
                  <a:srgbClr val="FF0000"/>
                </a:solidFill>
              </a:rPr>
              <a:t>T</a:t>
            </a:r>
            <a:r>
              <a:rPr lang="en-US" baseline="-25000" dirty="0" smtClean="0">
                <a:solidFill>
                  <a:srgbClr val="FF0000"/>
                </a:solidFill>
              </a:rPr>
              <a:t>P </a:t>
            </a:r>
            <a:r>
              <a:rPr lang="en-US" dirty="0" smtClean="0">
                <a:solidFill>
                  <a:srgbClr val="FF0000"/>
                </a:solidFill>
              </a:rPr>
              <a:t>≥</a:t>
            </a:r>
            <a:r>
              <a:rPr lang="en-US" dirty="0">
                <a:solidFill>
                  <a:srgbClr val="FF0000"/>
                </a:solidFill>
              </a:rPr>
              <a:t> T</a:t>
            </a:r>
            <a:r>
              <a:rPr lang="en-US" baseline="-25000" dirty="0">
                <a:solidFill>
                  <a:srgbClr val="FF0000"/>
                </a:solidFill>
              </a:rPr>
              <a:t>∞ </a:t>
            </a:r>
            <a:endParaRPr lang="en-US" baseline="-25000" dirty="0" smtClean="0">
              <a:solidFill>
                <a:srgbClr val="FF0000"/>
              </a:solidFill>
            </a:endParaRPr>
          </a:p>
          <a:p>
            <a:pPr lvl="1"/>
            <a:r>
              <a:rPr lang="en-US" dirty="0" smtClean="0"/>
              <a:t>An ideal parallel computer </a:t>
            </a:r>
            <a:r>
              <a:rPr lang="en-US" dirty="0"/>
              <a:t>with P processors cannot </a:t>
            </a:r>
            <a:r>
              <a:rPr lang="en-US" dirty="0" smtClean="0"/>
              <a:t>run any faster than a machine with unlimited number of processors. </a:t>
            </a:r>
            <a:endParaRPr lang="en-US" dirty="0"/>
          </a:p>
          <a:p>
            <a:pPr lvl="1"/>
            <a:endParaRPr lang="en-US" dirty="0" smtClean="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18</a:t>
            </a:fld>
            <a:endParaRPr lang="en-GB"/>
          </a:p>
        </p:txBody>
      </p:sp>
      <p:sp>
        <p:nvSpPr>
          <p:cNvPr id="5" name="Explosion 1 4"/>
          <p:cNvSpPr/>
          <p:nvPr/>
        </p:nvSpPr>
        <p:spPr bwMode="auto">
          <a:xfrm>
            <a:off x="2123728" y="4698198"/>
            <a:ext cx="5040560" cy="2160240"/>
          </a:xfrm>
          <a:prstGeom prst="irregularSeal1">
            <a:avLst/>
          </a:prstGeom>
          <a:solidFill>
            <a:srgbClr val="7B5DF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kumimoji="0" lang="en-US" sz="1800" b="0" i="0" u="none" strike="noStrike" cap="none" normalizeH="0" baseline="0" dirty="0" smtClean="0">
                <a:ln>
                  <a:noFill/>
                </a:ln>
                <a:solidFill>
                  <a:schemeClr val="tx1"/>
                </a:solidFill>
                <a:effectLst/>
                <a:latin typeface="Arial" charset="0"/>
              </a:rPr>
              <a:t>Ex: O(n</a:t>
            </a:r>
            <a:r>
              <a:rPr kumimoji="0" lang="en-US" sz="1800" b="0" i="0" u="none" strike="noStrike" cap="none" normalizeH="0" baseline="30000" dirty="0" smtClean="0">
                <a:ln>
                  <a:noFill/>
                </a:ln>
                <a:solidFill>
                  <a:schemeClr val="tx1"/>
                </a:solidFill>
                <a:effectLst/>
                <a:latin typeface="Arial" charset="0"/>
              </a:rPr>
              <a:t>2</a:t>
            </a:r>
            <a:r>
              <a:rPr kumimoji="0" lang="en-US" sz="1800" b="0" i="0" u="none" strike="noStrike" cap="none" normalizeH="0" baseline="0" dirty="0" smtClean="0">
                <a:ln>
                  <a:noFill/>
                </a:ln>
                <a:solidFill>
                  <a:schemeClr val="tx1"/>
                </a:solidFill>
                <a:effectLst/>
                <a:latin typeface="Arial" charset="0"/>
              </a:rPr>
              <a:t>) </a:t>
            </a:r>
            <a:r>
              <a:rPr lang="en-US" sz="1800" dirty="0"/>
              <a:t>→</a:t>
            </a:r>
            <a:r>
              <a:rPr kumimoji="0" lang="en-US" sz="1800" b="0" i="0" u="none" strike="noStrike" cap="none" normalizeH="0" dirty="0" smtClean="0">
                <a:ln>
                  <a:noFill/>
                </a:ln>
                <a:solidFill>
                  <a:schemeClr val="tx1"/>
                </a:solidFill>
                <a:effectLst/>
                <a:latin typeface="Arial" charset="0"/>
              </a:rPr>
              <a:t> O(n) if we have n processor</a:t>
            </a: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36363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Speedup</a:t>
            </a:r>
            <a:endParaRPr lang="en-US" dirty="0"/>
          </a:p>
        </p:txBody>
      </p:sp>
      <p:sp>
        <p:nvSpPr>
          <p:cNvPr id="3" name="Content Placeholder 2"/>
          <p:cNvSpPr>
            <a:spLocks noGrp="1"/>
          </p:cNvSpPr>
          <p:nvPr>
            <p:ph idx="1"/>
          </p:nvPr>
        </p:nvSpPr>
        <p:spPr/>
        <p:txBody>
          <a:bodyPr/>
          <a:lstStyle/>
          <a:p>
            <a:r>
              <a:rPr lang="en-US" dirty="0" smtClean="0"/>
              <a:t>Speedup: T</a:t>
            </a:r>
            <a:r>
              <a:rPr lang="en-US" baseline="-25000" dirty="0" smtClean="0"/>
              <a:t>1</a:t>
            </a:r>
            <a:r>
              <a:rPr lang="en-US" dirty="0" smtClean="0"/>
              <a:t>/T</a:t>
            </a:r>
            <a:r>
              <a:rPr lang="en-US" baseline="-25000" dirty="0" smtClean="0"/>
              <a:t>P</a:t>
            </a:r>
            <a:r>
              <a:rPr lang="en-US" dirty="0" smtClean="0"/>
              <a:t>:</a:t>
            </a:r>
          </a:p>
          <a:p>
            <a:pPr lvl="1"/>
            <a:r>
              <a:rPr lang="en-US" dirty="0" smtClean="0"/>
              <a:t>How many times faster the computation on P processors than on a single processor. </a:t>
            </a:r>
          </a:p>
          <a:p>
            <a:pPr lvl="1"/>
            <a:r>
              <a:rPr lang="en-US" dirty="0" smtClean="0"/>
              <a:t>Recall the work law says that </a:t>
            </a:r>
            <a:r>
              <a:rPr lang="en-US" dirty="0"/>
              <a:t>T</a:t>
            </a:r>
            <a:r>
              <a:rPr lang="en-US" baseline="-25000" dirty="0"/>
              <a:t>P </a:t>
            </a:r>
            <a:r>
              <a:rPr lang="en-US" dirty="0"/>
              <a:t>≥T</a:t>
            </a:r>
            <a:r>
              <a:rPr lang="en-US" baseline="-25000" dirty="0"/>
              <a:t>1</a:t>
            </a:r>
            <a:r>
              <a:rPr lang="en-US" dirty="0"/>
              <a:t> / </a:t>
            </a:r>
            <a:r>
              <a:rPr lang="en-US" dirty="0" smtClean="0"/>
              <a:t>P, so that the speedup must be smaller than or equal to P. </a:t>
            </a:r>
          </a:p>
          <a:p>
            <a:pPr lvl="2"/>
            <a:r>
              <a:rPr lang="en-US" dirty="0" smtClean="0"/>
              <a:t>The speedup on a P-processor machine can </a:t>
            </a:r>
            <a:r>
              <a:rPr lang="en-US" b="1" i="1" dirty="0" smtClean="0">
                <a:solidFill>
                  <a:srgbClr val="FF0000"/>
                </a:solidFill>
              </a:rPr>
              <a:t>at most </a:t>
            </a:r>
            <a:r>
              <a:rPr lang="en-US" dirty="0" smtClean="0"/>
              <a:t>be P. </a:t>
            </a:r>
            <a:endParaRPr lang="en-US" dirty="0"/>
          </a:p>
          <a:p>
            <a:pPr lvl="2"/>
            <a:r>
              <a:rPr lang="en-US" dirty="0"/>
              <a:t>If the speedup is </a:t>
            </a:r>
            <a:r>
              <a:rPr lang="en-US" dirty="0" smtClean="0"/>
              <a:t>P, </a:t>
            </a:r>
            <a:r>
              <a:rPr lang="en-US" dirty="0"/>
              <a:t>we have </a:t>
            </a:r>
            <a:r>
              <a:rPr lang="en-US" b="1" i="1" dirty="0" smtClean="0">
                <a:solidFill>
                  <a:srgbClr val="FF0000"/>
                </a:solidFill>
              </a:rPr>
              <a:t>perfect linear </a:t>
            </a:r>
            <a:r>
              <a:rPr lang="en-US" b="1" i="1" dirty="0">
                <a:solidFill>
                  <a:srgbClr val="FF0000"/>
                </a:solidFill>
              </a:rPr>
              <a:t>speedup</a:t>
            </a:r>
            <a:r>
              <a:rPr lang="en-US" dirty="0" smtClean="0"/>
              <a:t>.</a:t>
            </a:r>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19</a:t>
            </a:fld>
            <a:endParaRPr lang="en-GB"/>
          </a:p>
        </p:txBody>
      </p:sp>
      <p:sp>
        <p:nvSpPr>
          <p:cNvPr id="5" name="Rectangle 4"/>
          <p:cNvSpPr/>
          <p:nvPr/>
        </p:nvSpPr>
        <p:spPr bwMode="auto">
          <a:xfrm>
            <a:off x="4427984" y="1988840"/>
            <a:ext cx="1224136" cy="504056"/>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 name="TextBox 5"/>
          <p:cNvSpPr txBox="1"/>
          <p:nvPr/>
        </p:nvSpPr>
        <p:spPr>
          <a:xfrm>
            <a:off x="5796136" y="800100"/>
            <a:ext cx="1445460" cy="461665"/>
          </a:xfrm>
          <a:prstGeom prst="rect">
            <a:avLst/>
          </a:prstGeom>
          <a:noFill/>
        </p:spPr>
        <p:txBody>
          <a:bodyPr wrap="none" rtlCol="0">
            <a:spAutoFit/>
          </a:bodyPr>
          <a:lstStyle/>
          <a:p>
            <a:r>
              <a:rPr lang="en-US" dirty="0" smtClean="0">
                <a:solidFill>
                  <a:srgbClr val="FF0000"/>
                </a:solidFill>
              </a:rPr>
              <a:t>Work law</a:t>
            </a:r>
            <a:endParaRPr lang="en-US" dirty="0">
              <a:solidFill>
                <a:srgbClr val="FF0000"/>
              </a:solidFill>
            </a:endParaRPr>
          </a:p>
        </p:txBody>
      </p:sp>
      <p:cxnSp>
        <p:nvCxnSpPr>
          <p:cNvPr id="8" name="Straight Arrow Connector 7"/>
          <p:cNvCxnSpPr/>
          <p:nvPr/>
        </p:nvCxnSpPr>
        <p:spPr bwMode="auto">
          <a:xfrm flipH="1">
            <a:off x="5441544" y="1261765"/>
            <a:ext cx="714632" cy="655067"/>
          </a:xfrm>
          <a:prstGeom prst="straightConnector1">
            <a:avLst/>
          </a:prstGeom>
          <a:noFill/>
          <a:ln w="1905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6229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ILO of Lecture 10</a:t>
            </a:r>
            <a:endParaRPr lang="en-US" dirty="0"/>
          </a:p>
        </p:txBody>
      </p:sp>
      <p:sp>
        <p:nvSpPr>
          <p:cNvPr id="3" name="内容占位符 2"/>
          <p:cNvSpPr>
            <a:spLocks noGrp="1"/>
          </p:cNvSpPr>
          <p:nvPr>
            <p:ph idx="1"/>
          </p:nvPr>
        </p:nvSpPr>
        <p:spPr/>
        <p:txBody>
          <a:bodyPr/>
          <a:lstStyle/>
          <a:p>
            <a:r>
              <a:rPr lang="en-US" dirty="0" smtClean="0"/>
              <a:t>Multithreaded algorithms</a:t>
            </a:r>
          </a:p>
          <a:p>
            <a:pPr lvl="1" algn="just"/>
            <a:r>
              <a:rPr lang="en-US" dirty="0" smtClean="0"/>
              <a:t>to </a:t>
            </a:r>
            <a:r>
              <a:rPr lang="en-US" dirty="0"/>
              <a:t>understand the model of dynamic </a:t>
            </a:r>
            <a:r>
              <a:rPr lang="en-US" dirty="0" smtClean="0"/>
              <a:t>multithreading, including </a:t>
            </a:r>
            <a:r>
              <a:rPr lang="en-US" b="1" dirty="0" smtClean="0">
                <a:solidFill>
                  <a:srgbClr val="FF0000"/>
                </a:solidFill>
              </a:rPr>
              <a:t>nested parallelism </a:t>
            </a:r>
            <a:r>
              <a:rPr lang="en-US" dirty="0" smtClean="0"/>
              <a:t>and </a:t>
            </a:r>
            <a:r>
              <a:rPr lang="en-US" b="1" dirty="0" smtClean="0">
                <a:solidFill>
                  <a:srgbClr val="FF0000"/>
                </a:solidFill>
              </a:rPr>
              <a:t>parallel loops</a:t>
            </a:r>
            <a:r>
              <a:rPr lang="en-US" dirty="0" smtClean="0"/>
              <a:t>;</a:t>
            </a:r>
            <a:endParaRPr lang="en-US" dirty="0"/>
          </a:p>
          <a:p>
            <a:pPr lvl="1" algn="just"/>
            <a:r>
              <a:rPr lang="en-US" dirty="0"/>
              <a:t>to understand </a:t>
            </a:r>
            <a:r>
              <a:rPr lang="en-US" b="1" dirty="0" smtClean="0">
                <a:solidFill>
                  <a:srgbClr val="FF0000"/>
                </a:solidFill>
              </a:rPr>
              <a:t>work, span, </a:t>
            </a:r>
            <a:r>
              <a:rPr lang="en-US" dirty="0" smtClean="0"/>
              <a:t>and </a:t>
            </a:r>
            <a:r>
              <a:rPr lang="en-US" b="1" dirty="0" smtClean="0">
                <a:solidFill>
                  <a:srgbClr val="FF0000"/>
                </a:solidFill>
              </a:rPr>
              <a:t>parallelism</a:t>
            </a:r>
            <a:r>
              <a:rPr lang="en-US" dirty="0" smtClean="0"/>
              <a:t> — </a:t>
            </a:r>
            <a:r>
              <a:rPr lang="en-US" dirty="0"/>
              <a:t>the concepts necessary for the analysis of multithreaded algorithms;</a:t>
            </a:r>
          </a:p>
          <a:p>
            <a:pPr lvl="1" algn="just"/>
            <a:r>
              <a:rPr lang="en-US" dirty="0"/>
              <a:t>to understand and be able to analyze the multithreaded merge sort algorithm.</a:t>
            </a:r>
          </a:p>
          <a:p>
            <a:pPr lvl="1"/>
            <a:endParaRPr lang="en-US" dirty="0"/>
          </a:p>
        </p:txBody>
      </p:sp>
      <p:sp>
        <p:nvSpPr>
          <p:cNvPr id="4" name="灯片编号占位符 3"/>
          <p:cNvSpPr>
            <a:spLocks noGrp="1"/>
          </p:cNvSpPr>
          <p:nvPr>
            <p:ph type="sldNum" sz="quarter" idx="11"/>
          </p:nvPr>
        </p:nvSpPr>
        <p:spPr/>
        <p:txBody>
          <a:bodyPr/>
          <a:lstStyle/>
          <a:p>
            <a:pPr>
              <a:defRPr/>
            </a:pPr>
            <a:fld id="{90EA65E9-F84A-4144-A08A-59273FAD0F9D}" type="slidenum">
              <a:rPr lang="en-GB" smtClean="0"/>
              <a:pPr>
                <a:defRPr/>
              </a:pPr>
              <a:t>2</a:t>
            </a:fld>
            <a:endParaRPr lang="en-GB"/>
          </a:p>
        </p:txBody>
      </p:sp>
    </p:spTree>
    <p:extLst>
      <p:ext uri="{BB962C8B-B14F-4D97-AF65-F5344CB8AC3E}">
        <p14:creationId xmlns:p14="http://schemas.microsoft.com/office/powerpoint/2010/main" val="229752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quiz	</a:t>
            </a:r>
            <a:endParaRPr lang="en-US" dirty="0"/>
          </a:p>
        </p:txBody>
      </p:sp>
      <p:sp>
        <p:nvSpPr>
          <p:cNvPr id="3" name="Content Placeholder 2"/>
          <p:cNvSpPr>
            <a:spLocks noGrp="1"/>
          </p:cNvSpPr>
          <p:nvPr>
            <p:ph idx="1"/>
          </p:nvPr>
        </p:nvSpPr>
        <p:spPr/>
        <p:txBody>
          <a:bodyPr/>
          <a:lstStyle/>
          <a:p>
            <a:r>
              <a:rPr lang="en-US" dirty="0" smtClean="0"/>
              <a:t>Considering the case for computing P-Fib(4).</a:t>
            </a:r>
          </a:p>
          <a:p>
            <a:r>
              <a:rPr lang="en-US" dirty="0" smtClean="0"/>
              <a:t>We already know that the work T</a:t>
            </a:r>
            <a:r>
              <a:rPr lang="en-US" baseline="-25000" dirty="0" smtClean="0"/>
              <a:t>1</a:t>
            </a:r>
            <a:r>
              <a:rPr lang="en-US" dirty="0" smtClean="0"/>
              <a:t> =17 and the span </a:t>
            </a:r>
            <a:r>
              <a:rPr lang="en-US" dirty="0"/>
              <a:t>T</a:t>
            </a:r>
            <a:r>
              <a:rPr lang="en-US" baseline="-25000" dirty="0"/>
              <a:t> </a:t>
            </a:r>
            <a:r>
              <a:rPr lang="en-US" baseline="-25000" dirty="0" smtClean="0"/>
              <a:t>∞ </a:t>
            </a:r>
            <a:r>
              <a:rPr lang="en-US" dirty="0" smtClean="0"/>
              <a:t>= 8</a:t>
            </a:r>
          </a:p>
          <a:p>
            <a:r>
              <a:rPr lang="en-US" dirty="0" smtClean="0"/>
              <a:t>Consider the following setups, each setup corresponds to a machine with P processing units. Which one is the most likely setup to achieve the </a:t>
            </a:r>
            <a:r>
              <a:rPr lang="en-US" b="1" i="1" dirty="0" smtClean="0">
                <a:solidFill>
                  <a:srgbClr val="FF0000"/>
                </a:solidFill>
              </a:rPr>
              <a:t>perfect linear speedup</a:t>
            </a:r>
            <a:r>
              <a:rPr lang="en-US" dirty="0" smtClean="0"/>
              <a:t>?</a:t>
            </a:r>
          </a:p>
          <a:p>
            <a:endParaRPr lang="en-US" dirty="0"/>
          </a:p>
          <a:p>
            <a:r>
              <a:rPr lang="en-US" dirty="0" smtClean="0"/>
              <a:t>P=2, P=3, P=4, P=5, P=10</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20</a:t>
            </a:fld>
            <a:endParaRPr lang="en-GB"/>
          </a:p>
        </p:txBody>
      </p:sp>
    </p:spTree>
    <p:extLst>
      <p:ext uri="{BB962C8B-B14F-4D97-AF65-F5344CB8AC3E}">
        <p14:creationId xmlns:p14="http://schemas.microsoft.com/office/powerpoint/2010/main" val="239978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quiz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Considering the case for computing P-Fib(4). We already know that the work T</a:t>
                </a:r>
                <a:r>
                  <a:rPr lang="en-US" baseline="-25000" dirty="0" smtClean="0"/>
                  <a:t>1</a:t>
                </a:r>
                <a:r>
                  <a:rPr lang="en-US" dirty="0" smtClean="0"/>
                  <a:t> =17 and the span </a:t>
                </a:r>
                <a:r>
                  <a:rPr lang="en-US" dirty="0"/>
                  <a:t>T</a:t>
                </a:r>
                <a:r>
                  <a:rPr lang="en-US" baseline="-25000" dirty="0"/>
                  <a:t> </a:t>
                </a:r>
                <a:r>
                  <a:rPr lang="en-US" baseline="-25000" dirty="0" smtClean="0"/>
                  <a:t>∞ </a:t>
                </a:r>
                <a:r>
                  <a:rPr lang="en-US" dirty="0" smtClean="0"/>
                  <a:t>= 8</a:t>
                </a:r>
              </a:p>
              <a:p>
                <a:r>
                  <a:rPr lang="en-US" dirty="0" smtClean="0"/>
                  <a:t>Consider the following setups, each setup corresponds to a machine with P processing units. Which one is the most likely setup to achieve the </a:t>
                </a:r>
                <a:r>
                  <a:rPr lang="en-US" b="1" i="1" dirty="0" smtClean="0">
                    <a:solidFill>
                      <a:srgbClr val="FF0000"/>
                    </a:solidFill>
                  </a:rPr>
                  <a:t>perfect linear speedup</a:t>
                </a:r>
                <a:r>
                  <a:rPr lang="en-US" dirty="0" smtClean="0"/>
                  <a:t>?</a:t>
                </a:r>
              </a:p>
              <a:p>
                <a:r>
                  <a:rPr lang="en-US" dirty="0"/>
                  <a:t>P=2, P=3, P=4, P=5, P=10</a:t>
                </a:r>
                <a:endParaRPr lang="en-US" dirty="0" smtClean="0"/>
              </a:p>
              <a:p>
                <a:r>
                  <a:rPr lang="en-US" dirty="0" smtClean="0"/>
                  <a:t>Span </a:t>
                </a:r>
                <a:r>
                  <a:rPr lang="en-US" dirty="0"/>
                  <a:t>law: </a:t>
                </a:r>
                <a:r>
                  <a:rPr lang="en-US" dirty="0">
                    <a:solidFill>
                      <a:srgbClr val="FF0000"/>
                    </a:solidFill>
                  </a:rPr>
                  <a:t>T</a:t>
                </a:r>
                <a:r>
                  <a:rPr lang="en-US" baseline="-25000" dirty="0">
                    <a:solidFill>
                      <a:srgbClr val="FF0000"/>
                    </a:solidFill>
                  </a:rPr>
                  <a:t>P </a:t>
                </a:r>
                <a:r>
                  <a:rPr lang="en-US" dirty="0">
                    <a:solidFill>
                      <a:srgbClr val="FF0000"/>
                    </a:solidFill>
                  </a:rPr>
                  <a:t>≥ T</a:t>
                </a:r>
                <a:r>
                  <a:rPr lang="en-US" baseline="-25000" dirty="0">
                    <a:solidFill>
                      <a:srgbClr val="FF0000"/>
                    </a:solidFill>
                  </a:rPr>
                  <a:t>∞ </a:t>
                </a:r>
              </a:p>
              <a:p>
                <a:pPr lvl="1"/>
                <a:r>
                  <a:rPr lang="en-US" dirty="0" smtClean="0"/>
                  <a:t>P=2, having perfect linear speedup indicates T</a:t>
                </a:r>
                <a:r>
                  <a:rPr lang="en-US" baseline="-25000" dirty="0" smtClean="0"/>
                  <a:t>2</a:t>
                </a:r>
                <a:r>
                  <a:rPr lang="en-US" dirty="0"/>
                  <a:t> =</a:t>
                </a:r>
                <a:r>
                  <a:rPr lang="en-US" dirty="0" smtClean="0"/>
                  <a:t>17/2=8.5 </a:t>
                </a:r>
                <a:r>
                  <a:rPr lang="en-US" dirty="0"/>
                  <a:t>≥ T</a:t>
                </a:r>
                <a:r>
                  <a:rPr lang="en-US" baseline="-25000" dirty="0"/>
                  <a:t>∞ </a:t>
                </a:r>
                <a:r>
                  <a:rPr lang="en-US" dirty="0" smtClean="0"/>
                  <a:t>, which is possible. </a:t>
                </a:r>
              </a:p>
              <a:p>
                <a:pPr lvl="1"/>
                <a:r>
                  <a:rPr lang="en-US" dirty="0" smtClean="0"/>
                  <a:t>P=3, </a:t>
                </a:r>
                <a:r>
                  <a:rPr lang="en-US" dirty="0"/>
                  <a:t>having perfect linear speedup indicates </a:t>
                </a:r>
                <a:r>
                  <a:rPr lang="en-US" dirty="0" smtClean="0"/>
                  <a:t>T</a:t>
                </a:r>
                <a:r>
                  <a:rPr lang="en-US" baseline="-25000" dirty="0" smtClean="0"/>
                  <a:t>3</a:t>
                </a:r>
                <a:r>
                  <a:rPr lang="en-US" dirty="0" smtClean="0"/>
                  <a:t> </a:t>
                </a:r>
                <a:r>
                  <a:rPr lang="en-US" dirty="0"/>
                  <a:t>=</a:t>
                </a:r>
                <a:r>
                  <a:rPr lang="en-US" dirty="0" smtClean="0"/>
                  <a:t>17/3=5.7 </a:t>
                </a:r>
                <a14:m>
                  <m:oMath xmlns:m="http://schemas.openxmlformats.org/officeDocument/2006/math">
                    <m:r>
                      <a:rPr lang="en-US" i="1" dirty="0" smtClean="0">
                        <a:latin typeface="Cambria Math"/>
                        <a:ea typeface="Cambria Math"/>
                      </a:rPr>
                      <m:t>≤</m:t>
                    </m:r>
                  </m:oMath>
                </a14:m>
                <a:r>
                  <a:rPr lang="en-US" dirty="0" smtClean="0"/>
                  <a:t> </a:t>
                </a:r>
                <a:r>
                  <a:rPr lang="en-US" dirty="0"/>
                  <a:t>T</a:t>
                </a:r>
                <a:r>
                  <a:rPr lang="en-US" baseline="-25000" dirty="0"/>
                  <a:t>∞ </a:t>
                </a:r>
                <a:r>
                  <a:rPr lang="en-US" dirty="0"/>
                  <a:t>, which is </a:t>
                </a:r>
                <a:r>
                  <a:rPr lang="en-US" dirty="0" smtClean="0"/>
                  <a:t>impossible</a:t>
                </a:r>
                <a:r>
                  <a:rPr lang="en-US" dirty="0"/>
                  <a:t>. </a:t>
                </a:r>
                <a:endParaRPr lang="en-US" dirty="0" smtClean="0"/>
              </a:p>
              <a:p>
                <a:pPr lvl="1"/>
                <a:r>
                  <a:rPr lang="en-US" dirty="0" smtClean="0"/>
                  <a:t>So for P=4, P=5, and for any P if P is greater than 2. </a:t>
                </a:r>
                <a:endParaRPr lang="en-US" dirty="0"/>
              </a:p>
              <a:p>
                <a:endParaRPr lang="en-US" dirty="0" smtClean="0"/>
              </a:p>
              <a:p>
                <a:endParaRPr lang="en-US" dirty="0"/>
              </a:p>
              <a:p>
                <a:endParaRPr lang="en-US" baseline="-25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37" t="-788" r="-216"/>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21</a:t>
            </a:fld>
            <a:endParaRPr lang="en-GB"/>
          </a:p>
        </p:txBody>
      </p:sp>
    </p:spTree>
    <p:extLst>
      <p:ext uri="{BB962C8B-B14F-4D97-AF65-F5344CB8AC3E}">
        <p14:creationId xmlns:p14="http://schemas.microsoft.com/office/powerpoint/2010/main" val="3167211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 </a:t>
            </a:r>
            <a:r>
              <a:rPr lang="en-US" dirty="0" smtClean="0"/>
              <a:t>and Slackness</a:t>
            </a:r>
            <a:endParaRPr lang="en-US" dirty="0"/>
          </a:p>
        </p:txBody>
      </p:sp>
      <p:sp>
        <p:nvSpPr>
          <p:cNvPr id="3" name="Content Placeholder 2"/>
          <p:cNvSpPr>
            <a:spLocks noGrp="1"/>
          </p:cNvSpPr>
          <p:nvPr>
            <p:ph idx="1"/>
          </p:nvPr>
        </p:nvSpPr>
        <p:spPr/>
        <p:txBody>
          <a:bodyPr/>
          <a:lstStyle/>
          <a:p>
            <a:r>
              <a:rPr lang="en-US" dirty="0"/>
              <a:t>Parallelism: T</a:t>
            </a:r>
            <a:r>
              <a:rPr lang="en-US" baseline="-25000" dirty="0"/>
              <a:t>1</a:t>
            </a:r>
            <a:r>
              <a:rPr lang="en-US" dirty="0"/>
              <a:t> / T</a:t>
            </a:r>
            <a:r>
              <a:rPr lang="en-US" baseline="-25000" dirty="0"/>
              <a:t> ∞ </a:t>
            </a:r>
            <a:r>
              <a:rPr lang="en-US" dirty="0"/>
              <a:t>:</a:t>
            </a:r>
          </a:p>
          <a:p>
            <a:pPr lvl="1"/>
            <a:r>
              <a:rPr lang="en-US" dirty="0"/>
              <a:t>The </a:t>
            </a:r>
            <a:r>
              <a:rPr lang="en-US" dirty="0">
                <a:solidFill>
                  <a:srgbClr val="FF0000"/>
                </a:solidFill>
              </a:rPr>
              <a:t>maximum possible speedup </a:t>
            </a:r>
            <a:r>
              <a:rPr lang="en-US" dirty="0"/>
              <a:t>that can be achieved on any number of processors. </a:t>
            </a:r>
          </a:p>
          <a:p>
            <a:pPr lvl="1"/>
            <a:r>
              <a:rPr lang="en-US" dirty="0"/>
              <a:t>Once the number of processors exceeds the parallelism, the computation cannot possibly achieve the perfect linear speedup. </a:t>
            </a:r>
          </a:p>
          <a:p>
            <a:r>
              <a:rPr lang="en-US" dirty="0"/>
              <a:t>Slackness: Parallelism/P = T</a:t>
            </a:r>
            <a:r>
              <a:rPr lang="en-US" baseline="-25000" dirty="0"/>
              <a:t>1</a:t>
            </a:r>
            <a:r>
              <a:rPr lang="en-US" dirty="0"/>
              <a:t> / PT</a:t>
            </a:r>
            <a:r>
              <a:rPr lang="en-US" baseline="-25000" dirty="0"/>
              <a:t> ∞</a:t>
            </a:r>
          </a:p>
          <a:p>
            <a:pPr lvl="1"/>
            <a:r>
              <a:rPr lang="en-US" dirty="0"/>
              <a:t>Assume that P increases from 1 each time by 1. </a:t>
            </a:r>
          </a:p>
          <a:p>
            <a:pPr lvl="1"/>
            <a:r>
              <a:rPr lang="en-US" dirty="0"/>
              <a:t>Slackness drops from Parallelism to 1 and then from 1 to 0. </a:t>
            </a:r>
          </a:p>
          <a:p>
            <a:pPr lvl="1"/>
            <a:r>
              <a:rPr lang="en-US" dirty="0" smtClean="0"/>
              <a:t>Slackness </a:t>
            </a:r>
            <a:r>
              <a:rPr lang="en-US" dirty="0"/>
              <a:t>&gt;=1: closer to perfect linear speedup</a:t>
            </a:r>
            <a:r>
              <a:rPr lang="en-US" dirty="0" smtClean="0"/>
              <a:t>.</a:t>
            </a:r>
          </a:p>
          <a:p>
            <a:pPr lvl="1"/>
            <a:r>
              <a:rPr lang="en-US" dirty="0"/>
              <a:t>Slackness &lt;1: diverges further away from perfect linear speedup.</a:t>
            </a:r>
          </a:p>
          <a:p>
            <a:r>
              <a:rPr lang="en-US" dirty="0" smtClean="0"/>
              <a:t>Example: parallelism = 10. </a:t>
            </a:r>
          </a:p>
          <a:p>
            <a:pPr lvl="1"/>
            <a:r>
              <a:rPr lang="en-US" dirty="0" smtClean="0"/>
              <a:t>P=2, slackness=5, perfect linear speedup is possible. </a:t>
            </a:r>
          </a:p>
          <a:p>
            <a:pPr lvl="1"/>
            <a:r>
              <a:rPr lang="en-US" dirty="0" smtClean="0"/>
              <a:t>P=10, slackness=1, </a:t>
            </a:r>
            <a:r>
              <a:rPr lang="en-US" dirty="0"/>
              <a:t>perfect </a:t>
            </a:r>
            <a:r>
              <a:rPr lang="en-US" dirty="0" smtClean="0"/>
              <a:t>linear speedup is possible but more difficult than when P=2 </a:t>
            </a:r>
          </a:p>
          <a:p>
            <a:pPr lvl="1"/>
            <a:r>
              <a:rPr lang="en-US" dirty="0" smtClean="0"/>
              <a:t>P=20, slackness=0.5, </a:t>
            </a:r>
            <a:r>
              <a:rPr lang="en-US" dirty="0"/>
              <a:t>impossible </a:t>
            </a:r>
            <a:r>
              <a:rPr lang="en-US" dirty="0" smtClean="0"/>
              <a:t>to achieve perfect linear speedup, i.e., 20 speed up, due to the parallelism=10</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22</a:t>
            </a:fld>
            <a:endParaRPr lang="en-GB"/>
          </a:p>
        </p:txBody>
      </p:sp>
      <p:sp>
        <p:nvSpPr>
          <p:cNvPr id="5" name="Explosion 1 4"/>
          <p:cNvSpPr/>
          <p:nvPr/>
        </p:nvSpPr>
        <p:spPr bwMode="auto">
          <a:xfrm>
            <a:off x="4932040" y="685800"/>
            <a:ext cx="1944216" cy="1281336"/>
          </a:xfrm>
          <a:prstGeom prst="irregularSeal1">
            <a:avLst/>
          </a:prstGeom>
          <a:solidFill>
            <a:srgbClr val="7B5DF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17/8</a:t>
            </a:r>
            <a:endParaRPr kumimoji="0" lang="en-US" sz="2400" b="0" i="0" u="none" strike="noStrike" cap="none" normalizeH="0" baseline="0" dirty="0" smtClean="0">
              <a:ln>
                <a:noFill/>
              </a:ln>
              <a:solidFill>
                <a:schemeClr val="tx1"/>
              </a:solidFill>
              <a:effectLst/>
              <a:latin typeface="Arial" charset="0"/>
            </a:endParaRPr>
          </a:p>
        </p:txBody>
      </p:sp>
      <p:sp>
        <p:nvSpPr>
          <p:cNvPr id="6" name="Explosion 1 5"/>
          <p:cNvSpPr/>
          <p:nvPr/>
        </p:nvSpPr>
        <p:spPr bwMode="auto">
          <a:xfrm>
            <a:off x="3491880" y="1967136"/>
            <a:ext cx="5494375" cy="3406080"/>
          </a:xfrm>
          <a:prstGeom prst="irregularSeal1">
            <a:avLst/>
          </a:prstGeom>
          <a:solidFill>
            <a:srgbClr val="7B5DF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17/P8</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P=1 → 17/8</a:t>
            </a:r>
          </a:p>
          <a:p>
            <a:pPr algn="ctr"/>
            <a:r>
              <a:rPr kumimoji="0" lang="en-US" sz="2400" b="0" i="0" u="none" strike="noStrike" cap="none" normalizeH="0" baseline="0" dirty="0" smtClean="0">
                <a:ln>
                  <a:noFill/>
                </a:ln>
                <a:solidFill>
                  <a:schemeClr val="tx1"/>
                </a:solidFill>
                <a:effectLst/>
                <a:latin typeface="Arial" charset="0"/>
              </a:rPr>
              <a:t>P=2 </a:t>
            </a:r>
            <a:r>
              <a:rPr lang="en-US" dirty="0"/>
              <a:t>→</a:t>
            </a:r>
            <a:r>
              <a:rPr kumimoji="0" lang="en-US" sz="2400" b="0" i="0" u="none" strike="noStrike" cap="none" normalizeH="0" baseline="0" dirty="0" smtClean="0">
                <a:ln>
                  <a:noFill/>
                </a:ln>
                <a:solidFill>
                  <a:schemeClr val="tx1"/>
                </a:solidFill>
                <a:effectLst/>
                <a:latin typeface="Arial" charset="0"/>
              </a:rPr>
              <a:t> 17/</a:t>
            </a:r>
            <a:r>
              <a:rPr kumimoji="0" lang="en-US" sz="2400" b="0" i="0" u="none" strike="noStrike" cap="none" normalizeH="0" dirty="0" smtClean="0">
                <a:ln>
                  <a:noFill/>
                </a:ln>
                <a:solidFill>
                  <a:schemeClr val="tx1"/>
                </a:solidFill>
                <a:effectLst/>
                <a:latin typeface="Arial" charset="0"/>
              </a:rPr>
              <a:t>16</a:t>
            </a:r>
          </a:p>
          <a:p>
            <a:pPr algn="ctr"/>
            <a:r>
              <a:rPr lang="en-US" baseline="0" dirty="0" smtClean="0"/>
              <a:t>P=3</a:t>
            </a:r>
            <a:r>
              <a:rPr lang="en-US" dirty="0" smtClean="0"/>
              <a:t> </a:t>
            </a:r>
            <a:r>
              <a:rPr lang="en-US" dirty="0"/>
              <a:t>→ </a:t>
            </a:r>
            <a:r>
              <a:rPr lang="en-US" dirty="0" smtClean="0"/>
              <a:t>17/24</a:t>
            </a: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6430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Summarize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50306476"/>
              </p:ext>
            </p:extLst>
          </p:nvPr>
        </p:nvGraphicFramePr>
        <p:xfrm>
          <a:off x="304800" y="914400"/>
          <a:ext cx="8458200" cy="4419600"/>
        </p:xfrm>
        <a:graphic>
          <a:graphicData uri="http://schemas.openxmlformats.org/drawingml/2006/table">
            <a:tbl>
              <a:tblPr firstRow="1" bandRow="1">
                <a:tableStyleId>{5C22544A-7EE6-4342-B048-85BDC9FD1C3A}</a:tableStyleId>
              </a:tblPr>
              <a:tblGrid>
                <a:gridCol w="1818928">
                  <a:extLst>
                    <a:ext uri="{9D8B030D-6E8A-4147-A177-3AD203B41FA5}">
                      <a16:colId xmlns:a16="http://schemas.microsoft.com/office/drawing/2014/main" val="2600955788"/>
                    </a:ext>
                  </a:extLst>
                </a:gridCol>
                <a:gridCol w="6639272">
                  <a:extLst>
                    <a:ext uri="{9D8B030D-6E8A-4147-A177-3AD203B41FA5}">
                      <a16:colId xmlns:a16="http://schemas.microsoft.com/office/drawing/2014/main" val="89468727"/>
                    </a:ext>
                  </a:extLst>
                </a:gridCol>
              </a:tblGrid>
              <a:tr h="370840">
                <a:tc>
                  <a:txBody>
                    <a:bodyPr/>
                    <a:lstStyle/>
                    <a:p>
                      <a:r>
                        <a:rPr lang="en-US" dirty="0" smtClean="0"/>
                        <a:t>Notation</a:t>
                      </a:r>
                      <a:endParaRPr lang="en-US" dirty="0"/>
                    </a:p>
                  </a:txBody>
                  <a:tcPr/>
                </a:tc>
                <a:tc>
                  <a:txBody>
                    <a:bodyPr/>
                    <a:lstStyle/>
                    <a:p>
                      <a:r>
                        <a:rPr lang="en-US" dirty="0" smtClean="0"/>
                        <a:t>Meaning</a:t>
                      </a:r>
                      <a:endParaRPr lang="en-US" dirty="0"/>
                    </a:p>
                  </a:txBody>
                  <a:tcPr/>
                </a:tc>
                <a:extLst>
                  <a:ext uri="{0D108BD9-81ED-4DB2-BD59-A6C34878D82A}">
                    <a16:rowId xmlns:a16="http://schemas.microsoft.com/office/drawing/2014/main" val="3455368138"/>
                  </a:ext>
                </a:extLst>
              </a:tr>
              <a:tr h="370840">
                <a:tc>
                  <a:txBody>
                    <a:bodyPr/>
                    <a:lstStyle/>
                    <a:p>
                      <a:r>
                        <a:rPr lang="en-US" b="0" i="0" dirty="0" smtClean="0"/>
                        <a:t>T</a:t>
                      </a:r>
                      <a:r>
                        <a:rPr lang="en-US" b="0" i="0" baseline="-25000" dirty="0" smtClean="0"/>
                        <a:t>1</a:t>
                      </a:r>
                      <a:endParaRPr lang="en-US" b="0" i="0" dirty="0"/>
                    </a:p>
                  </a:txBody>
                  <a:tcPr/>
                </a:tc>
                <a:tc>
                  <a:txBody>
                    <a:bodyPr/>
                    <a:lstStyle/>
                    <a:p>
                      <a:r>
                        <a:rPr lang="en-US" i="0" dirty="0" smtClean="0"/>
                        <a:t>Work, the running time on a machine with one</a:t>
                      </a:r>
                      <a:r>
                        <a:rPr lang="en-US" i="0" baseline="0" dirty="0" smtClean="0"/>
                        <a:t> </a:t>
                      </a:r>
                      <a:r>
                        <a:rPr lang="en-US" i="0" dirty="0" smtClean="0"/>
                        <a:t>processor. </a:t>
                      </a:r>
                      <a:endParaRPr lang="en-US" i="0" dirty="0"/>
                    </a:p>
                  </a:txBody>
                  <a:tcPr/>
                </a:tc>
                <a:extLst>
                  <a:ext uri="{0D108BD9-81ED-4DB2-BD59-A6C34878D82A}">
                    <a16:rowId xmlns:a16="http://schemas.microsoft.com/office/drawing/2014/main" val="564448293"/>
                  </a:ext>
                </a:extLst>
              </a:tr>
              <a:tr h="370840">
                <a:tc>
                  <a:txBody>
                    <a:bodyPr/>
                    <a:lstStyle/>
                    <a:p>
                      <a:r>
                        <a:rPr lang="en-US" dirty="0" smtClean="0"/>
                        <a:t>T</a:t>
                      </a:r>
                      <a:r>
                        <a:rPr lang="en-US" baseline="-25000" dirty="0" smtClean="0"/>
                        <a:t>∞</a:t>
                      </a:r>
                      <a:endParaRPr lang="en-US" dirty="0"/>
                    </a:p>
                  </a:txBody>
                  <a:tcPr/>
                </a:tc>
                <a:tc>
                  <a:txBody>
                    <a:bodyPr/>
                    <a:lstStyle/>
                    <a:p>
                      <a:r>
                        <a:rPr lang="en-US" i="0" dirty="0" smtClean="0"/>
                        <a:t>Span, the running time on a machine with infinite processors. </a:t>
                      </a:r>
                      <a:endParaRPr lang="en-US" i="0" dirty="0"/>
                    </a:p>
                  </a:txBody>
                  <a:tcPr/>
                </a:tc>
                <a:extLst>
                  <a:ext uri="{0D108BD9-81ED-4DB2-BD59-A6C34878D82A}">
                    <a16:rowId xmlns:a16="http://schemas.microsoft.com/office/drawing/2014/main" val="30225698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P</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The running time on a machine with P processors.</a:t>
                      </a:r>
                      <a:endParaRPr lang="en-US" i="0" dirty="0"/>
                    </a:p>
                  </a:txBody>
                  <a:tcPr/>
                </a:tc>
                <a:extLst>
                  <a:ext uri="{0D108BD9-81ED-4DB2-BD59-A6C34878D82A}">
                    <a16:rowId xmlns:a16="http://schemas.microsoft.com/office/drawing/2014/main" val="1558159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P  </a:t>
                      </a:r>
                      <a:r>
                        <a:rPr lang="en-US" dirty="0" smtClean="0"/>
                        <a:t>≥ T</a:t>
                      </a:r>
                      <a:r>
                        <a:rPr lang="en-US" baseline="-25000" dirty="0" smtClean="0"/>
                        <a:t>1</a:t>
                      </a:r>
                      <a:r>
                        <a:rPr lang="en-US" dirty="0" smtClean="0"/>
                        <a:t> / 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Work law</a:t>
                      </a:r>
                      <a:endParaRPr lang="en-US" i="0" dirty="0"/>
                    </a:p>
                  </a:txBody>
                  <a:tcPr/>
                </a:tc>
                <a:extLst>
                  <a:ext uri="{0D108BD9-81ED-4DB2-BD59-A6C34878D82A}">
                    <a16:rowId xmlns:a16="http://schemas.microsoft.com/office/drawing/2014/main" val="6964890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P  </a:t>
                      </a:r>
                      <a:r>
                        <a:rPr lang="en-US" dirty="0" smtClean="0"/>
                        <a:t>≥  T</a:t>
                      </a:r>
                      <a:r>
                        <a:rPr lang="en-US" baseline="-25000" dirty="0" smtClean="0"/>
                        <a:t>∞ </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Span law </a:t>
                      </a:r>
                      <a:endParaRPr lang="en-US" i="0" dirty="0"/>
                    </a:p>
                  </a:txBody>
                  <a:tcPr/>
                </a:tc>
                <a:extLst>
                  <a:ext uri="{0D108BD9-81ED-4DB2-BD59-A6C34878D82A}">
                    <a16:rowId xmlns:a16="http://schemas.microsoft.com/office/drawing/2014/main" val="30416506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 </a:t>
                      </a:r>
                      <a:r>
                        <a:rPr lang="en-US" dirty="0" smtClean="0"/>
                        <a:t>/ T</a:t>
                      </a:r>
                      <a:r>
                        <a:rPr lang="en-US" baseline="-25000" dirty="0" smtClean="0"/>
                        <a:t>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Speedup.</a:t>
                      </a:r>
                      <a:r>
                        <a:rPr lang="en-US" i="0" baseline="0" dirty="0" smtClean="0"/>
                        <a:t> Speedup must be ≤ P according to the work law. When speedup is equal to P, it achieves </a:t>
                      </a:r>
                      <a:r>
                        <a:rPr lang="en-US" b="1" i="1" baseline="0" dirty="0" smtClean="0"/>
                        <a:t>perfect speed up</a:t>
                      </a:r>
                      <a:r>
                        <a:rPr lang="en-US" i="0" baseline="0" dirty="0" smtClean="0"/>
                        <a:t>. </a:t>
                      </a:r>
                      <a:endParaRPr lang="en-US" i="0" dirty="0"/>
                    </a:p>
                  </a:txBody>
                  <a:tcPr/>
                </a:tc>
                <a:extLst>
                  <a:ext uri="{0D108BD9-81ED-4DB2-BD59-A6C34878D82A}">
                    <a16:rowId xmlns:a16="http://schemas.microsoft.com/office/drawing/2014/main" val="1445947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T</a:t>
                      </a:r>
                      <a:r>
                        <a:rPr lang="en-US" i="0" baseline="-25000" dirty="0" smtClean="0"/>
                        <a:t>1 </a:t>
                      </a:r>
                      <a:r>
                        <a:rPr lang="en-US" i="0" dirty="0" smtClean="0"/>
                        <a:t>/ T</a:t>
                      </a:r>
                      <a:r>
                        <a:rPr lang="en-US" i="0" baseline="-25000" dirty="0" smtClean="0"/>
                        <a:t>∞</a:t>
                      </a:r>
                      <a:r>
                        <a:rPr lang="en-US" i="0" dirty="0" smtClean="0"/>
                        <a:t> </a:t>
                      </a:r>
                      <a:endParaRPr lang="en-US" i="0" dirty="0"/>
                    </a:p>
                  </a:txBody>
                  <a:tcPr/>
                </a:tc>
                <a:tc>
                  <a:txBody>
                    <a:bodyPr/>
                    <a:lstStyle/>
                    <a:p>
                      <a:r>
                        <a:rPr lang="en-US" i="0" dirty="0" smtClean="0"/>
                        <a:t>Parallelism.</a:t>
                      </a:r>
                      <a:r>
                        <a:rPr lang="en-US" i="0" baseline="0" dirty="0" smtClean="0"/>
                        <a:t> </a:t>
                      </a:r>
                      <a:r>
                        <a:rPr lang="en-US" dirty="0" smtClean="0"/>
                        <a:t>The maximum possible speedup that can be achieved on any number of processors</a:t>
                      </a:r>
                      <a:endParaRPr lang="en-US" i="0" dirty="0"/>
                    </a:p>
                  </a:txBody>
                  <a:tcPr/>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25000" dirty="0" smtClean="0"/>
                        <a:t>1</a:t>
                      </a:r>
                      <a:r>
                        <a:rPr lang="en-US" dirty="0" smtClean="0"/>
                        <a:t> / PT</a:t>
                      </a:r>
                      <a:r>
                        <a:rPr lang="en-US" baseline="-25000" dirty="0" smtClean="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Slackness = Parallelism/P.</a:t>
                      </a:r>
                      <a:r>
                        <a:rPr lang="en-US" i="0" baseline="0" dirty="0" smtClean="0"/>
                        <a:t> The larger the slackness, the more likely to achieve perfect speed up. When slackness is less than 1, it is impossible to achieve perfect speed up. </a:t>
                      </a:r>
                      <a:endParaRPr lang="en-US" i="0" dirty="0"/>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23</a:t>
            </a:fld>
            <a:endParaRPr lang="en-GB"/>
          </a:p>
        </p:txBody>
      </p:sp>
    </p:spTree>
    <p:extLst>
      <p:ext uri="{BB962C8B-B14F-4D97-AF65-F5344CB8AC3E}">
        <p14:creationId xmlns:p14="http://schemas.microsoft.com/office/powerpoint/2010/main" val="39416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400550"/>
            <a:ext cx="37147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412776"/>
            <a:ext cx="38004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03213" y="38100"/>
            <a:ext cx="8157219" cy="762000"/>
          </a:xfrm>
        </p:spPr>
        <p:txBody>
          <a:bodyPr/>
          <a:lstStyle/>
          <a:p>
            <a:r>
              <a:rPr lang="en-US" dirty="0" smtClean="0"/>
              <a:t>Analyzing multithreaded algorithms</a:t>
            </a:r>
            <a:endParaRPr lang="en-US" dirty="0"/>
          </a:p>
        </p:txBody>
      </p:sp>
      <p:sp>
        <p:nvSpPr>
          <p:cNvPr id="3" name="Content Placeholder 2"/>
          <p:cNvSpPr>
            <a:spLocks noGrp="1"/>
          </p:cNvSpPr>
          <p:nvPr>
            <p:ph idx="1"/>
          </p:nvPr>
        </p:nvSpPr>
        <p:spPr/>
        <p:txBody>
          <a:bodyPr/>
          <a:lstStyle/>
          <a:p>
            <a:r>
              <a:rPr lang="en-US" dirty="0" smtClean="0"/>
              <a:t>We have two sub-computations A and B. </a:t>
            </a:r>
          </a:p>
          <a:p>
            <a:r>
              <a:rPr lang="en-US" dirty="0" smtClean="0"/>
              <a:t>If they are joined in series: </a:t>
            </a:r>
            <a:endParaRPr lang="en-US" dirty="0"/>
          </a:p>
          <a:p>
            <a:endParaRPr lang="en-US" dirty="0" smtClean="0"/>
          </a:p>
          <a:p>
            <a:endParaRPr lang="en-US" dirty="0"/>
          </a:p>
          <a:p>
            <a:pPr marL="0" indent="0">
              <a:buNone/>
            </a:pPr>
            <a:endParaRPr lang="en-US" dirty="0" smtClean="0"/>
          </a:p>
          <a:p>
            <a:pPr marL="0" indent="0">
              <a:buNone/>
            </a:pPr>
            <a:endParaRPr lang="en-US" dirty="0" smtClean="0"/>
          </a:p>
          <a:p>
            <a:endParaRPr lang="en-US" dirty="0" smtClean="0"/>
          </a:p>
          <a:p>
            <a:r>
              <a:rPr lang="en-US" dirty="0" smtClean="0"/>
              <a:t>If </a:t>
            </a:r>
            <a:r>
              <a:rPr lang="en-US" dirty="0" smtClean="0"/>
              <a:t>they are joined in parallel:  </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24</a:t>
            </a:fld>
            <a:endParaRPr lang="en-GB"/>
          </a:p>
        </p:txBody>
      </p:sp>
    </p:spTree>
    <p:extLst>
      <p:ext uri="{BB962C8B-B14F-4D97-AF65-F5344CB8AC3E}">
        <p14:creationId xmlns:p14="http://schemas.microsoft.com/office/powerpoint/2010/main" val="39827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fade">
                                      <p:cBhvr>
                                        <p:cTn id="17" dur="5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4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fade">
                                      <p:cBhvr>
                                        <p:cTn id="2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multithreaded </a:t>
            </a:r>
            <a:r>
              <a:rPr lang="en-US" dirty="0"/>
              <a:t>Fibonacci </a:t>
            </a:r>
          </a:p>
        </p:txBody>
      </p:sp>
      <p:sp>
        <p:nvSpPr>
          <p:cNvPr id="3" name="Content Placeholder 2"/>
          <p:cNvSpPr>
            <a:spLocks noGrp="1"/>
          </p:cNvSpPr>
          <p:nvPr>
            <p:ph idx="1"/>
          </p:nvPr>
        </p:nvSpPr>
        <p:spPr/>
        <p:txBody>
          <a:bodyPr/>
          <a:lstStyle/>
          <a:p>
            <a:r>
              <a:rPr lang="en-US" dirty="0"/>
              <a:t>T</a:t>
            </a:r>
            <a:r>
              <a:rPr lang="en-US" baseline="-25000" dirty="0"/>
              <a:t> ∞</a:t>
            </a:r>
            <a:r>
              <a:rPr lang="pt-BR" dirty="0" smtClean="0"/>
              <a:t>(</a:t>
            </a:r>
            <a:r>
              <a:rPr lang="pt-BR" i="1" dirty="0"/>
              <a:t>n</a:t>
            </a:r>
            <a:r>
              <a:rPr lang="pt-BR" dirty="0"/>
              <a:t>) = </a:t>
            </a:r>
            <a:r>
              <a:rPr lang="pt-BR" dirty="0" smtClean="0"/>
              <a:t>max(</a:t>
            </a:r>
            <a:r>
              <a:rPr lang="en-US" dirty="0"/>
              <a:t>T</a:t>
            </a:r>
            <a:r>
              <a:rPr lang="en-US" baseline="-25000" dirty="0"/>
              <a:t> ∞</a:t>
            </a:r>
            <a:r>
              <a:rPr lang="pt-BR" dirty="0" smtClean="0"/>
              <a:t>(</a:t>
            </a:r>
            <a:r>
              <a:rPr lang="pt-BR" i="1" dirty="0"/>
              <a:t>n –</a:t>
            </a:r>
            <a:r>
              <a:rPr lang="pt-BR" dirty="0"/>
              <a:t> 1), </a:t>
            </a:r>
            <a:r>
              <a:rPr lang="en-US" dirty="0"/>
              <a:t>T</a:t>
            </a:r>
            <a:r>
              <a:rPr lang="en-US" baseline="-25000" dirty="0"/>
              <a:t> ∞</a:t>
            </a:r>
            <a:r>
              <a:rPr lang="pt-BR" dirty="0" smtClean="0"/>
              <a:t>(</a:t>
            </a:r>
            <a:r>
              <a:rPr lang="pt-BR" i="1" dirty="0"/>
              <a:t>n –</a:t>
            </a:r>
            <a:r>
              <a:rPr lang="pt-BR" dirty="0"/>
              <a:t>  2)) + </a:t>
            </a:r>
            <a:r>
              <a:rPr lang="pt-BR" dirty="0" smtClean="0"/>
              <a:t>c </a:t>
            </a:r>
            <a:r>
              <a:rPr lang="en-US" dirty="0" smtClean="0"/>
              <a:t> </a:t>
            </a:r>
          </a:p>
          <a:p>
            <a:r>
              <a:rPr lang="en-US" dirty="0"/>
              <a:t>T</a:t>
            </a:r>
            <a:r>
              <a:rPr lang="en-US" baseline="-25000" dirty="0"/>
              <a:t> ∞</a:t>
            </a:r>
            <a:r>
              <a:rPr lang="pt-BR" dirty="0"/>
              <a:t>(</a:t>
            </a:r>
            <a:r>
              <a:rPr lang="pt-BR" i="1" dirty="0"/>
              <a:t>n</a:t>
            </a:r>
            <a:r>
              <a:rPr lang="pt-BR" dirty="0"/>
              <a:t>) </a:t>
            </a:r>
            <a:r>
              <a:rPr lang="pt-BR" dirty="0" smtClean="0"/>
              <a:t> = </a:t>
            </a:r>
            <a:r>
              <a:rPr lang="en-US" dirty="0" smtClean="0"/>
              <a:t>T</a:t>
            </a:r>
            <a:r>
              <a:rPr lang="en-US" baseline="-25000" dirty="0" smtClean="0"/>
              <a:t> </a:t>
            </a:r>
            <a:r>
              <a:rPr lang="en-US" baseline="-25000" dirty="0"/>
              <a:t>∞</a:t>
            </a:r>
            <a:r>
              <a:rPr lang="pt-BR" dirty="0" smtClean="0"/>
              <a:t>(</a:t>
            </a:r>
            <a:r>
              <a:rPr lang="pt-BR" i="1" dirty="0"/>
              <a:t>n –</a:t>
            </a:r>
            <a:r>
              <a:rPr lang="pt-BR" dirty="0"/>
              <a:t> 1) + </a:t>
            </a:r>
            <a:r>
              <a:rPr lang="pt-BR" dirty="0" smtClean="0"/>
              <a:t>c</a:t>
            </a:r>
          </a:p>
          <a:p>
            <a:r>
              <a:rPr lang="pt-BR" dirty="0" smtClean="0"/>
              <a:t>...</a:t>
            </a:r>
          </a:p>
          <a:p>
            <a:r>
              <a:rPr lang="en-US" dirty="0"/>
              <a:t>T</a:t>
            </a:r>
            <a:r>
              <a:rPr lang="en-US" baseline="-25000" dirty="0"/>
              <a:t> ∞</a:t>
            </a:r>
            <a:r>
              <a:rPr lang="en-US" dirty="0"/>
              <a:t>(</a:t>
            </a:r>
            <a:r>
              <a:rPr lang="en-US" i="1" dirty="0"/>
              <a:t>n</a:t>
            </a:r>
            <a:r>
              <a:rPr lang="en-US" dirty="0"/>
              <a:t>) = T</a:t>
            </a:r>
            <a:r>
              <a:rPr lang="en-US" baseline="-25000" dirty="0"/>
              <a:t> ∞</a:t>
            </a:r>
            <a:r>
              <a:rPr lang="pt-BR" dirty="0" smtClean="0"/>
              <a:t>(</a:t>
            </a:r>
            <a:r>
              <a:rPr lang="pt-BR" i="1" dirty="0" smtClean="0"/>
              <a:t>0</a:t>
            </a:r>
            <a:r>
              <a:rPr lang="pt-BR" dirty="0" smtClean="0"/>
              <a:t>)</a:t>
            </a:r>
            <a:r>
              <a:rPr lang="en-US" dirty="0"/>
              <a:t> </a:t>
            </a:r>
            <a:r>
              <a:rPr lang="en-US" dirty="0" smtClean="0"/>
              <a:t>+ </a:t>
            </a:r>
            <a:r>
              <a:rPr lang="en-US" dirty="0" err="1" smtClean="0"/>
              <a:t>nc</a:t>
            </a:r>
            <a:endParaRPr lang="pt-BR" dirty="0" smtClean="0"/>
          </a:p>
          <a:p>
            <a:r>
              <a:rPr lang="en-US" dirty="0"/>
              <a:t>T</a:t>
            </a:r>
            <a:r>
              <a:rPr lang="en-US" baseline="-25000" dirty="0"/>
              <a:t> </a:t>
            </a:r>
            <a:r>
              <a:rPr lang="en-US" baseline="-25000" dirty="0" smtClean="0"/>
              <a:t>∞</a:t>
            </a:r>
            <a:r>
              <a:rPr lang="en-US" dirty="0" smtClean="0"/>
              <a:t>(</a:t>
            </a:r>
            <a:r>
              <a:rPr lang="en-US" i="1" dirty="0"/>
              <a:t>n</a:t>
            </a:r>
            <a:r>
              <a:rPr lang="en-US" dirty="0"/>
              <a:t>) = </a:t>
            </a:r>
            <a:r>
              <a:rPr lang="el-GR" dirty="0"/>
              <a:t>Θ(</a:t>
            </a:r>
            <a:r>
              <a:rPr lang="en-US" i="1" dirty="0"/>
              <a:t>n</a:t>
            </a:r>
            <a:r>
              <a:rPr lang="en-US" dirty="0"/>
              <a:t>). </a:t>
            </a:r>
            <a:endParaRPr lang="en-US" dirty="0" smtClean="0"/>
          </a:p>
          <a:p>
            <a:endParaRPr lang="en-US" dirty="0"/>
          </a:p>
          <a:p>
            <a:r>
              <a:rPr lang="en-US" dirty="0" smtClean="0"/>
              <a:t>Parallelism of P-FIB(n) is T</a:t>
            </a:r>
            <a:r>
              <a:rPr lang="en-US" baseline="-25000" dirty="0" smtClean="0"/>
              <a:t>1</a:t>
            </a:r>
            <a:r>
              <a:rPr lang="en-US" dirty="0" smtClean="0"/>
              <a:t>(n)/</a:t>
            </a:r>
            <a:r>
              <a:rPr lang="en-US" dirty="0"/>
              <a:t> T</a:t>
            </a:r>
            <a:r>
              <a:rPr lang="en-US" baseline="-25000" dirty="0"/>
              <a:t> ∞</a:t>
            </a:r>
            <a:r>
              <a:rPr lang="en-US" dirty="0"/>
              <a:t>(</a:t>
            </a:r>
            <a:r>
              <a:rPr lang="en-US" i="1" dirty="0"/>
              <a:t>n</a:t>
            </a:r>
            <a:r>
              <a:rPr lang="en-US" dirty="0" smtClean="0"/>
              <a:t>) = </a:t>
            </a:r>
            <a:r>
              <a:rPr lang="el-GR" dirty="0" smtClean="0"/>
              <a:t>Θ</a:t>
            </a:r>
            <a:r>
              <a:rPr lang="en-US" dirty="0" smtClean="0"/>
              <a:t>(</a:t>
            </a:r>
            <a:r>
              <a:rPr lang="el-GR" i="1" dirty="0" smtClean="0"/>
              <a:t>φ</a:t>
            </a:r>
            <a:r>
              <a:rPr lang="en-US" i="1" baseline="30000" dirty="0"/>
              <a:t>n </a:t>
            </a:r>
            <a:r>
              <a:rPr lang="en-US" dirty="0"/>
              <a:t>/ </a:t>
            </a:r>
            <a:r>
              <a:rPr lang="en-US" dirty="0" smtClean="0"/>
              <a:t>n)</a:t>
            </a:r>
          </a:p>
          <a:p>
            <a:pPr lvl="1"/>
            <a:r>
              <a:rPr lang="en-US" dirty="0" smtClean="0"/>
              <a:t>As n increases, the parallelism grows. </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25</a:t>
            </a:fld>
            <a:endParaRPr lang="en-GB"/>
          </a:p>
        </p:txBody>
      </p:sp>
      <p:sp>
        <p:nvSpPr>
          <p:cNvPr id="5" name="TextBox 4"/>
          <p:cNvSpPr txBox="1"/>
          <p:nvPr/>
        </p:nvSpPr>
        <p:spPr>
          <a:xfrm>
            <a:off x="5868144" y="1628800"/>
            <a:ext cx="184731" cy="461665"/>
          </a:xfrm>
          <a:prstGeom prst="rect">
            <a:avLst/>
          </a:prstGeom>
          <a:noFill/>
        </p:spPr>
        <p:txBody>
          <a:bodyPr wrap="none" rtlCol="0">
            <a:spAutoFit/>
          </a:bodyPr>
          <a:lstStyle/>
          <a:p>
            <a:endParaRPr lang="en-US" dirty="0"/>
          </a:p>
        </p:txBody>
      </p:sp>
      <p:sp>
        <p:nvSpPr>
          <p:cNvPr id="6" name="TextBox 5"/>
          <p:cNvSpPr txBox="1"/>
          <p:nvPr/>
        </p:nvSpPr>
        <p:spPr>
          <a:xfrm>
            <a:off x="5076056" y="1402159"/>
            <a:ext cx="3237681" cy="461665"/>
          </a:xfrm>
          <a:prstGeom prst="rect">
            <a:avLst/>
          </a:prstGeom>
          <a:noFill/>
        </p:spPr>
        <p:txBody>
          <a:bodyPr wrap="none" rtlCol="0">
            <a:spAutoFit/>
          </a:bodyPr>
          <a:lstStyle/>
          <a:p>
            <a:r>
              <a:rPr lang="en-US" dirty="0">
                <a:solidFill>
                  <a:srgbClr val="FF0000"/>
                </a:solidFill>
              </a:rPr>
              <a:t>T</a:t>
            </a:r>
            <a:r>
              <a:rPr lang="en-US" baseline="-25000" dirty="0">
                <a:solidFill>
                  <a:srgbClr val="FF0000"/>
                </a:solidFill>
              </a:rPr>
              <a:t> ∞</a:t>
            </a:r>
            <a:r>
              <a:rPr lang="pt-BR" dirty="0">
                <a:solidFill>
                  <a:srgbClr val="FF0000"/>
                </a:solidFill>
              </a:rPr>
              <a:t>(</a:t>
            </a:r>
            <a:r>
              <a:rPr lang="pt-BR" i="1" dirty="0">
                <a:solidFill>
                  <a:srgbClr val="FF0000"/>
                </a:solidFill>
              </a:rPr>
              <a:t>n –</a:t>
            </a:r>
            <a:r>
              <a:rPr lang="pt-BR" dirty="0">
                <a:solidFill>
                  <a:srgbClr val="FF0000"/>
                </a:solidFill>
              </a:rPr>
              <a:t> </a:t>
            </a:r>
            <a:r>
              <a:rPr lang="pt-BR" dirty="0" smtClean="0">
                <a:solidFill>
                  <a:srgbClr val="FF0000"/>
                </a:solidFill>
              </a:rPr>
              <a:t>2) ≤ </a:t>
            </a:r>
            <a:r>
              <a:rPr lang="en-US" dirty="0">
                <a:solidFill>
                  <a:srgbClr val="FF0000"/>
                </a:solidFill>
              </a:rPr>
              <a:t>T</a:t>
            </a:r>
            <a:r>
              <a:rPr lang="en-US" baseline="-25000" dirty="0">
                <a:solidFill>
                  <a:srgbClr val="FF0000"/>
                </a:solidFill>
              </a:rPr>
              <a:t> ∞</a:t>
            </a:r>
            <a:r>
              <a:rPr lang="pt-BR" dirty="0">
                <a:solidFill>
                  <a:srgbClr val="FF0000"/>
                </a:solidFill>
              </a:rPr>
              <a:t>(</a:t>
            </a:r>
            <a:r>
              <a:rPr lang="pt-BR" i="1" dirty="0">
                <a:solidFill>
                  <a:srgbClr val="FF0000"/>
                </a:solidFill>
              </a:rPr>
              <a:t>n –</a:t>
            </a:r>
            <a:r>
              <a:rPr lang="pt-BR" dirty="0">
                <a:solidFill>
                  <a:srgbClr val="FF0000"/>
                </a:solidFill>
              </a:rPr>
              <a:t> </a:t>
            </a:r>
            <a:r>
              <a:rPr lang="pt-BR" dirty="0" smtClean="0">
                <a:solidFill>
                  <a:srgbClr val="FF0000"/>
                </a:solidFill>
              </a:rPr>
              <a:t>1) </a:t>
            </a:r>
            <a:endParaRPr lang="en-US" dirty="0">
              <a:solidFill>
                <a:srgbClr val="FF0000"/>
              </a:solidFill>
            </a:endParaRPr>
          </a:p>
        </p:txBody>
      </p:sp>
      <p:sp>
        <p:nvSpPr>
          <p:cNvPr id="7" name="TextBox 6"/>
          <p:cNvSpPr txBox="1"/>
          <p:nvPr/>
        </p:nvSpPr>
        <p:spPr>
          <a:xfrm>
            <a:off x="3203848" y="1879250"/>
            <a:ext cx="5970865" cy="461665"/>
          </a:xfrm>
          <a:prstGeom prst="rect">
            <a:avLst/>
          </a:prstGeom>
          <a:noFill/>
        </p:spPr>
        <p:txBody>
          <a:bodyPr wrap="none" rtlCol="0">
            <a:spAutoFit/>
          </a:bodyPr>
          <a:lstStyle/>
          <a:p>
            <a:r>
              <a:rPr lang="en-US" dirty="0">
                <a:solidFill>
                  <a:srgbClr val="FF0000"/>
                </a:solidFill>
              </a:rPr>
              <a:t>T</a:t>
            </a:r>
            <a:r>
              <a:rPr lang="en-US" baseline="-25000" dirty="0">
                <a:solidFill>
                  <a:srgbClr val="FF0000"/>
                </a:solidFill>
              </a:rPr>
              <a:t> ∞</a:t>
            </a:r>
            <a:r>
              <a:rPr lang="pt-BR" dirty="0">
                <a:solidFill>
                  <a:srgbClr val="FF0000"/>
                </a:solidFill>
              </a:rPr>
              <a:t>(</a:t>
            </a:r>
            <a:r>
              <a:rPr lang="pt-BR" i="1" dirty="0">
                <a:solidFill>
                  <a:srgbClr val="FF0000"/>
                </a:solidFill>
              </a:rPr>
              <a:t>n –</a:t>
            </a:r>
            <a:r>
              <a:rPr lang="pt-BR" dirty="0">
                <a:solidFill>
                  <a:srgbClr val="FF0000"/>
                </a:solidFill>
              </a:rPr>
              <a:t> </a:t>
            </a:r>
            <a:r>
              <a:rPr lang="pt-BR" dirty="0" smtClean="0">
                <a:solidFill>
                  <a:srgbClr val="FF0000"/>
                </a:solidFill>
              </a:rPr>
              <a:t>1) =max(</a:t>
            </a:r>
            <a:r>
              <a:rPr lang="en-US" dirty="0" smtClean="0">
                <a:solidFill>
                  <a:srgbClr val="FF0000"/>
                </a:solidFill>
              </a:rPr>
              <a:t>T</a:t>
            </a:r>
            <a:r>
              <a:rPr lang="en-US" baseline="-25000" dirty="0" smtClean="0">
                <a:solidFill>
                  <a:srgbClr val="FF0000"/>
                </a:solidFill>
              </a:rPr>
              <a:t> </a:t>
            </a:r>
            <a:r>
              <a:rPr lang="en-US" baseline="-25000" dirty="0">
                <a:solidFill>
                  <a:srgbClr val="FF0000"/>
                </a:solidFill>
              </a:rPr>
              <a:t>∞</a:t>
            </a:r>
            <a:r>
              <a:rPr lang="pt-BR" dirty="0">
                <a:solidFill>
                  <a:srgbClr val="FF0000"/>
                </a:solidFill>
              </a:rPr>
              <a:t>(</a:t>
            </a:r>
            <a:r>
              <a:rPr lang="pt-BR" i="1" dirty="0">
                <a:solidFill>
                  <a:srgbClr val="FF0000"/>
                </a:solidFill>
              </a:rPr>
              <a:t>n –</a:t>
            </a:r>
            <a:r>
              <a:rPr lang="pt-BR" dirty="0">
                <a:solidFill>
                  <a:srgbClr val="FF0000"/>
                </a:solidFill>
              </a:rPr>
              <a:t> </a:t>
            </a:r>
            <a:r>
              <a:rPr lang="pt-BR" dirty="0" smtClean="0">
                <a:solidFill>
                  <a:srgbClr val="FF0000"/>
                </a:solidFill>
              </a:rPr>
              <a:t>2) +  </a:t>
            </a:r>
            <a:r>
              <a:rPr lang="en-US" dirty="0">
                <a:solidFill>
                  <a:srgbClr val="FF0000"/>
                </a:solidFill>
              </a:rPr>
              <a:t>T</a:t>
            </a:r>
            <a:r>
              <a:rPr lang="en-US" baseline="-25000" dirty="0">
                <a:solidFill>
                  <a:srgbClr val="FF0000"/>
                </a:solidFill>
              </a:rPr>
              <a:t> ∞</a:t>
            </a:r>
            <a:r>
              <a:rPr lang="pt-BR" dirty="0">
                <a:solidFill>
                  <a:srgbClr val="FF0000"/>
                </a:solidFill>
              </a:rPr>
              <a:t>(</a:t>
            </a:r>
            <a:r>
              <a:rPr lang="pt-BR" i="1" dirty="0">
                <a:solidFill>
                  <a:srgbClr val="FF0000"/>
                </a:solidFill>
              </a:rPr>
              <a:t>n –</a:t>
            </a:r>
            <a:r>
              <a:rPr lang="pt-BR" dirty="0">
                <a:solidFill>
                  <a:srgbClr val="FF0000"/>
                </a:solidFill>
              </a:rPr>
              <a:t> </a:t>
            </a:r>
            <a:r>
              <a:rPr lang="pt-BR" dirty="0" smtClean="0">
                <a:solidFill>
                  <a:srgbClr val="FF0000"/>
                </a:solidFill>
              </a:rPr>
              <a:t>3)) + c</a:t>
            </a:r>
            <a:endParaRPr lang="en-US" dirty="0">
              <a:solidFill>
                <a:srgbClr val="FF0000"/>
              </a:solidFill>
            </a:endParaRPr>
          </a:p>
        </p:txBody>
      </p:sp>
      <p:sp>
        <p:nvSpPr>
          <p:cNvPr id="8" name="Rectangle 7"/>
          <p:cNvSpPr/>
          <p:nvPr/>
        </p:nvSpPr>
        <p:spPr bwMode="auto">
          <a:xfrm>
            <a:off x="2555776" y="980728"/>
            <a:ext cx="2736304" cy="36004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1907857" y="1410286"/>
            <a:ext cx="1295991" cy="36004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2209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9532" y="2226130"/>
            <a:ext cx="7921625" cy="482790"/>
          </a:xfrm>
          <a:prstGeom prst="rect">
            <a:avLst/>
          </a:prstGeom>
          <a:solidFill>
            <a:srgbClr val="92D050"/>
          </a:solidFill>
          <a:ln w="9525" algn="ctr">
            <a:solidFill>
              <a:schemeClr val="tx1"/>
            </a:solidFill>
            <a:round/>
            <a:headEnd/>
            <a:tailEnd/>
          </a:ln>
        </p:spPr>
        <p:txBody>
          <a:bodyPr/>
          <a:lstStyle/>
          <a:p>
            <a:endParaRPr lang="en-US"/>
          </a:p>
        </p:txBody>
      </p:sp>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Nested parallelism</a:t>
            </a:r>
          </a:p>
          <a:p>
            <a:r>
              <a:rPr lang="en-US" dirty="0" smtClean="0"/>
              <a:t>Work</a:t>
            </a:r>
            <a:r>
              <a:rPr lang="en-US" dirty="0"/>
              <a:t>, span, and </a:t>
            </a:r>
            <a:r>
              <a:rPr lang="en-US" dirty="0" smtClean="0"/>
              <a:t>parallelism</a:t>
            </a:r>
          </a:p>
          <a:p>
            <a:r>
              <a:rPr lang="en-US" dirty="0"/>
              <a:t>Parallel loops </a:t>
            </a:r>
            <a:endParaRPr lang="en-US" dirty="0" smtClean="0"/>
          </a:p>
          <a:p>
            <a:r>
              <a:rPr lang="en-US" dirty="0" smtClean="0"/>
              <a:t>Multithreaded merge sort</a:t>
            </a:r>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26</a:t>
            </a:fld>
            <a:endParaRPr lang="en-GB"/>
          </a:p>
        </p:txBody>
      </p:sp>
    </p:spTree>
    <p:extLst>
      <p:ext uri="{BB962C8B-B14F-4D97-AF65-F5344CB8AC3E}">
        <p14:creationId xmlns:p14="http://schemas.microsoft.com/office/powerpoint/2010/main" val="17355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a:t>
            </a:r>
            <a:r>
              <a:rPr lang="en-US" dirty="0" smtClean="0"/>
              <a:t>keywords: parallel</a:t>
            </a:r>
            <a:endParaRPr lang="en-US" dirty="0"/>
          </a:p>
        </p:txBody>
      </p:sp>
      <p:sp>
        <p:nvSpPr>
          <p:cNvPr id="3" name="Content Placeholder 2"/>
          <p:cNvSpPr>
            <a:spLocks noGrp="1"/>
          </p:cNvSpPr>
          <p:nvPr>
            <p:ph idx="1"/>
          </p:nvPr>
        </p:nvSpPr>
        <p:spPr>
          <a:xfrm>
            <a:off x="290264" y="914400"/>
            <a:ext cx="8458200" cy="5410200"/>
          </a:xfrm>
        </p:spPr>
        <p:txBody>
          <a:bodyPr/>
          <a:lstStyle/>
          <a:p>
            <a:r>
              <a:rPr lang="en-US" b="1" dirty="0" smtClean="0"/>
              <a:t>Parallel</a:t>
            </a:r>
            <a:r>
              <a:rPr lang="en-US" dirty="0" smtClean="0"/>
              <a:t> for parallel loops</a:t>
            </a:r>
          </a:p>
          <a:p>
            <a:pPr lvl="1"/>
            <a:r>
              <a:rPr lang="en-US" dirty="0"/>
              <a:t>Just like a for </a:t>
            </a:r>
            <a:r>
              <a:rPr lang="en-US" dirty="0" smtClean="0"/>
              <a:t>loop but loop </a:t>
            </a:r>
            <a:r>
              <a:rPr lang="en-US" dirty="0"/>
              <a:t>executions run </a:t>
            </a:r>
            <a:r>
              <a:rPr lang="en-US" dirty="0" smtClean="0"/>
              <a:t>concurrently</a:t>
            </a:r>
          </a:p>
          <a:p>
            <a:pPr lvl="1"/>
            <a:endParaRPr lang="en-US" dirty="0"/>
          </a:p>
          <a:p>
            <a:pPr lvl="1"/>
            <a:endParaRPr lang="en-US" dirty="0" smtClean="0"/>
          </a:p>
          <a:p>
            <a:pPr lvl="1"/>
            <a:endParaRPr lang="en-US" dirty="0"/>
          </a:p>
          <a:p>
            <a:pPr lvl="1"/>
            <a:endParaRPr lang="en-US" dirty="0" smtClean="0"/>
          </a:p>
          <a:p>
            <a:pPr lvl="1"/>
            <a:r>
              <a:rPr lang="en-US" dirty="0" smtClean="0"/>
              <a:t>Implemented in a divide-and-conquer manner by using spawn.  </a:t>
            </a:r>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27</a:t>
            </a:fld>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16832"/>
            <a:ext cx="535168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314" y="3789040"/>
            <a:ext cx="6146982"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55576" y="6012479"/>
            <a:ext cx="7776307" cy="830997"/>
          </a:xfrm>
          <a:prstGeom prst="rect">
            <a:avLst/>
          </a:prstGeom>
        </p:spPr>
        <p:txBody>
          <a:bodyPr wrap="square">
            <a:spAutoFit/>
          </a:bodyPr>
          <a:lstStyle/>
          <a:p>
            <a:r>
              <a:rPr lang="en-US" dirty="0" smtClean="0"/>
              <a:t>Span: T</a:t>
            </a:r>
            <a:r>
              <a:rPr lang="en-US" baseline="-25000" dirty="0" smtClean="0"/>
              <a:t>∞</a:t>
            </a:r>
            <a:r>
              <a:rPr lang="pt-BR" dirty="0"/>
              <a:t>(</a:t>
            </a:r>
            <a:r>
              <a:rPr lang="pt-BR" i="1" dirty="0"/>
              <a:t>n</a:t>
            </a:r>
            <a:r>
              <a:rPr lang="pt-BR" dirty="0"/>
              <a:t>) = max(</a:t>
            </a:r>
            <a:r>
              <a:rPr lang="en-US" dirty="0" smtClean="0"/>
              <a:t>T</a:t>
            </a:r>
            <a:r>
              <a:rPr lang="en-US" baseline="-25000" dirty="0" smtClean="0"/>
              <a:t>∞</a:t>
            </a:r>
            <a:r>
              <a:rPr lang="pt-BR" dirty="0" smtClean="0"/>
              <a:t>(</a:t>
            </a:r>
            <a:r>
              <a:rPr lang="pt-BR" i="1" dirty="0" smtClean="0"/>
              <a:t>n/2</a:t>
            </a:r>
            <a:r>
              <a:rPr lang="pt-BR" dirty="0" smtClean="0"/>
              <a:t>), </a:t>
            </a:r>
            <a:r>
              <a:rPr lang="en-US" dirty="0" smtClean="0"/>
              <a:t>T</a:t>
            </a:r>
            <a:r>
              <a:rPr lang="en-US" baseline="-25000" dirty="0" smtClean="0"/>
              <a:t>∞</a:t>
            </a:r>
            <a:r>
              <a:rPr lang="pt-BR" dirty="0"/>
              <a:t>(</a:t>
            </a:r>
            <a:r>
              <a:rPr lang="pt-BR" i="1" dirty="0"/>
              <a:t>n </a:t>
            </a:r>
            <a:r>
              <a:rPr lang="pt-BR" i="1" dirty="0" smtClean="0"/>
              <a:t>/2</a:t>
            </a:r>
            <a:r>
              <a:rPr lang="pt-BR" dirty="0" smtClean="0"/>
              <a:t>))= </a:t>
            </a:r>
            <a:r>
              <a:rPr lang="en-US" dirty="0" smtClean="0"/>
              <a:t>T</a:t>
            </a:r>
            <a:r>
              <a:rPr lang="en-US" baseline="-25000" dirty="0" smtClean="0"/>
              <a:t>∞</a:t>
            </a:r>
            <a:r>
              <a:rPr lang="pt-BR" dirty="0"/>
              <a:t>(</a:t>
            </a:r>
            <a:r>
              <a:rPr lang="pt-BR" i="1" dirty="0"/>
              <a:t>n /2</a:t>
            </a:r>
            <a:r>
              <a:rPr lang="pt-BR" dirty="0" smtClean="0"/>
              <a:t>)+c=</a:t>
            </a:r>
            <a:r>
              <a:rPr lang="el-GR" dirty="0" smtClean="0"/>
              <a:t>Θ(</a:t>
            </a:r>
            <a:r>
              <a:rPr lang="en-US" dirty="0" err="1" smtClean="0"/>
              <a:t>lg</a:t>
            </a:r>
            <a:r>
              <a:rPr lang="en-US" i="1" dirty="0" err="1" smtClean="0"/>
              <a:t>n</a:t>
            </a:r>
            <a:r>
              <a:rPr lang="en-US" dirty="0" smtClean="0"/>
              <a:t>)</a:t>
            </a:r>
          </a:p>
          <a:p>
            <a:r>
              <a:rPr lang="en-US" dirty="0" smtClean="0"/>
              <a:t>Work: T</a:t>
            </a:r>
            <a:r>
              <a:rPr lang="en-US" baseline="-25000" dirty="0" smtClean="0"/>
              <a:t>1</a:t>
            </a:r>
            <a:r>
              <a:rPr lang="pt-BR" dirty="0" smtClean="0"/>
              <a:t>(</a:t>
            </a:r>
            <a:r>
              <a:rPr lang="pt-BR" i="1" dirty="0" smtClean="0"/>
              <a:t>n</a:t>
            </a:r>
            <a:r>
              <a:rPr lang="pt-BR" dirty="0" smtClean="0"/>
              <a:t>) = 2T</a:t>
            </a:r>
            <a:r>
              <a:rPr lang="pt-BR" baseline="-25000" dirty="0" smtClean="0"/>
              <a:t>1</a:t>
            </a:r>
            <a:r>
              <a:rPr lang="pt-BR" dirty="0" smtClean="0"/>
              <a:t>(n/2)+c=</a:t>
            </a:r>
            <a:r>
              <a:rPr lang="el-GR" dirty="0" smtClean="0"/>
              <a:t>Θ</a:t>
            </a:r>
            <a:r>
              <a:rPr lang="en-US" dirty="0" smtClean="0"/>
              <a:t>(</a:t>
            </a:r>
            <a:r>
              <a:rPr lang="pt-BR" dirty="0" smtClean="0"/>
              <a:t>n)</a:t>
            </a:r>
            <a:endParaRPr lang="en-US" dirty="0"/>
          </a:p>
        </p:txBody>
      </p:sp>
      <p:sp>
        <p:nvSpPr>
          <p:cNvPr id="8" name="Rectangle 4"/>
          <p:cNvSpPr/>
          <p:nvPr/>
        </p:nvSpPr>
        <p:spPr>
          <a:xfrm>
            <a:off x="5181684" y="3660977"/>
            <a:ext cx="4320480" cy="1015663"/>
          </a:xfrm>
          <a:prstGeom prst="rect">
            <a:avLst/>
          </a:prstGeom>
        </p:spPr>
        <p:txBody>
          <a:bodyPr wrap="square">
            <a:spAutoFit/>
          </a:bodyPr>
          <a:lstStyle/>
          <a:p>
            <a:r>
              <a:rPr lang="en-US" sz="2000" dirty="0" smtClean="0">
                <a:solidFill>
                  <a:srgbClr val="FF0000"/>
                </a:solidFill>
              </a:rPr>
              <a:t>Here, we only make 1 spawn.</a:t>
            </a:r>
          </a:p>
          <a:p>
            <a:r>
              <a:rPr lang="en-US" sz="2000" dirty="0" smtClean="0">
                <a:solidFill>
                  <a:srgbClr val="FF0000"/>
                </a:solidFill>
              </a:rPr>
              <a:t>What if we make 2 spawns?</a:t>
            </a:r>
          </a:p>
          <a:p>
            <a:r>
              <a:rPr lang="en-US" sz="2000" dirty="0" smtClean="0">
                <a:solidFill>
                  <a:srgbClr val="FF0000"/>
                </a:solidFill>
              </a:rPr>
              <a:t>And what if we make n-1 spawns?</a:t>
            </a:r>
            <a:endParaRPr lang="en-US" sz="2000" dirty="0">
              <a:solidFill>
                <a:srgbClr val="FF0000"/>
              </a:solidFill>
            </a:endParaRPr>
          </a:p>
        </p:txBody>
      </p:sp>
    </p:spTree>
    <p:extLst>
      <p:ext uri="{BB962C8B-B14F-4D97-AF65-F5344CB8AC3E}">
        <p14:creationId xmlns:p14="http://schemas.microsoft.com/office/powerpoint/2010/main" val="103106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fade">
                                      <p:cBhvr>
                                        <p:cTn id="13" dur="5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47"/>
                                        </p:tgtEl>
                                        <p:attrNameLst>
                                          <p:attrName>style.visibility</p:attrName>
                                        </p:attrNameLst>
                                      </p:cBhvr>
                                      <p:to>
                                        <p:strVal val="visible"/>
                                      </p:to>
                                    </p:set>
                                    <p:animEffect transition="in" filter="fade">
                                      <p:cBhvr>
                                        <p:cTn id="21" dur="500"/>
                                        <p:tgtEl>
                                          <p:spTgt spid="61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spawn n-1 times?</a:t>
            </a:r>
            <a:endParaRPr lang="en-US" dirty="0"/>
          </a:p>
        </p:txBody>
      </p:sp>
      <p:sp>
        <p:nvSpPr>
          <p:cNvPr id="3" name="Content Placeholder 2"/>
          <p:cNvSpPr>
            <a:spLocks noGrp="1"/>
          </p:cNvSpPr>
          <p:nvPr>
            <p:ph idx="1"/>
          </p:nvPr>
        </p:nvSpPr>
        <p:spPr>
          <a:xfrm>
            <a:off x="304800" y="827112"/>
            <a:ext cx="8458200" cy="5410200"/>
          </a:xfrm>
        </p:spPr>
        <p:txBody>
          <a:bodyPr/>
          <a:lstStyle/>
          <a:p>
            <a:r>
              <a:rPr lang="en-US" dirty="0"/>
              <a:t>Creating a thread is not </a:t>
            </a:r>
            <a:r>
              <a:rPr lang="en-US" b="1" dirty="0" smtClean="0">
                <a:solidFill>
                  <a:srgbClr val="FF0000"/>
                </a:solidFill>
              </a:rPr>
              <a:t>free,</a:t>
            </a:r>
            <a:r>
              <a:rPr lang="en-US" dirty="0" smtClean="0">
                <a:solidFill>
                  <a:srgbClr val="FF0000"/>
                </a:solidFill>
              </a:rPr>
              <a:t> </a:t>
            </a:r>
            <a:r>
              <a:rPr lang="en-US" dirty="0"/>
              <a:t>but takes some time. </a:t>
            </a:r>
          </a:p>
          <a:p>
            <a:pPr lvl="1"/>
            <a:r>
              <a:rPr lang="en-US" dirty="0"/>
              <a:t>Assume that it takes constant time </a:t>
            </a:r>
            <a:r>
              <a:rPr lang="en-US" b="1" dirty="0">
                <a:solidFill>
                  <a:srgbClr val="FF0000"/>
                </a:solidFill>
              </a:rPr>
              <a:t>c</a:t>
            </a:r>
            <a:r>
              <a:rPr lang="en-US" dirty="0"/>
              <a:t>. </a:t>
            </a:r>
          </a:p>
          <a:p>
            <a:r>
              <a:rPr lang="en-US" dirty="0" smtClean="0"/>
              <a:t>Implemented in a divide-and-conquer manner by using one (or a constant number of) spawn(s).  </a:t>
            </a:r>
          </a:p>
          <a:p>
            <a:endParaRPr lang="en-US" dirty="0"/>
          </a:p>
          <a:p>
            <a:endParaRPr lang="en-US" dirty="0" smtClean="0"/>
          </a:p>
          <a:p>
            <a:endParaRPr lang="en-US" dirty="0"/>
          </a:p>
          <a:p>
            <a:endParaRPr lang="en-US" dirty="0"/>
          </a:p>
          <a:p>
            <a:r>
              <a:rPr lang="en-US" dirty="0" smtClean="0"/>
              <a:t>Using one </a:t>
            </a:r>
            <a:r>
              <a:rPr lang="en-US" dirty="0" smtClean="0"/>
              <a:t>spawn</a:t>
            </a:r>
            <a:endParaRPr lang="en-US" dirty="0" smtClean="0"/>
          </a:p>
          <a:p>
            <a:pPr lvl="1"/>
            <a:r>
              <a:rPr lang="en-US" dirty="0"/>
              <a:t>Span: T</a:t>
            </a:r>
            <a:r>
              <a:rPr lang="en-US" baseline="-25000" dirty="0"/>
              <a:t>∞</a:t>
            </a:r>
            <a:r>
              <a:rPr lang="pt-BR" dirty="0"/>
              <a:t>(</a:t>
            </a:r>
            <a:r>
              <a:rPr lang="pt-BR" i="1" dirty="0"/>
              <a:t>n</a:t>
            </a:r>
            <a:r>
              <a:rPr lang="pt-BR" dirty="0"/>
              <a:t>) = max(</a:t>
            </a:r>
            <a:r>
              <a:rPr lang="en-US" dirty="0"/>
              <a:t>T</a:t>
            </a:r>
            <a:r>
              <a:rPr lang="en-US" baseline="-25000" dirty="0"/>
              <a:t>∞</a:t>
            </a:r>
            <a:r>
              <a:rPr lang="pt-BR" dirty="0"/>
              <a:t>(</a:t>
            </a:r>
            <a:r>
              <a:rPr lang="pt-BR" i="1" dirty="0"/>
              <a:t>n/2</a:t>
            </a:r>
            <a:r>
              <a:rPr lang="pt-BR" dirty="0"/>
              <a:t>), </a:t>
            </a:r>
            <a:r>
              <a:rPr lang="en-US" dirty="0"/>
              <a:t>T</a:t>
            </a:r>
            <a:r>
              <a:rPr lang="en-US" baseline="-25000" dirty="0"/>
              <a:t>∞</a:t>
            </a:r>
            <a:r>
              <a:rPr lang="pt-BR" dirty="0"/>
              <a:t>(</a:t>
            </a:r>
            <a:r>
              <a:rPr lang="pt-BR" i="1" dirty="0"/>
              <a:t>n /2</a:t>
            </a:r>
            <a:r>
              <a:rPr lang="pt-BR" dirty="0"/>
              <a:t>)) </a:t>
            </a:r>
            <a:r>
              <a:rPr lang="pt-BR" b="1" dirty="0">
                <a:solidFill>
                  <a:srgbClr val="FF0000"/>
                </a:solidFill>
              </a:rPr>
              <a:t>+ </a:t>
            </a:r>
            <a:r>
              <a:rPr lang="pt-BR" b="1" dirty="0" smtClean="0">
                <a:solidFill>
                  <a:srgbClr val="FF0000"/>
                </a:solidFill>
              </a:rPr>
              <a:t>c</a:t>
            </a:r>
            <a:endParaRPr lang="pt-BR" dirty="0" smtClean="0"/>
          </a:p>
          <a:p>
            <a:pPr lvl="1"/>
            <a:r>
              <a:rPr lang="en-US" dirty="0" smtClean="0"/>
              <a:t>           T</a:t>
            </a:r>
            <a:r>
              <a:rPr lang="en-US" baseline="-25000" dirty="0"/>
              <a:t>∞</a:t>
            </a:r>
            <a:r>
              <a:rPr lang="pt-BR" dirty="0"/>
              <a:t>(</a:t>
            </a:r>
            <a:r>
              <a:rPr lang="pt-BR" i="1" dirty="0"/>
              <a:t>n</a:t>
            </a:r>
            <a:r>
              <a:rPr lang="pt-BR" dirty="0"/>
              <a:t>) </a:t>
            </a:r>
            <a:r>
              <a:rPr lang="pt-BR" dirty="0" smtClean="0"/>
              <a:t>= </a:t>
            </a:r>
            <a:r>
              <a:rPr lang="en-US" dirty="0" smtClean="0"/>
              <a:t>T</a:t>
            </a:r>
            <a:r>
              <a:rPr lang="en-US" baseline="-25000" dirty="0"/>
              <a:t>∞</a:t>
            </a:r>
            <a:r>
              <a:rPr lang="pt-BR" dirty="0"/>
              <a:t>(</a:t>
            </a:r>
            <a:r>
              <a:rPr lang="pt-BR" i="1" dirty="0"/>
              <a:t>n /2</a:t>
            </a:r>
            <a:r>
              <a:rPr lang="pt-BR" dirty="0"/>
              <a:t>) </a:t>
            </a:r>
            <a:r>
              <a:rPr lang="pt-BR" b="1" dirty="0">
                <a:solidFill>
                  <a:srgbClr val="FF0000"/>
                </a:solidFill>
              </a:rPr>
              <a:t>+ </a:t>
            </a:r>
            <a:r>
              <a:rPr lang="pt-BR" b="1" dirty="0" smtClean="0">
                <a:solidFill>
                  <a:srgbClr val="FF0000"/>
                </a:solidFill>
              </a:rPr>
              <a:t>c</a:t>
            </a:r>
            <a:endParaRPr lang="pt-BR" dirty="0" smtClean="0"/>
          </a:p>
          <a:p>
            <a:pPr lvl="1"/>
            <a:r>
              <a:rPr lang="pt-BR" dirty="0"/>
              <a:t> </a:t>
            </a:r>
            <a:r>
              <a:rPr lang="pt-BR" dirty="0" smtClean="0"/>
              <a:t>          </a:t>
            </a:r>
            <a:r>
              <a:rPr lang="el-GR" dirty="0" smtClean="0"/>
              <a:t>Θ(</a:t>
            </a:r>
            <a:r>
              <a:rPr lang="en-US" dirty="0" err="1"/>
              <a:t>lg</a:t>
            </a:r>
            <a:r>
              <a:rPr lang="en-US" i="1" dirty="0" err="1"/>
              <a:t>n</a:t>
            </a:r>
            <a:r>
              <a:rPr lang="en-US" dirty="0" smtClean="0"/>
              <a:t>)	</a:t>
            </a:r>
            <a:endParaRPr lang="en-US" dirty="0"/>
          </a:p>
          <a:p>
            <a:pPr lvl="1"/>
            <a:r>
              <a:rPr lang="en-US" dirty="0"/>
              <a:t>Work: </a:t>
            </a:r>
            <a:r>
              <a:rPr lang="en-US" dirty="0" smtClean="0"/>
              <a:t>T</a:t>
            </a:r>
            <a:r>
              <a:rPr lang="en-US" baseline="-25000" dirty="0" smtClean="0"/>
              <a:t>1</a:t>
            </a:r>
            <a:r>
              <a:rPr lang="pt-BR" dirty="0" smtClean="0"/>
              <a:t>(</a:t>
            </a:r>
            <a:r>
              <a:rPr lang="pt-BR" i="1" dirty="0" smtClean="0"/>
              <a:t>n</a:t>
            </a:r>
            <a:r>
              <a:rPr lang="pt-BR" dirty="0" smtClean="0"/>
              <a:t>) = </a:t>
            </a:r>
            <a:r>
              <a:rPr lang="en-US" dirty="0"/>
              <a:t>T</a:t>
            </a:r>
            <a:r>
              <a:rPr lang="en-US" baseline="-25000" dirty="0"/>
              <a:t>1</a:t>
            </a:r>
            <a:r>
              <a:rPr lang="pt-BR" dirty="0" smtClean="0"/>
              <a:t>(</a:t>
            </a:r>
            <a:r>
              <a:rPr lang="pt-BR" i="1" dirty="0" smtClean="0"/>
              <a:t>n/2</a:t>
            </a:r>
            <a:r>
              <a:rPr lang="pt-BR" dirty="0" smtClean="0"/>
              <a:t>) + </a:t>
            </a:r>
            <a:r>
              <a:rPr lang="en-US" dirty="0"/>
              <a:t>T</a:t>
            </a:r>
            <a:r>
              <a:rPr lang="en-US" baseline="-25000" dirty="0"/>
              <a:t>1</a:t>
            </a:r>
            <a:r>
              <a:rPr lang="pt-BR" dirty="0"/>
              <a:t>(</a:t>
            </a:r>
            <a:r>
              <a:rPr lang="pt-BR" i="1" dirty="0"/>
              <a:t>n/2</a:t>
            </a:r>
            <a:r>
              <a:rPr lang="pt-BR" dirty="0"/>
              <a:t>) </a:t>
            </a:r>
            <a:endParaRPr lang="pt-BR" dirty="0" smtClean="0"/>
          </a:p>
          <a:p>
            <a:pPr lvl="1"/>
            <a:r>
              <a:rPr lang="pt-BR" dirty="0" smtClean="0"/>
              <a:t>           </a:t>
            </a:r>
            <a:r>
              <a:rPr lang="en-US" dirty="0" smtClean="0"/>
              <a:t>T</a:t>
            </a:r>
            <a:r>
              <a:rPr lang="en-US" baseline="-25000" dirty="0" smtClean="0"/>
              <a:t>1</a:t>
            </a:r>
            <a:r>
              <a:rPr lang="pt-BR" dirty="0"/>
              <a:t>(</a:t>
            </a:r>
            <a:r>
              <a:rPr lang="pt-BR" i="1" dirty="0"/>
              <a:t>n</a:t>
            </a:r>
            <a:r>
              <a:rPr lang="pt-BR" dirty="0"/>
              <a:t>) </a:t>
            </a:r>
            <a:r>
              <a:rPr lang="pt-BR" dirty="0" smtClean="0"/>
              <a:t>= 2T</a:t>
            </a:r>
            <a:r>
              <a:rPr lang="pt-BR" baseline="-25000" dirty="0" smtClean="0"/>
              <a:t>1</a:t>
            </a:r>
            <a:r>
              <a:rPr lang="pt-BR" dirty="0" smtClean="0"/>
              <a:t>(n/2</a:t>
            </a:r>
            <a:r>
              <a:rPr lang="pt-BR" dirty="0" smtClean="0"/>
              <a:t>) </a:t>
            </a:r>
            <a:r>
              <a:rPr lang="pt-BR" b="1" dirty="0">
                <a:solidFill>
                  <a:srgbClr val="FF0000"/>
                </a:solidFill>
              </a:rPr>
              <a:t>+ c </a:t>
            </a:r>
            <a:endParaRPr lang="pt-BR" dirty="0" smtClean="0"/>
          </a:p>
          <a:p>
            <a:pPr lvl="1"/>
            <a:r>
              <a:rPr lang="pt-BR" dirty="0"/>
              <a:t> </a:t>
            </a:r>
            <a:r>
              <a:rPr lang="pt-BR" dirty="0" smtClean="0"/>
              <a:t>           </a:t>
            </a:r>
            <a:r>
              <a:rPr lang="el-GR" dirty="0" smtClean="0"/>
              <a:t>Θ</a:t>
            </a:r>
            <a:r>
              <a:rPr lang="en-US" dirty="0"/>
              <a:t>(</a:t>
            </a:r>
            <a:r>
              <a:rPr lang="pt-BR" dirty="0"/>
              <a:t>n)</a:t>
            </a: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28</a:t>
            </a:fld>
            <a:endParaRPr lang="en-GB"/>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486318"/>
            <a:ext cx="523631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06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fade">
                                      <p:cBhvr>
                                        <p:cTn id="20" dur="500"/>
                                        <p:tgtEl>
                                          <p:spTgt spid="61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spawn n-1 times?</a:t>
            </a:r>
            <a:endParaRPr lang="en-US" dirty="0"/>
          </a:p>
        </p:txBody>
      </p:sp>
      <p:sp>
        <p:nvSpPr>
          <p:cNvPr id="3" name="Content Placeholder 2"/>
          <p:cNvSpPr>
            <a:spLocks noGrp="1"/>
          </p:cNvSpPr>
          <p:nvPr>
            <p:ph idx="1"/>
          </p:nvPr>
        </p:nvSpPr>
        <p:spPr>
          <a:xfrm>
            <a:off x="304800" y="827112"/>
            <a:ext cx="8458200" cy="5410200"/>
          </a:xfrm>
        </p:spPr>
        <p:txBody>
          <a:bodyPr/>
          <a:lstStyle/>
          <a:p>
            <a:r>
              <a:rPr lang="en-US" dirty="0"/>
              <a:t>Creating a thread is not </a:t>
            </a:r>
            <a:r>
              <a:rPr lang="en-US" b="1" dirty="0" smtClean="0">
                <a:solidFill>
                  <a:srgbClr val="FF0000"/>
                </a:solidFill>
              </a:rPr>
              <a:t>free,</a:t>
            </a:r>
            <a:r>
              <a:rPr lang="en-US" dirty="0" smtClean="0">
                <a:solidFill>
                  <a:srgbClr val="FF0000"/>
                </a:solidFill>
              </a:rPr>
              <a:t> </a:t>
            </a:r>
            <a:r>
              <a:rPr lang="en-US" dirty="0"/>
              <a:t>but takes some time. </a:t>
            </a:r>
          </a:p>
          <a:p>
            <a:pPr lvl="1"/>
            <a:r>
              <a:rPr lang="en-US" dirty="0"/>
              <a:t>Assume that it takes constant time </a:t>
            </a:r>
            <a:r>
              <a:rPr lang="en-US" b="1" dirty="0">
                <a:solidFill>
                  <a:srgbClr val="FF0000"/>
                </a:solidFill>
              </a:rPr>
              <a:t>c</a:t>
            </a:r>
            <a:r>
              <a:rPr lang="en-US" dirty="0"/>
              <a:t>. </a:t>
            </a:r>
            <a:endParaRPr lang="en-US" dirty="0" smtClean="0"/>
          </a:p>
          <a:p>
            <a:pPr lvl="1"/>
            <a:endParaRPr lang="en-US" dirty="0"/>
          </a:p>
          <a:p>
            <a:r>
              <a:rPr lang="en-US" dirty="0" smtClean="0"/>
              <a:t>Using </a:t>
            </a:r>
            <a:r>
              <a:rPr lang="en-US" dirty="0" smtClean="0"/>
              <a:t>two </a:t>
            </a:r>
            <a:r>
              <a:rPr lang="en-US" dirty="0" smtClean="0"/>
              <a:t>spawns</a:t>
            </a:r>
            <a:endParaRPr lang="en-US" dirty="0" smtClean="0"/>
          </a:p>
          <a:p>
            <a:pPr lvl="1"/>
            <a:r>
              <a:rPr lang="en-US" dirty="0"/>
              <a:t>Span: </a:t>
            </a:r>
            <a:r>
              <a:rPr lang="en-US" dirty="0" smtClean="0"/>
              <a:t>T</a:t>
            </a:r>
            <a:r>
              <a:rPr lang="en-US" baseline="-25000" dirty="0" smtClean="0"/>
              <a:t>∞</a:t>
            </a:r>
            <a:r>
              <a:rPr lang="pt-BR" dirty="0" smtClean="0"/>
              <a:t>(</a:t>
            </a:r>
            <a:r>
              <a:rPr lang="pt-BR" i="1" dirty="0" smtClean="0"/>
              <a:t>n</a:t>
            </a:r>
            <a:r>
              <a:rPr lang="pt-BR" dirty="0" smtClean="0"/>
              <a:t>) = </a:t>
            </a:r>
            <a:r>
              <a:rPr lang="pt-BR" dirty="0"/>
              <a:t>max(</a:t>
            </a:r>
            <a:r>
              <a:rPr lang="en-US" dirty="0"/>
              <a:t>T</a:t>
            </a:r>
            <a:r>
              <a:rPr lang="en-US" baseline="-25000" dirty="0"/>
              <a:t>∞</a:t>
            </a:r>
            <a:r>
              <a:rPr lang="pt-BR" dirty="0"/>
              <a:t>(</a:t>
            </a:r>
            <a:r>
              <a:rPr lang="pt-BR" i="1" dirty="0" smtClean="0"/>
              <a:t>n/3</a:t>
            </a:r>
            <a:r>
              <a:rPr lang="pt-BR" dirty="0" smtClean="0"/>
              <a:t>), </a:t>
            </a:r>
            <a:r>
              <a:rPr lang="en-US" dirty="0"/>
              <a:t>T</a:t>
            </a:r>
            <a:r>
              <a:rPr lang="en-US" baseline="-25000" dirty="0"/>
              <a:t>∞</a:t>
            </a:r>
            <a:r>
              <a:rPr lang="pt-BR" dirty="0"/>
              <a:t>(</a:t>
            </a:r>
            <a:r>
              <a:rPr lang="pt-BR" i="1" dirty="0"/>
              <a:t>n </a:t>
            </a:r>
            <a:r>
              <a:rPr lang="pt-BR" i="1" dirty="0" smtClean="0"/>
              <a:t>/3</a:t>
            </a:r>
            <a:r>
              <a:rPr lang="pt-BR" dirty="0" smtClean="0"/>
              <a:t>), </a:t>
            </a:r>
            <a:r>
              <a:rPr lang="en-US" dirty="0"/>
              <a:t>T</a:t>
            </a:r>
            <a:r>
              <a:rPr lang="en-US" baseline="-25000" dirty="0"/>
              <a:t>∞</a:t>
            </a:r>
            <a:r>
              <a:rPr lang="pt-BR" dirty="0"/>
              <a:t>(</a:t>
            </a:r>
            <a:r>
              <a:rPr lang="pt-BR" i="1" dirty="0"/>
              <a:t>n /3</a:t>
            </a:r>
            <a:r>
              <a:rPr lang="pt-BR" dirty="0"/>
              <a:t>)</a:t>
            </a:r>
            <a:r>
              <a:rPr lang="pt-BR" dirty="0" smtClean="0"/>
              <a:t>) </a:t>
            </a:r>
            <a:r>
              <a:rPr lang="pt-BR" b="1" dirty="0">
                <a:solidFill>
                  <a:srgbClr val="FF0000"/>
                </a:solidFill>
              </a:rPr>
              <a:t>+ </a:t>
            </a:r>
            <a:r>
              <a:rPr lang="pt-BR" b="1" dirty="0" smtClean="0">
                <a:solidFill>
                  <a:srgbClr val="FF0000"/>
                </a:solidFill>
              </a:rPr>
              <a:t>2c </a:t>
            </a:r>
            <a:endParaRPr lang="pt-BR" dirty="0"/>
          </a:p>
          <a:p>
            <a:pPr lvl="1"/>
            <a:r>
              <a:rPr lang="en-US" dirty="0" smtClean="0"/>
              <a:t>          T</a:t>
            </a:r>
            <a:r>
              <a:rPr lang="en-US" baseline="-25000" dirty="0"/>
              <a:t>∞</a:t>
            </a:r>
            <a:r>
              <a:rPr lang="pt-BR" dirty="0"/>
              <a:t>(</a:t>
            </a:r>
            <a:r>
              <a:rPr lang="pt-BR" i="1" dirty="0"/>
              <a:t>n</a:t>
            </a:r>
            <a:r>
              <a:rPr lang="pt-BR" dirty="0"/>
              <a:t>) </a:t>
            </a:r>
            <a:r>
              <a:rPr lang="pt-BR" dirty="0" smtClean="0"/>
              <a:t>= </a:t>
            </a:r>
            <a:r>
              <a:rPr lang="en-US" dirty="0" smtClean="0"/>
              <a:t>T</a:t>
            </a:r>
            <a:r>
              <a:rPr lang="en-US" baseline="-25000" dirty="0"/>
              <a:t>∞</a:t>
            </a:r>
            <a:r>
              <a:rPr lang="pt-BR" dirty="0"/>
              <a:t>(</a:t>
            </a:r>
            <a:r>
              <a:rPr lang="pt-BR" i="1" dirty="0"/>
              <a:t>n </a:t>
            </a:r>
            <a:r>
              <a:rPr lang="pt-BR" i="1" dirty="0" smtClean="0"/>
              <a:t>/3</a:t>
            </a:r>
            <a:r>
              <a:rPr lang="pt-BR" dirty="0" smtClean="0"/>
              <a:t>) </a:t>
            </a:r>
            <a:r>
              <a:rPr lang="pt-BR" b="1" dirty="0">
                <a:solidFill>
                  <a:srgbClr val="FF0000"/>
                </a:solidFill>
              </a:rPr>
              <a:t>+ </a:t>
            </a:r>
            <a:r>
              <a:rPr lang="pt-BR" b="1" dirty="0" smtClean="0">
                <a:solidFill>
                  <a:srgbClr val="FF0000"/>
                </a:solidFill>
              </a:rPr>
              <a:t>2c</a:t>
            </a:r>
            <a:r>
              <a:rPr lang="pt-BR" dirty="0" smtClean="0"/>
              <a:t> </a:t>
            </a:r>
          </a:p>
          <a:p>
            <a:pPr lvl="1"/>
            <a:r>
              <a:rPr lang="pt-BR" dirty="0"/>
              <a:t> </a:t>
            </a:r>
            <a:r>
              <a:rPr lang="pt-BR" dirty="0" smtClean="0"/>
              <a:t>         </a:t>
            </a:r>
            <a:r>
              <a:rPr lang="el-GR" dirty="0" smtClean="0"/>
              <a:t>Θ(</a:t>
            </a:r>
            <a:r>
              <a:rPr lang="en-US" dirty="0" err="1"/>
              <a:t>lg</a:t>
            </a:r>
            <a:r>
              <a:rPr lang="en-US" i="1" dirty="0" err="1"/>
              <a:t>n</a:t>
            </a:r>
            <a:r>
              <a:rPr lang="en-US" dirty="0"/>
              <a:t>)	</a:t>
            </a:r>
          </a:p>
          <a:p>
            <a:pPr lvl="1"/>
            <a:r>
              <a:rPr lang="en-US" dirty="0"/>
              <a:t>Work: T</a:t>
            </a:r>
            <a:r>
              <a:rPr lang="en-US" baseline="-25000" dirty="0"/>
              <a:t>1</a:t>
            </a:r>
            <a:r>
              <a:rPr lang="pt-BR" dirty="0"/>
              <a:t>(</a:t>
            </a:r>
            <a:r>
              <a:rPr lang="pt-BR" i="1" dirty="0"/>
              <a:t>n</a:t>
            </a:r>
            <a:r>
              <a:rPr lang="pt-BR" dirty="0"/>
              <a:t>) = </a:t>
            </a:r>
            <a:r>
              <a:rPr lang="pt-BR" dirty="0" smtClean="0"/>
              <a:t>3T</a:t>
            </a:r>
            <a:r>
              <a:rPr lang="pt-BR" baseline="-25000" dirty="0" smtClean="0"/>
              <a:t>1</a:t>
            </a:r>
            <a:r>
              <a:rPr lang="pt-BR" dirty="0" smtClean="0"/>
              <a:t>(n/3) </a:t>
            </a:r>
            <a:r>
              <a:rPr lang="pt-BR" b="1" dirty="0">
                <a:solidFill>
                  <a:srgbClr val="FF0000"/>
                </a:solidFill>
              </a:rPr>
              <a:t>+ </a:t>
            </a:r>
            <a:r>
              <a:rPr lang="pt-BR" b="1" dirty="0" smtClean="0">
                <a:solidFill>
                  <a:srgbClr val="FF0000"/>
                </a:solidFill>
              </a:rPr>
              <a:t>2c</a:t>
            </a:r>
          </a:p>
          <a:p>
            <a:pPr lvl="1"/>
            <a:r>
              <a:rPr lang="pt-BR" b="1" dirty="0">
                <a:solidFill>
                  <a:srgbClr val="FF0000"/>
                </a:solidFill>
              </a:rPr>
              <a:t> </a:t>
            </a:r>
            <a:r>
              <a:rPr lang="pt-BR" b="1" dirty="0" smtClean="0">
                <a:solidFill>
                  <a:srgbClr val="FF0000"/>
                </a:solidFill>
              </a:rPr>
              <a:t>          </a:t>
            </a:r>
            <a:r>
              <a:rPr lang="el-GR" dirty="0" smtClean="0"/>
              <a:t>Θ</a:t>
            </a:r>
            <a:r>
              <a:rPr lang="en-US" dirty="0"/>
              <a:t>(</a:t>
            </a:r>
            <a:r>
              <a:rPr lang="pt-BR" dirty="0"/>
              <a:t>n)</a:t>
            </a: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29</a:t>
            </a:fld>
            <a:endParaRPr lang="en-GB"/>
          </a:p>
        </p:txBody>
      </p:sp>
    </p:spTree>
    <p:extLst>
      <p:ext uri="{BB962C8B-B14F-4D97-AF65-F5344CB8AC3E}">
        <p14:creationId xmlns:p14="http://schemas.microsoft.com/office/powerpoint/2010/main" val="178082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9532" y="913510"/>
            <a:ext cx="7921625" cy="482790"/>
          </a:xfrm>
          <a:prstGeom prst="rect">
            <a:avLst/>
          </a:prstGeom>
          <a:solidFill>
            <a:srgbClr val="92D050"/>
          </a:solidFill>
          <a:ln w="9525" algn="ctr">
            <a:solidFill>
              <a:schemeClr val="tx1"/>
            </a:solidFill>
            <a:round/>
            <a:headEnd/>
            <a:tailEnd/>
          </a:ln>
        </p:spPr>
        <p:txBody>
          <a:bodyPr/>
          <a:lstStyle/>
          <a:p>
            <a:endParaRPr lang="en-US"/>
          </a:p>
        </p:txBody>
      </p:sp>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Nested parallelism</a:t>
            </a:r>
          </a:p>
          <a:p>
            <a:r>
              <a:rPr lang="en-US" dirty="0" smtClean="0"/>
              <a:t>Work</a:t>
            </a:r>
            <a:r>
              <a:rPr lang="en-US" dirty="0"/>
              <a:t>, span, and </a:t>
            </a:r>
            <a:r>
              <a:rPr lang="en-US" dirty="0" smtClean="0"/>
              <a:t>parallelism</a:t>
            </a:r>
          </a:p>
          <a:p>
            <a:r>
              <a:rPr lang="en-US" dirty="0"/>
              <a:t>Parallel loops </a:t>
            </a:r>
            <a:endParaRPr lang="en-US" dirty="0" smtClean="0"/>
          </a:p>
          <a:p>
            <a:r>
              <a:rPr lang="en-US" dirty="0" smtClean="0"/>
              <a:t>Multithreaded merge sort</a:t>
            </a:r>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a:t>
            </a:fld>
            <a:endParaRPr lang="en-GB"/>
          </a:p>
        </p:txBody>
      </p:sp>
    </p:spTree>
    <p:extLst>
      <p:ext uri="{BB962C8B-B14F-4D97-AF65-F5344CB8AC3E}">
        <p14:creationId xmlns:p14="http://schemas.microsoft.com/office/powerpoint/2010/main" val="55810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doing n copies in parallel?</a:t>
            </a:r>
            <a:endParaRPr lang="en-US" dirty="0"/>
          </a:p>
        </p:txBody>
      </p:sp>
      <p:sp>
        <p:nvSpPr>
          <p:cNvPr id="3" name="Content Placeholder 2"/>
          <p:cNvSpPr>
            <a:spLocks noGrp="1"/>
          </p:cNvSpPr>
          <p:nvPr>
            <p:ph idx="1"/>
          </p:nvPr>
        </p:nvSpPr>
        <p:spPr>
          <a:xfrm>
            <a:off x="251520" y="914400"/>
            <a:ext cx="8458200" cy="5410200"/>
          </a:xfrm>
        </p:spPr>
        <p:txBody>
          <a:bodyPr/>
          <a:lstStyle/>
          <a:p>
            <a:r>
              <a:rPr lang="en-US" dirty="0" smtClean="0"/>
              <a:t>Creating a thread is not </a:t>
            </a:r>
            <a:r>
              <a:rPr lang="en-US" b="1" dirty="0" smtClean="0">
                <a:solidFill>
                  <a:srgbClr val="FF0000"/>
                </a:solidFill>
              </a:rPr>
              <a:t>free</a:t>
            </a:r>
            <a:r>
              <a:rPr lang="en-US" dirty="0" smtClean="0">
                <a:solidFill>
                  <a:srgbClr val="FF0000"/>
                </a:solidFill>
              </a:rPr>
              <a:t> </a:t>
            </a:r>
            <a:r>
              <a:rPr lang="en-US" dirty="0" smtClean="0"/>
              <a:t>but takes some time. </a:t>
            </a:r>
          </a:p>
          <a:p>
            <a:pPr lvl="1"/>
            <a:r>
              <a:rPr lang="en-US" dirty="0" smtClean="0"/>
              <a:t>Assume that it takes constant time c. </a:t>
            </a:r>
          </a:p>
          <a:p>
            <a:endParaRPr lang="en-US" dirty="0" smtClean="0"/>
          </a:p>
          <a:p>
            <a:r>
              <a:rPr lang="en-US" dirty="0" smtClean="0"/>
              <a:t>If we make </a:t>
            </a:r>
            <a:r>
              <a:rPr lang="en-US" b="1" dirty="0" smtClean="0">
                <a:solidFill>
                  <a:srgbClr val="FF0000"/>
                </a:solidFill>
              </a:rPr>
              <a:t>n-1</a:t>
            </a:r>
            <a:r>
              <a:rPr lang="en-US" dirty="0" smtClean="0"/>
              <a:t> spawn threads and each thread copies one element, then we have the following:  </a:t>
            </a:r>
          </a:p>
          <a:p>
            <a:pPr lvl="1"/>
            <a:r>
              <a:rPr lang="en-US" dirty="0" smtClean="0"/>
              <a:t>Span: T</a:t>
            </a:r>
            <a:r>
              <a:rPr lang="en-US" baseline="-25000" dirty="0" smtClean="0"/>
              <a:t>∞</a:t>
            </a:r>
            <a:r>
              <a:rPr lang="pt-BR" dirty="0" smtClean="0"/>
              <a:t>(</a:t>
            </a:r>
            <a:r>
              <a:rPr lang="pt-BR" i="1" dirty="0" smtClean="0"/>
              <a:t>n</a:t>
            </a:r>
            <a:r>
              <a:rPr lang="pt-BR" dirty="0" smtClean="0"/>
              <a:t>) = max(</a:t>
            </a:r>
            <a:r>
              <a:rPr lang="en-US" dirty="0" smtClean="0"/>
              <a:t>T</a:t>
            </a:r>
            <a:r>
              <a:rPr lang="en-US" baseline="-25000" dirty="0" smtClean="0"/>
              <a:t>∞</a:t>
            </a:r>
            <a:r>
              <a:rPr lang="pt-BR" dirty="0" smtClean="0"/>
              <a:t>(</a:t>
            </a:r>
            <a:r>
              <a:rPr lang="pt-BR" i="1" dirty="0" smtClean="0"/>
              <a:t>n/</a:t>
            </a:r>
            <a:r>
              <a:rPr lang="pt-BR" b="1" i="1" dirty="0" smtClean="0">
                <a:solidFill>
                  <a:srgbClr val="FF0000"/>
                </a:solidFill>
              </a:rPr>
              <a:t>n</a:t>
            </a:r>
            <a:r>
              <a:rPr lang="pt-BR" dirty="0" smtClean="0"/>
              <a:t>), ..., </a:t>
            </a:r>
            <a:r>
              <a:rPr lang="en-US" dirty="0"/>
              <a:t>T</a:t>
            </a:r>
            <a:r>
              <a:rPr lang="en-US" baseline="-25000" dirty="0"/>
              <a:t>∞</a:t>
            </a:r>
            <a:r>
              <a:rPr lang="pt-BR" dirty="0" smtClean="0"/>
              <a:t>(</a:t>
            </a:r>
            <a:r>
              <a:rPr lang="pt-BR" i="1" dirty="0" smtClean="0"/>
              <a:t>n/</a:t>
            </a:r>
            <a:r>
              <a:rPr lang="pt-BR" b="1" i="1" dirty="0" smtClean="0">
                <a:solidFill>
                  <a:srgbClr val="FF0000"/>
                </a:solidFill>
              </a:rPr>
              <a:t>n</a:t>
            </a:r>
            <a:r>
              <a:rPr lang="pt-BR" dirty="0" smtClean="0"/>
              <a:t>)) + (</a:t>
            </a:r>
            <a:r>
              <a:rPr lang="pt-BR" b="1" dirty="0" smtClean="0">
                <a:solidFill>
                  <a:srgbClr val="FF0000"/>
                </a:solidFill>
              </a:rPr>
              <a:t>n-1</a:t>
            </a:r>
            <a:r>
              <a:rPr lang="pt-BR" dirty="0" smtClean="0"/>
              <a:t>)</a:t>
            </a:r>
            <a:r>
              <a:rPr lang="pt-BR" dirty="0" smtClean="0">
                <a:solidFill>
                  <a:srgbClr val="FF0000"/>
                </a:solidFill>
              </a:rPr>
              <a:t>*</a:t>
            </a:r>
            <a:r>
              <a:rPr lang="pt-BR" b="1" dirty="0" smtClean="0">
                <a:solidFill>
                  <a:srgbClr val="FF0000"/>
                </a:solidFill>
              </a:rPr>
              <a:t>c</a:t>
            </a:r>
            <a:r>
              <a:rPr lang="pt-BR" dirty="0" smtClean="0"/>
              <a:t>= </a:t>
            </a:r>
            <a:endParaRPr lang="pt-BR" dirty="0" smtClean="0"/>
          </a:p>
          <a:p>
            <a:pPr lvl="1"/>
            <a:r>
              <a:rPr lang="pt-BR" dirty="0"/>
              <a:t> </a:t>
            </a:r>
            <a:r>
              <a:rPr lang="pt-BR" dirty="0" smtClean="0"/>
              <a:t>          </a:t>
            </a:r>
            <a:r>
              <a:rPr lang="en-US" dirty="0" smtClean="0"/>
              <a:t>T</a:t>
            </a:r>
            <a:r>
              <a:rPr lang="en-US" baseline="-25000" dirty="0"/>
              <a:t>∞</a:t>
            </a:r>
            <a:r>
              <a:rPr lang="pt-BR" dirty="0"/>
              <a:t>(</a:t>
            </a:r>
            <a:r>
              <a:rPr lang="pt-BR" i="1" dirty="0"/>
              <a:t>n</a:t>
            </a:r>
            <a:r>
              <a:rPr lang="pt-BR" dirty="0"/>
              <a:t>) </a:t>
            </a:r>
            <a:r>
              <a:rPr lang="pt-BR" dirty="0" smtClean="0"/>
              <a:t>=  </a:t>
            </a:r>
            <a:r>
              <a:rPr lang="en-US" dirty="0" smtClean="0"/>
              <a:t>a</a:t>
            </a:r>
            <a:r>
              <a:rPr lang="en-US" dirty="0" smtClean="0"/>
              <a:t>+(</a:t>
            </a:r>
            <a:r>
              <a:rPr lang="en-US" b="1" dirty="0" smtClean="0">
                <a:solidFill>
                  <a:srgbClr val="FF0000"/>
                </a:solidFill>
              </a:rPr>
              <a:t>n-1</a:t>
            </a:r>
            <a:r>
              <a:rPr lang="en-US" dirty="0" smtClean="0"/>
              <a:t>)</a:t>
            </a:r>
            <a:r>
              <a:rPr lang="en-US" dirty="0" smtClean="0">
                <a:solidFill>
                  <a:srgbClr val="FF0000"/>
                </a:solidFill>
              </a:rPr>
              <a:t>*</a:t>
            </a:r>
            <a:r>
              <a:rPr lang="en-US" b="1" dirty="0" smtClean="0">
                <a:solidFill>
                  <a:srgbClr val="FF0000"/>
                </a:solidFill>
              </a:rPr>
              <a:t>c</a:t>
            </a:r>
            <a:r>
              <a:rPr lang="en-US" dirty="0" smtClean="0"/>
              <a:t> </a:t>
            </a:r>
            <a:endParaRPr lang="en-US" dirty="0"/>
          </a:p>
          <a:p>
            <a:pPr lvl="1"/>
            <a:r>
              <a:rPr lang="en-US" dirty="0" smtClean="0"/>
              <a:t>           </a:t>
            </a:r>
            <a:r>
              <a:rPr lang="el-GR" dirty="0" smtClean="0"/>
              <a:t>Θ</a:t>
            </a:r>
            <a:r>
              <a:rPr lang="en-US" dirty="0"/>
              <a:t>(</a:t>
            </a:r>
            <a:r>
              <a:rPr lang="pt-BR" dirty="0"/>
              <a:t>n)</a:t>
            </a:r>
            <a:endParaRPr lang="en-US" dirty="0" smtClean="0"/>
          </a:p>
          <a:p>
            <a:pPr lvl="1"/>
            <a:r>
              <a:rPr lang="en-US" dirty="0" smtClean="0"/>
              <a:t>Work</a:t>
            </a:r>
            <a:r>
              <a:rPr lang="en-US" dirty="0"/>
              <a:t>: T</a:t>
            </a:r>
            <a:r>
              <a:rPr lang="en-US" baseline="-25000" dirty="0"/>
              <a:t>1</a:t>
            </a:r>
            <a:r>
              <a:rPr lang="pt-BR" dirty="0"/>
              <a:t>(</a:t>
            </a:r>
            <a:r>
              <a:rPr lang="pt-BR" i="1" dirty="0"/>
              <a:t>n</a:t>
            </a:r>
            <a:r>
              <a:rPr lang="pt-BR" dirty="0"/>
              <a:t>) = </a:t>
            </a:r>
            <a:r>
              <a:rPr lang="pt-BR" dirty="0" smtClean="0"/>
              <a:t>nT</a:t>
            </a:r>
            <a:r>
              <a:rPr lang="pt-BR" baseline="-25000" dirty="0" smtClean="0"/>
              <a:t>1</a:t>
            </a:r>
            <a:r>
              <a:rPr lang="pt-BR" dirty="0" smtClean="0"/>
              <a:t>(1) + (</a:t>
            </a:r>
            <a:r>
              <a:rPr lang="pt-BR" b="1" dirty="0" smtClean="0">
                <a:solidFill>
                  <a:srgbClr val="FF0000"/>
                </a:solidFill>
              </a:rPr>
              <a:t>n-1</a:t>
            </a:r>
            <a:r>
              <a:rPr lang="pt-BR" dirty="0" smtClean="0"/>
              <a:t>)</a:t>
            </a:r>
            <a:r>
              <a:rPr lang="pt-BR" dirty="0" smtClean="0">
                <a:solidFill>
                  <a:srgbClr val="FF0000"/>
                </a:solidFill>
              </a:rPr>
              <a:t>*</a:t>
            </a:r>
            <a:r>
              <a:rPr lang="pt-BR" b="1" dirty="0" smtClean="0">
                <a:solidFill>
                  <a:srgbClr val="FF0000"/>
                </a:solidFill>
              </a:rPr>
              <a:t>c</a:t>
            </a:r>
          </a:p>
          <a:p>
            <a:pPr lvl="1"/>
            <a:r>
              <a:rPr lang="pt-BR" dirty="0"/>
              <a:t> </a:t>
            </a:r>
            <a:r>
              <a:rPr lang="pt-BR" dirty="0" smtClean="0"/>
              <a:t>          </a:t>
            </a:r>
            <a:r>
              <a:rPr lang="el-GR" dirty="0" smtClean="0"/>
              <a:t>Θ</a:t>
            </a:r>
            <a:r>
              <a:rPr lang="en-US" dirty="0"/>
              <a:t>(</a:t>
            </a:r>
            <a:r>
              <a:rPr lang="pt-BR" dirty="0"/>
              <a:t>n</a:t>
            </a:r>
            <a:r>
              <a:rPr lang="pt-BR" dirty="0" smtClean="0"/>
              <a:t>)</a:t>
            </a:r>
          </a:p>
          <a:p>
            <a:endParaRPr lang="pt-BR" dirty="0" smtClean="0"/>
          </a:p>
          <a:p>
            <a:pPr lvl="1"/>
            <a:endParaRPr lang="en-US" dirty="0"/>
          </a:p>
          <a:p>
            <a:pPr lvl="1"/>
            <a:endParaRPr lang="pt-BR" dirty="0"/>
          </a:p>
          <a:p>
            <a:endParaRPr lang="pt-BR" dirty="0" smtClean="0"/>
          </a:p>
          <a:p>
            <a:pPr lvl="1"/>
            <a:endParaRPr lang="en-US" dirty="0" smtClean="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30</a:t>
            </a:fld>
            <a:endParaRPr lang="en-GB"/>
          </a:p>
        </p:txBody>
      </p:sp>
    </p:spTree>
    <p:extLst>
      <p:ext uri="{BB962C8B-B14F-4D97-AF65-F5344CB8AC3E}">
        <p14:creationId xmlns:p14="http://schemas.microsoft.com/office/powerpoint/2010/main" val="304815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doing n copies in parallel?</a:t>
            </a:r>
            <a:endParaRPr lang="en-US" dirty="0"/>
          </a:p>
        </p:txBody>
      </p:sp>
      <p:sp>
        <p:nvSpPr>
          <p:cNvPr id="3" name="Content Placeholder 2"/>
          <p:cNvSpPr>
            <a:spLocks noGrp="1"/>
          </p:cNvSpPr>
          <p:nvPr>
            <p:ph idx="1"/>
          </p:nvPr>
        </p:nvSpPr>
        <p:spPr>
          <a:xfrm>
            <a:off x="251520" y="914400"/>
            <a:ext cx="8458200" cy="5410200"/>
          </a:xfrm>
        </p:spPr>
        <p:txBody>
          <a:bodyPr/>
          <a:lstStyle/>
          <a:p>
            <a:r>
              <a:rPr lang="en-US" dirty="0" smtClean="0"/>
              <a:t>Creating a thread is not </a:t>
            </a:r>
            <a:r>
              <a:rPr lang="en-US" b="1" dirty="0" smtClean="0">
                <a:solidFill>
                  <a:srgbClr val="FF0000"/>
                </a:solidFill>
              </a:rPr>
              <a:t>free</a:t>
            </a:r>
            <a:r>
              <a:rPr lang="en-US" dirty="0" smtClean="0">
                <a:solidFill>
                  <a:srgbClr val="FF0000"/>
                </a:solidFill>
              </a:rPr>
              <a:t> </a:t>
            </a:r>
            <a:r>
              <a:rPr lang="en-US" dirty="0" smtClean="0"/>
              <a:t>but takes some time. </a:t>
            </a:r>
          </a:p>
          <a:p>
            <a:pPr lvl="1"/>
            <a:r>
              <a:rPr lang="en-US" dirty="0" smtClean="0"/>
              <a:t>Assume that it takes constant time c. </a:t>
            </a:r>
          </a:p>
          <a:p>
            <a:endParaRPr lang="en-US" dirty="0" smtClean="0"/>
          </a:p>
          <a:p>
            <a:r>
              <a:rPr lang="pt-BR" dirty="0" smtClean="0"/>
              <a:t>Assume that we have P processing units, and we make   P-1 spawn threads. </a:t>
            </a:r>
          </a:p>
          <a:p>
            <a:pPr lvl="1"/>
            <a:r>
              <a:rPr lang="en-US" dirty="0" smtClean="0"/>
              <a:t>Span: T</a:t>
            </a:r>
            <a:r>
              <a:rPr lang="en-US" altLang="zh-CN" baseline="-25000" dirty="0" smtClean="0"/>
              <a:t>P</a:t>
            </a:r>
            <a:r>
              <a:rPr lang="pt-BR" dirty="0" smtClean="0"/>
              <a:t>(</a:t>
            </a:r>
            <a:r>
              <a:rPr lang="pt-BR" i="1" dirty="0" smtClean="0"/>
              <a:t>n</a:t>
            </a:r>
            <a:r>
              <a:rPr lang="pt-BR" dirty="0" smtClean="0"/>
              <a:t>) = max(</a:t>
            </a:r>
            <a:r>
              <a:rPr lang="en-US" dirty="0" smtClean="0"/>
              <a:t>T</a:t>
            </a:r>
            <a:r>
              <a:rPr lang="en-US" altLang="zh-CN" baseline="-25000" dirty="0" smtClean="0"/>
              <a:t>P</a:t>
            </a:r>
            <a:r>
              <a:rPr lang="pt-BR" dirty="0" smtClean="0"/>
              <a:t>(</a:t>
            </a:r>
            <a:r>
              <a:rPr lang="pt-BR" i="1" dirty="0" smtClean="0"/>
              <a:t>n/</a:t>
            </a:r>
            <a:r>
              <a:rPr lang="pt-BR" b="1" i="1" dirty="0" smtClean="0">
                <a:solidFill>
                  <a:srgbClr val="FF0000"/>
                </a:solidFill>
              </a:rPr>
              <a:t>P</a:t>
            </a:r>
            <a:r>
              <a:rPr lang="pt-BR" dirty="0" smtClean="0"/>
              <a:t>), ..., </a:t>
            </a:r>
            <a:r>
              <a:rPr lang="en-US" dirty="0" smtClean="0"/>
              <a:t>T</a:t>
            </a:r>
            <a:r>
              <a:rPr lang="en-US" altLang="zh-CN" baseline="-25000" dirty="0" smtClean="0"/>
              <a:t>P</a:t>
            </a:r>
            <a:r>
              <a:rPr lang="pt-BR" dirty="0" smtClean="0"/>
              <a:t>(</a:t>
            </a:r>
            <a:r>
              <a:rPr lang="pt-BR" i="1" dirty="0" smtClean="0"/>
              <a:t>n/</a:t>
            </a:r>
            <a:r>
              <a:rPr lang="pt-BR" b="1" i="1" dirty="0" smtClean="0">
                <a:solidFill>
                  <a:srgbClr val="FF0000"/>
                </a:solidFill>
              </a:rPr>
              <a:t>P</a:t>
            </a:r>
            <a:r>
              <a:rPr lang="pt-BR" dirty="0" smtClean="0"/>
              <a:t>)) + (</a:t>
            </a:r>
            <a:r>
              <a:rPr lang="pt-BR" b="1" dirty="0" smtClean="0">
                <a:solidFill>
                  <a:srgbClr val="FF0000"/>
                </a:solidFill>
              </a:rPr>
              <a:t>P-1</a:t>
            </a:r>
            <a:r>
              <a:rPr lang="pt-BR" dirty="0" smtClean="0"/>
              <a:t>)</a:t>
            </a:r>
            <a:r>
              <a:rPr lang="pt-BR" b="1" dirty="0" smtClean="0">
                <a:solidFill>
                  <a:srgbClr val="FF0000"/>
                </a:solidFill>
              </a:rPr>
              <a:t>*c</a:t>
            </a:r>
            <a:endParaRPr lang="pt-BR" dirty="0" smtClean="0"/>
          </a:p>
          <a:p>
            <a:pPr lvl="1"/>
            <a:r>
              <a:rPr lang="pt-BR" dirty="0"/>
              <a:t> </a:t>
            </a:r>
            <a:r>
              <a:rPr lang="pt-BR" dirty="0" smtClean="0"/>
              <a:t>          </a:t>
            </a:r>
            <a:r>
              <a:rPr lang="en-US" dirty="0" smtClean="0"/>
              <a:t>T</a:t>
            </a:r>
            <a:r>
              <a:rPr lang="en-US" altLang="zh-CN" baseline="-25000" dirty="0" smtClean="0"/>
              <a:t>P</a:t>
            </a:r>
            <a:r>
              <a:rPr lang="pt-BR" dirty="0"/>
              <a:t>(</a:t>
            </a:r>
            <a:r>
              <a:rPr lang="pt-BR" i="1" dirty="0"/>
              <a:t>n</a:t>
            </a:r>
            <a:r>
              <a:rPr lang="pt-BR" dirty="0"/>
              <a:t>) </a:t>
            </a:r>
            <a:r>
              <a:rPr lang="pt-BR" dirty="0" smtClean="0"/>
              <a:t>= </a:t>
            </a:r>
            <a:r>
              <a:rPr lang="en-US" dirty="0" smtClean="0"/>
              <a:t>T</a:t>
            </a:r>
            <a:r>
              <a:rPr lang="en-US" altLang="zh-CN" baseline="-25000" dirty="0" smtClean="0"/>
              <a:t>P</a:t>
            </a:r>
            <a:r>
              <a:rPr lang="pt-BR" dirty="0" smtClean="0"/>
              <a:t>(n/</a:t>
            </a:r>
            <a:r>
              <a:rPr lang="pt-BR" b="1" dirty="0" smtClean="0">
                <a:solidFill>
                  <a:srgbClr val="FF0000"/>
                </a:solidFill>
              </a:rPr>
              <a:t>P</a:t>
            </a:r>
            <a:r>
              <a:rPr lang="pt-BR" dirty="0" smtClean="0"/>
              <a:t>)</a:t>
            </a:r>
            <a:r>
              <a:rPr lang="en-US" dirty="0" smtClean="0"/>
              <a:t>+(</a:t>
            </a:r>
            <a:r>
              <a:rPr lang="en-US" b="1" dirty="0" smtClean="0">
                <a:solidFill>
                  <a:srgbClr val="FF0000"/>
                </a:solidFill>
              </a:rPr>
              <a:t>P-1</a:t>
            </a:r>
            <a:r>
              <a:rPr lang="en-US" dirty="0" smtClean="0"/>
              <a:t>)</a:t>
            </a:r>
            <a:r>
              <a:rPr lang="en-US" b="1" dirty="0" smtClean="0">
                <a:solidFill>
                  <a:srgbClr val="FF0000"/>
                </a:solidFill>
              </a:rPr>
              <a:t>*c</a:t>
            </a:r>
            <a:r>
              <a:rPr lang="en-US" dirty="0" smtClean="0"/>
              <a:t> </a:t>
            </a:r>
          </a:p>
          <a:p>
            <a:pPr lvl="1"/>
            <a:r>
              <a:rPr lang="en-US" dirty="0"/>
              <a:t> </a:t>
            </a:r>
            <a:r>
              <a:rPr lang="en-US" dirty="0" smtClean="0"/>
              <a:t>          </a:t>
            </a:r>
            <a:r>
              <a:rPr lang="el-GR" dirty="0" smtClean="0"/>
              <a:t>Θ</a:t>
            </a:r>
            <a:r>
              <a:rPr lang="en-US" dirty="0" smtClean="0"/>
              <a:t>(</a:t>
            </a:r>
            <a:r>
              <a:rPr lang="pt-BR" b="1" dirty="0" smtClean="0">
                <a:solidFill>
                  <a:srgbClr val="FF0000"/>
                </a:solidFill>
              </a:rPr>
              <a:t>P</a:t>
            </a:r>
            <a:r>
              <a:rPr lang="pt-BR" dirty="0" smtClean="0"/>
              <a:t>lg</a:t>
            </a:r>
            <a:r>
              <a:rPr lang="pt-BR" b="1" baseline="-25000" dirty="0" smtClean="0">
                <a:solidFill>
                  <a:srgbClr val="FF0000"/>
                </a:solidFill>
              </a:rPr>
              <a:t>P</a:t>
            </a:r>
            <a:r>
              <a:rPr lang="pt-BR" dirty="0" smtClean="0"/>
              <a:t>n)</a:t>
            </a:r>
          </a:p>
          <a:p>
            <a:pPr lvl="1"/>
            <a:r>
              <a:rPr lang="pt-BR" dirty="0" smtClean="0"/>
              <a:t>Assume that P=2, </a:t>
            </a:r>
            <a:r>
              <a:rPr lang="en-US" dirty="0" smtClean="0"/>
              <a:t>T</a:t>
            </a:r>
            <a:r>
              <a:rPr lang="en-US" altLang="zh-CN" baseline="-25000" dirty="0" smtClean="0"/>
              <a:t>P</a:t>
            </a:r>
            <a:r>
              <a:rPr lang="pt-BR" dirty="0" smtClean="0"/>
              <a:t>(</a:t>
            </a:r>
            <a:r>
              <a:rPr lang="pt-BR" i="1" dirty="0" smtClean="0"/>
              <a:t>n</a:t>
            </a:r>
            <a:r>
              <a:rPr lang="pt-BR" dirty="0" smtClean="0"/>
              <a:t>) = </a:t>
            </a:r>
            <a:r>
              <a:rPr lang="el-GR" dirty="0" smtClean="0"/>
              <a:t>Θ</a:t>
            </a:r>
            <a:r>
              <a:rPr lang="en-US" dirty="0" smtClean="0"/>
              <a:t>(</a:t>
            </a:r>
            <a:r>
              <a:rPr lang="pt-BR" dirty="0" smtClean="0"/>
              <a:t>2lg</a:t>
            </a:r>
            <a:r>
              <a:rPr lang="pt-BR" baseline="-25000" dirty="0" smtClean="0"/>
              <a:t>2</a:t>
            </a:r>
            <a:r>
              <a:rPr lang="pt-BR" dirty="0" smtClean="0"/>
              <a:t>n)=</a:t>
            </a:r>
            <a:r>
              <a:rPr lang="el-GR" dirty="0" smtClean="0"/>
              <a:t>Θ</a:t>
            </a:r>
            <a:r>
              <a:rPr lang="en-US" dirty="0" smtClean="0"/>
              <a:t>(</a:t>
            </a:r>
            <a:r>
              <a:rPr lang="en-US" dirty="0" err="1" smtClean="0"/>
              <a:t>lg</a:t>
            </a:r>
            <a:r>
              <a:rPr lang="pt-BR" dirty="0" smtClean="0"/>
              <a:t>n)</a:t>
            </a:r>
          </a:p>
          <a:p>
            <a:pPr lvl="1"/>
            <a:r>
              <a:rPr lang="pt-BR" dirty="0" smtClean="0"/>
              <a:t>Assume that P=3, </a:t>
            </a:r>
            <a:r>
              <a:rPr lang="en-US" dirty="0" smtClean="0"/>
              <a:t>T</a:t>
            </a:r>
            <a:r>
              <a:rPr lang="en-US" altLang="zh-CN" baseline="-25000" dirty="0" smtClean="0"/>
              <a:t>P</a:t>
            </a:r>
            <a:r>
              <a:rPr lang="pt-BR" dirty="0" smtClean="0"/>
              <a:t>(</a:t>
            </a:r>
            <a:r>
              <a:rPr lang="pt-BR" i="1" dirty="0" smtClean="0"/>
              <a:t>n</a:t>
            </a:r>
            <a:r>
              <a:rPr lang="pt-BR" dirty="0" smtClean="0"/>
              <a:t>) = </a:t>
            </a:r>
            <a:r>
              <a:rPr lang="el-GR" dirty="0" smtClean="0"/>
              <a:t>Θ</a:t>
            </a:r>
            <a:r>
              <a:rPr lang="en-US" dirty="0" smtClean="0"/>
              <a:t>(</a:t>
            </a:r>
            <a:r>
              <a:rPr lang="pt-BR" dirty="0" smtClean="0"/>
              <a:t>3lg</a:t>
            </a:r>
            <a:r>
              <a:rPr lang="pt-BR" baseline="-25000" dirty="0" smtClean="0"/>
              <a:t>3</a:t>
            </a:r>
            <a:r>
              <a:rPr lang="pt-BR" dirty="0" smtClean="0"/>
              <a:t>n)=</a:t>
            </a:r>
            <a:r>
              <a:rPr lang="el-GR" dirty="0" smtClean="0"/>
              <a:t>Θ</a:t>
            </a:r>
            <a:r>
              <a:rPr lang="en-US" dirty="0" smtClean="0"/>
              <a:t>(</a:t>
            </a:r>
            <a:r>
              <a:rPr lang="en-US" dirty="0" err="1" smtClean="0"/>
              <a:t>lg</a:t>
            </a:r>
            <a:r>
              <a:rPr lang="pt-BR" dirty="0" smtClean="0"/>
              <a:t>n)</a:t>
            </a:r>
            <a:endParaRPr lang="en-US" dirty="0" smtClean="0"/>
          </a:p>
          <a:p>
            <a:pPr lvl="1"/>
            <a:r>
              <a:rPr lang="pt-BR" dirty="0" smtClean="0"/>
              <a:t>Assume that P=n, </a:t>
            </a:r>
            <a:r>
              <a:rPr lang="en-US" dirty="0" smtClean="0"/>
              <a:t>T</a:t>
            </a:r>
            <a:r>
              <a:rPr lang="en-US" altLang="zh-CN" baseline="-25000" dirty="0" smtClean="0"/>
              <a:t>P</a:t>
            </a:r>
            <a:r>
              <a:rPr lang="pt-BR" dirty="0" smtClean="0"/>
              <a:t>(</a:t>
            </a:r>
            <a:r>
              <a:rPr lang="pt-BR" i="1" dirty="0" smtClean="0"/>
              <a:t>n</a:t>
            </a:r>
            <a:r>
              <a:rPr lang="pt-BR" dirty="0" smtClean="0"/>
              <a:t>) = </a:t>
            </a:r>
            <a:r>
              <a:rPr lang="el-GR" dirty="0" smtClean="0"/>
              <a:t>Θ</a:t>
            </a:r>
            <a:r>
              <a:rPr lang="en-US" dirty="0" smtClean="0"/>
              <a:t>(</a:t>
            </a:r>
            <a:r>
              <a:rPr lang="pt-BR" dirty="0" smtClean="0"/>
              <a:t>nlg</a:t>
            </a:r>
            <a:r>
              <a:rPr lang="pt-BR" baseline="-25000" dirty="0" smtClean="0"/>
              <a:t>n</a:t>
            </a:r>
            <a:r>
              <a:rPr lang="pt-BR" dirty="0" smtClean="0"/>
              <a:t>n)=</a:t>
            </a:r>
            <a:r>
              <a:rPr lang="el-GR" dirty="0" smtClean="0"/>
              <a:t>Θ</a:t>
            </a:r>
            <a:r>
              <a:rPr lang="en-US" dirty="0" smtClean="0"/>
              <a:t>(</a:t>
            </a:r>
            <a:r>
              <a:rPr lang="pt-BR" dirty="0" smtClean="0"/>
              <a:t>n)</a:t>
            </a:r>
          </a:p>
          <a:p>
            <a:pPr lvl="1"/>
            <a:endParaRPr lang="en-US" dirty="0"/>
          </a:p>
          <a:p>
            <a:pPr lvl="1"/>
            <a:endParaRPr lang="pt-BR" dirty="0"/>
          </a:p>
          <a:p>
            <a:endParaRPr lang="pt-BR" dirty="0" smtClean="0"/>
          </a:p>
          <a:p>
            <a:pPr lvl="1"/>
            <a:endParaRPr lang="en-US" dirty="0" smtClean="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31</a:t>
            </a:fld>
            <a:endParaRPr lang="en-GB"/>
          </a:p>
        </p:txBody>
      </p:sp>
    </p:spTree>
    <p:extLst>
      <p:ext uri="{BB962C8B-B14F-4D97-AF65-F5344CB8AC3E}">
        <p14:creationId xmlns:p14="http://schemas.microsoft.com/office/powerpoint/2010/main" val="161560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a:t>
            </a:r>
            <a:endParaRPr lang="en-US" dirty="0"/>
          </a:p>
        </p:txBody>
      </p:sp>
      <p:sp>
        <p:nvSpPr>
          <p:cNvPr id="3" name="Content Placeholder 2"/>
          <p:cNvSpPr>
            <a:spLocks noGrp="1"/>
          </p:cNvSpPr>
          <p:nvPr>
            <p:ph idx="1"/>
          </p:nvPr>
        </p:nvSpPr>
        <p:spPr/>
        <p:txBody>
          <a:bodyPr/>
          <a:lstStyle/>
          <a:p>
            <a:r>
              <a:rPr lang="en-US" dirty="0" smtClean="0"/>
              <a:t>Race conditions happen when </a:t>
            </a:r>
          </a:p>
          <a:p>
            <a:pPr lvl="1"/>
            <a:r>
              <a:rPr lang="en-US" dirty="0" smtClean="0"/>
              <a:t>Two logically parallel instructions access the same memory location and at least one of the instructions performs a write.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How to avoid?</a:t>
            </a:r>
          </a:p>
          <a:p>
            <a:pPr lvl="1"/>
            <a:r>
              <a:rPr lang="en-US" dirty="0" smtClean="0"/>
              <a:t>Need </a:t>
            </a:r>
            <a:r>
              <a:rPr lang="en-US" dirty="0"/>
              <a:t>to make sure that the two threads are </a:t>
            </a:r>
            <a:r>
              <a:rPr lang="en-US" dirty="0" smtClean="0">
                <a:solidFill>
                  <a:srgbClr val="FF0000"/>
                </a:solidFill>
              </a:rPr>
              <a:t>independent</a:t>
            </a:r>
            <a:r>
              <a:rPr lang="en-US" dirty="0" smtClean="0"/>
              <a:t> -  no writing </a:t>
            </a:r>
            <a:r>
              <a:rPr lang="en-US" dirty="0"/>
              <a:t>to memory that other threads are reading from.</a:t>
            </a:r>
            <a:endParaRPr lang="en-US" dirty="0" smtClean="0"/>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32</a:t>
            </a:fld>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92896"/>
            <a:ext cx="3240360" cy="174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07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400"/>
                                        <p:tgtEl>
                                          <p:spTgt spid="3">
                                            <p:txEl>
                                              <p:pRg st="8" end="8"/>
                                            </p:txEl>
                                          </p:spTgt>
                                        </p:tgtEl>
                                      </p:cBhvr>
                                    </p:animEffect>
                                  </p:childTnLst>
                                </p:cTn>
                              </p:par>
                              <p:par>
                                <p:cTn id="21" presetID="10" presetClass="entr" presetSubtype="0" fill="hold" grpId="0" nodeType="withEffect">
                                  <p:stCondLst>
                                    <p:cond delay="10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4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Matrix-vector multiplication</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33</a:t>
            </a:fld>
            <a:endParaRPr lang="en-GB"/>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264" y="1075246"/>
            <a:ext cx="35909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6351" y="4122083"/>
            <a:ext cx="4572000" cy="2123658"/>
          </a:xfrm>
          <a:prstGeom prst="rect">
            <a:avLst/>
          </a:prstGeom>
        </p:spPr>
        <p:txBody>
          <a:bodyPr>
            <a:spAutoFit/>
          </a:bodyPr>
          <a:lstStyle/>
          <a:p>
            <a:pPr marL="342900" indent="-342900">
              <a:buFont typeface="Arial" panose="020B0604020202020204" pitchFamily="34" charset="0"/>
              <a:buChar char="•"/>
            </a:pPr>
            <a:r>
              <a:rPr lang="pt-BR" sz="1800" dirty="0"/>
              <a:t>The first parallel </a:t>
            </a:r>
            <a:r>
              <a:rPr lang="pt-BR" sz="1800" dirty="0" smtClean="0"/>
              <a:t>loop: same with ArrayCopy that we </a:t>
            </a:r>
            <a:r>
              <a:rPr lang="pt-BR" sz="1800" dirty="0"/>
              <a:t>just saw. </a:t>
            </a:r>
          </a:p>
          <a:p>
            <a:pPr marL="342900" indent="-342900">
              <a:buFont typeface="Arial" panose="020B0604020202020204" pitchFamily="34" charset="0"/>
              <a:buChar char="•"/>
            </a:pPr>
            <a:r>
              <a:rPr lang="pt-BR" sz="1800" dirty="0"/>
              <a:t>The second parallel </a:t>
            </a:r>
            <a:r>
              <a:rPr lang="pt-BR" sz="1800" dirty="0" smtClean="0"/>
              <a:t>loop: a bit complicated.</a:t>
            </a:r>
          </a:p>
          <a:p>
            <a:pPr marL="800100" lvl="1" indent="-342900">
              <a:buFont typeface="Arial" panose="020B0604020202020204" pitchFamily="34" charset="0"/>
              <a:buChar char="•"/>
            </a:pPr>
            <a:r>
              <a:rPr lang="pt-BR" sz="1800" dirty="0" smtClean="0"/>
              <a:t>Still use D</a:t>
            </a:r>
            <a:r>
              <a:rPr lang="en-US" sz="1800" dirty="0" smtClean="0"/>
              <a:t>&amp;C and </a:t>
            </a:r>
            <a:r>
              <a:rPr lang="en-US" sz="1800" dirty="0"/>
              <a:t>Spawn</a:t>
            </a:r>
            <a:r>
              <a:rPr lang="en-US" sz="1800" dirty="0" smtClean="0"/>
              <a:t>. </a:t>
            </a:r>
          </a:p>
          <a:p>
            <a:pPr marL="800100" lvl="1" indent="-342900">
              <a:buFont typeface="Arial" panose="020B0604020202020204" pitchFamily="34" charset="0"/>
              <a:buChar char="•"/>
            </a:pPr>
            <a:r>
              <a:rPr lang="en-US" sz="1800" dirty="0" smtClean="0"/>
              <a:t>Base case is the for loop with j.  </a:t>
            </a:r>
            <a:endParaRPr lang="pt-BR" sz="1800" dirty="0" smtClean="0"/>
          </a:p>
          <a:p>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107504" y="3558823"/>
                <a:ext cx="1600118" cy="10665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𝑎</m:t>
                            </m:r>
                            <m:r>
                              <a:rPr lang="en-US" b="0" i="1" smtClean="0">
                                <a:latin typeface="Cambria Math"/>
                              </a:rPr>
                              <m:t>11</m:t>
                            </m:r>
                          </m:e>
                          <m:e>
                            <m:r>
                              <a:rPr lang="en-US" b="0" i="1" smtClean="0">
                                <a:latin typeface="Cambria Math"/>
                              </a:rPr>
                              <m:t>𝑎</m:t>
                            </m:r>
                            <m:r>
                              <a:rPr lang="en-US" b="0" i="1" smtClean="0">
                                <a:latin typeface="Cambria Math"/>
                              </a:rPr>
                              <m:t>12</m:t>
                            </m:r>
                          </m:e>
                        </m:mr>
                        <m:mr>
                          <m:e>
                            <m:r>
                              <a:rPr lang="en-US" b="0" i="1" smtClean="0">
                                <a:latin typeface="Cambria Math"/>
                              </a:rPr>
                              <m:t>𝑎</m:t>
                            </m:r>
                            <m:r>
                              <a:rPr lang="en-US" b="0" i="1" smtClean="0">
                                <a:latin typeface="Cambria Math"/>
                              </a:rPr>
                              <m:t>21</m:t>
                            </m:r>
                          </m:e>
                          <m:e>
                            <m:r>
                              <a:rPr lang="en-US" b="0" i="1" smtClean="0">
                                <a:latin typeface="Cambria Math"/>
                              </a:rPr>
                              <m:t>𝑎</m:t>
                            </m:r>
                            <m:r>
                              <a:rPr lang="en-US" b="0" i="1" smtClean="0">
                                <a:latin typeface="Cambria Math"/>
                              </a:rPr>
                              <m:t>22</m:t>
                            </m:r>
                          </m:e>
                        </m:mr>
                        <m:mr>
                          <m:e>
                            <m:r>
                              <a:rPr lang="en-US" b="0" i="1" smtClean="0">
                                <a:latin typeface="Cambria Math" panose="02040503050406030204" pitchFamily="18" charset="0"/>
                              </a:rPr>
                              <m:t>…</m:t>
                            </m:r>
                          </m:e>
                          <m:e>
                            <m:r>
                              <a:rPr lang="en-US" b="0" i="1" smtClean="0">
                                <a:latin typeface="Cambria Math" panose="02040503050406030204" pitchFamily="18" charset="0"/>
                              </a:rPr>
                              <m:t>…</m:t>
                            </m:r>
                          </m:e>
                        </m:mr>
                      </m:m>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07504" y="3558823"/>
                <a:ext cx="1600118" cy="10665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561549" y="3558823"/>
                <a:ext cx="603050" cy="705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a:rPr>
                              <m:t>𝑥</m:t>
                            </m:r>
                            <m:r>
                              <a:rPr lang="en-US" b="0" i="1" smtClean="0">
                                <a:latin typeface="Cambria Math"/>
                              </a:rPr>
                              <m:t>1</m:t>
                            </m:r>
                          </m:e>
                        </m:mr>
                        <m:mr>
                          <m:e>
                            <m:r>
                              <a:rPr lang="en-US" b="0" i="1" smtClean="0">
                                <a:latin typeface="Cambria Math"/>
                              </a:rPr>
                              <m:t>𝑥</m:t>
                            </m:r>
                            <m:r>
                              <a:rPr lang="en-US" b="0" i="1" smtClean="0">
                                <a:latin typeface="Cambria Math"/>
                              </a:rPr>
                              <m:t>2</m:t>
                            </m:r>
                          </m:e>
                        </m:mr>
                      </m:m>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561549" y="3558823"/>
                <a:ext cx="603050" cy="70577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07504" y="4652489"/>
                <a:ext cx="1600118" cy="1066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a:rPr>
                              <m:t>𝑎</m:t>
                            </m:r>
                            <m:r>
                              <a:rPr lang="en-US" b="0" i="1" smtClean="0">
                                <a:latin typeface="Cambria Math" panose="02040503050406030204" pitchFamily="18" charset="0"/>
                              </a:rPr>
                              <m:t>8</m:t>
                            </m:r>
                            <m:r>
                              <a:rPr lang="en-US" b="0" i="1" smtClean="0">
                                <a:latin typeface="Cambria Math"/>
                              </a:rPr>
                              <m:t>1</m:t>
                            </m:r>
                          </m:e>
                          <m:e>
                            <m:r>
                              <a:rPr lang="en-US" b="0" i="1" smtClean="0">
                                <a:latin typeface="Cambria Math"/>
                              </a:rPr>
                              <m:t>𝑎</m:t>
                            </m:r>
                            <m:r>
                              <a:rPr lang="en-US" b="0" i="1" smtClean="0">
                                <a:latin typeface="Cambria Math" panose="02040503050406030204" pitchFamily="18" charset="0"/>
                              </a:rPr>
                              <m:t>82</m:t>
                            </m:r>
                          </m:e>
                        </m:mr>
                        <m:mr>
                          <m:e>
                            <m:r>
                              <a:rPr lang="en-US" b="0" i="1" smtClean="0">
                                <a:latin typeface="Cambria Math"/>
                              </a:rPr>
                              <m:t> </m:t>
                            </m:r>
                          </m:e>
                          <m:e>
                            <m:r>
                              <a:rPr lang="en-US" b="0" i="1" smtClean="0">
                                <a:latin typeface="Cambria Math"/>
                              </a:rPr>
                              <m:t> </m:t>
                            </m:r>
                          </m:e>
                        </m:mr>
                        <m:mr>
                          <m:e>
                            <m:r>
                              <a:rPr lang="en-US" b="0" i="1" smtClean="0">
                                <a:latin typeface="Cambria Math"/>
                              </a:rPr>
                              <m:t> </m:t>
                            </m:r>
                          </m:e>
                          <m:e>
                            <m:r>
                              <a:rPr lang="en-US" b="0" i="1" smtClean="0">
                                <a:latin typeface="Cambria Math"/>
                              </a:rPr>
                              <m:t> </m:t>
                            </m:r>
                          </m:e>
                        </m:mr>
                      </m:m>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107504" y="4652489"/>
                <a:ext cx="1600118" cy="106670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1707622" y="3558823"/>
                <a:ext cx="1438214" cy="1069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r>
                              <a:rPr lang="en-US" b="0" i="1" smtClean="0">
                                <a:latin typeface="Cambria Math"/>
                              </a:rPr>
                              <m:t>𝑎</m:t>
                            </m:r>
                            <m:r>
                              <a:rPr lang="en-US" b="0" i="1" smtClean="0">
                                <a:latin typeface="Cambria Math"/>
                              </a:rPr>
                              <m:t>18 </m:t>
                            </m:r>
                          </m:e>
                        </m:mr>
                        <m:mr>
                          <m:e>
                            <m:r>
                              <a:rPr lang="en-US" b="0" i="1" smtClean="0">
                                <a:latin typeface="Cambria Math" panose="02040503050406030204" pitchFamily="18" charset="0"/>
                              </a:rPr>
                              <m:t>…</m:t>
                            </m:r>
                          </m:e>
                          <m:e>
                            <m:r>
                              <a:rPr lang="en-US" b="0" i="1" smtClean="0">
                                <a:latin typeface="Cambria Math"/>
                              </a:rPr>
                              <m:t>𝑎</m:t>
                            </m:r>
                            <m:r>
                              <a:rPr lang="en-US" b="0" i="1" smtClean="0">
                                <a:latin typeface="Cambria Math"/>
                              </a:rPr>
                              <m:t>28 </m:t>
                            </m:r>
                          </m:e>
                        </m:mr>
                        <m:mr>
                          <m:e>
                            <m:r>
                              <a:rPr lang="en-US" b="0" i="1" smtClean="0">
                                <a:latin typeface="Cambria Math" panose="02040503050406030204" pitchFamily="18" charset="0"/>
                              </a:rPr>
                              <m:t>…</m:t>
                            </m:r>
                          </m:e>
                          <m:e>
                            <m:r>
                              <a:rPr lang="en-US" b="0" i="1" smtClean="0">
                                <a:latin typeface="Cambria Math" panose="02040503050406030204" pitchFamily="18" charset="0"/>
                              </a:rPr>
                              <m:t>…</m:t>
                            </m:r>
                          </m:e>
                        </m:mr>
                      </m:m>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707622" y="3558823"/>
                <a:ext cx="1438214" cy="10690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740908" y="4652489"/>
                <a:ext cx="1386918" cy="10653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r>
                              <a:rPr lang="en-US" b="0" i="1" smtClean="0">
                                <a:latin typeface="Cambria Math"/>
                              </a:rPr>
                              <m:t>𝑎</m:t>
                            </m:r>
                            <m:r>
                              <a:rPr lang="en-US" b="0" i="1" smtClean="0">
                                <a:latin typeface="Cambria Math" panose="02040503050406030204" pitchFamily="18" charset="0"/>
                              </a:rPr>
                              <m:t>88</m:t>
                            </m:r>
                            <m:r>
                              <a:rPr lang="en-US" b="0" i="1" smtClean="0">
                                <a:latin typeface="Cambria Math"/>
                              </a:rPr>
                              <m:t> </m:t>
                            </m:r>
                          </m:e>
                        </m:mr>
                        <m:mr>
                          <m:e>
                            <m:r>
                              <a:rPr lang="en-US" b="0" i="1" smtClean="0">
                                <a:latin typeface="Cambria Math"/>
                              </a:rPr>
                              <m:t> </m:t>
                            </m:r>
                          </m:e>
                          <m:e>
                            <m:r>
                              <a:rPr lang="en-US" b="0" i="1" smtClean="0">
                                <a:latin typeface="Cambria Math"/>
                              </a:rPr>
                              <m:t> </m:t>
                            </m:r>
                          </m:e>
                        </m:mr>
                        <m:mr>
                          <m:e>
                            <m:r>
                              <a:rPr lang="en-US" b="0" i="1" smtClean="0">
                                <a:latin typeface="Cambria Math"/>
                              </a:rPr>
                              <m:t> </m:t>
                            </m:r>
                          </m:e>
                          <m:e>
                            <m:r>
                              <a:rPr lang="en-US" b="0" i="1" smtClean="0">
                                <a:latin typeface="Cambria Math"/>
                              </a:rPr>
                              <m:t> </m:t>
                            </m:r>
                          </m:e>
                        </m:mr>
                      </m:m>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740908" y="4652489"/>
                <a:ext cx="1386918" cy="106535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527886" y="4443127"/>
                <a:ext cx="670376" cy="5355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m:t>
                            </m:r>
                          </m:e>
                        </m:mr>
                        <m:mr>
                          <m:e>
                            <m:r>
                              <a:rPr lang="en-US" b="0" i="1" smtClean="0">
                                <a:latin typeface="Cambria Math"/>
                              </a:rPr>
                              <m:t>𝑥</m:t>
                            </m:r>
                            <m:r>
                              <a:rPr lang="en-US" b="0" i="1" smtClean="0">
                                <a:latin typeface="Cambria Math" panose="02040503050406030204" pitchFamily="18" charset="0"/>
                              </a:rPr>
                              <m:t>8</m:t>
                            </m:r>
                            <m:r>
                              <a:rPr lang="en-US" b="0" i="1" smtClean="0">
                                <a:latin typeface="Cambria Math"/>
                              </a:rPr>
                              <m:t> </m:t>
                            </m:r>
                          </m:e>
                        </m:mr>
                      </m:m>
                    </m:oMath>
                  </m:oMathPara>
                </a14:m>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3527886" y="4443127"/>
                <a:ext cx="670376" cy="535531"/>
              </a:xfrm>
              <a:prstGeom prst="rect">
                <a:avLst/>
              </a:prstGeom>
              <a:blipFill>
                <a:blip r:embed="rId9"/>
                <a:stretch>
                  <a:fillRect/>
                </a:stretch>
              </a:blipFill>
            </p:spPr>
            <p:txBody>
              <a:bodyPr/>
              <a:lstStyle/>
              <a:p>
                <a:r>
                  <a:rPr lang="en-US">
                    <a:noFill/>
                  </a:rPr>
                  <a:t> </a:t>
                </a:r>
              </a:p>
            </p:txBody>
          </p:sp>
        </mc:Fallback>
      </mc:AlternateContent>
      <p:pic>
        <p:nvPicPr>
          <p:cNvPr id="8195"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2292" y="1916832"/>
            <a:ext cx="16573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46195" y="1058248"/>
            <a:ext cx="4572000" cy="830997"/>
          </a:xfrm>
          <a:prstGeom prst="rect">
            <a:avLst/>
          </a:prstGeom>
        </p:spPr>
        <p:txBody>
          <a:bodyPr>
            <a:spAutoFit/>
          </a:bodyPr>
          <a:lstStyle/>
          <a:p>
            <a:r>
              <a:rPr lang="pt-BR" dirty="0" smtClean="0"/>
              <a:t>A n*n matrix multiplies a n*1 vector. We get </a:t>
            </a:r>
            <a:r>
              <a:rPr lang="pt-BR" smtClean="0"/>
              <a:t>a n*1 </a:t>
            </a:r>
            <a:r>
              <a:rPr lang="pt-BR" dirty="0" smtClean="0"/>
              <a:t>vector. </a:t>
            </a:r>
            <a:endParaRPr lang="pt-BR" dirty="0"/>
          </a:p>
        </p:txBody>
      </p:sp>
      <p:sp>
        <p:nvSpPr>
          <p:cNvPr id="3" name="矩形 2"/>
          <p:cNvSpPr/>
          <p:nvPr/>
        </p:nvSpPr>
        <p:spPr bwMode="auto">
          <a:xfrm>
            <a:off x="107504" y="3356992"/>
            <a:ext cx="3251620" cy="1800200"/>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7" name="矩形 16"/>
          <p:cNvSpPr/>
          <p:nvPr/>
        </p:nvSpPr>
        <p:spPr bwMode="auto">
          <a:xfrm>
            <a:off x="3541585" y="3356992"/>
            <a:ext cx="670375" cy="1800200"/>
          </a:xfrm>
          <a:prstGeom prst="rect">
            <a:avLst/>
          </a:prstGeom>
          <a:noFill/>
          <a:ln w="19050" cap="flat" cmpd="sng" algn="ctr">
            <a:solidFill>
              <a:srgbClr val="7B5DF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8" name="矩形 16"/>
          <p:cNvSpPr/>
          <p:nvPr/>
        </p:nvSpPr>
        <p:spPr bwMode="auto">
          <a:xfrm>
            <a:off x="5148064" y="2831231"/>
            <a:ext cx="2664296" cy="309737"/>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 name="Rectangle 6"/>
          <p:cNvSpPr/>
          <p:nvPr/>
        </p:nvSpPr>
        <p:spPr>
          <a:xfrm>
            <a:off x="6481188" y="3374157"/>
            <a:ext cx="2569934" cy="646331"/>
          </a:xfrm>
          <a:prstGeom prst="rect">
            <a:avLst/>
          </a:prstGeom>
        </p:spPr>
        <p:txBody>
          <a:bodyPr wrap="none">
            <a:spAutoFit/>
          </a:bodyPr>
          <a:lstStyle/>
          <a:p>
            <a:r>
              <a:rPr lang="en-US" sz="1800" dirty="0" smtClean="0">
                <a:solidFill>
                  <a:srgbClr val="FF0000"/>
                </a:solidFill>
              </a:rPr>
              <a:t>Can we make this also </a:t>
            </a:r>
          </a:p>
          <a:p>
            <a:r>
              <a:rPr lang="en-US" sz="1800" dirty="0" smtClean="0">
                <a:solidFill>
                  <a:srgbClr val="FF0000"/>
                </a:solidFill>
              </a:rPr>
              <a:t>a parallel loop?</a:t>
            </a:r>
            <a:endParaRPr lang="en-US" sz="1800" dirty="0">
              <a:solidFill>
                <a:srgbClr val="FF0000"/>
              </a:solidFill>
            </a:endParaRPr>
          </a:p>
        </p:txBody>
      </p:sp>
      <p:sp>
        <p:nvSpPr>
          <p:cNvPr id="19" name="矩形 16"/>
          <p:cNvSpPr/>
          <p:nvPr/>
        </p:nvSpPr>
        <p:spPr bwMode="auto">
          <a:xfrm>
            <a:off x="5906209" y="3153883"/>
            <a:ext cx="465991" cy="309737"/>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148064" y="1988840"/>
            <a:ext cx="2664296" cy="576064"/>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0000"/>
              </a:solidFill>
              <a:effectLst/>
              <a:latin typeface="Arial" charset="0"/>
            </a:endParaRPr>
          </a:p>
        </p:txBody>
      </p:sp>
      <p:sp>
        <p:nvSpPr>
          <p:cNvPr id="20" name="Rectangle 19"/>
          <p:cNvSpPr/>
          <p:nvPr/>
        </p:nvSpPr>
        <p:spPr bwMode="auto">
          <a:xfrm>
            <a:off x="5148064" y="2634850"/>
            <a:ext cx="2664296" cy="828770"/>
          </a:xfrm>
          <a:prstGeom prst="rect">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0000"/>
              </a:solidFill>
              <a:effectLst/>
              <a:latin typeface="Arial" charset="0"/>
            </a:endParaRPr>
          </a:p>
        </p:txBody>
      </p:sp>
      <p:sp>
        <p:nvSpPr>
          <p:cNvPr id="10" name="TextBox 9"/>
          <p:cNvSpPr txBox="1"/>
          <p:nvPr/>
        </p:nvSpPr>
        <p:spPr>
          <a:xfrm>
            <a:off x="2782058" y="1914347"/>
            <a:ext cx="1417376" cy="830997"/>
          </a:xfrm>
          <a:prstGeom prst="rect">
            <a:avLst/>
          </a:prstGeom>
          <a:noFill/>
        </p:spPr>
        <p:txBody>
          <a:bodyPr wrap="none" rtlCol="0">
            <a:spAutoFit/>
          </a:bodyPr>
          <a:lstStyle/>
          <a:p>
            <a:r>
              <a:rPr lang="en-US" i="1" dirty="0" smtClean="0"/>
              <a:t>i</a:t>
            </a:r>
            <a:r>
              <a:rPr lang="en-US" dirty="0" smtClean="0"/>
              <a:t>: row</a:t>
            </a:r>
          </a:p>
          <a:p>
            <a:r>
              <a:rPr lang="en-US" i="1" dirty="0" smtClean="0"/>
              <a:t>j</a:t>
            </a:r>
            <a:r>
              <a:rPr lang="en-US" dirty="0" smtClean="0"/>
              <a:t>: column</a:t>
            </a:r>
            <a:endParaRPr lang="en-US" dirty="0"/>
          </a:p>
        </p:txBody>
      </p:sp>
      <p:grpSp>
        <p:nvGrpSpPr>
          <p:cNvPr id="22" name="Group 21"/>
          <p:cNvGrpSpPr/>
          <p:nvPr/>
        </p:nvGrpSpPr>
        <p:grpSpPr>
          <a:xfrm>
            <a:off x="-14398" y="1579201"/>
            <a:ext cx="2108547" cy="1671608"/>
            <a:chOff x="-14398" y="1579201"/>
            <a:chExt cx="2108547" cy="1671608"/>
          </a:xfrm>
        </p:grpSpPr>
        <p:sp>
          <p:nvSpPr>
            <p:cNvPr id="21" name="Explosion 1 20"/>
            <p:cNvSpPr/>
            <p:nvPr/>
          </p:nvSpPr>
          <p:spPr bwMode="auto">
            <a:xfrm>
              <a:off x="-14398" y="1579201"/>
              <a:ext cx="2108547" cy="1671608"/>
            </a:xfrm>
            <a:prstGeom prst="irregularSeal1">
              <a:avLst/>
            </a:prstGeom>
            <a:solidFill>
              <a:srgbClr val="7B5DF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493462" y="2143199"/>
              <a:ext cx="914033" cy="461665"/>
            </a:xfrm>
            <a:prstGeom prst="rect">
              <a:avLst/>
            </a:prstGeom>
            <a:noFill/>
          </p:spPr>
          <p:txBody>
            <a:bodyPr wrap="none" rtlCol="0">
              <a:spAutoFit/>
            </a:bodyPr>
            <a:lstStyle/>
            <a:p>
              <a:r>
                <a:rPr lang="en-US" dirty="0" smtClean="0"/>
                <a:t>O(n</a:t>
              </a:r>
              <a:r>
                <a:rPr lang="en-US" baseline="30000" dirty="0" smtClean="0"/>
                <a:t>2</a:t>
              </a:r>
              <a:r>
                <a:rPr lang="en-US" dirty="0" smtClean="0"/>
                <a:t>)</a:t>
              </a:r>
              <a:endParaRPr lang="en-US" dirty="0"/>
            </a:p>
          </p:txBody>
        </p:sp>
      </p:grpSp>
    </p:spTree>
    <p:extLst>
      <p:ext uri="{BB962C8B-B14F-4D97-AF65-F5344CB8AC3E}">
        <p14:creationId xmlns:p14="http://schemas.microsoft.com/office/powerpoint/2010/main" val="236683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fade">
                                      <p:cBhvr>
                                        <p:cTn id="15" dur="500"/>
                                        <p:tgtEl>
                                          <p:spTgt spid="717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2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par>
                                <p:cTn id="53" presetID="1" presetClass="entr" presetSubtype="0" fill="hold"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p:bldP spid="19" grpId="0" animBg="1"/>
      <p:bldP spid="8" grpId="0" animBg="1"/>
      <p:bldP spid="8" grpId="1" animBg="1"/>
      <p:bldP spid="20" grpId="0" animBg="1"/>
      <p:bldP spid="2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parallel loop</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34</a:t>
            </a:fld>
            <a:endParaRPr lang="en-GB"/>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77" y="914400"/>
            <a:ext cx="62960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647510"/>
            <a:ext cx="6418234" cy="284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p:nvPr/>
        </p:nvSpPr>
        <p:spPr>
          <a:xfrm>
            <a:off x="5004048" y="908720"/>
            <a:ext cx="4320480" cy="1631216"/>
          </a:xfrm>
          <a:prstGeom prst="rect">
            <a:avLst/>
          </a:prstGeom>
        </p:spPr>
        <p:txBody>
          <a:bodyPr wrap="square">
            <a:spAutoFit/>
          </a:bodyPr>
          <a:lstStyle/>
          <a:p>
            <a:r>
              <a:rPr lang="en-US" sz="2000" dirty="0" smtClean="0">
                <a:solidFill>
                  <a:srgbClr val="FF0000"/>
                </a:solidFill>
              </a:rPr>
              <a:t>A: input matrix.</a:t>
            </a:r>
          </a:p>
          <a:p>
            <a:r>
              <a:rPr lang="en-US" sz="2000" dirty="0" smtClean="0">
                <a:solidFill>
                  <a:srgbClr val="FF0000"/>
                </a:solidFill>
              </a:rPr>
              <a:t>x: input vector.</a:t>
            </a:r>
          </a:p>
          <a:p>
            <a:r>
              <a:rPr lang="en-US" sz="2000" dirty="0" smtClean="0">
                <a:solidFill>
                  <a:srgbClr val="FF0000"/>
                </a:solidFill>
              </a:rPr>
              <a:t>y: output vector.</a:t>
            </a:r>
          </a:p>
          <a:p>
            <a:r>
              <a:rPr lang="en-US" sz="2000" dirty="0" smtClean="0">
                <a:solidFill>
                  <a:srgbClr val="FF0000"/>
                </a:solidFill>
              </a:rPr>
              <a:t>n: the dimension of the vector. </a:t>
            </a:r>
          </a:p>
          <a:p>
            <a:r>
              <a:rPr lang="en-US" sz="2000" dirty="0" err="1" smtClean="0">
                <a:solidFill>
                  <a:srgbClr val="FF0000"/>
                </a:solidFill>
              </a:rPr>
              <a:t>i</a:t>
            </a:r>
            <a:r>
              <a:rPr lang="en-US" sz="2000" dirty="0" smtClean="0">
                <a:solidFill>
                  <a:srgbClr val="FF0000"/>
                </a:solidFill>
              </a:rPr>
              <a:t> and </a:t>
            </a:r>
            <a:r>
              <a:rPr lang="en-US" sz="2000" dirty="0" err="1" smtClean="0">
                <a:solidFill>
                  <a:srgbClr val="FF0000"/>
                </a:solidFill>
              </a:rPr>
              <a:t>i</a:t>
            </a:r>
            <a:r>
              <a:rPr lang="en-US" sz="2000" dirty="0" smtClean="0">
                <a:solidFill>
                  <a:srgbClr val="FF0000"/>
                </a:solidFill>
              </a:rPr>
              <a:t>’: start and end positions. </a:t>
            </a:r>
            <a:endParaRPr lang="en-US" sz="2000" dirty="0">
              <a:solidFill>
                <a:srgbClr val="FF0000"/>
              </a:solidFill>
            </a:endParaRPr>
          </a:p>
        </p:txBody>
      </p:sp>
      <p:sp>
        <p:nvSpPr>
          <p:cNvPr id="9" name="Rectangle 8"/>
          <p:cNvSpPr/>
          <p:nvPr/>
        </p:nvSpPr>
        <p:spPr>
          <a:xfrm>
            <a:off x="7236296" y="3501008"/>
            <a:ext cx="2664296" cy="461665"/>
          </a:xfrm>
          <a:prstGeom prst="rect">
            <a:avLst/>
          </a:prstGeom>
        </p:spPr>
        <p:txBody>
          <a:bodyPr wrap="square">
            <a:spAutoFit/>
          </a:bodyPr>
          <a:lstStyle/>
          <a:p>
            <a:r>
              <a:rPr lang="en-US" dirty="0" smtClean="0"/>
              <a:t>Lines 1-5</a:t>
            </a:r>
            <a:endParaRPr lang="en-US" dirty="0"/>
          </a:p>
        </p:txBody>
      </p:sp>
      <p:sp>
        <p:nvSpPr>
          <p:cNvPr id="10" name="Oval 9"/>
          <p:cNvSpPr/>
          <p:nvPr/>
        </p:nvSpPr>
        <p:spPr bwMode="auto">
          <a:xfrm>
            <a:off x="6804248" y="3627227"/>
            <a:ext cx="288032" cy="288033"/>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6804248" y="4091881"/>
            <a:ext cx="288032" cy="288033"/>
          </a:xfrm>
          <a:prstGeom prst="ellipse">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Rectangle 11"/>
          <p:cNvSpPr/>
          <p:nvPr/>
        </p:nvSpPr>
        <p:spPr>
          <a:xfrm>
            <a:off x="7236296" y="3970553"/>
            <a:ext cx="2664296" cy="461665"/>
          </a:xfrm>
          <a:prstGeom prst="rect">
            <a:avLst/>
          </a:prstGeom>
        </p:spPr>
        <p:txBody>
          <a:bodyPr wrap="square">
            <a:spAutoFit/>
          </a:bodyPr>
          <a:lstStyle/>
          <a:p>
            <a:r>
              <a:rPr lang="en-US" dirty="0" smtClean="0"/>
              <a:t>Lines 6-7</a:t>
            </a:r>
            <a:endParaRPr lang="en-US" dirty="0"/>
          </a:p>
        </p:txBody>
      </p:sp>
      <p:sp>
        <p:nvSpPr>
          <p:cNvPr id="13" name="Oval 12"/>
          <p:cNvSpPr/>
          <p:nvPr/>
        </p:nvSpPr>
        <p:spPr bwMode="auto">
          <a:xfrm>
            <a:off x="6804248" y="4509119"/>
            <a:ext cx="288032" cy="288033"/>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pic>
        <p:nvPicPr>
          <p:cNvPr id="6" name="Picture 5"/>
          <p:cNvPicPr>
            <a:picLocks noChangeAspect="1"/>
          </p:cNvPicPr>
          <p:nvPr/>
        </p:nvPicPr>
        <p:blipFill>
          <a:blip r:embed="rId4"/>
          <a:stretch>
            <a:fillRect/>
          </a:stretch>
        </p:blipFill>
        <p:spPr>
          <a:xfrm>
            <a:off x="6091238" y="34065"/>
            <a:ext cx="3009900" cy="866775"/>
          </a:xfrm>
          <a:prstGeom prst="rect">
            <a:avLst/>
          </a:prstGeom>
        </p:spPr>
      </p:pic>
    </p:spTree>
    <p:extLst>
      <p:ext uri="{BB962C8B-B14F-4D97-AF65-F5344CB8AC3E}">
        <p14:creationId xmlns:p14="http://schemas.microsoft.com/office/powerpoint/2010/main" val="241401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Recurrence for the span. </a:t>
                </a:r>
              </a:p>
              <a:p>
                <a:pPr lvl="1"/>
                <a:r>
                  <a:rPr lang="en-US" dirty="0" smtClean="0"/>
                  <a:t>T</a:t>
                </a:r>
                <a:r>
                  <a:rPr lang="en-US" baseline="-25000" dirty="0"/>
                  <a:t>∞</a:t>
                </a:r>
                <a:r>
                  <a:rPr lang="en-US" dirty="0" smtClean="0"/>
                  <a:t>(n</a:t>
                </a:r>
                <a:r>
                  <a:rPr lang="en-US" dirty="0" smtClean="0"/>
                  <a:t>)=</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m:rPr>
                                <m:nor/>
                              </m:rPr>
                              <a:rPr lang="el-GR" dirty="0"/>
                              <m:t>Θ</m:t>
                            </m:r>
                            <m:r>
                              <m:rPr>
                                <m:nor/>
                              </m:rPr>
                              <a:rPr lang="en-US" dirty="0"/>
                              <m:t>(</m:t>
                            </m:r>
                            <m:r>
                              <m:rPr>
                                <m:nor/>
                              </m:rPr>
                              <a:rPr lang="pt-BR" dirty="0"/>
                              <m:t>n</m:t>
                            </m:r>
                            <m:r>
                              <m:rPr>
                                <m:nor/>
                              </m:rPr>
                              <a:rPr lang="pt-BR" dirty="0"/>
                              <m:t>),                                                       </m:t>
                            </m:r>
                            <m:r>
                              <m:rPr>
                                <m:nor/>
                              </m:rPr>
                              <a:rPr lang="pt-BR" dirty="0"/>
                              <m:t>if</m:t>
                            </m:r>
                            <m:r>
                              <m:rPr>
                                <m:nor/>
                              </m:rPr>
                              <a:rPr lang="pt-BR" dirty="0"/>
                              <m:t> </m:t>
                            </m:r>
                            <m:r>
                              <m:rPr>
                                <m:nor/>
                              </m:rPr>
                              <a:rPr lang="pt-BR" dirty="0"/>
                              <m:t>n</m:t>
                            </m:r>
                            <m:r>
                              <m:rPr>
                                <m:nor/>
                              </m:rPr>
                              <a:rPr lang="pt-BR" dirty="0"/>
                              <m:t>=1</m:t>
                            </m:r>
                          </m:e>
                          <m:e>
                            <m:r>
                              <m:rPr>
                                <m:nor/>
                              </m:rPr>
                              <a:rPr lang="en-US" b="0" i="0" dirty="0" smtClean="0"/>
                              <m:t>m</m:t>
                            </m:r>
                            <m:r>
                              <m:rPr>
                                <m:nor/>
                              </m:rPr>
                              <a:rPr lang="pt-BR" dirty="0"/>
                              <m:t>ax</m:t>
                            </m:r>
                            <m:r>
                              <m:rPr>
                                <m:nor/>
                              </m:rPr>
                              <a:rPr lang="pt-BR" dirty="0"/>
                              <m:t>(</m:t>
                            </m:r>
                            <m:r>
                              <m:rPr>
                                <m:nor/>
                              </m:rPr>
                              <a:rPr lang="en-US" dirty="0"/>
                              <m:t>T</m:t>
                            </m:r>
                            <m:r>
                              <m:rPr>
                                <m:nor/>
                              </m:rPr>
                              <a:rPr lang="en-US" baseline="-25000" dirty="0"/>
                              <m:t>∞</m:t>
                            </m:r>
                            <m:r>
                              <m:rPr>
                                <m:nor/>
                              </m:rPr>
                              <a:rPr lang="en-US" dirty="0"/>
                              <m:t>(</m:t>
                            </m:r>
                            <m:r>
                              <m:rPr>
                                <m:nor/>
                              </m:rPr>
                              <a:rPr lang="en-US" dirty="0"/>
                              <m:t>n</m:t>
                            </m:r>
                            <m:r>
                              <m:rPr>
                                <m:nor/>
                              </m:rPr>
                              <a:rPr lang="en-US" dirty="0"/>
                              <m:t>/2), </m:t>
                            </m:r>
                            <m:r>
                              <m:rPr>
                                <m:nor/>
                              </m:rPr>
                              <a:rPr lang="en-US" dirty="0"/>
                              <m:t>T</m:t>
                            </m:r>
                            <m:r>
                              <m:rPr>
                                <m:nor/>
                              </m:rPr>
                              <a:rPr lang="en-US" baseline="-25000" dirty="0"/>
                              <m:t>∞</m:t>
                            </m:r>
                            <m:r>
                              <m:rPr>
                                <m:nor/>
                              </m:rPr>
                              <a:rPr lang="en-US" dirty="0"/>
                              <m:t>(</m:t>
                            </m:r>
                            <m:r>
                              <m:rPr>
                                <m:nor/>
                              </m:rPr>
                              <a:rPr lang="en-US" dirty="0"/>
                              <m:t>n</m:t>
                            </m:r>
                            <m:r>
                              <m:rPr>
                                <m:nor/>
                              </m:rPr>
                              <a:rPr lang="en-US" dirty="0"/>
                              <m:t>/2)</m:t>
                            </m:r>
                            <m:r>
                              <m:rPr>
                                <m:nor/>
                              </m:rPr>
                              <a:rPr lang="pt-BR" dirty="0"/>
                              <m:t>) + </m:t>
                            </m:r>
                            <m:r>
                              <m:rPr>
                                <m:nor/>
                              </m:rPr>
                              <a:rPr lang="pt-BR" dirty="0"/>
                              <m:t>c</m:t>
                            </m:r>
                            <m:r>
                              <m:rPr>
                                <m:nor/>
                              </m:rPr>
                              <a:rPr lang="pt-BR" dirty="0"/>
                              <m:t> =</m:t>
                            </m:r>
                            <m:r>
                              <m:rPr>
                                <m:nor/>
                              </m:rPr>
                              <a:rPr lang="en-US" dirty="0"/>
                              <m:t> </m:t>
                            </m:r>
                            <m:r>
                              <m:rPr>
                                <m:nor/>
                              </m:rPr>
                              <a:rPr lang="en-US" dirty="0"/>
                              <m:t>T</m:t>
                            </m:r>
                            <m:r>
                              <m:rPr>
                                <m:nor/>
                              </m:rPr>
                              <a:rPr lang="en-US" baseline="-25000" dirty="0"/>
                              <m:t>∞</m:t>
                            </m:r>
                            <m:r>
                              <m:rPr>
                                <m:nor/>
                              </m:rPr>
                              <a:rPr lang="en-US" dirty="0"/>
                              <m:t>(</m:t>
                            </m:r>
                            <m:r>
                              <m:rPr>
                                <m:nor/>
                              </m:rPr>
                              <a:rPr lang="en-US" dirty="0"/>
                              <m:t>n</m:t>
                            </m:r>
                            <m:r>
                              <m:rPr>
                                <m:nor/>
                              </m:rPr>
                              <a:rPr lang="en-US" dirty="0"/>
                              <m:t>/2) + </m:t>
                            </m:r>
                            <m:r>
                              <m:rPr>
                                <m:nor/>
                              </m:rPr>
                              <a:rPr lang="en-US" dirty="0"/>
                              <m:t>c</m:t>
                            </m:r>
                            <m:r>
                              <m:rPr>
                                <m:nor/>
                              </m:rPr>
                              <a:rPr lang="en-US" dirty="0"/>
                              <m:t>,   </m:t>
                            </m:r>
                            <m:r>
                              <m:rPr>
                                <m:nor/>
                              </m:rPr>
                              <a:rPr lang="en-US" dirty="0"/>
                              <m:t>if</m:t>
                            </m:r>
                            <m:r>
                              <m:rPr>
                                <m:nor/>
                              </m:rPr>
                              <a:rPr lang="pt-BR" dirty="0"/>
                              <m:t>  </m:t>
                            </m:r>
                            <m:r>
                              <m:rPr>
                                <m:nor/>
                              </m:rPr>
                              <a:rPr lang="pt-BR" dirty="0"/>
                              <m:t>n</m:t>
                            </m:r>
                            <m:r>
                              <m:rPr>
                                <m:nor/>
                              </m:rPr>
                              <a:rPr lang="pt-BR" dirty="0"/>
                              <m:t>&gt;1 </m:t>
                            </m:r>
                          </m:e>
                        </m:eqArr>
                      </m:e>
                    </m:d>
                  </m:oMath>
                </a14:m>
                <a:endParaRPr lang="pt-BR" dirty="0" smtClean="0"/>
              </a:p>
              <a:p>
                <a:pPr lvl="1"/>
                <a:r>
                  <a:rPr lang="pt-BR" dirty="0" smtClean="0"/>
                  <a:t>We need to solve the recurrence. </a:t>
                </a:r>
              </a:p>
              <a:p>
                <a:pPr lvl="2"/>
                <a:r>
                  <a:rPr lang="en-US" dirty="0"/>
                  <a:t>T</a:t>
                </a:r>
                <a:r>
                  <a:rPr lang="en-US" baseline="-25000" dirty="0"/>
                  <a:t>∞</a:t>
                </a:r>
                <a:r>
                  <a:rPr lang="en-US" dirty="0"/>
                  <a:t>(n</a:t>
                </a:r>
                <a:r>
                  <a:rPr lang="en-US" dirty="0" smtClean="0"/>
                  <a:t>)=</a:t>
                </a:r>
                <a:r>
                  <a:rPr lang="en-US" dirty="0"/>
                  <a:t> T</a:t>
                </a:r>
                <a:r>
                  <a:rPr lang="en-US" baseline="-25000" dirty="0"/>
                  <a:t>∞</a:t>
                </a:r>
                <a:r>
                  <a:rPr lang="en-US" dirty="0"/>
                  <a:t>(n/2</a:t>
                </a:r>
                <a:r>
                  <a:rPr lang="en-US" dirty="0" smtClean="0"/>
                  <a:t>) + c</a:t>
                </a:r>
              </a:p>
              <a:p>
                <a:pPr lvl="2"/>
                <a:r>
                  <a:rPr lang="en-US" dirty="0"/>
                  <a:t> </a:t>
                </a:r>
                <a:r>
                  <a:rPr lang="en-US" dirty="0" smtClean="0"/>
                  <a:t>       </a:t>
                </a:r>
                <a:r>
                  <a:rPr lang="en-US" dirty="0" smtClean="0"/>
                  <a:t>= </a:t>
                </a:r>
                <a:r>
                  <a:rPr lang="en-US" dirty="0"/>
                  <a:t>T</a:t>
                </a:r>
                <a:r>
                  <a:rPr lang="en-US" baseline="-25000" dirty="0"/>
                  <a:t>∞</a:t>
                </a:r>
                <a:r>
                  <a:rPr lang="en-US" dirty="0"/>
                  <a:t>(</a:t>
                </a:r>
                <a:r>
                  <a:rPr lang="en-US" dirty="0" smtClean="0"/>
                  <a:t>n/2</a:t>
                </a:r>
                <a:r>
                  <a:rPr lang="en-US" baseline="30000" dirty="0" smtClean="0"/>
                  <a:t>2</a:t>
                </a:r>
                <a:r>
                  <a:rPr lang="en-US" dirty="0" smtClean="0"/>
                  <a:t>) + 2c </a:t>
                </a:r>
              </a:p>
              <a:p>
                <a:pPr lvl="2"/>
                <a:r>
                  <a:rPr lang="en-US" dirty="0"/>
                  <a:t> </a:t>
                </a:r>
                <a:r>
                  <a:rPr lang="en-US" dirty="0" smtClean="0"/>
                  <a:t>       </a:t>
                </a:r>
                <a:r>
                  <a:rPr lang="en-US" dirty="0" smtClean="0"/>
                  <a:t>= </a:t>
                </a:r>
                <a:r>
                  <a:rPr lang="en-US" dirty="0"/>
                  <a:t>T</a:t>
                </a:r>
                <a:r>
                  <a:rPr lang="en-US" baseline="-25000" dirty="0"/>
                  <a:t>∞</a:t>
                </a:r>
                <a:r>
                  <a:rPr lang="en-US" dirty="0"/>
                  <a:t>(</a:t>
                </a:r>
                <a:r>
                  <a:rPr lang="en-US" dirty="0" smtClean="0"/>
                  <a:t>n/2</a:t>
                </a:r>
                <a:r>
                  <a:rPr lang="en-US" baseline="30000" dirty="0" smtClean="0"/>
                  <a:t>3</a:t>
                </a:r>
                <a:r>
                  <a:rPr lang="en-US" dirty="0" smtClean="0"/>
                  <a:t>) + 3c</a:t>
                </a:r>
                <a:endParaRPr lang="en-US" dirty="0" smtClean="0"/>
              </a:p>
              <a:p>
                <a:pPr lvl="2"/>
                <a:r>
                  <a:rPr lang="en-US" dirty="0" smtClean="0"/>
                  <a:t>        = </a:t>
                </a:r>
                <a:r>
                  <a:rPr lang="en-US" dirty="0"/>
                  <a:t>T</a:t>
                </a:r>
                <a:r>
                  <a:rPr lang="en-US" baseline="-25000" dirty="0"/>
                  <a:t>∞</a:t>
                </a:r>
                <a:r>
                  <a:rPr lang="en-US" dirty="0"/>
                  <a:t>(</a:t>
                </a:r>
                <a:r>
                  <a:rPr lang="en-US" dirty="0" smtClean="0"/>
                  <a:t>n/2</a:t>
                </a:r>
                <a:r>
                  <a:rPr lang="en-US" baseline="30000" dirty="0" smtClean="0"/>
                  <a:t>i</a:t>
                </a:r>
                <a:r>
                  <a:rPr lang="en-US" dirty="0" smtClean="0"/>
                  <a:t>) + </a:t>
                </a:r>
                <a:r>
                  <a:rPr lang="en-US" dirty="0" err="1" smtClean="0"/>
                  <a:t>i</a:t>
                </a:r>
                <a:r>
                  <a:rPr lang="en-US" dirty="0" smtClean="0"/>
                  <a:t>*c</a:t>
                </a:r>
                <a:endParaRPr lang="en-US" dirty="0" smtClean="0"/>
              </a:p>
              <a:p>
                <a:pPr lvl="2"/>
                <a:r>
                  <a:rPr lang="en-US" dirty="0" smtClean="0"/>
                  <a:t>In order to get to the base case, let 2</a:t>
                </a:r>
                <a:r>
                  <a:rPr lang="en-US" baseline="30000" dirty="0" smtClean="0"/>
                  <a:t>i</a:t>
                </a:r>
                <a:r>
                  <a:rPr lang="en-US" dirty="0" smtClean="0"/>
                  <a:t>=n, so i=</a:t>
                </a:r>
                <a:r>
                  <a:rPr lang="en-US" dirty="0" err="1" smtClean="0"/>
                  <a:t>lgn</a:t>
                </a:r>
                <a:r>
                  <a:rPr lang="en-US" dirty="0" smtClean="0"/>
                  <a:t>. </a:t>
                </a:r>
              </a:p>
              <a:p>
                <a:pPr lvl="2"/>
                <a:r>
                  <a:rPr lang="en-US" dirty="0"/>
                  <a:t>T</a:t>
                </a:r>
                <a:r>
                  <a:rPr lang="en-US" baseline="-25000" dirty="0"/>
                  <a:t>∞</a:t>
                </a:r>
                <a:r>
                  <a:rPr lang="en-US" dirty="0"/>
                  <a:t>(n</a:t>
                </a:r>
                <a:r>
                  <a:rPr lang="en-US" dirty="0" smtClean="0"/>
                  <a:t>)=</a:t>
                </a:r>
                <a:r>
                  <a:rPr lang="en-US" dirty="0"/>
                  <a:t> T</a:t>
                </a:r>
                <a:r>
                  <a:rPr lang="en-US" baseline="-25000" dirty="0"/>
                  <a:t>∞</a:t>
                </a:r>
                <a:r>
                  <a:rPr lang="en-US" dirty="0"/>
                  <a:t>(n/2</a:t>
                </a:r>
                <a:r>
                  <a:rPr lang="en-US" baseline="30000" dirty="0"/>
                  <a:t>i</a:t>
                </a:r>
                <a:r>
                  <a:rPr lang="en-US" dirty="0" smtClean="0"/>
                  <a:t>) + </a:t>
                </a:r>
                <a:r>
                  <a:rPr lang="en-US" dirty="0" err="1" smtClean="0"/>
                  <a:t>i</a:t>
                </a:r>
                <a:r>
                  <a:rPr lang="en-US" dirty="0" smtClean="0"/>
                  <a:t>*c </a:t>
                </a:r>
              </a:p>
              <a:p>
                <a:pPr lvl="2"/>
                <a:r>
                  <a:rPr lang="en-US" dirty="0"/>
                  <a:t> </a:t>
                </a:r>
                <a:r>
                  <a:rPr lang="en-US" dirty="0" smtClean="0"/>
                  <a:t>       </a:t>
                </a:r>
                <a:r>
                  <a:rPr lang="en-US" dirty="0" smtClean="0"/>
                  <a:t>= T</a:t>
                </a:r>
                <a:r>
                  <a:rPr lang="en-US" baseline="-25000" dirty="0"/>
                  <a:t>∞</a:t>
                </a:r>
                <a:r>
                  <a:rPr lang="en-US" dirty="0" smtClean="0"/>
                  <a:t>(1</a:t>
                </a:r>
                <a:r>
                  <a:rPr lang="en-US" dirty="0" smtClean="0"/>
                  <a:t>) + </a:t>
                </a:r>
                <a:r>
                  <a:rPr lang="en-US" dirty="0" err="1" smtClean="0"/>
                  <a:t>lgn</a:t>
                </a:r>
                <a:r>
                  <a:rPr lang="en-US" dirty="0" smtClean="0"/>
                  <a:t>*c</a:t>
                </a:r>
                <a:endParaRPr lang="en-US" dirty="0"/>
              </a:p>
              <a:p>
                <a:pPr lvl="2"/>
                <a:r>
                  <a:rPr lang="en-US" dirty="0" smtClean="0"/>
                  <a:t>        =</a:t>
                </a:r>
                <a:r>
                  <a:rPr lang="el-GR" dirty="0" smtClean="0"/>
                  <a:t> </a:t>
                </a:r>
                <a:r>
                  <a:rPr lang="el-GR" dirty="0"/>
                  <a:t>Θ</a:t>
                </a:r>
                <a:r>
                  <a:rPr lang="en-US" dirty="0"/>
                  <a:t>(</a:t>
                </a:r>
                <a:r>
                  <a:rPr lang="pt-BR" dirty="0"/>
                  <a:t>n</a:t>
                </a:r>
                <a:r>
                  <a:rPr lang="pt-BR" dirty="0" smtClean="0"/>
                  <a:t>) +</a:t>
                </a:r>
                <a:r>
                  <a:rPr lang="el-GR" dirty="0" smtClean="0"/>
                  <a:t> </a:t>
                </a:r>
                <a:r>
                  <a:rPr lang="el-GR" dirty="0"/>
                  <a:t>Θ</a:t>
                </a:r>
                <a:r>
                  <a:rPr lang="en-US" dirty="0" smtClean="0"/>
                  <a:t>(</a:t>
                </a:r>
                <a:r>
                  <a:rPr lang="en-US" dirty="0" err="1" smtClean="0"/>
                  <a:t>lg</a:t>
                </a:r>
                <a:r>
                  <a:rPr lang="pt-BR" dirty="0" smtClean="0"/>
                  <a:t>n</a:t>
                </a:r>
                <a:r>
                  <a:rPr lang="pt-BR" dirty="0" smtClean="0"/>
                  <a:t>)</a:t>
                </a:r>
              </a:p>
              <a:p>
                <a:pPr lvl="2"/>
                <a:r>
                  <a:rPr lang="pt-BR" dirty="0"/>
                  <a:t> </a:t>
                </a:r>
                <a:r>
                  <a:rPr lang="pt-BR" dirty="0" smtClean="0"/>
                  <a:t>       </a:t>
                </a:r>
                <a:r>
                  <a:rPr lang="pt-BR" dirty="0" smtClean="0"/>
                  <a:t>=</a:t>
                </a:r>
                <a:r>
                  <a:rPr lang="el-GR" dirty="0" smtClean="0"/>
                  <a:t> </a:t>
                </a:r>
                <a:r>
                  <a:rPr lang="el-GR" dirty="0"/>
                  <a:t>Θ</a:t>
                </a:r>
                <a:r>
                  <a:rPr lang="en-US" dirty="0"/>
                  <a:t>(</a:t>
                </a:r>
                <a:r>
                  <a:rPr lang="pt-BR" dirty="0"/>
                  <a:t>n</a:t>
                </a:r>
                <a:r>
                  <a:rPr lang="pt-BR" dirty="0" smtClean="0"/>
                  <a:t>)</a:t>
                </a:r>
              </a:p>
              <a:p>
                <a:pPr lvl="1"/>
                <a:r>
                  <a:rPr lang="pt-BR" dirty="0" smtClean="0"/>
                  <a:t>So the span is </a:t>
                </a:r>
                <a:r>
                  <a:rPr lang="el-GR" dirty="0"/>
                  <a:t>Θ</a:t>
                </a:r>
                <a:r>
                  <a:rPr lang="en-US" dirty="0"/>
                  <a:t>(</a:t>
                </a:r>
                <a:r>
                  <a:rPr lang="pt-BR" dirty="0"/>
                  <a:t>n</a:t>
                </a:r>
                <a:r>
                  <a:rPr lang="pt-BR" dirty="0" smtClean="0"/>
                  <a:t>).</a:t>
                </a:r>
                <a:endParaRPr lang="pt-B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7" t="-788"/>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35</a:t>
            </a:fld>
            <a:endParaRPr lang="en-GB"/>
          </a:p>
        </p:txBody>
      </p:sp>
      <mc:AlternateContent xmlns:mc="http://schemas.openxmlformats.org/markup-compatibility/2006">
        <mc:Choice xmlns:a14="http://schemas.microsoft.com/office/drawing/2010/main" Requires="a14">
          <p:sp>
            <p:nvSpPr>
              <p:cNvPr id="5" name="TextBox 4"/>
              <p:cNvSpPr txBox="1"/>
              <p:nvPr/>
            </p:nvSpPr>
            <p:spPr>
              <a:xfrm>
                <a:off x="4427984" y="2422048"/>
                <a:ext cx="2573140" cy="400110"/>
              </a:xfrm>
              <a:prstGeom prst="rect">
                <a:avLst/>
              </a:prstGeom>
              <a:noFill/>
            </p:spPr>
            <p:txBody>
              <a:bodyPr wrap="none" rtlCol="0">
                <a:spAutoFit/>
              </a:bodyPr>
              <a:lstStyle/>
              <a:p>
                <a:r>
                  <a:rPr lang="en-US" sz="2000" dirty="0" smtClean="0"/>
                  <a:t>T</a:t>
                </a:r>
                <a:r>
                  <a:rPr lang="en-US" sz="2000" baseline="-25000" dirty="0" smtClean="0"/>
                  <a:t>∞</a:t>
                </a:r>
                <a:r>
                  <a:rPr lang="en-US" sz="2000" dirty="0" smtClean="0"/>
                  <a:t>(</a:t>
                </a:r>
                <a:r>
                  <a:rPr lang="en-US" sz="2000" dirty="0"/>
                  <a:t>n/2</a:t>
                </a:r>
                <a:r>
                  <a:rPr lang="en-US" sz="2000" dirty="0" smtClean="0"/>
                  <a:t>) = </a:t>
                </a:r>
                <a14:m>
                  <m:oMath xmlns:m="http://schemas.openxmlformats.org/officeDocument/2006/math">
                    <m:r>
                      <m:rPr>
                        <m:nor/>
                      </m:rPr>
                      <a:rPr lang="en-US" sz="2000" dirty="0"/>
                      <m:t>T</m:t>
                    </m:r>
                    <m:r>
                      <m:rPr>
                        <m:nor/>
                      </m:rPr>
                      <a:rPr lang="en-US" sz="2000" baseline="-25000" dirty="0"/>
                      <m:t>∞</m:t>
                    </m:r>
                    <m:r>
                      <m:rPr>
                        <m:nor/>
                      </m:rPr>
                      <a:rPr lang="en-US" sz="2000" dirty="0"/>
                      <m:t>(</m:t>
                    </m:r>
                    <m:r>
                      <m:rPr>
                        <m:nor/>
                      </m:rPr>
                      <a:rPr lang="en-US" sz="2000" dirty="0"/>
                      <m:t>n</m:t>
                    </m:r>
                    <m:r>
                      <m:rPr>
                        <m:nor/>
                      </m:rPr>
                      <a:rPr lang="en-US" sz="2000" dirty="0"/>
                      <m:t>/4) +</m:t>
                    </m:r>
                    <m:r>
                      <m:rPr>
                        <m:nor/>
                      </m:rPr>
                      <a:rPr lang="en-US" sz="2000" dirty="0"/>
                      <m:t> </m:t>
                    </m:r>
                    <m:r>
                      <m:rPr>
                        <m:nor/>
                      </m:rPr>
                      <a:rPr lang="en-US" sz="2000" dirty="0"/>
                      <m:t>c</m:t>
                    </m:r>
                  </m:oMath>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4427984" y="2422048"/>
                <a:ext cx="2573140" cy="400110"/>
              </a:xfrm>
              <a:prstGeom prst="rect">
                <a:avLst/>
              </a:prstGeom>
              <a:blipFill>
                <a:blip r:embed="rId4"/>
                <a:stretch>
                  <a:fillRect l="-2370" t="-6061" b="-2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5508104" y="2742897"/>
                <a:ext cx="2592288" cy="400110"/>
              </a:xfrm>
              <a:prstGeom prst="rect">
                <a:avLst/>
              </a:prstGeom>
            </p:spPr>
            <p:txBody>
              <a:bodyPr wrap="square">
                <a:spAutoFit/>
              </a:bodyPr>
              <a:lstStyle/>
              <a:p>
                <a14:m>
                  <m:oMath xmlns:m="http://schemas.openxmlformats.org/officeDocument/2006/math">
                    <m:r>
                      <m:rPr>
                        <m:nor/>
                      </m:rPr>
                      <a:rPr lang="en-US" sz="2000" dirty="0"/>
                      <m:t>T</m:t>
                    </m:r>
                    <m:r>
                      <m:rPr>
                        <m:nor/>
                      </m:rPr>
                      <a:rPr lang="en-US" sz="2000" baseline="-25000" dirty="0"/>
                      <m:t>∞</m:t>
                    </m:r>
                    <m:r>
                      <m:rPr>
                        <m:nor/>
                      </m:rPr>
                      <a:rPr lang="en-US" sz="2000" dirty="0"/>
                      <m:t>(</m:t>
                    </m:r>
                    <m:r>
                      <m:rPr>
                        <m:nor/>
                      </m:rPr>
                      <a:rPr lang="en-US" sz="2000" dirty="0"/>
                      <m:t>n</m:t>
                    </m:r>
                    <m:r>
                      <m:rPr>
                        <m:nor/>
                      </m:rPr>
                      <a:rPr lang="en-US" sz="2000" dirty="0"/>
                      <m:t>/4) </m:t>
                    </m:r>
                  </m:oMath>
                </a14:m>
                <a:r>
                  <a:rPr lang="en-US" sz="2000" dirty="0" smtClean="0"/>
                  <a:t>=</a:t>
                </a:r>
                <a:r>
                  <a:rPr lang="en-US" sz="2000" dirty="0"/>
                  <a:t> </a:t>
                </a:r>
                <a14:m>
                  <m:oMath xmlns:m="http://schemas.openxmlformats.org/officeDocument/2006/math">
                    <m:r>
                      <m:rPr>
                        <m:nor/>
                      </m:rPr>
                      <a:rPr lang="en-US" sz="2000" dirty="0"/>
                      <m:t>T</m:t>
                    </m:r>
                    <m:r>
                      <m:rPr>
                        <m:nor/>
                      </m:rPr>
                      <a:rPr lang="en-US" sz="2000" baseline="-25000" dirty="0"/>
                      <m:t>∞</m:t>
                    </m:r>
                    <m:r>
                      <m:rPr>
                        <m:nor/>
                      </m:rPr>
                      <a:rPr lang="en-US" sz="2000" dirty="0"/>
                      <m:t>(</m:t>
                    </m:r>
                    <m:r>
                      <m:rPr>
                        <m:nor/>
                      </m:rPr>
                      <a:rPr lang="en-US" sz="2000" dirty="0"/>
                      <m:t>n</m:t>
                    </m:r>
                    <m:r>
                      <m:rPr>
                        <m:nor/>
                      </m:rPr>
                      <a:rPr lang="en-US" sz="2000" dirty="0"/>
                      <m:t>/8) +</m:t>
                    </m:r>
                    <m:r>
                      <m:rPr>
                        <m:nor/>
                      </m:rPr>
                      <a:rPr lang="en-US" sz="2000" b="0" i="0" dirty="0" smtClean="0"/>
                      <m:t>c</m:t>
                    </m:r>
                  </m:oMath>
                </a14:m>
                <a:r>
                  <a:rPr lang="en-US" sz="2000" dirty="0" smtClean="0"/>
                  <a:t> </a:t>
                </a:r>
                <a:endParaRPr lang="en-US" sz="2000" dirty="0"/>
              </a:p>
            </p:txBody>
          </p:sp>
        </mc:Choice>
        <mc:Fallback>
          <p:sp>
            <p:nvSpPr>
              <p:cNvPr id="6" name="Rectangle 5"/>
              <p:cNvSpPr>
                <a:spLocks noRot="1" noChangeAspect="1" noMove="1" noResize="1" noEditPoints="1" noAdjustHandles="1" noChangeArrowheads="1" noChangeShapeType="1" noTextEdit="1"/>
              </p:cNvSpPr>
              <p:nvPr/>
            </p:nvSpPr>
            <p:spPr>
              <a:xfrm>
                <a:off x="5508104" y="2742897"/>
                <a:ext cx="2592288" cy="400110"/>
              </a:xfrm>
              <a:prstGeom prst="rect">
                <a:avLst/>
              </a:prstGeom>
              <a:blipFill>
                <a:blip r:embed="rId5"/>
                <a:stretch>
                  <a:fillRect l="-235" t="-7576" b="-27273"/>
                </a:stretch>
              </a:blipFill>
            </p:spPr>
            <p:txBody>
              <a:bodyPr/>
              <a:lstStyle/>
              <a:p>
                <a:r>
                  <a:rPr lang="en-US">
                    <a:noFill/>
                  </a:rPr>
                  <a:t> </a:t>
                </a:r>
              </a:p>
            </p:txBody>
          </p:sp>
        </mc:Fallback>
      </mc:AlternateContent>
    </p:spTree>
    <p:extLst>
      <p:ext uri="{BB962C8B-B14F-4D97-AF65-F5344CB8AC3E}">
        <p14:creationId xmlns:p14="http://schemas.microsoft.com/office/powerpoint/2010/main" val="246055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4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400"/>
                                        <p:tgtEl>
                                          <p:spTgt spid="3">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400"/>
                                        <p:tgtEl>
                                          <p:spTgt spid="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4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400"/>
                                        <p:tgtEl>
                                          <p:spTgt spid="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400"/>
                                        <p:tgtEl>
                                          <p:spTgt spid="3">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400"/>
                                        <p:tgtEl>
                                          <p:spTgt spid="3">
                                            <p:txEl>
                                              <p:pRg st="10" end="1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400"/>
                                        <p:tgtEl>
                                          <p:spTgt spid="3">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Effect transition="in" filter="fade">
                                      <p:cBhvr>
                                        <p:cTn id="83" dur="4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5" grpId="1"/>
      <p:bldP spid="6"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pt-BR" dirty="0" smtClean="0"/>
                  <a:t>Recurrence </a:t>
                </a:r>
                <a:r>
                  <a:rPr lang="pt-BR" dirty="0" smtClean="0"/>
                  <a:t>for the work.</a:t>
                </a:r>
              </a:p>
              <a:p>
                <a:pPr lvl="1"/>
                <a:r>
                  <a:rPr lang="en-US" dirty="0" smtClean="0"/>
                  <a:t>T</a:t>
                </a:r>
                <a:r>
                  <a:rPr lang="en-US" baseline="-25000" dirty="0" smtClean="0"/>
                  <a:t>1</a:t>
                </a:r>
                <a:r>
                  <a:rPr lang="en-US" dirty="0" smtClean="0"/>
                  <a:t>(n)=</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m:rPr>
                                <m:nor/>
                              </m:rPr>
                              <a:rPr lang="el-GR" dirty="0"/>
                              <m:t>Θ</m:t>
                            </m:r>
                            <m:r>
                              <m:rPr>
                                <m:nor/>
                              </m:rPr>
                              <a:rPr lang="en-US" dirty="0"/>
                              <m:t>(</m:t>
                            </m:r>
                            <m:r>
                              <m:rPr>
                                <m:nor/>
                              </m:rPr>
                              <a:rPr lang="pt-BR" dirty="0"/>
                              <m:t>n</m:t>
                            </m:r>
                            <m:r>
                              <m:rPr>
                                <m:nor/>
                              </m:rPr>
                              <a:rPr lang="pt-BR" dirty="0"/>
                              <m:t>),                         </m:t>
                            </m:r>
                            <m:r>
                              <m:rPr>
                                <m:nor/>
                              </m:rPr>
                              <a:rPr lang="pt-BR" dirty="0"/>
                              <m:t>if</m:t>
                            </m:r>
                            <m:r>
                              <m:rPr>
                                <m:nor/>
                              </m:rPr>
                              <a:rPr lang="pt-BR" dirty="0"/>
                              <m:t> </m:t>
                            </m:r>
                            <m:r>
                              <m:rPr>
                                <m:nor/>
                              </m:rPr>
                              <a:rPr lang="pt-BR" dirty="0"/>
                              <m:t>n</m:t>
                            </m:r>
                            <m:r>
                              <m:rPr>
                                <m:nor/>
                              </m:rPr>
                              <a:rPr lang="pt-BR" dirty="0"/>
                              <m:t>=1 </m:t>
                            </m:r>
                          </m:e>
                          <m:e>
                            <m:r>
                              <m:rPr>
                                <m:nor/>
                              </m:rPr>
                              <a:rPr lang="en-US" dirty="0"/>
                              <m:t>2</m:t>
                            </m:r>
                            <m:r>
                              <m:rPr>
                                <m:nor/>
                              </m:rPr>
                              <a:rPr lang="en-US" dirty="0"/>
                              <m:t>T</m:t>
                            </m:r>
                            <m:r>
                              <m:rPr>
                                <m:nor/>
                              </m:rPr>
                              <a:rPr lang="en-US" baseline="-25000" dirty="0"/>
                              <m:t>1</m:t>
                            </m:r>
                            <m:r>
                              <m:rPr>
                                <m:nor/>
                              </m:rPr>
                              <a:rPr lang="en-US" dirty="0"/>
                              <m:t>(</m:t>
                            </m:r>
                            <m:r>
                              <m:rPr>
                                <m:nor/>
                              </m:rPr>
                              <a:rPr lang="en-US" dirty="0"/>
                              <m:t>n</m:t>
                            </m:r>
                            <m:r>
                              <m:rPr>
                                <m:nor/>
                              </m:rPr>
                              <a:rPr lang="en-US" dirty="0"/>
                              <m:t>/2)</m:t>
                            </m:r>
                            <m:r>
                              <m:rPr>
                                <m:nor/>
                              </m:rPr>
                              <a:rPr lang="pt-BR" dirty="0"/>
                              <m:t> + </m:t>
                            </m:r>
                            <m:r>
                              <m:rPr>
                                <m:nor/>
                              </m:rPr>
                              <a:rPr lang="pt-BR" dirty="0"/>
                              <m:t>c</m:t>
                            </m:r>
                            <m:r>
                              <m:rPr>
                                <m:nor/>
                              </m:rPr>
                              <a:rPr lang="pt-BR" dirty="0"/>
                              <m:t>,             </m:t>
                            </m:r>
                            <m:r>
                              <m:rPr>
                                <m:nor/>
                              </m:rPr>
                              <a:rPr lang="pt-BR" dirty="0"/>
                              <m:t>if</m:t>
                            </m:r>
                            <m:r>
                              <m:rPr>
                                <m:nor/>
                              </m:rPr>
                              <a:rPr lang="pt-BR" dirty="0"/>
                              <m:t> </m:t>
                            </m:r>
                            <m:r>
                              <m:rPr>
                                <m:nor/>
                              </m:rPr>
                              <a:rPr lang="pt-BR" dirty="0"/>
                              <m:t>n</m:t>
                            </m:r>
                            <m:r>
                              <m:rPr>
                                <m:nor/>
                              </m:rPr>
                              <a:rPr lang="pt-BR" dirty="0"/>
                              <m:t>&gt;1</m:t>
                            </m:r>
                          </m:e>
                        </m:eqArr>
                      </m:e>
                    </m:d>
                  </m:oMath>
                </a14:m>
                <a:endParaRPr lang="pt-BR" dirty="0"/>
              </a:p>
              <a:p>
                <a:pPr lvl="1"/>
                <a:r>
                  <a:rPr lang="pt-BR" dirty="0" smtClean="0"/>
                  <a:t>The work is </a:t>
                </a:r>
                <a:r>
                  <a:rPr lang="el-GR" dirty="0"/>
                  <a:t>Θ</a:t>
                </a:r>
                <a:r>
                  <a:rPr lang="en-US" dirty="0"/>
                  <a:t>(</a:t>
                </a:r>
                <a:r>
                  <a:rPr lang="pt-BR" dirty="0" smtClean="0"/>
                  <a:t>n</a:t>
                </a:r>
                <a:r>
                  <a:rPr lang="pt-BR" baseline="30000" dirty="0" smtClean="0"/>
                  <a:t>2</a:t>
                </a:r>
                <a:r>
                  <a:rPr lang="pt-BR" dirty="0" smtClean="0"/>
                  <a:t>) </a:t>
                </a:r>
                <a:r>
                  <a:rPr lang="en-US" dirty="0"/>
                  <a:t>due to the nested loops in 5-7</a:t>
                </a:r>
                <a:endParaRPr lang="pt-BR" dirty="0" smtClean="0"/>
              </a:p>
              <a:p>
                <a:r>
                  <a:rPr lang="pt-BR" dirty="0" smtClean="0"/>
                  <a:t>The parallelism </a:t>
                </a:r>
                <a:r>
                  <a:rPr lang="el-GR" dirty="0"/>
                  <a:t>Θ</a:t>
                </a:r>
                <a:r>
                  <a:rPr lang="en-US" dirty="0"/>
                  <a:t>(</a:t>
                </a:r>
                <a:r>
                  <a:rPr lang="pt-BR" dirty="0"/>
                  <a:t>n</a:t>
                </a:r>
                <a:r>
                  <a:rPr lang="pt-BR" baseline="30000" dirty="0"/>
                  <a:t>2</a:t>
                </a:r>
                <a:r>
                  <a:rPr lang="pt-BR" dirty="0" smtClean="0"/>
                  <a:t>)/</a:t>
                </a:r>
                <a:r>
                  <a:rPr lang="el-GR" dirty="0"/>
                  <a:t> Θ</a:t>
                </a:r>
                <a:r>
                  <a:rPr lang="en-US" dirty="0"/>
                  <a:t>(</a:t>
                </a:r>
                <a:r>
                  <a:rPr lang="pt-BR" dirty="0" smtClean="0"/>
                  <a:t>n)=</a:t>
                </a:r>
                <a:r>
                  <a:rPr lang="el-GR" dirty="0"/>
                  <a:t> Θ</a:t>
                </a:r>
                <a:r>
                  <a:rPr lang="en-US" dirty="0"/>
                  <a:t>(</a:t>
                </a:r>
                <a:r>
                  <a:rPr lang="pt-BR" dirty="0" smtClean="0"/>
                  <a:t>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37" t="-788"/>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36</a:t>
            </a:fld>
            <a:endParaRPr lang="en-GB"/>
          </a:p>
        </p:txBody>
      </p:sp>
    </p:spTree>
    <p:extLst>
      <p:ext uri="{BB962C8B-B14F-4D97-AF65-F5344CB8AC3E}">
        <p14:creationId xmlns:p14="http://schemas.microsoft.com/office/powerpoint/2010/main" val="32379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0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parallel loops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a:t>
                </a:r>
                <a:r>
                  <a:rPr lang="en-US" baseline="-25000" dirty="0" smtClean="0"/>
                  <a:t>∞</a:t>
                </a:r>
                <a:r>
                  <a:rPr lang="pt-BR" dirty="0" smtClean="0"/>
                  <a:t>(</a:t>
                </a:r>
                <a:r>
                  <a:rPr lang="pt-BR" dirty="0"/>
                  <a:t>n) = </a:t>
                </a:r>
                <a:r>
                  <a:rPr lang="el-GR" dirty="0"/>
                  <a:t>Θ </a:t>
                </a:r>
                <a:r>
                  <a:rPr lang="pt-BR" dirty="0"/>
                  <a:t>(lg</a:t>
                </a:r>
                <a:r>
                  <a:rPr lang="pt-BR" i="1" dirty="0"/>
                  <a:t>n</a:t>
                </a:r>
                <a:r>
                  <a:rPr lang="pt-BR" dirty="0"/>
                  <a:t>) + </a:t>
                </a:r>
                <a14:m>
                  <m:oMath xmlns:m="http://schemas.openxmlformats.org/officeDocument/2006/math">
                    <m:sSub>
                      <m:sSubPr>
                        <m:ctrlPr>
                          <a:rPr lang="pt-BR" i="1" dirty="0" smtClean="0">
                            <a:latin typeface="Cambria Math" panose="02040503050406030204" pitchFamily="18" charset="0"/>
                          </a:rPr>
                        </m:ctrlPr>
                      </m:sSubPr>
                      <m:e>
                        <m:r>
                          <a:rPr lang="en-US" b="0" i="1" dirty="0" smtClean="0">
                            <a:latin typeface="Cambria Math"/>
                          </a:rPr>
                          <m:t>𝑚𝑎𝑥</m:t>
                        </m:r>
                      </m:e>
                      <m:sub>
                        <m:r>
                          <a:rPr lang="en-US" b="0" i="1" dirty="0" smtClean="0">
                            <a:latin typeface="Cambria Math"/>
                          </a:rPr>
                          <m:t>1</m:t>
                        </m:r>
                        <m:r>
                          <a:rPr lang="en-US" b="0" i="1" dirty="0" smtClean="0">
                            <a:latin typeface="Cambria Math"/>
                            <a:ea typeface="Cambria Math"/>
                          </a:rPr>
                          <m:t>≤</m:t>
                        </m:r>
                        <m:r>
                          <a:rPr lang="en-US" b="0" i="1" dirty="0" smtClean="0">
                            <a:latin typeface="Cambria Math"/>
                          </a:rPr>
                          <m:t>𝑖</m:t>
                        </m:r>
                        <m:r>
                          <a:rPr lang="en-US" i="1" dirty="0">
                            <a:latin typeface="Cambria Math"/>
                            <a:ea typeface="Cambria Math"/>
                          </a:rPr>
                          <m:t>≤</m:t>
                        </m:r>
                        <m:r>
                          <a:rPr lang="en-US" b="0" i="1" dirty="0" smtClean="0">
                            <a:latin typeface="Cambria Math"/>
                          </a:rPr>
                          <m:t>𝑛</m:t>
                        </m:r>
                      </m:sub>
                    </m:sSub>
                  </m:oMath>
                </a14:m>
                <a:r>
                  <a:rPr lang="pt-BR" baseline="-25000" dirty="0" smtClean="0"/>
                  <a:t> </a:t>
                </a:r>
                <a:r>
                  <a:rPr lang="pt-BR" dirty="0" smtClean="0"/>
                  <a:t>iteration</a:t>
                </a:r>
                <a:r>
                  <a:rPr lang="en-US" baseline="-25000" dirty="0" smtClean="0"/>
                  <a:t>∞</a:t>
                </a:r>
                <a:r>
                  <a:rPr lang="pt-BR" dirty="0" smtClean="0"/>
                  <a:t>(</a:t>
                </a:r>
                <a:r>
                  <a:rPr lang="pt-BR" i="1" dirty="0" smtClean="0"/>
                  <a:t>i</a:t>
                </a:r>
                <a:r>
                  <a:rPr lang="pt-BR" dirty="0" smtClean="0"/>
                  <a:t>)</a:t>
                </a:r>
              </a:p>
              <a:p>
                <a:endParaRPr lang="pt-BR" dirty="0" smtClean="0"/>
              </a:p>
              <a:p>
                <a:endParaRPr lang="pt-BR" dirty="0" smtClean="0"/>
              </a:p>
              <a:p>
                <a:endParaRPr lang="pt-BR" dirty="0"/>
              </a:p>
              <a:p>
                <a:endParaRPr lang="pt-BR" dirty="0" smtClean="0"/>
              </a:p>
              <a:p>
                <a:endParaRPr lang="pt-BR" dirty="0"/>
              </a:p>
              <a:p>
                <a:endParaRPr lang="pt-BR" dirty="0" smtClean="0"/>
              </a:p>
              <a:p>
                <a:endParaRPr lang="pt-BR" dirty="0"/>
              </a:p>
              <a:p>
                <a:r>
                  <a:rPr lang="pt-BR" dirty="0" smtClean="0"/>
                  <a:t>Arraycopy</a:t>
                </a:r>
              </a:p>
              <a:p>
                <a:pPr lvl="1"/>
                <a14:m>
                  <m:oMath xmlns:m="http://schemas.openxmlformats.org/officeDocument/2006/math">
                    <m:sSub>
                      <m:sSubPr>
                        <m:ctrlPr>
                          <a:rPr lang="pt-BR" sz="1900" i="1" dirty="0">
                            <a:latin typeface="Cambria Math" panose="02040503050406030204" pitchFamily="18" charset="0"/>
                          </a:rPr>
                        </m:ctrlPr>
                      </m:sSubPr>
                      <m:e>
                        <m:r>
                          <a:rPr lang="en-US" sz="1900" i="1" dirty="0">
                            <a:latin typeface="Cambria Math"/>
                          </a:rPr>
                          <m:t>𝑚𝑎𝑥</m:t>
                        </m:r>
                      </m:e>
                      <m:sub>
                        <m:r>
                          <a:rPr lang="en-US" sz="1900" i="1" dirty="0">
                            <a:latin typeface="Cambria Math"/>
                          </a:rPr>
                          <m:t>1</m:t>
                        </m:r>
                        <m:r>
                          <a:rPr lang="en-US" sz="1900" i="1" dirty="0">
                            <a:latin typeface="Cambria Math"/>
                            <a:ea typeface="Cambria Math"/>
                          </a:rPr>
                          <m:t>≤</m:t>
                        </m:r>
                        <m:r>
                          <a:rPr lang="en-US" sz="1900" i="1" dirty="0">
                            <a:latin typeface="Cambria Math"/>
                          </a:rPr>
                          <m:t>𝑖</m:t>
                        </m:r>
                        <m:r>
                          <a:rPr lang="en-US" sz="1900" i="1" dirty="0">
                            <a:latin typeface="Cambria Math"/>
                            <a:ea typeface="Cambria Math"/>
                          </a:rPr>
                          <m:t>≤</m:t>
                        </m:r>
                        <m:r>
                          <a:rPr lang="en-US" sz="1900" i="1" dirty="0">
                            <a:latin typeface="Cambria Math"/>
                          </a:rPr>
                          <m:t>𝑛</m:t>
                        </m:r>
                      </m:sub>
                    </m:sSub>
                  </m:oMath>
                </a14:m>
                <a:r>
                  <a:rPr lang="pt-BR" sz="1900" baseline="-25000" dirty="0"/>
                  <a:t> </a:t>
                </a:r>
                <a:r>
                  <a:rPr lang="pt-BR" sz="1900" dirty="0"/>
                  <a:t>iteration</a:t>
                </a:r>
                <a:r>
                  <a:rPr lang="en-US" sz="1900" baseline="-25000" dirty="0"/>
                  <a:t>∞</a:t>
                </a:r>
                <a:r>
                  <a:rPr lang="pt-BR" sz="1900" dirty="0"/>
                  <a:t>(</a:t>
                </a:r>
                <a:r>
                  <a:rPr lang="pt-BR" sz="1900" i="1" dirty="0"/>
                  <a:t>i</a:t>
                </a:r>
                <a:r>
                  <a:rPr lang="pt-BR" sz="1900" dirty="0"/>
                  <a:t>) = </a:t>
                </a:r>
                <a:r>
                  <a:rPr lang="el-GR" sz="1900" dirty="0" smtClean="0"/>
                  <a:t>Θ(</a:t>
                </a:r>
                <a:r>
                  <a:rPr lang="en-US" sz="1900" i="1" dirty="0" smtClean="0"/>
                  <a:t>1</a:t>
                </a:r>
                <a:r>
                  <a:rPr lang="en-US" sz="1900" dirty="0" smtClean="0"/>
                  <a:t>), constant </a:t>
                </a:r>
                <a:r>
                  <a:rPr lang="en-US" sz="1900" dirty="0" smtClean="0"/>
                  <a:t>time, because of no iteration. </a:t>
                </a:r>
                <a:endParaRPr lang="pt-BR" sz="1900" dirty="0"/>
              </a:p>
              <a:p>
                <a:pPr lvl="1"/>
                <a:r>
                  <a:rPr lang="en-US" dirty="0"/>
                  <a:t>T</a:t>
                </a:r>
                <a:r>
                  <a:rPr lang="en-US" baseline="-25000" dirty="0"/>
                  <a:t>∞</a:t>
                </a:r>
                <a:r>
                  <a:rPr lang="pt-BR" dirty="0"/>
                  <a:t>(n</a:t>
                </a:r>
                <a:r>
                  <a:rPr lang="pt-BR" dirty="0" smtClean="0"/>
                  <a:t>)=</a:t>
                </a:r>
                <a:r>
                  <a:rPr lang="el-GR" dirty="0"/>
                  <a:t>Θ(</a:t>
                </a:r>
                <a:r>
                  <a:rPr lang="en-US" dirty="0" err="1"/>
                  <a:t>lg</a:t>
                </a:r>
                <a:r>
                  <a:rPr lang="en-US" i="1" dirty="0" err="1"/>
                  <a:t>n</a:t>
                </a:r>
                <a:r>
                  <a:rPr lang="en-US" dirty="0" smtClean="0"/>
                  <a:t>) + </a:t>
                </a:r>
                <a:r>
                  <a:rPr lang="el-GR" dirty="0"/>
                  <a:t>Θ(</a:t>
                </a:r>
                <a:r>
                  <a:rPr lang="en-US" i="1" dirty="0"/>
                  <a:t>1</a:t>
                </a:r>
                <a:r>
                  <a:rPr lang="en-US" dirty="0" smtClean="0"/>
                  <a:t>) = </a:t>
                </a:r>
                <a:r>
                  <a:rPr lang="el-GR" dirty="0"/>
                  <a:t>Θ(</a:t>
                </a:r>
                <a:r>
                  <a:rPr lang="en-US" dirty="0" err="1"/>
                  <a:t>lg</a:t>
                </a:r>
                <a:r>
                  <a:rPr lang="en-US" i="1" dirty="0" err="1"/>
                  <a:t>n</a:t>
                </a:r>
                <a:r>
                  <a:rPr lang="en-US" dirty="0"/>
                  <a:t>)</a:t>
                </a:r>
              </a:p>
              <a:p>
                <a:r>
                  <a:rPr lang="pt-BR" dirty="0" smtClean="0"/>
                  <a:t>Matrix-vector multiplication</a:t>
                </a:r>
              </a:p>
              <a:p>
                <a:pPr lvl="1"/>
                <a14:m>
                  <m:oMath xmlns:m="http://schemas.openxmlformats.org/officeDocument/2006/math">
                    <m:sSub>
                      <m:sSubPr>
                        <m:ctrlPr>
                          <a:rPr lang="pt-BR" i="1" dirty="0" smtClean="0">
                            <a:latin typeface="Cambria Math" panose="02040503050406030204" pitchFamily="18" charset="0"/>
                          </a:rPr>
                        </m:ctrlPr>
                      </m:sSubPr>
                      <m:e>
                        <m:r>
                          <a:rPr lang="en-US" i="1" dirty="0">
                            <a:latin typeface="Cambria Math"/>
                          </a:rPr>
                          <m:t>𝑚𝑎𝑥</m:t>
                        </m:r>
                      </m:e>
                      <m:sub>
                        <m:r>
                          <a:rPr lang="en-US" i="1" dirty="0">
                            <a:latin typeface="Cambria Math"/>
                          </a:rPr>
                          <m:t>1</m:t>
                        </m:r>
                        <m:r>
                          <a:rPr lang="en-US" i="1" dirty="0">
                            <a:latin typeface="Cambria Math"/>
                            <a:ea typeface="Cambria Math"/>
                          </a:rPr>
                          <m:t>≤</m:t>
                        </m:r>
                        <m:r>
                          <a:rPr lang="en-US" i="1" dirty="0">
                            <a:latin typeface="Cambria Math"/>
                          </a:rPr>
                          <m:t>𝑖</m:t>
                        </m:r>
                        <m:r>
                          <a:rPr lang="en-US" i="1" dirty="0">
                            <a:latin typeface="Cambria Math"/>
                            <a:ea typeface="Cambria Math"/>
                          </a:rPr>
                          <m:t>≤</m:t>
                        </m:r>
                        <m:r>
                          <a:rPr lang="en-US" i="1" dirty="0">
                            <a:latin typeface="Cambria Math"/>
                          </a:rPr>
                          <m:t>𝑛</m:t>
                        </m:r>
                      </m:sub>
                    </m:sSub>
                  </m:oMath>
                </a14:m>
                <a:r>
                  <a:rPr lang="pt-BR" baseline="-25000" dirty="0"/>
                  <a:t> </a:t>
                </a:r>
                <a:r>
                  <a:rPr lang="pt-BR" dirty="0"/>
                  <a:t>iteration</a:t>
                </a:r>
                <a:r>
                  <a:rPr lang="en-US" baseline="-25000" dirty="0"/>
                  <a:t>∞</a:t>
                </a:r>
                <a:r>
                  <a:rPr lang="pt-BR" dirty="0"/>
                  <a:t>(</a:t>
                </a:r>
                <a:r>
                  <a:rPr lang="pt-BR" i="1" dirty="0"/>
                  <a:t>i</a:t>
                </a:r>
                <a:r>
                  <a:rPr lang="pt-BR" dirty="0" smtClean="0"/>
                  <a:t>) = </a:t>
                </a:r>
                <a:r>
                  <a:rPr lang="el-GR" dirty="0" smtClean="0"/>
                  <a:t>Θ(</a:t>
                </a:r>
                <a:r>
                  <a:rPr lang="en-US" i="1" dirty="0"/>
                  <a:t>n</a:t>
                </a:r>
                <a:r>
                  <a:rPr lang="en-US" dirty="0" smtClean="0"/>
                  <a:t>)</a:t>
                </a:r>
              </a:p>
              <a:p>
                <a:pPr lvl="1"/>
                <a:r>
                  <a:rPr lang="en-US" dirty="0"/>
                  <a:t>T</a:t>
                </a:r>
                <a:r>
                  <a:rPr lang="en-US" baseline="-25000" dirty="0"/>
                  <a:t>∞</a:t>
                </a:r>
                <a:r>
                  <a:rPr lang="pt-BR" dirty="0"/>
                  <a:t>(n</a:t>
                </a:r>
                <a:r>
                  <a:rPr lang="pt-BR" dirty="0" smtClean="0"/>
                  <a:t>)=</a:t>
                </a:r>
                <a:r>
                  <a:rPr lang="el-GR" dirty="0"/>
                  <a:t> Θ(</a:t>
                </a:r>
                <a:r>
                  <a:rPr lang="en-US" dirty="0" err="1"/>
                  <a:t>lg</a:t>
                </a:r>
                <a:r>
                  <a:rPr lang="en-US" i="1" dirty="0" err="1"/>
                  <a:t>n</a:t>
                </a:r>
                <a:r>
                  <a:rPr lang="en-US" dirty="0"/>
                  <a:t>) </a:t>
                </a:r>
                <a:r>
                  <a:rPr lang="en-US" dirty="0" smtClean="0"/>
                  <a:t>+ </a:t>
                </a:r>
                <a:r>
                  <a:rPr lang="el-GR" dirty="0" smtClean="0"/>
                  <a:t>Θ(</a:t>
                </a:r>
                <a:r>
                  <a:rPr lang="en-US" i="1" dirty="0" smtClean="0"/>
                  <a:t>n</a:t>
                </a:r>
                <a:r>
                  <a:rPr lang="en-US" dirty="0" smtClean="0"/>
                  <a:t>) = </a:t>
                </a:r>
                <a:r>
                  <a:rPr lang="el-GR" dirty="0" smtClean="0"/>
                  <a:t>Θ(</a:t>
                </a:r>
                <a:r>
                  <a:rPr lang="en-US" i="1" dirty="0" smtClean="0"/>
                  <a:t>n</a:t>
                </a:r>
                <a:r>
                  <a:rPr lang="en-US" dirty="0"/>
                  <a:t>)</a:t>
                </a:r>
              </a:p>
              <a:p>
                <a:pPr lvl="1"/>
                <a:endParaRPr lang="en-US" dirty="0" smtClean="0"/>
              </a:p>
              <a:p>
                <a:endParaRPr lang="pt-BR" dirty="0" smtClean="0"/>
              </a:p>
              <a:p>
                <a:endParaRPr lang="pt-BR"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37" t="-788" b="-10248"/>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37</a:t>
            </a:fld>
            <a:endParaRPr lang="en-GB"/>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30" y="1412776"/>
            <a:ext cx="6418234" cy="284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p:nvPr/>
        </p:nvSpPr>
        <p:spPr bwMode="auto">
          <a:xfrm>
            <a:off x="395536" y="1436526"/>
            <a:ext cx="6696744" cy="20882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p>
        </p:txBody>
      </p:sp>
      <p:sp>
        <p:nvSpPr>
          <p:cNvPr id="7" name="矩形 6"/>
          <p:cNvSpPr/>
          <p:nvPr/>
        </p:nvSpPr>
        <p:spPr>
          <a:xfrm>
            <a:off x="7027358" y="2156663"/>
            <a:ext cx="2153154" cy="1200329"/>
          </a:xfrm>
          <a:prstGeom prst="rect">
            <a:avLst/>
          </a:prstGeom>
        </p:spPr>
        <p:txBody>
          <a:bodyPr wrap="none">
            <a:spAutoFit/>
          </a:bodyPr>
          <a:lstStyle/>
          <a:p>
            <a:r>
              <a:rPr lang="en-US" dirty="0" smtClean="0">
                <a:solidFill>
                  <a:srgbClr val="FF0000"/>
                </a:solidFill>
              </a:rPr>
              <a:t>Height of the </a:t>
            </a:r>
          </a:p>
          <a:p>
            <a:r>
              <a:rPr lang="en-US" dirty="0" smtClean="0">
                <a:solidFill>
                  <a:srgbClr val="FF0000"/>
                </a:solidFill>
              </a:rPr>
              <a:t>recursion tree </a:t>
            </a:r>
          </a:p>
          <a:p>
            <a:r>
              <a:rPr lang="en-US" dirty="0" smtClean="0">
                <a:solidFill>
                  <a:srgbClr val="FF0000"/>
                </a:solidFill>
              </a:rPr>
              <a:t>is </a:t>
            </a:r>
            <a:r>
              <a:rPr lang="el-GR" dirty="0" smtClean="0">
                <a:solidFill>
                  <a:srgbClr val="FF0000"/>
                </a:solidFill>
              </a:rPr>
              <a:t>Θ </a:t>
            </a:r>
            <a:r>
              <a:rPr lang="pt-BR" dirty="0">
                <a:solidFill>
                  <a:srgbClr val="FF0000"/>
                </a:solidFill>
              </a:rPr>
              <a:t>(lg</a:t>
            </a:r>
            <a:r>
              <a:rPr lang="pt-BR" i="1" dirty="0">
                <a:solidFill>
                  <a:srgbClr val="FF0000"/>
                </a:solidFill>
              </a:rPr>
              <a:t>n</a:t>
            </a:r>
            <a:r>
              <a:rPr lang="pt-BR" dirty="0">
                <a:solidFill>
                  <a:srgbClr val="FF0000"/>
                </a:solidFill>
              </a:rPr>
              <a:t>) </a:t>
            </a:r>
            <a:endParaRPr lang="en-US" dirty="0">
              <a:solidFill>
                <a:srgbClr val="FF0000"/>
              </a:solidFill>
            </a:endParaRPr>
          </a:p>
        </p:txBody>
      </p:sp>
      <p:sp>
        <p:nvSpPr>
          <p:cNvPr id="8" name="Rectangle 4"/>
          <p:cNvSpPr/>
          <p:nvPr/>
        </p:nvSpPr>
        <p:spPr bwMode="auto">
          <a:xfrm>
            <a:off x="395536" y="3573016"/>
            <a:ext cx="6696744" cy="683691"/>
          </a:xfrm>
          <a:prstGeom prst="rect">
            <a:avLst/>
          </a:prstGeom>
          <a:noFill/>
          <a:ln w="2857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p>
        </p:txBody>
      </p:sp>
      <mc:AlternateContent xmlns:mc="http://schemas.openxmlformats.org/markup-compatibility/2006" xmlns:a14="http://schemas.microsoft.com/office/drawing/2010/main">
        <mc:Choice Requires="a14">
          <p:sp>
            <p:nvSpPr>
              <p:cNvPr id="9" name="矩形 8"/>
              <p:cNvSpPr/>
              <p:nvPr/>
            </p:nvSpPr>
            <p:spPr>
              <a:xfrm>
                <a:off x="6068173" y="4273373"/>
                <a:ext cx="3002489" cy="461665"/>
              </a:xfrm>
              <a:prstGeom prst="rect">
                <a:avLst/>
              </a:prstGeom>
            </p:spPr>
            <p:txBody>
              <a:bodyPr wrap="none">
                <a:spAutoFit/>
              </a:bodyPr>
              <a:lstStyle/>
              <a:p>
                <a14:m>
                  <m:oMath xmlns:m="http://schemas.openxmlformats.org/officeDocument/2006/math">
                    <m:sSub>
                      <m:sSubPr>
                        <m:ctrlPr>
                          <a:rPr lang="pt-BR" i="1" dirty="0">
                            <a:latin typeface="Cambria Math" panose="02040503050406030204" pitchFamily="18" charset="0"/>
                          </a:rPr>
                        </m:ctrlPr>
                      </m:sSubPr>
                      <m:e>
                        <m:r>
                          <a:rPr lang="en-US" i="1" dirty="0">
                            <a:latin typeface="Cambria Math"/>
                          </a:rPr>
                          <m:t>𝑚𝑎𝑥</m:t>
                        </m:r>
                      </m:e>
                      <m:sub>
                        <m:r>
                          <a:rPr lang="en-US" i="1" dirty="0">
                            <a:latin typeface="Cambria Math"/>
                          </a:rPr>
                          <m:t>1</m:t>
                        </m:r>
                        <m:r>
                          <a:rPr lang="en-US" i="1" dirty="0">
                            <a:latin typeface="Cambria Math"/>
                            <a:ea typeface="Cambria Math"/>
                          </a:rPr>
                          <m:t>≤</m:t>
                        </m:r>
                        <m:r>
                          <a:rPr lang="en-US" i="1" dirty="0">
                            <a:latin typeface="Cambria Math"/>
                          </a:rPr>
                          <m:t>𝑖</m:t>
                        </m:r>
                        <m:r>
                          <a:rPr lang="en-US" i="1" dirty="0">
                            <a:latin typeface="Cambria Math"/>
                            <a:ea typeface="Cambria Math"/>
                          </a:rPr>
                          <m:t>≤</m:t>
                        </m:r>
                        <m:r>
                          <a:rPr lang="en-US" i="1" dirty="0">
                            <a:latin typeface="Cambria Math"/>
                          </a:rPr>
                          <m:t>𝑛</m:t>
                        </m:r>
                      </m:sub>
                    </m:sSub>
                  </m:oMath>
                </a14:m>
                <a:r>
                  <a:rPr lang="pt-BR" baseline="-25000" dirty="0"/>
                  <a:t> </a:t>
                </a:r>
                <a:r>
                  <a:rPr lang="pt-BR" dirty="0"/>
                  <a:t>iteration</a:t>
                </a:r>
                <a:r>
                  <a:rPr lang="en-US" baseline="-25000" dirty="0"/>
                  <a:t>∞</a:t>
                </a:r>
                <a:r>
                  <a:rPr lang="pt-BR" dirty="0"/>
                  <a:t>(</a:t>
                </a:r>
                <a:r>
                  <a:rPr lang="pt-BR" i="1" dirty="0"/>
                  <a:t>i</a:t>
                </a:r>
                <a:r>
                  <a:rPr lang="pt-BR" dirty="0"/>
                  <a:t>)</a:t>
                </a:r>
              </a:p>
            </p:txBody>
          </p:sp>
        </mc:Choice>
        <mc:Fallback xmlns="">
          <p:sp>
            <p:nvSpPr>
              <p:cNvPr id="9" name="矩形 8"/>
              <p:cNvSpPr>
                <a:spLocks noRot="1" noChangeAspect="1" noMove="1" noResize="1" noEditPoints="1" noAdjustHandles="1" noChangeArrowheads="1" noChangeShapeType="1" noTextEdit="1"/>
              </p:cNvSpPr>
              <p:nvPr/>
            </p:nvSpPr>
            <p:spPr>
              <a:xfrm>
                <a:off x="6068173" y="4273373"/>
                <a:ext cx="3002489" cy="461665"/>
              </a:xfrm>
              <a:prstGeom prst="rect">
                <a:avLst/>
              </a:prstGeom>
              <a:blipFill rotWithShape="0">
                <a:blip r:embed="rId4"/>
                <a:stretch>
                  <a:fillRect t="-9211" r="-2637" b="-30263"/>
                </a:stretch>
              </a:blipFill>
            </p:spPr>
            <p:txBody>
              <a:bodyPr/>
              <a:lstStyle/>
              <a:p>
                <a:r>
                  <a:rPr lang="en-US">
                    <a:noFill/>
                  </a:rPr>
                  <a:t> </a:t>
                </a:r>
              </a:p>
            </p:txBody>
          </p:sp>
        </mc:Fallback>
      </mc:AlternateContent>
      <p:sp>
        <p:nvSpPr>
          <p:cNvPr id="10" name="矩形 8"/>
          <p:cNvSpPr/>
          <p:nvPr/>
        </p:nvSpPr>
        <p:spPr>
          <a:xfrm>
            <a:off x="6228184" y="348386"/>
            <a:ext cx="2632452" cy="1569660"/>
          </a:xfrm>
          <a:prstGeom prst="rect">
            <a:avLst/>
          </a:prstGeom>
        </p:spPr>
        <p:txBody>
          <a:bodyPr wrap="none">
            <a:spAutoFit/>
          </a:bodyPr>
          <a:lstStyle/>
          <a:p>
            <a:r>
              <a:rPr lang="pt-BR" dirty="0" smtClean="0"/>
              <a:t>iteration</a:t>
            </a:r>
            <a:r>
              <a:rPr lang="en-US" baseline="-25000" dirty="0"/>
              <a:t>∞</a:t>
            </a:r>
            <a:r>
              <a:rPr lang="pt-BR" dirty="0"/>
              <a:t>(</a:t>
            </a:r>
            <a:r>
              <a:rPr lang="pt-BR" i="1" dirty="0"/>
              <a:t>i</a:t>
            </a:r>
            <a:r>
              <a:rPr lang="pt-BR" dirty="0" smtClean="0"/>
              <a:t>): </a:t>
            </a:r>
          </a:p>
          <a:p>
            <a:r>
              <a:rPr lang="pt-BR" dirty="0" smtClean="0"/>
              <a:t>the span of </a:t>
            </a:r>
          </a:p>
          <a:p>
            <a:r>
              <a:rPr lang="pt-BR" dirty="0" smtClean="0"/>
              <a:t>the i-th iteration in</a:t>
            </a:r>
          </a:p>
          <a:p>
            <a:r>
              <a:rPr lang="pt-BR" dirty="0" smtClean="0"/>
              <a:t>the parallel loop.</a:t>
            </a:r>
            <a:endParaRPr lang="pt-BR" dirty="0"/>
          </a:p>
        </p:txBody>
      </p:sp>
    </p:spTree>
    <p:extLst>
      <p:ext uri="{BB962C8B-B14F-4D97-AF65-F5344CB8AC3E}">
        <p14:creationId xmlns:p14="http://schemas.microsoft.com/office/powerpoint/2010/main" val="27290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500"/>
                                        <p:tgtEl>
                                          <p:spTgt spid="3">
                                            <p:txEl>
                                              <p:pRg st="11" end="1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8" grpId="0" animBg="1"/>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9532" y="2658178"/>
            <a:ext cx="7921625" cy="482790"/>
          </a:xfrm>
          <a:prstGeom prst="rect">
            <a:avLst/>
          </a:prstGeom>
          <a:solidFill>
            <a:srgbClr val="92D050"/>
          </a:solidFill>
          <a:ln w="9525" algn="ctr">
            <a:solidFill>
              <a:schemeClr val="tx1"/>
            </a:solidFill>
            <a:round/>
            <a:headEnd/>
            <a:tailEnd/>
          </a:ln>
        </p:spPr>
        <p:txBody>
          <a:bodyPr/>
          <a:lstStyle/>
          <a:p>
            <a:endParaRPr lang="en-US"/>
          </a:p>
        </p:txBody>
      </p:sp>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Nested parallelism</a:t>
            </a:r>
          </a:p>
          <a:p>
            <a:r>
              <a:rPr lang="en-US" dirty="0" smtClean="0"/>
              <a:t>Work</a:t>
            </a:r>
            <a:r>
              <a:rPr lang="en-US" dirty="0"/>
              <a:t>, span, and </a:t>
            </a:r>
            <a:r>
              <a:rPr lang="en-US" dirty="0" smtClean="0"/>
              <a:t>parallelism</a:t>
            </a:r>
          </a:p>
          <a:p>
            <a:r>
              <a:rPr lang="en-US" dirty="0"/>
              <a:t>Parallel loops </a:t>
            </a:r>
            <a:endParaRPr lang="en-US" dirty="0" smtClean="0"/>
          </a:p>
          <a:p>
            <a:r>
              <a:rPr lang="en-US" dirty="0" smtClean="0"/>
              <a:t>Multithreaded merge sort</a:t>
            </a:r>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38</a:t>
            </a:fld>
            <a:endParaRPr lang="en-GB"/>
          </a:p>
        </p:txBody>
      </p:sp>
    </p:spTree>
    <p:extLst>
      <p:ext uri="{BB962C8B-B14F-4D97-AF65-F5344CB8AC3E}">
        <p14:creationId xmlns:p14="http://schemas.microsoft.com/office/powerpoint/2010/main" val="17355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Run-time?</a:t>
            </a:r>
          </a:p>
          <a:p>
            <a:pPr lvl="1"/>
            <a:r>
              <a:rPr lang="en-US" dirty="0" smtClean="0"/>
              <a:t>T(n)=2T(n/2)+</a:t>
            </a:r>
            <a:r>
              <a:rPr lang="el-GR" dirty="0"/>
              <a:t> Θ(</a:t>
            </a:r>
            <a:r>
              <a:rPr lang="en-US" i="1" dirty="0"/>
              <a:t>n</a:t>
            </a:r>
            <a:r>
              <a:rPr lang="en-US" dirty="0" smtClean="0"/>
              <a:t>)</a:t>
            </a:r>
          </a:p>
          <a:p>
            <a:pPr lvl="1"/>
            <a:r>
              <a:rPr lang="el-GR" dirty="0" smtClean="0"/>
              <a:t>Θ(</a:t>
            </a:r>
            <a:r>
              <a:rPr lang="en-US" i="1" dirty="0" err="1" smtClean="0"/>
              <a:t>nlgn</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39</a:t>
            </a:fld>
            <a:endParaRPr lang="en-GB"/>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8634"/>
          <a:stretch/>
        </p:blipFill>
        <p:spPr bwMode="auto">
          <a:xfrm>
            <a:off x="611560" y="1268761"/>
            <a:ext cx="6399213" cy="187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688852"/>
            <a:ext cx="17653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4211960" y="3339160"/>
            <a:ext cx="3539430" cy="1846659"/>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mn-lt"/>
                <a:cs typeface="Courier New" panose="02070309020205020404" pitchFamily="49" charset="0"/>
              </a:rPr>
              <a:t>T(n) = </a:t>
            </a:r>
            <a:r>
              <a:rPr kumimoji="0" lang="en-US" altLang="en-US" i="0" u="none" strike="noStrike" cap="none" normalizeH="0" baseline="0" dirty="0" err="1" smtClean="0">
                <a:ln>
                  <a:noFill/>
                </a:ln>
                <a:solidFill>
                  <a:schemeClr val="tx1"/>
                </a:solidFill>
                <a:effectLst/>
                <a:latin typeface="+mn-lt"/>
                <a:cs typeface="Courier New" panose="02070309020205020404" pitchFamily="49" charset="0"/>
              </a:rPr>
              <a:t>aT</a:t>
            </a:r>
            <a:r>
              <a:rPr kumimoji="0" lang="en-US" altLang="en-US" i="0" u="none" strike="noStrike" cap="none" normalizeH="0" baseline="0" dirty="0" smtClean="0">
                <a:ln>
                  <a:noFill/>
                </a:ln>
                <a:solidFill>
                  <a:schemeClr val="tx1"/>
                </a:solidFill>
                <a:effectLst/>
                <a:latin typeface="+mn-lt"/>
                <a:cs typeface="Courier New" panose="02070309020205020404" pitchFamily="49" charset="0"/>
              </a:rPr>
              <a:t>(n/b) + f(n)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mn-lt"/>
                <a:cs typeface="Courier New" panose="02070309020205020404" pitchFamily="49" charset="0"/>
              </a:rPr>
              <a:t>a=2, b=2, f(n) = n</a:t>
            </a:r>
            <a:endParaRPr lang="en-US" altLang="en-US" dirty="0">
              <a:latin typeface="+mn-lt"/>
              <a:cs typeface="Courier New" panose="02070309020205020404" pitchFamily="49" charset="0"/>
            </a:endParaRPr>
          </a:p>
          <a:p>
            <a:pPr lvl="0"/>
            <a:r>
              <a:rPr lang="en-US" dirty="0" smtClean="0">
                <a:latin typeface="+mn-lt"/>
              </a:rPr>
              <a:t>→</a:t>
            </a:r>
            <a:r>
              <a:rPr lang="en-US" dirty="0" err="1" smtClean="0">
                <a:latin typeface="+mn-lt"/>
              </a:rPr>
              <a:t>n</a:t>
            </a:r>
            <a:r>
              <a:rPr lang="en-US" baseline="30000" dirty="0" err="1" smtClean="0">
                <a:latin typeface="+mn-lt"/>
              </a:rPr>
              <a:t>log</a:t>
            </a:r>
            <a:r>
              <a:rPr lang="en-US" sz="1800" baseline="-5000" dirty="0" err="1" smtClean="0">
                <a:latin typeface="+mn-lt"/>
              </a:rPr>
              <a:t>b</a:t>
            </a:r>
            <a:r>
              <a:rPr lang="en-US" baseline="30000" dirty="0" err="1" smtClean="0">
                <a:latin typeface="+mn-lt"/>
              </a:rPr>
              <a:t>a</a:t>
            </a:r>
            <a:r>
              <a:rPr lang="en-US" dirty="0">
                <a:latin typeface="+mn-lt"/>
              </a:rPr>
              <a:t> </a:t>
            </a:r>
            <a:r>
              <a:rPr lang="en-US" dirty="0" smtClean="0">
                <a:latin typeface="+mn-lt"/>
              </a:rPr>
              <a:t>= </a:t>
            </a:r>
            <a:r>
              <a:rPr lang="en-US" dirty="0" smtClean="0"/>
              <a:t>n</a:t>
            </a:r>
            <a:r>
              <a:rPr lang="en-US" baseline="30000" dirty="0" smtClean="0"/>
              <a:t>log</a:t>
            </a:r>
            <a:r>
              <a:rPr lang="en-US" sz="1800" baseline="-5000" dirty="0" smtClean="0"/>
              <a:t>2</a:t>
            </a:r>
            <a:r>
              <a:rPr lang="en-US" baseline="30000" dirty="0"/>
              <a:t>2</a:t>
            </a:r>
            <a:r>
              <a:rPr lang="en-US" dirty="0"/>
              <a:t> </a:t>
            </a:r>
            <a:r>
              <a:rPr lang="en-US" dirty="0" smtClean="0">
                <a:latin typeface="+mn-lt"/>
              </a:rPr>
              <a:t> = n ==</a:t>
            </a:r>
            <a:r>
              <a:rPr lang="en-US" dirty="0">
                <a:latin typeface="+mn-lt"/>
              </a:rPr>
              <a:t> f(n</a:t>
            </a:r>
            <a:r>
              <a:rPr lang="en-US" dirty="0" smtClean="0">
                <a:latin typeface="+mn-lt"/>
              </a:rPr>
              <a:t>)</a:t>
            </a:r>
          </a:p>
          <a:p>
            <a:r>
              <a:rPr lang="en-US" altLang="en-US" dirty="0">
                <a:cs typeface="Courier New" panose="02070309020205020404" pitchFamily="49" charset="0"/>
              </a:rPr>
              <a:t>T(n</a:t>
            </a:r>
            <a:r>
              <a:rPr lang="en-US" altLang="en-US" dirty="0" smtClean="0">
                <a:cs typeface="Courier New" panose="02070309020205020404" pitchFamily="49" charset="0"/>
              </a:rPr>
              <a:t>) = </a:t>
            </a:r>
            <a:r>
              <a:rPr lang="el-GR" dirty="0"/>
              <a:t>Θ(</a:t>
            </a:r>
            <a:r>
              <a:rPr lang="en-US" i="1" dirty="0" err="1"/>
              <a:t>nlgn</a:t>
            </a:r>
            <a:r>
              <a:rPr lang="en-US" dirty="0" smtClean="0"/>
              <a:t>)</a:t>
            </a:r>
            <a:r>
              <a:rPr kumimoji="0" lang="en-US" altLang="en-US" u="none" strike="noStrike" cap="none" normalizeH="0" baseline="0" dirty="0" smtClean="0">
                <a:ln>
                  <a:noFill/>
                </a:ln>
                <a:solidFill>
                  <a:schemeClr val="tx1"/>
                </a:solidFill>
                <a:effectLst/>
                <a:latin typeface="+mn-lt"/>
              </a:rPr>
              <a:t/>
            </a:r>
            <a:br>
              <a:rPr kumimoji="0" lang="en-US" altLang="en-US" u="none" strike="noStrike" cap="none" normalizeH="0" baseline="0" dirty="0" smtClean="0">
                <a:ln>
                  <a:noFill/>
                </a:ln>
                <a:solidFill>
                  <a:schemeClr val="tx1"/>
                </a:solidFill>
                <a:effectLst/>
                <a:latin typeface="+mn-lt"/>
              </a:rPr>
            </a:br>
            <a:endParaRPr kumimoji="0" lang="en-US" altLang="en-US"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62223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computers</a:t>
            </a:r>
            <a:endParaRPr lang="en-US" dirty="0"/>
          </a:p>
        </p:txBody>
      </p:sp>
      <p:sp>
        <p:nvSpPr>
          <p:cNvPr id="3" name="Content Placeholder 2"/>
          <p:cNvSpPr>
            <a:spLocks noGrp="1"/>
          </p:cNvSpPr>
          <p:nvPr>
            <p:ph idx="1"/>
          </p:nvPr>
        </p:nvSpPr>
        <p:spPr/>
        <p:txBody>
          <a:bodyPr/>
          <a:lstStyle/>
          <a:p>
            <a:r>
              <a:rPr lang="en-US" dirty="0" smtClean="0"/>
              <a:t>Computers with multiple processing units	</a:t>
            </a:r>
          </a:p>
          <a:p>
            <a:pPr lvl="1"/>
            <a:r>
              <a:rPr lang="en-US" dirty="0" smtClean="0"/>
              <a:t>Chip </a:t>
            </a:r>
            <a:r>
              <a:rPr lang="en-US" dirty="0"/>
              <a:t>multiprocessors / </a:t>
            </a:r>
            <a:r>
              <a:rPr lang="en-US" dirty="0" smtClean="0"/>
              <a:t>Low price </a:t>
            </a:r>
          </a:p>
          <a:p>
            <a:pPr lvl="2"/>
            <a:r>
              <a:rPr lang="en-US" dirty="0" smtClean="0"/>
              <a:t>A single multi-core chip has multiple processing “cores”.</a:t>
            </a:r>
          </a:p>
          <a:p>
            <a:pPr lvl="2"/>
            <a:r>
              <a:rPr lang="en-US" dirty="0" smtClean="0"/>
              <a:t>My laptop: </a:t>
            </a:r>
            <a:r>
              <a:rPr lang="en-US" dirty="0"/>
              <a:t>Intel® Core™ </a:t>
            </a:r>
            <a:r>
              <a:rPr lang="en-US" dirty="0" smtClean="0"/>
              <a:t>i</a:t>
            </a:r>
            <a:r>
              <a:rPr lang="en-US" altLang="zh-CN" dirty="0" smtClean="0"/>
              <a:t>7</a:t>
            </a:r>
            <a:r>
              <a:rPr lang="en-US" dirty="0" smtClean="0"/>
              <a:t>-</a:t>
            </a:r>
            <a:r>
              <a:rPr lang="en-US" dirty="0" smtClean="0"/>
              <a:t>77</a:t>
            </a:r>
            <a:r>
              <a:rPr lang="en-US" altLang="zh-CN" dirty="0" smtClean="0"/>
              <a:t>00</a:t>
            </a:r>
            <a:r>
              <a:rPr lang="en-US" dirty="0" smtClean="0"/>
              <a:t>U </a:t>
            </a:r>
            <a:r>
              <a:rPr lang="en-US" dirty="0" smtClean="0"/>
              <a:t>Processor has 2 cores.</a:t>
            </a:r>
          </a:p>
          <a:p>
            <a:pPr lvl="1"/>
            <a:r>
              <a:rPr lang="en-US" dirty="0"/>
              <a:t>Clusters / Intermediate price. </a:t>
            </a:r>
            <a:endParaRPr lang="en-US" dirty="0" smtClean="0"/>
          </a:p>
          <a:p>
            <a:pPr lvl="2"/>
            <a:r>
              <a:rPr lang="en-US" dirty="0" smtClean="0"/>
              <a:t>Individual computers that are connected with a dedicated network. </a:t>
            </a:r>
          </a:p>
          <a:p>
            <a:pPr lvl="1"/>
            <a:r>
              <a:rPr lang="en-US" dirty="0"/>
              <a:t>Supercomputers / High price.</a:t>
            </a:r>
          </a:p>
          <a:p>
            <a:pPr lvl="2"/>
            <a:r>
              <a:rPr lang="en-US" dirty="0" smtClean="0"/>
              <a:t>Combination </a:t>
            </a:r>
            <a:r>
              <a:rPr lang="en-US" dirty="0"/>
              <a:t>of custom architectures and custom networks to deliver the highest </a:t>
            </a:r>
            <a:r>
              <a:rPr lang="en-US" dirty="0" smtClean="0"/>
              <a:t>performance. </a:t>
            </a:r>
          </a:p>
          <a:p>
            <a:r>
              <a:rPr lang="en-US" dirty="0" smtClean="0"/>
              <a:t>Memory models</a:t>
            </a:r>
          </a:p>
          <a:p>
            <a:pPr lvl="1"/>
            <a:r>
              <a:rPr lang="en-US" dirty="0" smtClean="0"/>
              <a:t>Shared memory: all </a:t>
            </a:r>
            <a:r>
              <a:rPr lang="en-US" dirty="0"/>
              <a:t>processors can access any location of memory.</a:t>
            </a:r>
          </a:p>
          <a:p>
            <a:pPr lvl="1"/>
            <a:r>
              <a:rPr lang="en-US" dirty="0" smtClean="0"/>
              <a:t>Distributed memory: </a:t>
            </a:r>
            <a:r>
              <a:rPr lang="en-US" dirty="0"/>
              <a:t>where each processor has a private memory.</a:t>
            </a:r>
          </a:p>
          <a:p>
            <a:pPr lvl="1"/>
            <a:r>
              <a:rPr lang="en-US" dirty="0" smtClean="0"/>
              <a:t>No agreement on a single architectural model for parallel computers so far. </a:t>
            </a:r>
            <a:endParaRPr lang="en-US" dirty="0"/>
          </a:p>
          <a:p>
            <a:pPr lvl="1"/>
            <a:endParaRPr lang="en-US" dirty="0" smtClean="0"/>
          </a:p>
          <a:p>
            <a:pPr lvl="2"/>
            <a:endParaRPr lang="en-US" dirty="0" smtClean="0"/>
          </a:p>
          <a:p>
            <a:pPr lvl="2"/>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1496" y="1412776"/>
            <a:ext cx="2956667" cy="197702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331" y="2019202"/>
            <a:ext cx="3489236" cy="232047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4331" y="2909113"/>
            <a:ext cx="3273744" cy="1841481"/>
          </a:xfrm>
          <a:prstGeom prst="rect">
            <a:avLst/>
          </a:prstGeom>
        </p:spPr>
      </p:pic>
    </p:spTree>
    <p:extLst>
      <p:ext uri="{BB962C8B-B14F-4D97-AF65-F5344CB8AC3E}">
        <p14:creationId xmlns:p14="http://schemas.microsoft.com/office/powerpoint/2010/main" val="205553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52736"/>
            <a:ext cx="6399213"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Multithreaded merge sort</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Work: use W to denote T</a:t>
            </a:r>
            <a:r>
              <a:rPr lang="en-US" baseline="-25000" dirty="0" smtClean="0"/>
              <a:t>1</a:t>
            </a:r>
            <a:endParaRPr lang="en-US" dirty="0" smtClean="0"/>
          </a:p>
          <a:p>
            <a:pPr lvl="1"/>
            <a:r>
              <a:rPr lang="en-US" dirty="0" smtClean="0"/>
              <a:t>W(n)=2W(n/2)+</a:t>
            </a:r>
            <a:r>
              <a:rPr lang="el-GR" dirty="0"/>
              <a:t> </a:t>
            </a:r>
            <a:r>
              <a:rPr lang="el-GR" dirty="0" smtClean="0"/>
              <a:t>Θ(</a:t>
            </a:r>
            <a:r>
              <a:rPr lang="en-US" i="1" dirty="0" smtClean="0"/>
              <a:t>n</a:t>
            </a:r>
            <a:r>
              <a:rPr lang="en-US" dirty="0" smtClean="0"/>
              <a:t>)</a:t>
            </a:r>
          </a:p>
          <a:p>
            <a:pPr lvl="1"/>
            <a:r>
              <a:rPr lang="en-US" dirty="0" smtClean="0"/>
              <a:t>        =</a:t>
            </a:r>
            <a:r>
              <a:rPr lang="el-GR" dirty="0" smtClean="0"/>
              <a:t>Θ(</a:t>
            </a:r>
            <a:r>
              <a:rPr lang="en-US" i="1" dirty="0" err="1" smtClean="0"/>
              <a:t>nlgn</a:t>
            </a:r>
            <a:r>
              <a:rPr lang="en-US" dirty="0" smtClean="0"/>
              <a:t>), the same with serialized merge sort.</a:t>
            </a:r>
          </a:p>
          <a:p>
            <a:r>
              <a:rPr lang="en-US" dirty="0" smtClean="0"/>
              <a:t>Span: use S to denote </a:t>
            </a:r>
            <a:r>
              <a:rPr lang="en-US" dirty="0"/>
              <a:t>T</a:t>
            </a:r>
            <a:r>
              <a:rPr lang="en-US" baseline="-25000" dirty="0"/>
              <a:t>∞</a:t>
            </a:r>
            <a:endParaRPr lang="en-US" dirty="0" smtClean="0"/>
          </a:p>
          <a:p>
            <a:pPr lvl="1"/>
            <a:r>
              <a:rPr lang="en-US" dirty="0" smtClean="0"/>
              <a:t>S(n)=max(S(n/2), S(n/2))+</a:t>
            </a:r>
            <a:r>
              <a:rPr lang="el-GR" dirty="0" smtClean="0"/>
              <a:t> </a:t>
            </a:r>
            <a:r>
              <a:rPr lang="el-GR" dirty="0"/>
              <a:t>Θ(</a:t>
            </a:r>
            <a:r>
              <a:rPr lang="en-US" i="1" dirty="0"/>
              <a:t>n</a:t>
            </a:r>
            <a:r>
              <a:rPr lang="en-US" dirty="0" smtClean="0"/>
              <a:t>)</a:t>
            </a:r>
          </a:p>
          <a:p>
            <a:pPr lvl="1"/>
            <a:r>
              <a:rPr lang="en-US" dirty="0"/>
              <a:t> </a:t>
            </a:r>
            <a:r>
              <a:rPr lang="en-US" dirty="0" smtClean="0"/>
              <a:t>      </a:t>
            </a:r>
            <a:r>
              <a:rPr lang="en-US" dirty="0" smtClean="0"/>
              <a:t>=</a:t>
            </a:r>
            <a:r>
              <a:rPr lang="en-US" dirty="0" smtClean="0"/>
              <a:t>S(n/2)+</a:t>
            </a:r>
            <a:r>
              <a:rPr lang="el-GR" dirty="0"/>
              <a:t>Θ(</a:t>
            </a:r>
            <a:r>
              <a:rPr lang="en-US" i="1" dirty="0"/>
              <a:t>n</a:t>
            </a:r>
            <a:r>
              <a:rPr lang="en-US" dirty="0" smtClean="0"/>
              <a:t>)</a:t>
            </a:r>
          </a:p>
          <a:p>
            <a:pPr lvl="1"/>
            <a:r>
              <a:rPr lang="en-US" dirty="0" smtClean="0"/>
              <a:t>       =</a:t>
            </a:r>
            <a:r>
              <a:rPr lang="el-GR" dirty="0" smtClean="0"/>
              <a:t>Θ(</a:t>
            </a:r>
            <a:r>
              <a:rPr lang="en-US" i="1" dirty="0"/>
              <a:t>n</a:t>
            </a:r>
            <a:r>
              <a:rPr lang="en-US" dirty="0" smtClean="0"/>
              <a:t>)</a:t>
            </a:r>
          </a:p>
          <a:p>
            <a:r>
              <a:rPr lang="en-US" dirty="0" smtClean="0"/>
              <a:t>Parallelism </a:t>
            </a:r>
          </a:p>
          <a:p>
            <a:pPr lvl="1"/>
            <a:r>
              <a:rPr lang="en-US" dirty="0" smtClean="0"/>
              <a:t>W(n)/S(n)=</a:t>
            </a:r>
            <a:r>
              <a:rPr lang="el-GR" dirty="0"/>
              <a:t> Θ(</a:t>
            </a:r>
            <a:r>
              <a:rPr lang="en-US" i="1" dirty="0" err="1"/>
              <a:t>nlgn</a:t>
            </a:r>
            <a:r>
              <a:rPr lang="en-US" dirty="0" smtClean="0"/>
              <a:t>)/</a:t>
            </a:r>
            <a:r>
              <a:rPr lang="el-GR" dirty="0" smtClean="0"/>
              <a:t>Θ(</a:t>
            </a:r>
            <a:r>
              <a:rPr lang="en-US" i="1" dirty="0" smtClean="0"/>
              <a:t>n</a:t>
            </a:r>
            <a:r>
              <a:rPr lang="en-US" dirty="0" smtClean="0"/>
              <a:t>) = </a:t>
            </a:r>
            <a:r>
              <a:rPr lang="el-GR" dirty="0" smtClean="0"/>
              <a:t>Θ(</a:t>
            </a:r>
            <a:r>
              <a:rPr lang="en-US" i="1" dirty="0" err="1" smtClean="0"/>
              <a:t>lgn</a:t>
            </a:r>
            <a:r>
              <a:rPr lang="en-US" dirty="0" smtClean="0"/>
              <a:t>).  </a:t>
            </a:r>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40</a:t>
            </a:fld>
            <a:endParaRPr lang="en-GB"/>
          </a:p>
        </p:txBody>
      </p:sp>
      <p:sp>
        <p:nvSpPr>
          <p:cNvPr id="5" name="Rectangle 4"/>
          <p:cNvSpPr/>
          <p:nvPr/>
        </p:nvSpPr>
        <p:spPr>
          <a:xfrm>
            <a:off x="5148064" y="5150584"/>
            <a:ext cx="4676787" cy="1631216"/>
          </a:xfrm>
          <a:prstGeom prst="rect">
            <a:avLst/>
          </a:prstGeom>
        </p:spPr>
        <p:txBody>
          <a:bodyPr wrap="square">
            <a:spAutoFit/>
          </a:bodyPr>
          <a:lstStyle/>
          <a:p>
            <a:r>
              <a:rPr lang="en-US" sz="2000" dirty="0" smtClean="0">
                <a:solidFill>
                  <a:srgbClr val="FF0000"/>
                </a:solidFill>
              </a:rPr>
              <a:t>The parallelism is rather low. </a:t>
            </a:r>
          </a:p>
          <a:p>
            <a:r>
              <a:rPr lang="en-US" sz="2000" dirty="0" smtClean="0">
                <a:solidFill>
                  <a:srgbClr val="FF0000"/>
                </a:solidFill>
              </a:rPr>
              <a:t>Can we do better, i.e., higher parallelism?</a:t>
            </a:r>
          </a:p>
          <a:p>
            <a:r>
              <a:rPr lang="en-US" sz="2000" dirty="0" smtClean="0">
                <a:solidFill>
                  <a:srgbClr val="FF0000"/>
                </a:solidFill>
              </a:rPr>
              <a:t>If yes, which part can we further improve?</a:t>
            </a:r>
            <a:endParaRPr lang="en-US" sz="2000" dirty="0">
              <a:solidFill>
                <a:srgbClr val="FF0000"/>
              </a:solidFill>
            </a:endParaRPr>
          </a:p>
        </p:txBody>
      </p:sp>
    </p:spTree>
    <p:extLst>
      <p:ext uri="{BB962C8B-B14F-4D97-AF65-F5344CB8AC3E}">
        <p14:creationId xmlns:p14="http://schemas.microsoft.com/office/powerpoint/2010/main" val="338576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sp>
        <p:nvSpPr>
          <p:cNvPr id="3" name="Content Placeholder 2"/>
          <p:cNvSpPr>
            <a:spLocks noGrp="1"/>
          </p:cNvSpPr>
          <p:nvPr>
            <p:ph idx="1"/>
          </p:nvPr>
        </p:nvSpPr>
        <p:spPr/>
        <p:txBody>
          <a:bodyPr/>
          <a:lstStyle/>
          <a:p>
            <a:r>
              <a:rPr lang="en-US" dirty="0" smtClean="0"/>
              <a:t>The bottleneck: the Merge() function is very serial.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At </a:t>
            </a:r>
            <a:r>
              <a:rPr lang="en-US" dirty="0"/>
              <a:t>the top level, only one processor does Θ(</a:t>
            </a:r>
            <a:r>
              <a:rPr lang="en-US" i="1" dirty="0"/>
              <a:t>n</a:t>
            </a:r>
            <a:r>
              <a:rPr lang="en-US" dirty="0"/>
              <a:t>) work in serial!</a:t>
            </a:r>
          </a:p>
          <a:p>
            <a:pPr lvl="1"/>
            <a:r>
              <a:rPr lang="en-US" dirty="0"/>
              <a:t>At the second level, only two processors do Θ(</a:t>
            </a:r>
            <a:r>
              <a:rPr lang="en-US" i="1" dirty="0"/>
              <a:t>n</a:t>
            </a:r>
            <a:r>
              <a:rPr lang="en-US" dirty="0"/>
              <a:t>) work</a:t>
            </a:r>
            <a:r>
              <a:rPr lang="en-US" dirty="0" smtClean="0"/>
              <a:t>.</a:t>
            </a:r>
          </a:p>
          <a:p>
            <a:pPr lvl="1"/>
            <a:r>
              <a:rPr lang="en-US" dirty="0" smtClean="0"/>
              <a:t>…</a:t>
            </a:r>
          </a:p>
          <a:p>
            <a:r>
              <a:rPr lang="en-US" dirty="0" smtClean="0"/>
              <a:t>Can we make Merge more parallel?</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41</a:t>
            </a:fld>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65" y="1484784"/>
            <a:ext cx="8234438" cy="2824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1547664" y="1772816"/>
            <a:ext cx="7010939" cy="43204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093091" y="2466040"/>
            <a:ext cx="3448000" cy="43204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1547664" y="2466040"/>
            <a:ext cx="3437019" cy="43204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558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 merge</a:t>
            </a:r>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42</a:t>
            </a:fld>
            <a:endParaRPr lang="en-GB"/>
          </a:p>
        </p:txBody>
      </p:sp>
      <p:sp>
        <p:nvSpPr>
          <p:cNvPr id="5" name="TextBox 4"/>
          <p:cNvSpPr txBox="1"/>
          <p:nvPr/>
        </p:nvSpPr>
        <p:spPr>
          <a:xfrm>
            <a:off x="1187624" y="2036168"/>
            <a:ext cx="360040" cy="307777"/>
          </a:xfrm>
          <a:prstGeom prst="rect">
            <a:avLst/>
          </a:prstGeom>
          <a:noFill/>
        </p:spPr>
        <p:txBody>
          <a:bodyPr wrap="square" rtlCol="0">
            <a:spAutoFit/>
          </a:bodyPr>
          <a:lstStyle/>
          <a:p>
            <a:r>
              <a:rPr lang="en-US" sz="1400" dirty="0"/>
              <a:t>1</a:t>
            </a:r>
          </a:p>
        </p:txBody>
      </p:sp>
      <p:sp>
        <p:nvSpPr>
          <p:cNvPr id="7" name="TextBox 6"/>
          <p:cNvSpPr txBox="1"/>
          <p:nvPr/>
        </p:nvSpPr>
        <p:spPr>
          <a:xfrm>
            <a:off x="1564645" y="2036168"/>
            <a:ext cx="360040" cy="307777"/>
          </a:xfrm>
          <a:prstGeom prst="rect">
            <a:avLst/>
          </a:prstGeom>
          <a:noFill/>
        </p:spPr>
        <p:txBody>
          <a:bodyPr wrap="square" rtlCol="0">
            <a:spAutoFit/>
          </a:bodyPr>
          <a:lstStyle/>
          <a:p>
            <a:r>
              <a:rPr lang="en-US" sz="1400" dirty="0" smtClean="0"/>
              <a:t>2</a:t>
            </a:r>
            <a:endParaRPr lang="en-US" sz="1400" dirty="0"/>
          </a:p>
        </p:txBody>
      </p:sp>
      <p:sp>
        <p:nvSpPr>
          <p:cNvPr id="8" name="TextBox 7"/>
          <p:cNvSpPr txBox="1"/>
          <p:nvPr/>
        </p:nvSpPr>
        <p:spPr>
          <a:xfrm>
            <a:off x="1941666" y="2036168"/>
            <a:ext cx="360040" cy="307777"/>
          </a:xfrm>
          <a:prstGeom prst="rect">
            <a:avLst/>
          </a:prstGeom>
          <a:noFill/>
        </p:spPr>
        <p:txBody>
          <a:bodyPr wrap="square" rtlCol="0">
            <a:spAutoFit/>
          </a:bodyPr>
          <a:lstStyle/>
          <a:p>
            <a:r>
              <a:rPr lang="en-US" sz="1400" dirty="0" smtClean="0"/>
              <a:t>5</a:t>
            </a:r>
            <a:endParaRPr lang="en-US" sz="1400" dirty="0"/>
          </a:p>
        </p:txBody>
      </p:sp>
      <p:sp>
        <p:nvSpPr>
          <p:cNvPr id="9" name="TextBox 8"/>
          <p:cNvSpPr txBox="1"/>
          <p:nvPr/>
        </p:nvSpPr>
        <p:spPr>
          <a:xfrm>
            <a:off x="2318687" y="2036168"/>
            <a:ext cx="360040" cy="307777"/>
          </a:xfrm>
          <a:prstGeom prst="rect">
            <a:avLst/>
          </a:prstGeom>
          <a:noFill/>
        </p:spPr>
        <p:txBody>
          <a:bodyPr wrap="square" rtlCol="0">
            <a:spAutoFit/>
          </a:bodyPr>
          <a:lstStyle/>
          <a:p>
            <a:r>
              <a:rPr lang="en-US" sz="1400" dirty="0" smtClean="0"/>
              <a:t>7</a:t>
            </a:r>
            <a:endParaRPr lang="en-US" sz="1400" dirty="0"/>
          </a:p>
        </p:txBody>
      </p:sp>
      <p:sp>
        <p:nvSpPr>
          <p:cNvPr id="10" name="TextBox 9"/>
          <p:cNvSpPr txBox="1"/>
          <p:nvPr/>
        </p:nvSpPr>
        <p:spPr>
          <a:xfrm>
            <a:off x="2695708" y="2036168"/>
            <a:ext cx="457200" cy="307777"/>
          </a:xfrm>
          <a:prstGeom prst="rect">
            <a:avLst/>
          </a:prstGeom>
          <a:noFill/>
        </p:spPr>
        <p:txBody>
          <a:bodyPr wrap="square" rtlCol="0">
            <a:spAutoFit/>
          </a:bodyPr>
          <a:lstStyle/>
          <a:p>
            <a:r>
              <a:rPr lang="en-US" sz="1400" dirty="0" smtClean="0"/>
              <a:t>10</a:t>
            </a:r>
            <a:endParaRPr lang="en-US" sz="1400" dirty="0"/>
          </a:p>
        </p:txBody>
      </p:sp>
      <p:sp>
        <p:nvSpPr>
          <p:cNvPr id="11" name="TextBox 10"/>
          <p:cNvSpPr txBox="1"/>
          <p:nvPr/>
        </p:nvSpPr>
        <p:spPr>
          <a:xfrm>
            <a:off x="3169889" y="2036168"/>
            <a:ext cx="432048" cy="307777"/>
          </a:xfrm>
          <a:prstGeom prst="rect">
            <a:avLst/>
          </a:prstGeom>
          <a:noFill/>
        </p:spPr>
        <p:txBody>
          <a:bodyPr wrap="square" rtlCol="0">
            <a:spAutoFit/>
          </a:bodyPr>
          <a:lstStyle/>
          <a:p>
            <a:r>
              <a:rPr lang="en-US" sz="1400" dirty="0" smtClean="0"/>
              <a:t>11</a:t>
            </a:r>
            <a:endParaRPr lang="en-US" sz="1400" dirty="0"/>
          </a:p>
        </p:txBody>
      </p:sp>
      <p:sp>
        <p:nvSpPr>
          <p:cNvPr id="12" name="TextBox 11"/>
          <p:cNvSpPr txBox="1"/>
          <p:nvPr/>
        </p:nvSpPr>
        <p:spPr>
          <a:xfrm>
            <a:off x="3618918" y="2036168"/>
            <a:ext cx="432048" cy="307777"/>
          </a:xfrm>
          <a:prstGeom prst="rect">
            <a:avLst/>
          </a:prstGeom>
          <a:noFill/>
        </p:spPr>
        <p:txBody>
          <a:bodyPr wrap="square" rtlCol="0">
            <a:spAutoFit/>
          </a:bodyPr>
          <a:lstStyle/>
          <a:p>
            <a:r>
              <a:rPr lang="en-US" sz="1400" dirty="0" smtClean="0"/>
              <a:t>13</a:t>
            </a:r>
            <a:endParaRPr lang="en-US" sz="1400" dirty="0"/>
          </a:p>
        </p:txBody>
      </p:sp>
      <p:sp>
        <p:nvSpPr>
          <p:cNvPr id="13" name="TextBox 12"/>
          <p:cNvSpPr txBox="1"/>
          <p:nvPr/>
        </p:nvSpPr>
        <p:spPr>
          <a:xfrm>
            <a:off x="4067944" y="2036168"/>
            <a:ext cx="504056" cy="307777"/>
          </a:xfrm>
          <a:prstGeom prst="rect">
            <a:avLst/>
          </a:prstGeom>
          <a:noFill/>
        </p:spPr>
        <p:txBody>
          <a:bodyPr wrap="square" rtlCol="0">
            <a:spAutoFit/>
          </a:bodyPr>
          <a:lstStyle/>
          <a:p>
            <a:r>
              <a:rPr lang="en-US" sz="1400" dirty="0" smtClean="0"/>
              <a:t>16</a:t>
            </a:r>
            <a:endParaRPr lang="en-US" sz="1400" dirty="0"/>
          </a:p>
        </p:txBody>
      </p:sp>
      <p:sp>
        <p:nvSpPr>
          <p:cNvPr id="21" name="TextBox 20"/>
          <p:cNvSpPr txBox="1"/>
          <p:nvPr/>
        </p:nvSpPr>
        <p:spPr>
          <a:xfrm>
            <a:off x="5292080" y="2036168"/>
            <a:ext cx="360040" cy="307777"/>
          </a:xfrm>
          <a:prstGeom prst="rect">
            <a:avLst/>
          </a:prstGeom>
          <a:noFill/>
        </p:spPr>
        <p:txBody>
          <a:bodyPr wrap="square" rtlCol="0">
            <a:spAutoFit/>
          </a:bodyPr>
          <a:lstStyle/>
          <a:p>
            <a:r>
              <a:rPr lang="en-US" sz="1400" dirty="0" smtClean="0"/>
              <a:t>3</a:t>
            </a:r>
            <a:endParaRPr lang="en-US" sz="1400" dirty="0"/>
          </a:p>
        </p:txBody>
      </p:sp>
      <p:sp>
        <p:nvSpPr>
          <p:cNvPr id="22" name="TextBox 21"/>
          <p:cNvSpPr txBox="1"/>
          <p:nvPr/>
        </p:nvSpPr>
        <p:spPr>
          <a:xfrm>
            <a:off x="5669101" y="2036168"/>
            <a:ext cx="360040" cy="307777"/>
          </a:xfrm>
          <a:prstGeom prst="rect">
            <a:avLst/>
          </a:prstGeom>
          <a:noFill/>
        </p:spPr>
        <p:txBody>
          <a:bodyPr wrap="square" rtlCol="0">
            <a:spAutoFit/>
          </a:bodyPr>
          <a:lstStyle/>
          <a:p>
            <a:r>
              <a:rPr lang="en-US" sz="1400" dirty="0" smtClean="0"/>
              <a:t>4</a:t>
            </a:r>
            <a:endParaRPr lang="en-US" sz="1400" dirty="0"/>
          </a:p>
        </p:txBody>
      </p:sp>
      <p:sp>
        <p:nvSpPr>
          <p:cNvPr id="23" name="TextBox 22"/>
          <p:cNvSpPr txBox="1"/>
          <p:nvPr/>
        </p:nvSpPr>
        <p:spPr>
          <a:xfrm>
            <a:off x="6046122" y="2036168"/>
            <a:ext cx="360040" cy="307777"/>
          </a:xfrm>
          <a:prstGeom prst="rect">
            <a:avLst/>
          </a:prstGeom>
          <a:noFill/>
        </p:spPr>
        <p:txBody>
          <a:bodyPr wrap="square" rtlCol="0">
            <a:spAutoFit/>
          </a:bodyPr>
          <a:lstStyle/>
          <a:p>
            <a:r>
              <a:rPr lang="en-US" sz="1400" dirty="0" smtClean="0"/>
              <a:t>6</a:t>
            </a:r>
            <a:endParaRPr lang="en-US" sz="1400" dirty="0"/>
          </a:p>
        </p:txBody>
      </p:sp>
      <p:sp>
        <p:nvSpPr>
          <p:cNvPr id="24" name="TextBox 23"/>
          <p:cNvSpPr txBox="1"/>
          <p:nvPr/>
        </p:nvSpPr>
        <p:spPr>
          <a:xfrm>
            <a:off x="6423143" y="2036168"/>
            <a:ext cx="360040" cy="307777"/>
          </a:xfrm>
          <a:prstGeom prst="rect">
            <a:avLst/>
          </a:prstGeom>
          <a:noFill/>
        </p:spPr>
        <p:txBody>
          <a:bodyPr wrap="square" rtlCol="0">
            <a:spAutoFit/>
          </a:bodyPr>
          <a:lstStyle/>
          <a:p>
            <a:r>
              <a:rPr lang="en-US" sz="1400" dirty="0" smtClean="0"/>
              <a:t>8</a:t>
            </a:r>
            <a:endParaRPr lang="en-US" sz="1400" dirty="0"/>
          </a:p>
        </p:txBody>
      </p:sp>
      <p:sp>
        <p:nvSpPr>
          <p:cNvPr id="25" name="TextBox 24"/>
          <p:cNvSpPr txBox="1"/>
          <p:nvPr/>
        </p:nvSpPr>
        <p:spPr>
          <a:xfrm>
            <a:off x="6800164" y="2036168"/>
            <a:ext cx="457200" cy="307777"/>
          </a:xfrm>
          <a:prstGeom prst="rect">
            <a:avLst/>
          </a:prstGeom>
          <a:noFill/>
        </p:spPr>
        <p:txBody>
          <a:bodyPr wrap="square" rtlCol="0">
            <a:spAutoFit/>
          </a:bodyPr>
          <a:lstStyle/>
          <a:p>
            <a:r>
              <a:rPr lang="en-US" sz="1400" dirty="0" smtClean="0"/>
              <a:t>9</a:t>
            </a:r>
            <a:endParaRPr lang="en-US" sz="1400" dirty="0"/>
          </a:p>
        </p:txBody>
      </p:sp>
      <p:sp>
        <p:nvSpPr>
          <p:cNvPr id="26" name="TextBox 25"/>
          <p:cNvSpPr txBox="1"/>
          <p:nvPr/>
        </p:nvSpPr>
        <p:spPr>
          <a:xfrm>
            <a:off x="7274345" y="2036168"/>
            <a:ext cx="432048" cy="307777"/>
          </a:xfrm>
          <a:prstGeom prst="rect">
            <a:avLst/>
          </a:prstGeom>
          <a:noFill/>
        </p:spPr>
        <p:txBody>
          <a:bodyPr wrap="square" rtlCol="0">
            <a:spAutoFit/>
          </a:bodyPr>
          <a:lstStyle/>
          <a:p>
            <a:r>
              <a:rPr lang="en-US" sz="1400" dirty="0" smtClean="0"/>
              <a:t>12</a:t>
            </a:r>
            <a:endParaRPr lang="en-US" sz="1400" dirty="0"/>
          </a:p>
        </p:txBody>
      </p:sp>
      <p:sp>
        <p:nvSpPr>
          <p:cNvPr id="27" name="TextBox 26"/>
          <p:cNvSpPr txBox="1"/>
          <p:nvPr/>
        </p:nvSpPr>
        <p:spPr>
          <a:xfrm>
            <a:off x="7723374" y="2036168"/>
            <a:ext cx="432048" cy="307777"/>
          </a:xfrm>
          <a:prstGeom prst="rect">
            <a:avLst/>
          </a:prstGeom>
          <a:noFill/>
        </p:spPr>
        <p:txBody>
          <a:bodyPr wrap="square" rtlCol="0">
            <a:spAutoFit/>
          </a:bodyPr>
          <a:lstStyle/>
          <a:p>
            <a:r>
              <a:rPr lang="en-US" sz="1400" dirty="0" smtClean="0"/>
              <a:t>14</a:t>
            </a:r>
            <a:endParaRPr lang="en-US" sz="1400" dirty="0"/>
          </a:p>
        </p:txBody>
      </p:sp>
      <p:sp>
        <p:nvSpPr>
          <p:cNvPr id="28" name="TextBox 27"/>
          <p:cNvSpPr txBox="1"/>
          <p:nvPr/>
        </p:nvSpPr>
        <p:spPr>
          <a:xfrm>
            <a:off x="8172400" y="2036168"/>
            <a:ext cx="504056" cy="307777"/>
          </a:xfrm>
          <a:prstGeom prst="rect">
            <a:avLst/>
          </a:prstGeom>
          <a:noFill/>
        </p:spPr>
        <p:txBody>
          <a:bodyPr wrap="square" rtlCol="0">
            <a:spAutoFit/>
          </a:bodyPr>
          <a:lstStyle/>
          <a:p>
            <a:r>
              <a:rPr lang="en-US" sz="1400" dirty="0" smtClean="0"/>
              <a:t>15</a:t>
            </a:r>
            <a:endParaRPr lang="en-US" sz="1400" dirty="0"/>
          </a:p>
        </p:txBody>
      </p:sp>
      <p:sp>
        <p:nvSpPr>
          <p:cNvPr id="29" name="Rectangle 28"/>
          <p:cNvSpPr/>
          <p:nvPr/>
        </p:nvSpPr>
        <p:spPr bwMode="auto">
          <a:xfrm>
            <a:off x="1187624" y="2010620"/>
            <a:ext cx="3384376" cy="333326"/>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5278388" y="1996357"/>
            <a:ext cx="3384376" cy="333326"/>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24584" y="1959223"/>
            <a:ext cx="869149" cy="461665"/>
          </a:xfrm>
          <a:prstGeom prst="rect">
            <a:avLst/>
          </a:prstGeom>
          <a:noFill/>
        </p:spPr>
        <p:txBody>
          <a:bodyPr wrap="none" rtlCol="0">
            <a:spAutoFit/>
          </a:bodyPr>
          <a:lstStyle/>
          <a:p>
            <a:r>
              <a:rPr lang="en-US" dirty="0" smtClean="0"/>
              <a:t>Input</a:t>
            </a:r>
            <a:endParaRPr lang="en-US" dirty="0"/>
          </a:p>
        </p:txBody>
      </p:sp>
      <p:sp>
        <p:nvSpPr>
          <p:cNvPr id="32" name="TextBox 31"/>
          <p:cNvSpPr txBox="1"/>
          <p:nvPr/>
        </p:nvSpPr>
        <p:spPr>
          <a:xfrm>
            <a:off x="1132434" y="1593577"/>
            <a:ext cx="527709" cy="461665"/>
          </a:xfrm>
          <a:prstGeom prst="rect">
            <a:avLst/>
          </a:prstGeom>
          <a:noFill/>
        </p:spPr>
        <p:txBody>
          <a:bodyPr wrap="none" rtlCol="0">
            <a:spAutoFit/>
          </a:bodyPr>
          <a:lstStyle/>
          <a:p>
            <a:r>
              <a:rPr lang="en-US" dirty="0" smtClean="0"/>
              <a:t>p1</a:t>
            </a:r>
            <a:endParaRPr lang="en-US" dirty="0"/>
          </a:p>
        </p:txBody>
      </p:sp>
      <p:sp>
        <p:nvSpPr>
          <p:cNvPr id="33" name="TextBox 32"/>
          <p:cNvSpPr txBox="1"/>
          <p:nvPr/>
        </p:nvSpPr>
        <p:spPr>
          <a:xfrm>
            <a:off x="5208245" y="1554597"/>
            <a:ext cx="527709" cy="461665"/>
          </a:xfrm>
          <a:prstGeom prst="rect">
            <a:avLst/>
          </a:prstGeom>
          <a:noFill/>
        </p:spPr>
        <p:txBody>
          <a:bodyPr wrap="none" rtlCol="0">
            <a:spAutoFit/>
          </a:bodyPr>
          <a:lstStyle/>
          <a:p>
            <a:r>
              <a:rPr lang="en-US" dirty="0" smtClean="0"/>
              <a:t>p2</a:t>
            </a:r>
            <a:endParaRPr lang="en-US" dirty="0"/>
          </a:p>
        </p:txBody>
      </p:sp>
      <p:sp>
        <p:nvSpPr>
          <p:cNvPr id="34" name="Rectangle 33"/>
          <p:cNvSpPr/>
          <p:nvPr/>
        </p:nvSpPr>
        <p:spPr>
          <a:xfrm>
            <a:off x="179512" y="849257"/>
            <a:ext cx="9257132" cy="400110"/>
          </a:xfrm>
          <a:prstGeom prst="rect">
            <a:avLst/>
          </a:prstGeom>
        </p:spPr>
        <p:txBody>
          <a:bodyPr wrap="square">
            <a:spAutoFit/>
          </a:bodyPr>
          <a:lstStyle/>
          <a:p>
            <a:r>
              <a:rPr lang="en-US" sz="2000" dirty="0"/>
              <a:t>Main idea – make Merge() divide-and-conquer and use nested parallelism.</a:t>
            </a:r>
            <a:endParaRPr lang="en-US" sz="2000" dirty="0"/>
          </a:p>
        </p:txBody>
      </p:sp>
      <p:sp>
        <p:nvSpPr>
          <p:cNvPr id="36" name="Oval 35"/>
          <p:cNvSpPr/>
          <p:nvPr/>
        </p:nvSpPr>
        <p:spPr bwMode="auto">
          <a:xfrm>
            <a:off x="2695708" y="1959223"/>
            <a:ext cx="457200" cy="461665"/>
          </a:xfrm>
          <a:prstGeom prst="ellips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40" name="Elbow Connector 39"/>
          <p:cNvCxnSpPr>
            <a:stCxn id="36" idx="0"/>
            <a:endCxn id="25" idx="3"/>
          </p:cNvCxnSpPr>
          <p:nvPr/>
        </p:nvCxnSpPr>
        <p:spPr bwMode="auto">
          <a:xfrm rot="16200000" flipH="1">
            <a:off x="4975419" y="-91888"/>
            <a:ext cx="230834" cy="4333056"/>
          </a:xfrm>
          <a:prstGeom prst="curvedConnector4">
            <a:avLst>
              <a:gd name="adj1" fmla="val -264086"/>
              <a:gd name="adj2" fmla="val 99561"/>
            </a:avLst>
          </a:prstGeom>
          <a:noFill/>
          <a:ln w="127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1510293" y="2383921"/>
            <a:ext cx="3373039" cy="400110"/>
          </a:xfrm>
          <a:prstGeom prst="rect">
            <a:avLst/>
          </a:prstGeom>
          <a:noFill/>
          <a:ln w="12700">
            <a:solidFill>
              <a:schemeClr val="bg1"/>
            </a:solidFill>
          </a:ln>
        </p:spPr>
        <p:txBody>
          <a:bodyPr wrap="none" rtlCol="0">
            <a:spAutoFit/>
          </a:bodyPr>
          <a:lstStyle/>
          <a:p>
            <a:r>
              <a:rPr lang="en-US" sz="2000" dirty="0" smtClean="0"/>
              <a:t>1. Get middle element, pivot</a:t>
            </a:r>
            <a:endParaRPr lang="en-US" sz="2000" dirty="0"/>
          </a:p>
        </p:txBody>
      </p:sp>
      <p:sp>
        <p:nvSpPr>
          <p:cNvPr id="47" name="TextBox 46"/>
          <p:cNvSpPr txBox="1"/>
          <p:nvPr/>
        </p:nvSpPr>
        <p:spPr>
          <a:xfrm>
            <a:off x="5292080" y="2420888"/>
            <a:ext cx="2406428" cy="400110"/>
          </a:xfrm>
          <a:prstGeom prst="rect">
            <a:avLst/>
          </a:prstGeom>
          <a:noFill/>
        </p:spPr>
        <p:txBody>
          <a:bodyPr wrap="none" rtlCol="0">
            <a:spAutoFit/>
          </a:bodyPr>
          <a:lstStyle/>
          <a:p>
            <a:r>
              <a:rPr lang="en-US" sz="2000" dirty="0" smtClean="0"/>
              <a:t>2. Do binary search</a:t>
            </a:r>
            <a:endParaRPr lang="en-US" sz="2000" dirty="0"/>
          </a:p>
        </p:txBody>
      </p:sp>
      <p:sp>
        <p:nvSpPr>
          <p:cNvPr id="48" name="TextBox 47"/>
          <p:cNvSpPr txBox="1"/>
          <p:nvPr/>
        </p:nvSpPr>
        <p:spPr>
          <a:xfrm>
            <a:off x="1259632" y="4993431"/>
            <a:ext cx="360040" cy="307777"/>
          </a:xfrm>
          <a:prstGeom prst="rect">
            <a:avLst/>
          </a:prstGeom>
          <a:noFill/>
        </p:spPr>
        <p:txBody>
          <a:bodyPr wrap="square" rtlCol="0">
            <a:spAutoFit/>
          </a:bodyPr>
          <a:lstStyle/>
          <a:p>
            <a:r>
              <a:rPr lang="en-US" sz="1400" dirty="0"/>
              <a:t>1</a:t>
            </a:r>
          </a:p>
        </p:txBody>
      </p:sp>
      <p:sp>
        <p:nvSpPr>
          <p:cNvPr id="49" name="TextBox 48"/>
          <p:cNvSpPr txBox="1"/>
          <p:nvPr/>
        </p:nvSpPr>
        <p:spPr>
          <a:xfrm>
            <a:off x="1636653" y="4993431"/>
            <a:ext cx="360040" cy="307777"/>
          </a:xfrm>
          <a:prstGeom prst="rect">
            <a:avLst/>
          </a:prstGeom>
          <a:noFill/>
        </p:spPr>
        <p:txBody>
          <a:bodyPr wrap="square" rtlCol="0">
            <a:spAutoFit/>
          </a:bodyPr>
          <a:lstStyle/>
          <a:p>
            <a:r>
              <a:rPr lang="en-US" sz="1400" dirty="0" smtClean="0"/>
              <a:t>2</a:t>
            </a:r>
            <a:endParaRPr lang="en-US" sz="1400" dirty="0"/>
          </a:p>
        </p:txBody>
      </p:sp>
      <p:sp>
        <p:nvSpPr>
          <p:cNvPr id="50" name="TextBox 49"/>
          <p:cNvSpPr txBox="1"/>
          <p:nvPr/>
        </p:nvSpPr>
        <p:spPr>
          <a:xfrm>
            <a:off x="2013674" y="4993431"/>
            <a:ext cx="360040" cy="307777"/>
          </a:xfrm>
          <a:prstGeom prst="rect">
            <a:avLst/>
          </a:prstGeom>
          <a:noFill/>
        </p:spPr>
        <p:txBody>
          <a:bodyPr wrap="square" rtlCol="0">
            <a:spAutoFit/>
          </a:bodyPr>
          <a:lstStyle/>
          <a:p>
            <a:r>
              <a:rPr lang="en-US" sz="1400" dirty="0" smtClean="0"/>
              <a:t>5</a:t>
            </a:r>
            <a:endParaRPr lang="en-US" sz="1400" dirty="0"/>
          </a:p>
        </p:txBody>
      </p:sp>
      <p:sp>
        <p:nvSpPr>
          <p:cNvPr id="51" name="TextBox 50"/>
          <p:cNvSpPr txBox="1"/>
          <p:nvPr/>
        </p:nvSpPr>
        <p:spPr>
          <a:xfrm>
            <a:off x="2390695" y="4993431"/>
            <a:ext cx="360040" cy="307777"/>
          </a:xfrm>
          <a:prstGeom prst="rect">
            <a:avLst/>
          </a:prstGeom>
          <a:noFill/>
        </p:spPr>
        <p:txBody>
          <a:bodyPr wrap="square" rtlCol="0">
            <a:spAutoFit/>
          </a:bodyPr>
          <a:lstStyle/>
          <a:p>
            <a:r>
              <a:rPr lang="en-US" sz="1400" dirty="0" smtClean="0"/>
              <a:t>7</a:t>
            </a:r>
            <a:endParaRPr lang="en-US" sz="1400" dirty="0"/>
          </a:p>
        </p:txBody>
      </p:sp>
      <p:sp>
        <p:nvSpPr>
          <p:cNvPr id="58" name="TextBox 57"/>
          <p:cNvSpPr txBox="1"/>
          <p:nvPr/>
        </p:nvSpPr>
        <p:spPr>
          <a:xfrm>
            <a:off x="2767716" y="4993431"/>
            <a:ext cx="360040" cy="307777"/>
          </a:xfrm>
          <a:prstGeom prst="rect">
            <a:avLst/>
          </a:prstGeom>
          <a:noFill/>
        </p:spPr>
        <p:txBody>
          <a:bodyPr wrap="square" rtlCol="0">
            <a:spAutoFit/>
          </a:bodyPr>
          <a:lstStyle/>
          <a:p>
            <a:r>
              <a:rPr lang="en-US" sz="1400" dirty="0" smtClean="0"/>
              <a:t>3</a:t>
            </a:r>
            <a:endParaRPr lang="en-US" sz="1400" dirty="0"/>
          </a:p>
        </p:txBody>
      </p:sp>
      <p:sp>
        <p:nvSpPr>
          <p:cNvPr id="59" name="TextBox 58"/>
          <p:cNvSpPr txBox="1"/>
          <p:nvPr/>
        </p:nvSpPr>
        <p:spPr>
          <a:xfrm>
            <a:off x="3144737" y="4993431"/>
            <a:ext cx="360040" cy="307777"/>
          </a:xfrm>
          <a:prstGeom prst="rect">
            <a:avLst/>
          </a:prstGeom>
          <a:noFill/>
        </p:spPr>
        <p:txBody>
          <a:bodyPr wrap="square" rtlCol="0">
            <a:spAutoFit/>
          </a:bodyPr>
          <a:lstStyle/>
          <a:p>
            <a:r>
              <a:rPr lang="en-US" sz="1400" dirty="0" smtClean="0"/>
              <a:t>4</a:t>
            </a:r>
            <a:endParaRPr lang="en-US" sz="1400" dirty="0"/>
          </a:p>
        </p:txBody>
      </p:sp>
      <p:sp>
        <p:nvSpPr>
          <p:cNvPr id="60" name="TextBox 59"/>
          <p:cNvSpPr txBox="1"/>
          <p:nvPr/>
        </p:nvSpPr>
        <p:spPr>
          <a:xfrm>
            <a:off x="3521758" y="4993431"/>
            <a:ext cx="360040" cy="307777"/>
          </a:xfrm>
          <a:prstGeom prst="rect">
            <a:avLst/>
          </a:prstGeom>
          <a:noFill/>
        </p:spPr>
        <p:txBody>
          <a:bodyPr wrap="square" rtlCol="0">
            <a:spAutoFit/>
          </a:bodyPr>
          <a:lstStyle/>
          <a:p>
            <a:r>
              <a:rPr lang="en-US" sz="1400" dirty="0" smtClean="0"/>
              <a:t>6</a:t>
            </a:r>
            <a:endParaRPr lang="en-US" sz="1400" dirty="0"/>
          </a:p>
        </p:txBody>
      </p:sp>
      <p:sp>
        <p:nvSpPr>
          <p:cNvPr id="61" name="TextBox 60"/>
          <p:cNvSpPr txBox="1"/>
          <p:nvPr/>
        </p:nvSpPr>
        <p:spPr>
          <a:xfrm>
            <a:off x="3898779" y="4993431"/>
            <a:ext cx="360040" cy="307777"/>
          </a:xfrm>
          <a:prstGeom prst="rect">
            <a:avLst/>
          </a:prstGeom>
          <a:noFill/>
        </p:spPr>
        <p:txBody>
          <a:bodyPr wrap="square" rtlCol="0">
            <a:spAutoFit/>
          </a:bodyPr>
          <a:lstStyle/>
          <a:p>
            <a:r>
              <a:rPr lang="en-US" sz="1400" dirty="0" smtClean="0"/>
              <a:t>8</a:t>
            </a:r>
            <a:endParaRPr lang="en-US" sz="1400" dirty="0"/>
          </a:p>
        </p:txBody>
      </p:sp>
      <p:sp>
        <p:nvSpPr>
          <p:cNvPr id="62" name="TextBox 61"/>
          <p:cNvSpPr txBox="1"/>
          <p:nvPr/>
        </p:nvSpPr>
        <p:spPr>
          <a:xfrm>
            <a:off x="4275800" y="4993431"/>
            <a:ext cx="457200" cy="307777"/>
          </a:xfrm>
          <a:prstGeom prst="rect">
            <a:avLst/>
          </a:prstGeom>
          <a:noFill/>
        </p:spPr>
        <p:txBody>
          <a:bodyPr wrap="square" rtlCol="0">
            <a:spAutoFit/>
          </a:bodyPr>
          <a:lstStyle/>
          <a:p>
            <a:r>
              <a:rPr lang="en-US" sz="1400" dirty="0" smtClean="0"/>
              <a:t>9</a:t>
            </a:r>
            <a:endParaRPr lang="en-US" sz="1400" dirty="0"/>
          </a:p>
        </p:txBody>
      </p:sp>
      <p:sp>
        <p:nvSpPr>
          <p:cNvPr id="63" name="Flowchart: Process 62"/>
          <p:cNvSpPr/>
          <p:nvPr/>
        </p:nvSpPr>
        <p:spPr bwMode="auto">
          <a:xfrm>
            <a:off x="1043608" y="1916832"/>
            <a:ext cx="1584176" cy="504056"/>
          </a:xfrm>
          <a:prstGeom prst="flowChartProcess">
            <a:avLst/>
          </a:prstGeom>
          <a:noFill/>
          <a:ln w="12700" cap="flat" cmpd="sng" algn="ctr">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4" name="Flowchart: Process 63"/>
          <p:cNvSpPr/>
          <p:nvPr/>
        </p:nvSpPr>
        <p:spPr bwMode="auto">
          <a:xfrm>
            <a:off x="5208245" y="1916832"/>
            <a:ext cx="1840896" cy="504056"/>
          </a:xfrm>
          <a:prstGeom prst="flowChartProcess">
            <a:avLst/>
          </a:prstGeom>
          <a:noFill/>
          <a:ln w="12700" cap="flat" cmpd="sng" algn="ctr">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5" name="Flowchart: Process 64"/>
          <p:cNvSpPr/>
          <p:nvPr/>
        </p:nvSpPr>
        <p:spPr bwMode="auto">
          <a:xfrm>
            <a:off x="1251831" y="4880952"/>
            <a:ext cx="1375953" cy="504056"/>
          </a:xfrm>
          <a:prstGeom prst="flowChartProcess">
            <a:avLst/>
          </a:prstGeom>
          <a:noFill/>
          <a:ln w="12700" cap="flat" cmpd="sng" algn="ctr">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6" name="Flowchart: Process 65"/>
          <p:cNvSpPr/>
          <p:nvPr/>
        </p:nvSpPr>
        <p:spPr bwMode="auto">
          <a:xfrm>
            <a:off x="2731104" y="4880952"/>
            <a:ext cx="1840896" cy="504056"/>
          </a:xfrm>
          <a:prstGeom prst="flowChartProcess">
            <a:avLst/>
          </a:prstGeom>
          <a:noFill/>
          <a:ln w="12700" cap="flat" cmpd="sng" algn="ctr">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68" name="Elbow Connector 67"/>
          <p:cNvCxnSpPr>
            <a:stCxn id="63" idx="2"/>
            <a:endCxn id="65" idx="0"/>
          </p:cNvCxnSpPr>
          <p:nvPr/>
        </p:nvCxnSpPr>
        <p:spPr bwMode="auto">
          <a:xfrm>
            <a:off x="1835696" y="2420888"/>
            <a:ext cx="104112" cy="2460064"/>
          </a:xfrm>
          <a:prstGeom prst="straightConnector1">
            <a:avLst/>
          </a:prstGeom>
          <a:noFill/>
          <a:ln w="12700" cap="flat" cmpd="sng" algn="ctr">
            <a:solidFill>
              <a:srgbClr val="0099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p:cNvCxnSpPr>
            <a:stCxn id="64" idx="2"/>
            <a:endCxn id="66" idx="0"/>
          </p:cNvCxnSpPr>
          <p:nvPr/>
        </p:nvCxnSpPr>
        <p:spPr bwMode="auto">
          <a:xfrm flipH="1">
            <a:off x="3651552" y="2420888"/>
            <a:ext cx="2477141" cy="2460064"/>
          </a:xfrm>
          <a:prstGeom prst="straightConnector1">
            <a:avLst/>
          </a:prstGeom>
          <a:noFill/>
          <a:ln w="12700" cap="flat" cmpd="sng" algn="ctr">
            <a:solidFill>
              <a:srgbClr val="0099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Rounded Rectangle 70"/>
          <p:cNvSpPr/>
          <p:nvPr/>
        </p:nvSpPr>
        <p:spPr bwMode="auto">
          <a:xfrm>
            <a:off x="35496" y="1268760"/>
            <a:ext cx="8784976" cy="2376264"/>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2" name="Rectangle 71"/>
          <p:cNvSpPr/>
          <p:nvPr/>
        </p:nvSpPr>
        <p:spPr>
          <a:xfrm>
            <a:off x="-24585" y="2880518"/>
            <a:ext cx="1107996" cy="461665"/>
          </a:xfrm>
          <a:prstGeom prst="rect">
            <a:avLst/>
          </a:prstGeom>
        </p:spPr>
        <p:txBody>
          <a:bodyPr wrap="none">
            <a:spAutoFit/>
          </a:bodyPr>
          <a:lstStyle/>
          <a:p>
            <a:r>
              <a:rPr lang="en-US" dirty="0" smtClean="0"/>
              <a:t>Output</a:t>
            </a:r>
            <a:endParaRPr lang="en-US" dirty="0"/>
          </a:p>
        </p:txBody>
      </p:sp>
      <p:sp>
        <p:nvSpPr>
          <p:cNvPr id="73" name="TextBox 72"/>
          <p:cNvSpPr txBox="1"/>
          <p:nvPr/>
        </p:nvSpPr>
        <p:spPr>
          <a:xfrm>
            <a:off x="118100" y="1315940"/>
            <a:ext cx="1069524" cy="369332"/>
          </a:xfrm>
          <a:prstGeom prst="rect">
            <a:avLst/>
          </a:prstGeom>
          <a:noFill/>
        </p:spPr>
        <p:txBody>
          <a:bodyPr wrap="none" rtlCol="0">
            <a:spAutoFit/>
          </a:bodyPr>
          <a:lstStyle/>
          <a:p>
            <a:r>
              <a:rPr lang="en-US" sz="1800" dirty="0" smtClean="0"/>
              <a:t>P-Merge</a:t>
            </a:r>
            <a:endParaRPr lang="en-US" sz="1800" dirty="0"/>
          </a:p>
        </p:txBody>
      </p:sp>
      <p:sp>
        <p:nvSpPr>
          <p:cNvPr id="74" name="TextBox 73"/>
          <p:cNvSpPr txBox="1"/>
          <p:nvPr/>
        </p:nvSpPr>
        <p:spPr>
          <a:xfrm>
            <a:off x="1242648" y="5629711"/>
            <a:ext cx="360040" cy="307777"/>
          </a:xfrm>
          <a:prstGeom prst="rect">
            <a:avLst/>
          </a:prstGeom>
          <a:noFill/>
        </p:spPr>
        <p:txBody>
          <a:bodyPr wrap="square" rtlCol="0">
            <a:spAutoFit/>
          </a:bodyPr>
          <a:lstStyle/>
          <a:p>
            <a:r>
              <a:rPr lang="en-US" sz="1400" dirty="0"/>
              <a:t>1</a:t>
            </a:r>
          </a:p>
        </p:txBody>
      </p:sp>
      <p:sp>
        <p:nvSpPr>
          <p:cNvPr id="75" name="TextBox 74"/>
          <p:cNvSpPr txBox="1"/>
          <p:nvPr/>
        </p:nvSpPr>
        <p:spPr>
          <a:xfrm>
            <a:off x="1619669" y="5629711"/>
            <a:ext cx="360040" cy="307777"/>
          </a:xfrm>
          <a:prstGeom prst="rect">
            <a:avLst/>
          </a:prstGeom>
          <a:noFill/>
        </p:spPr>
        <p:txBody>
          <a:bodyPr wrap="square" rtlCol="0">
            <a:spAutoFit/>
          </a:bodyPr>
          <a:lstStyle/>
          <a:p>
            <a:r>
              <a:rPr lang="en-US" sz="1400" dirty="0" smtClean="0"/>
              <a:t>2</a:t>
            </a:r>
            <a:endParaRPr lang="en-US" sz="1400" dirty="0"/>
          </a:p>
        </p:txBody>
      </p:sp>
      <p:sp>
        <p:nvSpPr>
          <p:cNvPr id="76" name="TextBox 75"/>
          <p:cNvSpPr txBox="1"/>
          <p:nvPr/>
        </p:nvSpPr>
        <p:spPr>
          <a:xfrm>
            <a:off x="1996690" y="5629711"/>
            <a:ext cx="360040" cy="307777"/>
          </a:xfrm>
          <a:prstGeom prst="rect">
            <a:avLst/>
          </a:prstGeom>
          <a:noFill/>
        </p:spPr>
        <p:txBody>
          <a:bodyPr wrap="square" rtlCol="0">
            <a:spAutoFit/>
          </a:bodyPr>
          <a:lstStyle/>
          <a:p>
            <a:r>
              <a:rPr lang="en-US" sz="1400" dirty="0" smtClean="0"/>
              <a:t>3</a:t>
            </a:r>
            <a:endParaRPr lang="en-US" sz="1400" dirty="0"/>
          </a:p>
        </p:txBody>
      </p:sp>
      <p:sp>
        <p:nvSpPr>
          <p:cNvPr id="77" name="TextBox 76"/>
          <p:cNvSpPr txBox="1"/>
          <p:nvPr/>
        </p:nvSpPr>
        <p:spPr>
          <a:xfrm>
            <a:off x="2373711" y="5629711"/>
            <a:ext cx="360040" cy="307777"/>
          </a:xfrm>
          <a:prstGeom prst="rect">
            <a:avLst/>
          </a:prstGeom>
          <a:noFill/>
        </p:spPr>
        <p:txBody>
          <a:bodyPr wrap="square" rtlCol="0">
            <a:spAutoFit/>
          </a:bodyPr>
          <a:lstStyle/>
          <a:p>
            <a:r>
              <a:rPr lang="en-US" sz="1400" dirty="0"/>
              <a:t>4</a:t>
            </a:r>
            <a:endParaRPr lang="en-US" sz="1400" dirty="0"/>
          </a:p>
        </p:txBody>
      </p:sp>
      <p:sp>
        <p:nvSpPr>
          <p:cNvPr id="78" name="TextBox 77"/>
          <p:cNvSpPr txBox="1"/>
          <p:nvPr/>
        </p:nvSpPr>
        <p:spPr>
          <a:xfrm>
            <a:off x="2750732" y="5629711"/>
            <a:ext cx="360040" cy="307777"/>
          </a:xfrm>
          <a:prstGeom prst="rect">
            <a:avLst/>
          </a:prstGeom>
          <a:noFill/>
        </p:spPr>
        <p:txBody>
          <a:bodyPr wrap="square" rtlCol="0">
            <a:spAutoFit/>
          </a:bodyPr>
          <a:lstStyle/>
          <a:p>
            <a:r>
              <a:rPr lang="en-US" sz="1400" dirty="0" smtClean="0"/>
              <a:t>5</a:t>
            </a:r>
            <a:endParaRPr lang="en-US" sz="1400" dirty="0"/>
          </a:p>
        </p:txBody>
      </p:sp>
      <p:sp>
        <p:nvSpPr>
          <p:cNvPr id="79" name="TextBox 78"/>
          <p:cNvSpPr txBox="1"/>
          <p:nvPr/>
        </p:nvSpPr>
        <p:spPr>
          <a:xfrm>
            <a:off x="3127753" y="5629711"/>
            <a:ext cx="360040" cy="307777"/>
          </a:xfrm>
          <a:prstGeom prst="rect">
            <a:avLst/>
          </a:prstGeom>
          <a:noFill/>
        </p:spPr>
        <p:txBody>
          <a:bodyPr wrap="square" rtlCol="0">
            <a:spAutoFit/>
          </a:bodyPr>
          <a:lstStyle/>
          <a:p>
            <a:r>
              <a:rPr lang="en-US" sz="1400" dirty="0" smtClean="0"/>
              <a:t>6</a:t>
            </a:r>
            <a:endParaRPr lang="en-US" sz="1400" dirty="0"/>
          </a:p>
        </p:txBody>
      </p:sp>
      <p:sp>
        <p:nvSpPr>
          <p:cNvPr id="80" name="TextBox 79"/>
          <p:cNvSpPr txBox="1"/>
          <p:nvPr/>
        </p:nvSpPr>
        <p:spPr>
          <a:xfrm>
            <a:off x="3504774" y="5629711"/>
            <a:ext cx="360040" cy="307777"/>
          </a:xfrm>
          <a:prstGeom prst="rect">
            <a:avLst/>
          </a:prstGeom>
          <a:noFill/>
        </p:spPr>
        <p:txBody>
          <a:bodyPr wrap="square" rtlCol="0">
            <a:spAutoFit/>
          </a:bodyPr>
          <a:lstStyle/>
          <a:p>
            <a:r>
              <a:rPr lang="en-US" sz="1400" dirty="0" smtClean="0"/>
              <a:t>7</a:t>
            </a:r>
            <a:endParaRPr lang="en-US" sz="1400" dirty="0"/>
          </a:p>
        </p:txBody>
      </p:sp>
      <p:sp>
        <p:nvSpPr>
          <p:cNvPr id="81" name="TextBox 80"/>
          <p:cNvSpPr txBox="1"/>
          <p:nvPr/>
        </p:nvSpPr>
        <p:spPr>
          <a:xfrm>
            <a:off x="3881795" y="5629711"/>
            <a:ext cx="360040" cy="307777"/>
          </a:xfrm>
          <a:prstGeom prst="rect">
            <a:avLst/>
          </a:prstGeom>
          <a:noFill/>
        </p:spPr>
        <p:txBody>
          <a:bodyPr wrap="square" rtlCol="0">
            <a:spAutoFit/>
          </a:bodyPr>
          <a:lstStyle/>
          <a:p>
            <a:r>
              <a:rPr lang="en-US" sz="1400" dirty="0" smtClean="0"/>
              <a:t>8</a:t>
            </a:r>
            <a:endParaRPr lang="en-US" sz="1400" dirty="0"/>
          </a:p>
        </p:txBody>
      </p:sp>
      <p:sp>
        <p:nvSpPr>
          <p:cNvPr id="82" name="TextBox 81"/>
          <p:cNvSpPr txBox="1"/>
          <p:nvPr/>
        </p:nvSpPr>
        <p:spPr>
          <a:xfrm>
            <a:off x="4258816" y="5629711"/>
            <a:ext cx="457200" cy="307777"/>
          </a:xfrm>
          <a:prstGeom prst="rect">
            <a:avLst/>
          </a:prstGeom>
          <a:noFill/>
        </p:spPr>
        <p:txBody>
          <a:bodyPr wrap="square" rtlCol="0">
            <a:spAutoFit/>
          </a:bodyPr>
          <a:lstStyle/>
          <a:p>
            <a:r>
              <a:rPr lang="en-US" sz="1400" dirty="0" smtClean="0"/>
              <a:t>9</a:t>
            </a:r>
            <a:endParaRPr lang="en-US" sz="1400" dirty="0"/>
          </a:p>
        </p:txBody>
      </p:sp>
      <p:sp>
        <p:nvSpPr>
          <p:cNvPr id="83" name="Flowchart: Process 82"/>
          <p:cNvSpPr/>
          <p:nvPr/>
        </p:nvSpPr>
        <p:spPr bwMode="auto">
          <a:xfrm>
            <a:off x="1234847" y="5517232"/>
            <a:ext cx="3337153" cy="504056"/>
          </a:xfrm>
          <a:prstGeom prst="flowChartProcess">
            <a:avLst/>
          </a:prstGeom>
          <a:noFill/>
          <a:ln w="12700" cap="flat" cmpd="sng" algn="ctr">
            <a:solidFill>
              <a:srgbClr val="00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5" name="Rounded Rectangle 84"/>
          <p:cNvSpPr/>
          <p:nvPr/>
        </p:nvSpPr>
        <p:spPr bwMode="auto">
          <a:xfrm>
            <a:off x="844564" y="4547220"/>
            <a:ext cx="3799443" cy="1690092"/>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6" name="TextBox 85"/>
          <p:cNvSpPr txBox="1"/>
          <p:nvPr/>
        </p:nvSpPr>
        <p:spPr>
          <a:xfrm>
            <a:off x="891036" y="4571836"/>
            <a:ext cx="1880764" cy="369332"/>
          </a:xfrm>
          <a:prstGeom prst="rect">
            <a:avLst/>
          </a:prstGeom>
          <a:noFill/>
        </p:spPr>
        <p:txBody>
          <a:bodyPr wrap="square" rtlCol="0">
            <a:spAutoFit/>
          </a:bodyPr>
          <a:lstStyle/>
          <a:p>
            <a:r>
              <a:rPr lang="en-US" sz="1800" dirty="0" smtClean="0"/>
              <a:t>P-Merge</a:t>
            </a:r>
            <a:endParaRPr lang="en-US" sz="1800" dirty="0"/>
          </a:p>
        </p:txBody>
      </p:sp>
      <p:sp>
        <p:nvSpPr>
          <p:cNvPr id="87" name="TextBox 86"/>
          <p:cNvSpPr txBox="1"/>
          <p:nvPr/>
        </p:nvSpPr>
        <p:spPr>
          <a:xfrm>
            <a:off x="5243400" y="4993431"/>
            <a:ext cx="408719" cy="307777"/>
          </a:xfrm>
          <a:prstGeom prst="rect">
            <a:avLst/>
          </a:prstGeom>
          <a:noFill/>
        </p:spPr>
        <p:txBody>
          <a:bodyPr wrap="square" rtlCol="0">
            <a:spAutoFit/>
          </a:bodyPr>
          <a:lstStyle/>
          <a:p>
            <a:r>
              <a:rPr lang="en-US" sz="1400" dirty="0" smtClean="0"/>
              <a:t>11</a:t>
            </a:r>
            <a:endParaRPr lang="en-US" sz="1400" dirty="0"/>
          </a:p>
        </p:txBody>
      </p:sp>
      <p:sp>
        <p:nvSpPr>
          <p:cNvPr id="88" name="TextBox 87"/>
          <p:cNvSpPr txBox="1"/>
          <p:nvPr/>
        </p:nvSpPr>
        <p:spPr>
          <a:xfrm>
            <a:off x="5620421" y="4993431"/>
            <a:ext cx="408719" cy="307777"/>
          </a:xfrm>
          <a:prstGeom prst="rect">
            <a:avLst/>
          </a:prstGeom>
          <a:noFill/>
        </p:spPr>
        <p:txBody>
          <a:bodyPr wrap="square" rtlCol="0">
            <a:spAutoFit/>
          </a:bodyPr>
          <a:lstStyle/>
          <a:p>
            <a:r>
              <a:rPr lang="en-US" sz="1400" dirty="0" smtClean="0"/>
              <a:t>13</a:t>
            </a:r>
            <a:endParaRPr lang="en-US" sz="1400" dirty="0"/>
          </a:p>
        </p:txBody>
      </p:sp>
      <p:sp>
        <p:nvSpPr>
          <p:cNvPr id="89" name="TextBox 88"/>
          <p:cNvSpPr txBox="1"/>
          <p:nvPr/>
        </p:nvSpPr>
        <p:spPr>
          <a:xfrm>
            <a:off x="5997443" y="4993431"/>
            <a:ext cx="408718" cy="307777"/>
          </a:xfrm>
          <a:prstGeom prst="rect">
            <a:avLst/>
          </a:prstGeom>
          <a:noFill/>
        </p:spPr>
        <p:txBody>
          <a:bodyPr wrap="square" rtlCol="0">
            <a:spAutoFit/>
          </a:bodyPr>
          <a:lstStyle/>
          <a:p>
            <a:r>
              <a:rPr lang="en-US" sz="1400" dirty="0" smtClean="0"/>
              <a:t>16</a:t>
            </a:r>
            <a:endParaRPr lang="en-US" sz="1400" dirty="0"/>
          </a:p>
        </p:txBody>
      </p:sp>
      <p:sp>
        <p:nvSpPr>
          <p:cNvPr id="91" name="TextBox 90"/>
          <p:cNvSpPr txBox="1"/>
          <p:nvPr/>
        </p:nvSpPr>
        <p:spPr>
          <a:xfrm>
            <a:off x="6751484" y="4993431"/>
            <a:ext cx="505879" cy="307777"/>
          </a:xfrm>
          <a:prstGeom prst="rect">
            <a:avLst/>
          </a:prstGeom>
          <a:noFill/>
        </p:spPr>
        <p:txBody>
          <a:bodyPr wrap="square" rtlCol="0">
            <a:spAutoFit/>
          </a:bodyPr>
          <a:lstStyle/>
          <a:p>
            <a:r>
              <a:rPr lang="en-US" sz="1400" dirty="0" smtClean="0"/>
              <a:t>12</a:t>
            </a:r>
            <a:endParaRPr lang="en-US" sz="1400" dirty="0"/>
          </a:p>
        </p:txBody>
      </p:sp>
      <p:sp>
        <p:nvSpPr>
          <p:cNvPr id="92" name="TextBox 91"/>
          <p:cNvSpPr txBox="1"/>
          <p:nvPr/>
        </p:nvSpPr>
        <p:spPr>
          <a:xfrm>
            <a:off x="7128506" y="4993431"/>
            <a:ext cx="467682" cy="307777"/>
          </a:xfrm>
          <a:prstGeom prst="rect">
            <a:avLst/>
          </a:prstGeom>
          <a:noFill/>
        </p:spPr>
        <p:txBody>
          <a:bodyPr wrap="square" rtlCol="0">
            <a:spAutoFit/>
          </a:bodyPr>
          <a:lstStyle/>
          <a:p>
            <a:r>
              <a:rPr lang="en-US" sz="1400" dirty="0" smtClean="0"/>
              <a:t>14</a:t>
            </a:r>
            <a:endParaRPr lang="en-US" sz="1400" dirty="0"/>
          </a:p>
        </p:txBody>
      </p:sp>
      <p:sp>
        <p:nvSpPr>
          <p:cNvPr id="93" name="TextBox 92"/>
          <p:cNvSpPr txBox="1"/>
          <p:nvPr/>
        </p:nvSpPr>
        <p:spPr>
          <a:xfrm>
            <a:off x="7505526" y="4993431"/>
            <a:ext cx="446765" cy="307777"/>
          </a:xfrm>
          <a:prstGeom prst="rect">
            <a:avLst/>
          </a:prstGeom>
          <a:noFill/>
        </p:spPr>
        <p:txBody>
          <a:bodyPr wrap="square" rtlCol="0">
            <a:spAutoFit/>
          </a:bodyPr>
          <a:lstStyle/>
          <a:p>
            <a:r>
              <a:rPr lang="en-US" sz="1400" dirty="0" smtClean="0"/>
              <a:t>15</a:t>
            </a:r>
            <a:endParaRPr lang="en-US" sz="1400" dirty="0"/>
          </a:p>
        </p:txBody>
      </p:sp>
      <p:sp>
        <p:nvSpPr>
          <p:cNvPr id="96" name="Flowchart: Process 95"/>
          <p:cNvSpPr/>
          <p:nvPr/>
        </p:nvSpPr>
        <p:spPr bwMode="auto">
          <a:xfrm>
            <a:off x="5235600" y="4880952"/>
            <a:ext cx="1375953" cy="504056"/>
          </a:xfrm>
          <a:prstGeom prst="flowChartProcess">
            <a:avLst/>
          </a:prstGeom>
          <a:noFill/>
          <a:ln w="12700" cap="flat" cmpd="sng" algn="ctr">
            <a:solidFill>
              <a:srgbClr val="7B5DF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7" name="Flowchart: Process 96"/>
          <p:cNvSpPr/>
          <p:nvPr/>
        </p:nvSpPr>
        <p:spPr bwMode="auto">
          <a:xfrm>
            <a:off x="6714873" y="4880952"/>
            <a:ext cx="1840896" cy="504056"/>
          </a:xfrm>
          <a:prstGeom prst="flowChartProcess">
            <a:avLst/>
          </a:prstGeom>
          <a:noFill/>
          <a:ln w="12700" cap="flat" cmpd="sng" algn="ctr">
            <a:solidFill>
              <a:srgbClr val="7B5DF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8" name="TextBox 97"/>
          <p:cNvSpPr txBox="1"/>
          <p:nvPr/>
        </p:nvSpPr>
        <p:spPr>
          <a:xfrm>
            <a:off x="5226416" y="5629711"/>
            <a:ext cx="377021" cy="307777"/>
          </a:xfrm>
          <a:prstGeom prst="rect">
            <a:avLst/>
          </a:prstGeom>
          <a:noFill/>
        </p:spPr>
        <p:txBody>
          <a:bodyPr wrap="square" rtlCol="0">
            <a:spAutoFit/>
          </a:bodyPr>
          <a:lstStyle/>
          <a:p>
            <a:r>
              <a:rPr lang="en-US" sz="1400" dirty="0" smtClean="0"/>
              <a:t>11</a:t>
            </a:r>
            <a:endParaRPr lang="en-US" sz="1400" dirty="0"/>
          </a:p>
        </p:txBody>
      </p:sp>
      <p:sp>
        <p:nvSpPr>
          <p:cNvPr id="99" name="TextBox 98"/>
          <p:cNvSpPr txBox="1"/>
          <p:nvPr/>
        </p:nvSpPr>
        <p:spPr>
          <a:xfrm>
            <a:off x="5603437" y="5629711"/>
            <a:ext cx="394005" cy="307777"/>
          </a:xfrm>
          <a:prstGeom prst="rect">
            <a:avLst/>
          </a:prstGeom>
          <a:noFill/>
        </p:spPr>
        <p:txBody>
          <a:bodyPr wrap="square" rtlCol="0">
            <a:spAutoFit/>
          </a:bodyPr>
          <a:lstStyle/>
          <a:p>
            <a:r>
              <a:rPr lang="en-US" sz="1400" dirty="0" smtClean="0"/>
              <a:t>12</a:t>
            </a:r>
            <a:endParaRPr lang="en-US" sz="1400" dirty="0"/>
          </a:p>
        </p:txBody>
      </p:sp>
      <p:sp>
        <p:nvSpPr>
          <p:cNvPr id="100" name="TextBox 99"/>
          <p:cNvSpPr txBox="1"/>
          <p:nvPr/>
        </p:nvSpPr>
        <p:spPr>
          <a:xfrm>
            <a:off x="5980458" y="5629711"/>
            <a:ext cx="423877" cy="307777"/>
          </a:xfrm>
          <a:prstGeom prst="rect">
            <a:avLst/>
          </a:prstGeom>
          <a:noFill/>
        </p:spPr>
        <p:txBody>
          <a:bodyPr wrap="square" rtlCol="0">
            <a:spAutoFit/>
          </a:bodyPr>
          <a:lstStyle/>
          <a:p>
            <a:r>
              <a:rPr lang="en-US" sz="1400" dirty="0" smtClean="0"/>
              <a:t>13</a:t>
            </a:r>
            <a:endParaRPr lang="en-US" sz="1400" dirty="0"/>
          </a:p>
        </p:txBody>
      </p:sp>
      <p:sp>
        <p:nvSpPr>
          <p:cNvPr id="101" name="TextBox 100"/>
          <p:cNvSpPr txBox="1"/>
          <p:nvPr/>
        </p:nvSpPr>
        <p:spPr>
          <a:xfrm>
            <a:off x="6357480" y="5629711"/>
            <a:ext cx="423876" cy="307777"/>
          </a:xfrm>
          <a:prstGeom prst="rect">
            <a:avLst/>
          </a:prstGeom>
          <a:noFill/>
        </p:spPr>
        <p:txBody>
          <a:bodyPr wrap="square" rtlCol="0">
            <a:spAutoFit/>
          </a:bodyPr>
          <a:lstStyle/>
          <a:p>
            <a:r>
              <a:rPr lang="en-US" sz="1400" dirty="0" smtClean="0"/>
              <a:t>14</a:t>
            </a:r>
            <a:endParaRPr lang="en-US" sz="1400" dirty="0"/>
          </a:p>
        </p:txBody>
      </p:sp>
      <p:sp>
        <p:nvSpPr>
          <p:cNvPr id="102" name="TextBox 101"/>
          <p:cNvSpPr txBox="1"/>
          <p:nvPr/>
        </p:nvSpPr>
        <p:spPr>
          <a:xfrm>
            <a:off x="6734501" y="5629711"/>
            <a:ext cx="437138" cy="307777"/>
          </a:xfrm>
          <a:prstGeom prst="rect">
            <a:avLst/>
          </a:prstGeom>
          <a:noFill/>
        </p:spPr>
        <p:txBody>
          <a:bodyPr wrap="square" rtlCol="0">
            <a:spAutoFit/>
          </a:bodyPr>
          <a:lstStyle/>
          <a:p>
            <a:r>
              <a:rPr lang="en-US" sz="1400" dirty="0" smtClean="0"/>
              <a:t>15</a:t>
            </a:r>
            <a:endParaRPr lang="en-US" sz="1400" dirty="0"/>
          </a:p>
        </p:txBody>
      </p:sp>
      <p:sp>
        <p:nvSpPr>
          <p:cNvPr id="103" name="TextBox 102"/>
          <p:cNvSpPr txBox="1"/>
          <p:nvPr/>
        </p:nvSpPr>
        <p:spPr>
          <a:xfrm>
            <a:off x="7111522" y="5629711"/>
            <a:ext cx="394004" cy="307777"/>
          </a:xfrm>
          <a:prstGeom prst="rect">
            <a:avLst/>
          </a:prstGeom>
          <a:noFill/>
        </p:spPr>
        <p:txBody>
          <a:bodyPr wrap="square" rtlCol="0">
            <a:spAutoFit/>
          </a:bodyPr>
          <a:lstStyle/>
          <a:p>
            <a:r>
              <a:rPr lang="en-US" sz="1400" dirty="0" smtClean="0"/>
              <a:t>16</a:t>
            </a:r>
            <a:endParaRPr lang="en-US" sz="1400" dirty="0"/>
          </a:p>
        </p:txBody>
      </p:sp>
      <p:sp>
        <p:nvSpPr>
          <p:cNvPr id="107" name="Flowchart: Process 106"/>
          <p:cNvSpPr/>
          <p:nvPr/>
        </p:nvSpPr>
        <p:spPr bwMode="auto">
          <a:xfrm>
            <a:off x="5218616" y="5517232"/>
            <a:ext cx="3337153" cy="504056"/>
          </a:xfrm>
          <a:prstGeom prst="flowChartProcess">
            <a:avLst/>
          </a:prstGeom>
          <a:noFill/>
          <a:ln w="12700" cap="flat" cmpd="sng" algn="ctr">
            <a:solidFill>
              <a:srgbClr val="7B5DF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8" name="Rounded Rectangle 107"/>
          <p:cNvSpPr/>
          <p:nvPr/>
        </p:nvSpPr>
        <p:spPr bwMode="auto">
          <a:xfrm>
            <a:off x="4828333" y="4547220"/>
            <a:ext cx="3799443" cy="1690092"/>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9" name="TextBox 108"/>
          <p:cNvSpPr txBox="1"/>
          <p:nvPr/>
        </p:nvSpPr>
        <p:spPr>
          <a:xfrm>
            <a:off x="4874805" y="4571836"/>
            <a:ext cx="1880764" cy="369332"/>
          </a:xfrm>
          <a:prstGeom prst="rect">
            <a:avLst/>
          </a:prstGeom>
          <a:noFill/>
        </p:spPr>
        <p:txBody>
          <a:bodyPr wrap="square" rtlCol="0">
            <a:spAutoFit/>
          </a:bodyPr>
          <a:lstStyle/>
          <a:p>
            <a:r>
              <a:rPr lang="en-US" sz="1800" dirty="0" smtClean="0"/>
              <a:t>P-Merge</a:t>
            </a:r>
            <a:endParaRPr lang="en-US" sz="1800" dirty="0"/>
          </a:p>
        </p:txBody>
      </p:sp>
      <p:sp>
        <p:nvSpPr>
          <p:cNvPr id="110" name="Flowchart: Process 109"/>
          <p:cNvSpPr/>
          <p:nvPr/>
        </p:nvSpPr>
        <p:spPr bwMode="auto">
          <a:xfrm>
            <a:off x="3203848" y="1916832"/>
            <a:ext cx="1446223" cy="504056"/>
          </a:xfrm>
          <a:prstGeom prst="flowChartProcess">
            <a:avLst/>
          </a:prstGeom>
          <a:noFill/>
          <a:ln w="12700" cap="flat" cmpd="sng" algn="ctr">
            <a:solidFill>
              <a:srgbClr val="7B5DF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11" name="Flowchart: Process 110"/>
          <p:cNvSpPr/>
          <p:nvPr/>
        </p:nvSpPr>
        <p:spPr bwMode="auto">
          <a:xfrm>
            <a:off x="7368486" y="1916832"/>
            <a:ext cx="1378114" cy="504056"/>
          </a:xfrm>
          <a:prstGeom prst="flowChartProcess">
            <a:avLst/>
          </a:prstGeom>
          <a:noFill/>
          <a:ln w="12700" cap="flat" cmpd="sng" algn="ctr">
            <a:solidFill>
              <a:srgbClr val="7B5DF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112" name="Elbow Connector 67"/>
          <p:cNvCxnSpPr/>
          <p:nvPr/>
        </p:nvCxnSpPr>
        <p:spPr bwMode="auto">
          <a:xfrm>
            <a:off x="3898779" y="2420888"/>
            <a:ext cx="2053165" cy="2388056"/>
          </a:xfrm>
          <a:prstGeom prst="straightConnector1">
            <a:avLst/>
          </a:prstGeom>
          <a:noFill/>
          <a:ln w="12700" cap="flat" cmpd="sng" algn="ctr">
            <a:solidFill>
              <a:srgbClr val="7B5DF9"/>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Straight Arrow Connector 112"/>
          <p:cNvCxnSpPr>
            <a:stCxn id="111" idx="2"/>
            <a:endCxn id="97" idx="0"/>
          </p:cNvCxnSpPr>
          <p:nvPr/>
        </p:nvCxnSpPr>
        <p:spPr bwMode="auto">
          <a:xfrm flipH="1">
            <a:off x="7635321" y="2420888"/>
            <a:ext cx="422222" cy="2460064"/>
          </a:xfrm>
          <a:prstGeom prst="straightConnector1">
            <a:avLst/>
          </a:prstGeom>
          <a:noFill/>
          <a:ln w="12700" cap="flat" cmpd="sng" algn="ctr">
            <a:solidFill>
              <a:srgbClr val="7B5DF9"/>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TextBox 118"/>
          <p:cNvSpPr txBox="1"/>
          <p:nvPr/>
        </p:nvSpPr>
        <p:spPr>
          <a:xfrm>
            <a:off x="1507351" y="3037423"/>
            <a:ext cx="360040" cy="307777"/>
          </a:xfrm>
          <a:prstGeom prst="rect">
            <a:avLst/>
          </a:prstGeom>
          <a:noFill/>
        </p:spPr>
        <p:txBody>
          <a:bodyPr wrap="square" rtlCol="0">
            <a:spAutoFit/>
          </a:bodyPr>
          <a:lstStyle/>
          <a:p>
            <a:r>
              <a:rPr lang="en-US" sz="1400" dirty="0">
                <a:solidFill>
                  <a:srgbClr val="33CC33"/>
                </a:solidFill>
              </a:rPr>
              <a:t>1</a:t>
            </a:r>
          </a:p>
        </p:txBody>
      </p:sp>
      <p:sp>
        <p:nvSpPr>
          <p:cNvPr id="120" name="TextBox 119"/>
          <p:cNvSpPr txBox="1"/>
          <p:nvPr/>
        </p:nvSpPr>
        <p:spPr>
          <a:xfrm>
            <a:off x="1884372" y="3037423"/>
            <a:ext cx="360040" cy="307777"/>
          </a:xfrm>
          <a:prstGeom prst="rect">
            <a:avLst/>
          </a:prstGeom>
          <a:noFill/>
        </p:spPr>
        <p:txBody>
          <a:bodyPr wrap="square" rtlCol="0">
            <a:spAutoFit/>
          </a:bodyPr>
          <a:lstStyle/>
          <a:p>
            <a:r>
              <a:rPr lang="en-US" sz="1400" dirty="0" smtClean="0">
                <a:solidFill>
                  <a:srgbClr val="33CC33"/>
                </a:solidFill>
              </a:rPr>
              <a:t>2</a:t>
            </a:r>
            <a:endParaRPr lang="en-US" sz="1400" dirty="0">
              <a:solidFill>
                <a:srgbClr val="33CC33"/>
              </a:solidFill>
            </a:endParaRPr>
          </a:p>
        </p:txBody>
      </p:sp>
      <p:sp>
        <p:nvSpPr>
          <p:cNvPr id="121" name="TextBox 120"/>
          <p:cNvSpPr txBox="1"/>
          <p:nvPr/>
        </p:nvSpPr>
        <p:spPr>
          <a:xfrm>
            <a:off x="2261393" y="3037423"/>
            <a:ext cx="360040" cy="307777"/>
          </a:xfrm>
          <a:prstGeom prst="rect">
            <a:avLst/>
          </a:prstGeom>
          <a:noFill/>
        </p:spPr>
        <p:txBody>
          <a:bodyPr wrap="square" rtlCol="0">
            <a:spAutoFit/>
          </a:bodyPr>
          <a:lstStyle/>
          <a:p>
            <a:r>
              <a:rPr lang="en-US" sz="1400" dirty="0" smtClean="0">
                <a:solidFill>
                  <a:srgbClr val="33CC33"/>
                </a:solidFill>
              </a:rPr>
              <a:t>3</a:t>
            </a:r>
            <a:endParaRPr lang="en-US" sz="1400" dirty="0">
              <a:solidFill>
                <a:srgbClr val="33CC33"/>
              </a:solidFill>
            </a:endParaRPr>
          </a:p>
        </p:txBody>
      </p:sp>
      <p:sp>
        <p:nvSpPr>
          <p:cNvPr id="122" name="TextBox 121"/>
          <p:cNvSpPr txBox="1"/>
          <p:nvPr/>
        </p:nvSpPr>
        <p:spPr>
          <a:xfrm>
            <a:off x="2638414" y="3037423"/>
            <a:ext cx="360040" cy="307777"/>
          </a:xfrm>
          <a:prstGeom prst="rect">
            <a:avLst/>
          </a:prstGeom>
          <a:noFill/>
        </p:spPr>
        <p:txBody>
          <a:bodyPr wrap="square" rtlCol="0">
            <a:spAutoFit/>
          </a:bodyPr>
          <a:lstStyle/>
          <a:p>
            <a:r>
              <a:rPr lang="en-US" sz="1400" dirty="0">
                <a:solidFill>
                  <a:srgbClr val="33CC33"/>
                </a:solidFill>
              </a:rPr>
              <a:t>4</a:t>
            </a:r>
            <a:endParaRPr lang="en-US" sz="1400" dirty="0">
              <a:solidFill>
                <a:srgbClr val="33CC33"/>
              </a:solidFill>
            </a:endParaRPr>
          </a:p>
        </p:txBody>
      </p:sp>
      <p:sp>
        <p:nvSpPr>
          <p:cNvPr id="123" name="TextBox 122"/>
          <p:cNvSpPr txBox="1"/>
          <p:nvPr/>
        </p:nvSpPr>
        <p:spPr>
          <a:xfrm>
            <a:off x="3015435" y="3037423"/>
            <a:ext cx="360040" cy="307777"/>
          </a:xfrm>
          <a:prstGeom prst="rect">
            <a:avLst/>
          </a:prstGeom>
          <a:noFill/>
        </p:spPr>
        <p:txBody>
          <a:bodyPr wrap="square" rtlCol="0">
            <a:spAutoFit/>
          </a:bodyPr>
          <a:lstStyle/>
          <a:p>
            <a:r>
              <a:rPr lang="en-US" sz="1400" dirty="0" smtClean="0">
                <a:solidFill>
                  <a:srgbClr val="33CC33"/>
                </a:solidFill>
              </a:rPr>
              <a:t>5</a:t>
            </a:r>
            <a:endParaRPr lang="en-US" sz="1400" dirty="0">
              <a:solidFill>
                <a:srgbClr val="33CC33"/>
              </a:solidFill>
            </a:endParaRPr>
          </a:p>
        </p:txBody>
      </p:sp>
      <p:sp>
        <p:nvSpPr>
          <p:cNvPr id="124" name="TextBox 123"/>
          <p:cNvSpPr txBox="1"/>
          <p:nvPr/>
        </p:nvSpPr>
        <p:spPr>
          <a:xfrm>
            <a:off x="3392456" y="3037423"/>
            <a:ext cx="360040" cy="307777"/>
          </a:xfrm>
          <a:prstGeom prst="rect">
            <a:avLst/>
          </a:prstGeom>
          <a:noFill/>
        </p:spPr>
        <p:txBody>
          <a:bodyPr wrap="square" rtlCol="0">
            <a:spAutoFit/>
          </a:bodyPr>
          <a:lstStyle/>
          <a:p>
            <a:r>
              <a:rPr lang="en-US" sz="1400" dirty="0" smtClean="0">
                <a:solidFill>
                  <a:srgbClr val="33CC33"/>
                </a:solidFill>
              </a:rPr>
              <a:t>6</a:t>
            </a:r>
            <a:endParaRPr lang="en-US" sz="1400" dirty="0">
              <a:solidFill>
                <a:srgbClr val="33CC33"/>
              </a:solidFill>
            </a:endParaRPr>
          </a:p>
        </p:txBody>
      </p:sp>
      <p:sp>
        <p:nvSpPr>
          <p:cNvPr id="125" name="TextBox 124"/>
          <p:cNvSpPr txBox="1"/>
          <p:nvPr/>
        </p:nvSpPr>
        <p:spPr>
          <a:xfrm>
            <a:off x="3769477" y="3037423"/>
            <a:ext cx="360040" cy="307777"/>
          </a:xfrm>
          <a:prstGeom prst="rect">
            <a:avLst/>
          </a:prstGeom>
          <a:noFill/>
        </p:spPr>
        <p:txBody>
          <a:bodyPr wrap="square" rtlCol="0">
            <a:spAutoFit/>
          </a:bodyPr>
          <a:lstStyle/>
          <a:p>
            <a:r>
              <a:rPr lang="en-US" sz="1400" dirty="0" smtClean="0">
                <a:solidFill>
                  <a:srgbClr val="33CC33"/>
                </a:solidFill>
              </a:rPr>
              <a:t>7</a:t>
            </a:r>
            <a:endParaRPr lang="en-US" sz="1400" dirty="0">
              <a:solidFill>
                <a:srgbClr val="33CC33"/>
              </a:solidFill>
            </a:endParaRPr>
          </a:p>
        </p:txBody>
      </p:sp>
      <p:sp>
        <p:nvSpPr>
          <p:cNvPr id="126" name="TextBox 125"/>
          <p:cNvSpPr txBox="1"/>
          <p:nvPr/>
        </p:nvSpPr>
        <p:spPr>
          <a:xfrm>
            <a:off x="4146498" y="3037423"/>
            <a:ext cx="360040" cy="307777"/>
          </a:xfrm>
          <a:prstGeom prst="rect">
            <a:avLst/>
          </a:prstGeom>
          <a:noFill/>
        </p:spPr>
        <p:txBody>
          <a:bodyPr wrap="square" rtlCol="0">
            <a:spAutoFit/>
          </a:bodyPr>
          <a:lstStyle/>
          <a:p>
            <a:r>
              <a:rPr lang="en-US" sz="1400" dirty="0" smtClean="0">
                <a:solidFill>
                  <a:srgbClr val="33CC33"/>
                </a:solidFill>
              </a:rPr>
              <a:t>8</a:t>
            </a:r>
            <a:endParaRPr lang="en-US" sz="1400" dirty="0">
              <a:solidFill>
                <a:srgbClr val="33CC33"/>
              </a:solidFill>
            </a:endParaRPr>
          </a:p>
        </p:txBody>
      </p:sp>
      <p:sp>
        <p:nvSpPr>
          <p:cNvPr id="127" name="TextBox 126"/>
          <p:cNvSpPr txBox="1"/>
          <p:nvPr/>
        </p:nvSpPr>
        <p:spPr>
          <a:xfrm>
            <a:off x="4523519" y="3037423"/>
            <a:ext cx="457200" cy="307777"/>
          </a:xfrm>
          <a:prstGeom prst="rect">
            <a:avLst/>
          </a:prstGeom>
          <a:noFill/>
        </p:spPr>
        <p:txBody>
          <a:bodyPr wrap="square" rtlCol="0">
            <a:spAutoFit/>
          </a:bodyPr>
          <a:lstStyle/>
          <a:p>
            <a:r>
              <a:rPr lang="en-US" sz="1400" dirty="0" smtClean="0">
                <a:solidFill>
                  <a:srgbClr val="33CC33"/>
                </a:solidFill>
              </a:rPr>
              <a:t>9</a:t>
            </a:r>
            <a:endParaRPr lang="en-US" sz="1400" dirty="0">
              <a:solidFill>
                <a:srgbClr val="33CC33"/>
              </a:solidFill>
            </a:endParaRPr>
          </a:p>
        </p:txBody>
      </p:sp>
      <p:sp>
        <p:nvSpPr>
          <p:cNvPr id="129" name="TextBox 128"/>
          <p:cNvSpPr txBox="1"/>
          <p:nvPr/>
        </p:nvSpPr>
        <p:spPr>
          <a:xfrm>
            <a:off x="5491119" y="3037423"/>
            <a:ext cx="377021" cy="307777"/>
          </a:xfrm>
          <a:prstGeom prst="rect">
            <a:avLst/>
          </a:prstGeom>
          <a:noFill/>
        </p:spPr>
        <p:txBody>
          <a:bodyPr wrap="square" rtlCol="0">
            <a:spAutoFit/>
          </a:bodyPr>
          <a:lstStyle/>
          <a:p>
            <a:r>
              <a:rPr lang="en-US" sz="1400" dirty="0" smtClean="0">
                <a:solidFill>
                  <a:srgbClr val="7B5DF9"/>
                </a:solidFill>
              </a:rPr>
              <a:t>11</a:t>
            </a:r>
            <a:endParaRPr lang="en-US" sz="1400" dirty="0">
              <a:solidFill>
                <a:srgbClr val="7B5DF9"/>
              </a:solidFill>
            </a:endParaRPr>
          </a:p>
        </p:txBody>
      </p:sp>
      <p:sp>
        <p:nvSpPr>
          <p:cNvPr id="130" name="TextBox 129"/>
          <p:cNvSpPr txBox="1"/>
          <p:nvPr/>
        </p:nvSpPr>
        <p:spPr>
          <a:xfrm>
            <a:off x="5868140" y="3037423"/>
            <a:ext cx="394005" cy="307777"/>
          </a:xfrm>
          <a:prstGeom prst="rect">
            <a:avLst/>
          </a:prstGeom>
          <a:noFill/>
        </p:spPr>
        <p:txBody>
          <a:bodyPr wrap="square" rtlCol="0">
            <a:spAutoFit/>
          </a:bodyPr>
          <a:lstStyle/>
          <a:p>
            <a:r>
              <a:rPr lang="en-US" sz="1400" dirty="0" smtClean="0">
                <a:solidFill>
                  <a:srgbClr val="7B5DF9"/>
                </a:solidFill>
              </a:rPr>
              <a:t>12</a:t>
            </a:r>
            <a:endParaRPr lang="en-US" sz="1400" dirty="0">
              <a:solidFill>
                <a:srgbClr val="7B5DF9"/>
              </a:solidFill>
            </a:endParaRPr>
          </a:p>
        </p:txBody>
      </p:sp>
      <p:sp>
        <p:nvSpPr>
          <p:cNvPr id="131" name="TextBox 130"/>
          <p:cNvSpPr txBox="1"/>
          <p:nvPr/>
        </p:nvSpPr>
        <p:spPr>
          <a:xfrm>
            <a:off x="6245161" y="3037423"/>
            <a:ext cx="423877" cy="307777"/>
          </a:xfrm>
          <a:prstGeom prst="rect">
            <a:avLst/>
          </a:prstGeom>
          <a:noFill/>
        </p:spPr>
        <p:txBody>
          <a:bodyPr wrap="square" rtlCol="0">
            <a:spAutoFit/>
          </a:bodyPr>
          <a:lstStyle/>
          <a:p>
            <a:r>
              <a:rPr lang="en-US" sz="1400" dirty="0" smtClean="0">
                <a:solidFill>
                  <a:srgbClr val="7B5DF9"/>
                </a:solidFill>
              </a:rPr>
              <a:t>13</a:t>
            </a:r>
            <a:endParaRPr lang="en-US" sz="1400" dirty="0">
              <a:solidFill>
                <a:srgbClr val="7B5DF9"/>
              </a:solidFill>
            </a:endParaRPr>
          </a:p>
        </p:txBody>
      </p:sp>
      <p:sp>
        <p:nvSpPr>
          <p:cNvPr id="132" name="TextBox 131"/>
          <p:cNvSpPr txBox="1"/>
          <p:nvPr/>
        </p:nvSpPr>
        <p:spPr>
          <a:xfrm>
            <a:off x="6622183" y="3037423"/>
            <a:ext cx="423876" cy="307777"/>
          </a:xfrm>
          <a:prstGeom prst="rect">
            <a:avLst/>
          </a:prstGeom>
          <a:noFill/>
        </p:spPr>
        <p:txBody>
          <a:bodyPr wrap="square" rtlCol="0">
            <a:spAutoFit/>
          </a:bodyPr>
          <a:lstStyle/>
          <a:p>
            <a:r>
              <a:rPr lang="en-US" sz="1400" dirty="0" smtClean="0">
                <a:solidFill>
                  <a:srgbClr val="7B5DF9"/>
                </a:solidFill>
              </a:rPr>
              <a:t>14</a:t>
            </a:r>
            <a:endParaRPr lang="en-US" sz="1400" dirty="0">
              <a:solidFill>
                <a:srgbClr val="7B5DF9"/>
              </a:solidFill>
            </a:endParaRPr>
          </a:p>
        </p:txBody>
      </p:sp>
      <p:sp>
        <p:nvSpPr>
          <p:cNvPr id="133" name="TextBox 132"/>
          <p:cNvSpPr txBox="1"/>
          <p:nvPr/>
        </p:nvSpPr>
        <p:spPr>
          <a:xfrm>
            <a:off x="6999204" y="3037423"/>
            <a:ext cx="437138" cy="307777"/>
          </a:xfrm>
          <a:prstGeom prst="rect">
            <a:avLst/>
          </a:prstGeom>
          <a:noFill/>
        </p:spPr>
        <p:txBody>
          <a:bodyPr wrap="square" rtlCol="0">
            <a:spAutoFit/>
          </a:bodyPr>
          <a:lstStyle/>
          <a:p>
            <a:r>
              <a:rPr lang="en-US" sz="1400" dirty="0" smtClean="0">
                <a:solidFill>
                  <a:srgbClr val="7B5DF9"/>
                </a:solidFill>
              </a:rPr>
              <a:t>15</a:t>
            </a:r>
            <a:endParaRPr lang="en-US" sz="1400" dirty="0">
              <a:solidFill>
                <a:srgbClr val="7B5DF9"/>
              </a:solidFill>
            </a:endParaRPr>
          </a:p>
        </p:txBody>
      </p:sp>
      <p:sp>
        <p:nvSpPr>
          <p:cNvPr id="134" name="TextBox 133"/>
          <p:cNvSpPr txBox="1"/>
          <p:nvPr/>
        </p:nvSpPr>
        <p:spPr>
          <a:xfrm>
            <a:off x="7376225" y="3037423"/>
            <a:ext cx="394004" cy="307777"/>
          </a:xfrm>
          <a:prstGeom prst="rect">
            <a:avLst/>
          </a:prstGeom>
          <a:noFill/>
        </p:spPr>
        <p:txBody>
          <a:bodyPr wrap="square" rtlCol="0">
            <a:spAutoFit/>
          </a:bodyPr>
          <a:lstStyle/>
          <a:p>
            <a:r>
              <a:rPr lang="en-US" sz="1400" dirty="0" smtClean="0">
                <a:solidFill>
                  <a:srgbClr val="7B5DF9"/>
                </a:solidFill>
              </a:rPr>
              <a:t>16</a:t>
            </a:r>
            <a:endParaRPr lang="en-US" sz="1400" dirty="0">
              <a:solidFill>
                <a:srgbClr val="7B5DF9"/>
              </a:solidFill>
            </a:endParaRPr>
          </a:p>
        </p:txBody>
      </p:sp>
      <p:sp>
        <p:nvSpPr>
          <p:cNvPr id="137" name="TextBox 136"/>
          <p:cNvSpPr txBox="1"/>
          <p:nvPr/>
        </p:nvSpPr>
        <p:spPr>
          <a:xfrm>
            <a:off x="4904939" y="3034406"/>
            <a:ext cx="457200" cy="307777"/>
          </a:xfrm>
          <a:prstGeom prst="rect">
            <a:avLst/>
          </a:prstGeom>
          <a:noFill/>
        </p:spPr>
        <p:txBody>
          <a:bodyPr wrap="square" rtlCol="0">
            <a:spAutoFit/>
          </a:bodyPr>
          <a:lstStyle/>
          <a:p>
            <a:r>
              <a:rPr lang="en-US" sz="1400" dirty="0" smtClean="0">
                <a:solidFill>
                  <a:srgbClr val="FF0000"/>
                </a:solidFill>
              </a:rPr>
              <a:t>10</a:t>
            </a:r>
            <a:endParaRPr lang="en-US" sz="1400" dirty="0">
              <a:solidFill>
                <a:srgbClr val="FF0000"/>
              </a:solidFill>
            </a:endParaRPr>
          </a:p>
        </p:txBody>
      </p:sp>
      <p:cxnSp>
        <p:nvCxnSpPr>
          <p:cNvPr id="138" name="Elbow Connector 39"/>
          <p:cNvCxnSpPr>
            <a:endCxn id="137" idx="0"/>
          </p:cNvCxnSpPr>
          <p:nvPr/>
        </p:nvCxnSpPr>
        <p:spPr bwMode="auto">
          <a:xfrm>
            <a:off x="2924308" y="2420888"/>
            <a:ext cx="2209231" cy="613518"/>
          </a:xfrm>
          <a:prstGeom prst="curvedConnector2">
            <a:avLst/>
          </a:prstGeom>
          <a:noFill/>
          <a:ln w="12700" cap="flat" cmpd="sng" algn="ctr">
            <a:solidFill>
              <a:schemeClr val="accent2"/>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Elbow Connector 142"/>
          <p:cNvCxnSpPr>
            <a:stCxn id="85" idx="0"/>
            <a:endCxn id="123" idx="2"/>
          </p:cNvCxnSpPr>
          <p:nvPr/>
        </p:nvCxnSpPr>
        <p:spPr bwMode="auto">
          <a:xfrm rot="5400000" flipH="1" flipV="1">
            <a:off x="2368860" y="3720626"/>
            <a:ext cx="1202020" cy="451169"/>
          </a:xfrm>
          <a:prstGeom prst="curvedConnector3">
            <a:avLst>
              <a:gd name="adj1" fmla="val 50000"/>
            </a:avLst>
          </a:prstGeom>
          <a:noFill/>
          <a:ln w="12700" cap="flat" cmpd="sng" algn="ctr">
            <a:solidFill>
              <a:srgbClr val="0099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Elbow Connector 142"/>
          <p:cNvCxnSpPr/>
          <p:nvPr/>
        </p:nvCxnSpPr>
        <p:spPr bwMode="auto">
          <a:xfrm rot="16200000" flipV="1">
            <a:off x="6202962" y="3649407"/>
            <a:ext cx="1262236" cy="389373"/>
          </a:xfrm>
          <a:prstGeom prst="curvedConnector3">
            <a:avLst>
              <a:gd name="adj1" fmla="val 50000"/>
            </a:avLst>
          </a:prstGeom>
          <a:noFill/>
          <a:ln w="12700" cap="flat" cmpd="sng" algn="ctr">
            <a:solidFill>
              <a:srgbClr val="7B5DF9"/>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 name="TextBox 149"/>
          <p:cNvSpPr txBox="1"/>
          <p:nvPr/>
        </p:nvSpPr>
        <p:spPr>
          <a:xfrm>
            <a:off x="1501766" y="3710925"/>
            <a:ext cx="6106159" cy="400110"/>
          </a:xfrm>
          <a:prstGeom prst="rect">
            <a:avLst/>
          </a:prstGeom>
          <a:noFill/>
          <a:ln w="12700">
            <a:solidFill>
              <a:schemeClr val="bg1"/>
            </a:solidFill>
          </a:ln>
        </p:spPr>
        <p:txBody>
          <a:bodyPr wrap="none" rtlCol="0">
            <a:spAutoFit/>
          </a:bodyPr>
          <a:lstStyle/>
          <a:p>
            <a:r>
              <a:rPr lang="en-US" sz="2000" dirty="0"/>
              <a:t>3</a:t>
            </a:r>
            <a:r>
              <a:rPr lang="en-US" sz="2000" dirty="0" smtClean="0"/>
              <a:t>. Place the pivot to the output, do 4 and 5 in </a:t>
            </a:r>
            <a:r>
              <a:rPr lang="en-US" sz="2000" i="1" dirty="0" smtClean="0"/>
              <a:t>parallel</a:t>
            </a:r>
            <a:endParaRPr lang="en-US" sz="2000" i="1" dirty="0"/>
          </a:p>
        </p:txBody>
      </p:sp>
      <p:sp>
        <p:nvSpPr>
          <p:cNvPr id="151" name="TextBox 150"/>
          <p:cNvSpPr txBox="1"/>
          <p:nvPr/>
        </p:nvSpPr>
        <p:spPr>
          <a:xfrm>
            <a:off x="1475656" y="3964994"/>
            <a:ext cx="6115777" cy="400110"/>
          </a:xfrm>
          <a:prstGeom prst="rect">
            <a:avLst/>
          </a:prstGeom>
          <a:noFill/>
          <a:ln w="12700">
            <a:solidFill>
              <a:schemeClr val="bg1"/>
            </a:solidFill>
          </a:ln>
        </p:spPr>
        <p:txBody>
          <a:bodyPr wrap="none" rtlCol="0">
            <a:spAutoFit/>
          </a:bodyPr>
          <a:lstStyle/>
          <a:p>
            <a:r>
              <a:rPr lang="en-US" sz="2000" dirty="0" smtClean="0"/>
              <a:t>4.Merge left </a:t>
            </a:r>
            <a:r>
              <a:rPr lang="en-US" sz="2000" dirty="0" err="1" smtClean="0"/>
              <a:t>halfs</a:t>
            </a:r>
            <a:r>
              <a:rPr lang="en-US" sz="2000" dirty="0" smtClean="0"/>
              <a:t>, place the result to the left of pivot </a:t>
            </a:r>
            <a:endParaRPr lang="en-US" sz="2000" i="1" dirty="0"/>
          </a:p>
        </p:txBody>
      </p:sp>
      <p:sp>
        <p:nvSpPr>
          <p:cNvPr id="152" name="TextBox 151"/>
          <p:cNvSpPr txBox="1"/>
          <p:nvPr/>
        </p:nvSpPr>
        <p:spPr>
          <a:xfrm>
            <a:off x="1480559" y="4221088"/>
            <a:ext cx="6429965" cy="400110"/>
          </a:xfrm>
          <a:prstGeom prst="rect">
            <a:avLst/>
          </a:prstGeom>
          <a:noFill/>
          <a:ln w="12700">
            <a:solidFill>
              <a:schemeClr val="bg1"/>
            </a:solidFill>
          </a:ln>
        </p:spPr>
        <p:txBody>
          <a:bodyPr wrap="none" rtlCol="0">
            <a:spAutoFit/>
          </a:bodyPr>
          <a:lstStyle/>
          <a:p>
            <a:r>
              <a:rPr lang="en-US" sz="2000" dirty="0" smtClean="0"/>
              <a:t>5.Merge right </a:t>
            </a:r>
            <a:r>
              <a:rPr lang="en-US" sz="2000" dirty="0" err="1" smtClean="0"/>
              <a:t>halfs</a:t>
            </a:r>
            <a:r>
              <a:rPr lang="en-US" sz="2000" dirty="0" smtClean="0"/>
              <a:t>, place the result to the right of pivot </a:t>
            </a:r>
            <a:endParaRPr lang="en-US" sz="2000" i="1" dirty="0"/>
          </a:p>
        </p:txBody>
      </p:sp>
    </p:spTree>
    <p:extLst>
      <p:ext uri="{BB962C8B-B14F-4D97-AF65-F5344CB8AC3E}">
        <p14:creationId xmlns:p14="http://schemas.microsoft.com/office/powerpoint/2010/main" val="228614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0">
                                            <p:txEl>
                                              <p:pRg st="0" end="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1">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6">
                                            <p:txEl>
                                              <p:pRg st="0" end="0"/>
                                            </p:txEl>
                                          </p:spTgt>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8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9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9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9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0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0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07"/>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9">
                                            <p:txEl>
                                              <p:pRg st="0" end="0"/>
                                            </p:txEl>
                                          </p:spTgt>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1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1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11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3"/>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19"/>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21"/>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22"/>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23"/>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24"/>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25"/>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27"/>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4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12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30"/>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3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3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33"/>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34"/>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21" grpId="0"/>
      <p:bldP spid="22" grpId="0"/>
      <p:bldP spid="23" grpId="0"/>
      <p:bldP spid="24" grpId="0"/>
      <p:bldP spid="25" grpId="0"/>
      <p:bldP spid="26" grpId="0"/>
      <p:bldP spid="27" grpId="0"/>
      <p:bldP spid="28" grpId="0"/>
      <p:bldP spid="29" grpId="0" animBg="1"/>
      <p:bldP spid="30" grpId="0" animBg="1"/>
      <p:bldP spid="31" grpId="0"/>
      <p:bldP spid="32" grpId="0"/>
      <p:bldP spid="33" grpId="0"/>
      <p:bldP spid="36" grpId="0" animBg="1"/>
      <p:bldP spid="48" grpId="0"/>
      <p:bldP spid="49" grpId="0"/>
      <p:bldP spid="50" grpId="0"/>
      <p:bldP spid="51" grpId="0"/>
      <p:bldP spid="58" grpId="0"/>
      <p:bldP spid="59" grpId="0"/>
      <p:bldP spid="60" grpId="0"/>
      <p:bldP spid="61" grpId="0"/>
      <p:bldP spid="62" grpId="0"/>
      <p:bldP spid="63" grpId="0" animBg="1"/>
      <p:bldP spid="64" grpId="0" animBg="1"/>
      <p:bldP spid="65" grpId="0" animBg="1"/>
      <p:bldP spid="66" grpId="0" animBg="1"/>
      <p:bldP spid="71" grpId="0" animBg="1"/>
      <p:bldP spid="72" grpId="0"/>
      <p:bldP spid="74" grpId="0"/>
      <p:bldP spid="75" grpId="0"/>
      <p:bldP spid="76" grpId="0"/>
      <p:bldP spid="77" grpId="0"/>
      <p:bldP spid="78" grpId="0"/>
      <p:bldP spid="79" grpId="0"/>
      <p:bldP spid="80" grpId="0"/>
      <p:bldP spid="81" grpId="0"/>
      <p:bldP spid="82" grpId="0"/>
      <p:bldP spid="83" grpId="0" animBg="1"/>
      <p:bldP spid="85" grpId="0" animBg="1"/>
      <p:bldP spid="87" grpId="0"/>
      <p:bldP spid="88" grpId="0"/>
      <p:bldP spid="89" grpId="0"/>
      <p:bldP spid="91" grpId="0"/>
      <p:bldP spid="92" grpId="0"/>
      <p:bldP spid="93" grpId="0"/>
      <p:bldP spid="96" grpId="0" animBg="1"/>
      <p:bldP spid="97" grpId="0" animBg="1"/>
      <p:bldP spid="98" grpId="0"/>
      <p:bldP spid="99" grpId="0"/>
      <p:bldP spid="100" grpId="0"/>
      <p:bldP spid="101" grpId="0"/>
      <p:bldP spid="102" grpId="0"/>
      <p:bldP spid="103" grpId="0"/>
      <p:bldP spid="107" grpId="0" animBg="1"/>
      <p:bldP spid="108" grpId="0" animBg="1"/>
      <p:bldP spid="110" grpId="0" animBg="1"/>
      <p:bldP spid="111" grpId="0" animBg="1"/>
      <p:bldP spid="119" grpId="0"/>
      <p:bldP spid="120" grpId="0"/>
      <p:bldP spid="121" grpId="0"/>
      <p:bldP spid="122" grpId="0"/>
      <p:bldP spid="123" grpId="0"/>
      <p:bldP spid="124" grpId="0"/>
      <p:bldP spid="125" grpId="0"/>
      <p:bldP spid="126" grpId="0"/>
      <p:bldP spid="127" grpId="0"/>
      <p:bldP spid="129" grpId="0"/>
      <p:bldP spid="130" grpId="0"/>
      <p:bldP spid="131" grpId="0"/>
      <p:bldP spid="132" grpId="0"/>
      <p:bldP spid="133" grpId="0"/>
      <p:bldP spid="134" grpId="0"/>
      <p:bldP spid="1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P-Merge</a:t>
            </a:r>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43</a:t>
            </a:fld>
            <a:endParaRPr lang="en-GB"/>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634365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395536" y="2013554"/>
            <a:ext cx="6408712" cy="119942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p>
        </p:txBody>
      </p:sp>
      <p:sp>
        <p:nvSpPr>
          <p:cNvPr id="7" name="Rectangle 6"/>
          <p:cNvSpPr/>
          <p:nvPr/>
        </p:nvSpPr>
        <p:spPr bwMode="auto">
          <a:xfrm>
            <a:off x="395536" y="3716579"/>
            <a:ext cx="6408712" cy="623358"/>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 name="Rectangle 8"/>
          <p:cNvSpPr/>
          <p:nvPr/>
        </p:nvSpPr>
        <p:spPr>
          <a:xfrm>
            <a:off x="6876257" y="1484784"/>
            <a:ext cx="2376264" cy="707886"/>
          </a:xfrm>
          <a:prstGeom prst="rect">
            <a:avLst/>
          </a:prstGeom>
        </p:spPr>
        <p:txBody>
          <a:bodyPr wrap="square">
            <a:spAutoFit/>
          </a:bodyPr>
          <a:lstStyle/>
          <a:p>
            <a:r>
              <a:rPr lang="en-US" sz="2000" dirty="0" smtClean="0"/>
              <a:t>Why do we need to make sure n</a:t>
            </a:r>
            <a:r>
              <a:rPr lang="en-US" sz="2000" baseline="-25000" dirty="0" smtClean="0"/>
              <a:t>1</a:t>
            </a:r>
            <a:r>
              <a:rPr lang="en-US" sz="2000" dirty="0" smtClean="0"/>
              <a:t>≥ n</a:t>
            </a:r>
            <a:r>
              <a:rPr lang="en-US" sz="2000" baseline="-25000" dirty="0" smtClean="0"/>
              <a:t>2</a:t>
            </a:r>
            <a:r>
              <a:rPr lang="en-US" sz="2000" dirty="0" smtClean="0"/>
              <a:t>?</a:t>
            </a:r>
            <a:endParaRPr lang="en-US" sz="2000" dirty="0"/>
          </a:p>
        </p:txBody>
      </p:sp>
      <p:sp>
        <p:nvSpPr>
          <p:cNvPr id="10" name="Rectangle 9"/>
          <p:cNvSpPr/>
          <p:nvPr/>
        </p:nvSpPr>
        <p:spPr>
          <a:xfrm>
            <a:off x="6970031" y="2492896"/>
            <a:ext cx="2376264" cy="2246769"/>
          </a:xfrm>
          <a:prstGeom prst="rect">
            <a:avLst/>
          </a:prstGeom>
        </p:spPr>
        <p:txBody>
          <a:bodyPr wrap="square">
            <a:spAutoFit/>
          </a:bodyPr>
          <a:lstStyle/>
          <a:p>
            <a:r>
              <a:rPr lang="en-US" sz="2000" dirty="0" smtClean="0">
                <a:solidFill>
                  <a:srgbClr val="FF0000"/>
                </a:solidFill>
              </a:rPr>
              <a:t>q</a:t>
            </a:r>
            <a:r>
              <a:rPr lang="en-US" sz="2000" baseline="-25000" dirty="0" smtClean="0">
                <a:solidFill>
                  <a:srgbClr val="FF0000"/>
                </a:solidFill>
              </a:rPr>
              <a:t>1</a:t>
            </a:r>
            <a:r>
              <a:rPr lang="en-US" sz="2000" dirty="0" smtClean="0">
                <a:solidFill>
                  <a:srgbClr val="FF0000"/>
                </a:solidFill>
              </a:rPr>
              <a:t>: the middle element’s index.</a:t>
            </a:r>
          </a:p>
          <a:p>
            <a:r>
              <a:rPr lang="en-US" sz="2000" dirty="0">
                <a:solidFill>
                  <a:srgbClr val="FF0000"/>
                </a:solidFill>
              </a:rPr>
              <a:t>T[q</a:t>
            </a:r>
            <a:r>
              <a:rPr lang="en-US" sz="2000" baseline="-25000" dirty="0">
                <a:solidFill>
                  <a:srgbClr val="FF0000"/>
                </a:solidFill>
              </a:rPr>
              <a:t>1</a:t>
            </a:r>
            <a:r>
              <a:rPr lang="en-US" sz="2000" dirty="0" smtClean="0">
                <a:solidFill>
                  <a:srgbClr val="FF0000"/>
                </a:solidFill>
              </a:rPr>
              <a:t>]: the pivot element. </a:t>
            </a:r>
          </a:p>
          <a:p>
            <a:r>
              <a:rPr lang="en-US" sz="2000" dirty="0" smtClean="0">
                <a:solidFill>
                  <a:srgbClr val="FF0000"/>
                </a:solidFill>
              </a:rPr>
              <a:t>Binary search for T[</a:t>
            </a:r>
            <a:r>
              <a:rPr lang="en-US" sz="2000" dirty="0">
                <a:solidFill>
                  <a:srgbClr val="FF0000"/>
                </a:solidFill>
              </a:rPr>
              <a:t>q</a:t>
            </a:r>
            <a:r>
              <a:rPr lang="en-US" sz="2000" baseline="-25000" dirty="0">
                <a:solidFill>
                  <a:srgbClr val="FF0000"/>
                </a:solidFill>
              </a:rPr>
              <a:t>1</a:t>
            </a:r>
            <a:r>
              <a:rPr lang="en-US" sz="2000" dirty="0" smtClean="0">
                <a:solidFill>
                  <a:srgbClr val="FF0000"/>
                </a:solidFill>
              </a:rPr>
              <a:t>] from p</a:t>
            </a:r>
            <a:r>
              <a:rPr lang="en-US" sz="2000" baseline="-25000" dirty="0" smtClean="0">
                <a:solidFill>
                  <a:srgbClr val="FF0000"/>
                </a:solidFill>
              </a:rPr>
              <a:t>2 </a:t>
            </a:r>
            <a:r>
              <a:rPr lang="en-US" sz="2000" dirty="0" smtClean="0">
                <a:solidFill>
                  <a:srgbClr val="FF0000"/>
                </a:solidFill>
              </a:rPr>
              <a:t>to r</a:t>
            </a:r>
            <a:r>
              <a:rPr lang="en-US" sz="2000" baseline="-25000" dirty="0" smtClean="0">
                <a:solidFill>
                  <a:srgbClr val="FF0000"/>
                </a:solidFill>
              </a:rPr>
              <a:t>2</a:t>
            </a:r>
            <a:r>
              <a:rPr lang="en-US" sz="2000" dirty="0">
                <a:solidFill>
                  <a:srgbClr val="FF0000"/>
                </a:solidFill>
              </a:rPr>
              <a:t> elements </a:t>
            </a:r>
            <a:r>
              <a:rPr lang="en-US" sz="2000" dirty="0" smtClean="0">
                <a:solidFill>
                  <a:srgbClr val="FF0000"/>
                </a:solidFill>
              </a:rPr>
              <a:t>in T. </a:t>
            </a:r>
            <a:endParaRPr lang="en-US" sz="2000" dirty="0">
              <a:solidFill>
                <a:srgbClr val="FF0000"/>
              </a:solidFill>
            </a:endParaRPr>
          </a:p>
        </p:txBody>
      </p:sp>
      <p:sp>
        <p:nvSpPr>
          <p:cNvPr id="11" name="Rectangle 10"/>
          <p:cNvSpPr/>
          <p:nvPr/>
        </p:nvSpPr>
        <p:spPr bwMode="auto">
          <a:xfrm>
            <a:off x="395536" y="4373493"/>
            <a:ext cx="6408712" cy="623358"/>
          </a:xfrm>
          <a:prstGeom prst="rect">
            <a:avLst/>
          </a:prstGeom>
          <a:noFill/>
          <a:ln w="2857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8" name="Rectangle 7"/>
          <p:cNvSpPr/>
          <p:nvPr/>
        </p:nvSpPr>
        <p:spPr>
          <a:xfrm>
            <a:off x="6948264" y="4797152"/>
            <a:ext cx="3384376" cy="769441"/>
          </a:xfrm>
          <a:prstGeom prst="rect">
            <a:avLst/>
          </a:prstGeom>
        </p:spPr>
        <p:txBody>
          <a:bodyPr wrap="square">
            <a:spAutoFit/>
          </a:bodyPr>
          <a:lstStyle/>
          <a:p>
            <a:r>
              <a:rPr lang="en-US" sz="2000" dirty="0">
                <a:solidFill>
                  <a:schemeClr val="accent6"/>
                </a:solidFill>
              </a:rPr>
              <a:t>Place the pivot in </a:t>
            </a:r>
            <a:endParaRPr lang="en-US" sz="2000" dirty="0" smtClean="0">
              <a:solidFill>
                <a:schemeClr val="accent6"/>
              </a:solidFill>
            </a:endParaRPr>
          </a:p>
          <a:p>
            <a:r>
              <a:rPr lang="en-US" sz="2000" dirty="0" smtClean="0">
                <a:solidFill>
                  <a:schemeClr val="accent6"/>
                </a:solidFill>
              </a:rPr>
              <a:t>the </a:t>
            </a:r>
            <a:r>
              <a:rPr lang="en-US" sz="2000" dirty="0">
                <a:solidFill>
                  <a:schemeClr val="accent6"/>
                </a:solidFill>
              </a:rPr>
              <a:t>right place in A</a:t>
            </a:r>
            <a:r>
              <a:rPr lang="en-US" dirty="0" smtClean="0">
                <a:solidFill>
                  <a:schemeClr val="accent6"/>
                </a:solidFill>
              </a:rPr>
              <a:t>. </a:t>
            </a:r>
            <a:endParaRPr lang="en-US" dirty="0">
              <a:solidFill>
                <a:schemeClr val="accent6"/>
              </a:solidFill>
            </a:endParaRPr>
          </a:p>
        </p:txBody>
      </p:sp>
      <p:sp>
        <p:nvSpPr>
          <p:cNvPr id="13" name="Rectangle 12"/>
          <p:cNvSpPr/>
          <p:nvPr/>
        </p:nvSpPr>
        <p:spPr bwMode="auto">
          <a:xfrm>
            <a:off x="395536" y="5030407"/>
            <a:ext cx="6408712" cy="623358"/>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4" name="Rectangle 13"/>
          <p:cNvSpPr/>
          <p:nvPr/>
        </p:nvSpPr>
        <p:spPr>
          <a:xfrm>
            <a:off x="2843660" y="5870563"/>
            <a:ext cx="4752528" cy="707886"/>
          </a:xfrm>
          <a:prstGeom prst="rect">
            <a:avLst/>
          </a:prstGeom>
        </p:spPr>
        <p:txBody>
          <a:bodyPr wrap="square">
            <a:spAutoFit/>
          </a:bodyPr>
          <a:lstStyle/>
          <a:p>
            <a:r>
              <a:rPr lang="en-US" sz="2000" dirty="0" smtClean="0">
                <a:solidFill>
                  <a:srgbClr val="FF0000"/>
                </a:solidFill>
              </a:rPr>
              <a:t>Merge the left and right halves in parallel.</a:t>
            </a:r>
            <a:endParaRPr lang="en-US" sz="2000" dirty="0">
              <a:solidFill>
                <a:srgbClr val="FF0000"/>
              </a:solidFill>
            </a:endParaRPr>
          </a:p>
        </p:txBody>
      </p:sp>
      <p:sp>
        <p:nvSpPr>
          <p:cNvPr id="15" name="Rectangle 8"/>
          <p:cNvSpPr/>
          <p:nvPr/>
        </p:nvSpPr>
        <p:spPr>
          <a:xfrm>
            <a:off x="4211960" y="65157"/>
            <a:ext cx="5328592" cy="1323439"/>
          </a:xfrm>
          <a:prstGeom prst="rect">
            <a:avLst/>
          </a:prstGeom>
        </p:spPr>
        <p:txBody>
          <a:bodyPr wrap="square">
            <a:spAutoFit/>
          </a:bodyPr>
          <a:lstStyle/>
          <a:p>
            <a:r>
              <a:rPr lang="en-US" sz="2000" dirty="0" smtClean="0"/>
              <a:t>T: input array.</a:t>
            </a:r>
          </a:p>
          <a:p>
            <a:r>
              <a:rPr lang="en-US" sz="2000" dirty="0" smtClean="0"/>
              <a:t>p1… r1 and p2..r2 in T: two sorted sub-array.</a:t>
            </a:r>
          </a:p>
          <a:p>
            <a:r>
              <a:rPr lang="en-US" sz="2000" dirty="0" smtClean="0"/>
              <a:t>A: output array. </a:t>
            </a:r>
          </a:p>
          <a:p>
            <a:r>
              <a:rPr lang="en-US" sz="2000" dirty="0" smtClean="0"/>
              <a:t>p3: starting position in A.</a:t>
            </a:r>
            <a:endParaRPr lang="en-US" sz="2000" dirty="0"/>
          </a:p>
        </p:txBody>
      </p:sp>
    </p:spTree>
    <p:extLst>
      <p:ext uri="{BB962C8B-B14F-4D97-AF65-F5344CB8AC3E}">
        <p14:creationId xmlns:p14="http://schemas.microsoft.com/office/powerpoint/2010/main" val="122956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0" grpId="0"/>
      <p:bldP spid="11" grpId="0" animBg="1"/>
      <p:bldP spid="8" grpId="0"/>
      <p:bldP spid="13" grpId="0" animBg="1"/>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P-Merge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827112"/>
                <a:ext cx="8458200" cy="5410200"/>
              </a:xfrm>
            </p:spPr>
            <p:txBody>
              <a:bodyPr/>
              <a:lstStyle/>
              <a:p>
                <a:r>
                  <a:rPr lang="en-US" dirty="0" smtClean="0"/>
                  <a:t>Why do we need to make sure n</a:t>
                </a:r>
                <a:r>
                  <a:rPr lang="en-US" baseline="-25000" dirty="0"/>
                  <a:t>1</a:t>
                </a:r>
                <a:r>
                  <a:rPr lang="en-US" dirty="0"/>
                  <a:t>≥ n</a:t>
                </a:r>
                <a:r>
                  <a:rPr lang="en-US" baseline="-25000" dirty="0"/>
                  <a:t>2</a:t>
                </a:r>
                <a:r>
                  <a:rPr lang="en-US" dirty="0" smtClean="0"/>
                  <a:t>?</a:t>
                </a:r>
              </a:p>
              <a:p>
                <a:r>
                  <a:rPr lang="en-US" dirty="0" smtClean="0"/>
                  <a:t>It </a:t>
                </a:r>
                <a:r>
                  <a:rPr lang="en-US" dirty="0"/>
                  <a:t>makes sure that the maximum number of elements in either of the divide-and-conquer merge calls is 3n/4</a:t>
                </a:r>
                <a:r>
                  <a:rPr lang="en-US" dirty="0" smtClean="0"/>
                  <a:t>.</a:t>
                </a:r>
              </a:p>
              <a:p>
                <a:pPr marL="342900" lvl="1" indent="-342900">
                  <a:buSzTx/>
                  <a:buFontTx/>
                  <a:buChar char="•"/>
                </a:pPr>
                <a:r>
                  <a:rPr lang="en-US" dirty="0"/>
                  <a:t>n</a:t>
                </a:r>
                <a:r>
                  <a:rPr lang="en-US" baseline="-25000" dirty="0"/>
                  <a:t>2</a:t>
                </a:r>
                <a:r>
                  <a:rPr lang="en-US" dirty="0"/>
                  <a:t> = (n</a:t>
                </a:r>
                <a:r>
                  <a:rPr lang="en-US" baseline="-25000" dirty="0"/>
                  <a:t>2</a:t>
                </a:r>
                <a:r>
                  <a:rPr lang="en-US" dirty="0"/>
                  <a:t> + n</a:t>
                </a:r>
                <a:r>
                  <a:rPr lang="en-US" baseline="-25000" dirty="0"/>
                  <a:t>2</a:t>
                </a:r>
                <a:r>
                  <a:rPr lang="en-US" dirty="0"/>
                  <a:t> )/2 </a:t>
                </a:r>
                <a14:m>
                  <m:oMath xmlns:m="http://schemas.openxmlformats.org/officeDocument/2006/math">
                    <m:r>
                      <a:rPr lang="en-US" i="1">
                        <a:latin typeface="Cambria Math"/>
                        <a:ea typeface="Cambria Math"/>
                      </a:rPr>
                      <m:t>≤</m:t>
                    </m:r>
                  </m:oMath>
                </a14:m>
                <a:r>
                  <a:rPr lang="en-US" dirty="0"/>
                  <a:t>  (n</a:t>
                </a:r>
                <a:r>
                  <a:rPr lang="en-US" baseline="-25000" dirty="0"/>
                  <a:t>1</a:t>
                </a:r>
                <a:r>
                  <a:rPr lang="en-US" dirty="0"/>
                  <a:t> + n</a:t>
                </a:r>
                <a:r>
                  <a:rPr lang="en-US" baseline="-25000" dirty="0"/>
                  <a:t>2</a:t>
                </a:r>
                <a:r>
                  <a:rPr lang="en-US" dirty="0"/>
                  <a:t> )/2 = n/2</a:t>
                </a:r>
              </a:p>
              <a:p>
                <a:r>
                  <a:rPr lang="en-US" dirty="0" smtClean="0"/>
                  <a:t>In </a:t>
                </a:r>
                <a:r>
                  <a:rPr lang="en-US" dirty="0"/>
                  <a:t>the worst case: </a:t>
                </a:r>
                <a:endParaRPr lang="en-US" dirty="0" smtClean="0"/>
              </a:p>
              <a:p>
                <a:pPr lvl="1"/>
                <a:r>
                  <a:rPr lang="en-US" dirty="0" smtClean="0"/>
                  <a:t>We </a:t>
                </a:r>
                <a:r>
                  <a:rPr lang="en-US" dirty="0"/>
                  <a:t>have └n</a:t>
                </a:r>
                <a:r>
                  <a:rPr lang="en-US" baseline="-25000" dirty="0"/>
                  <a:t>1</a:t>
                </a:r>
                <a:r>
                  <a:rPr lang="en-US" dirty="0"/>
                  <a:t>/2</a:t>
                </a:r>
                <a:r>
                  <a:rPr lang="en-US" dirty="0" smtClean="0"/>
                  <a:t>┘elements from T[p</a:t>
                </a:r>
                <a:r>
                  <a:rPr lang="en-US" baseline="-25000" dirty="0" smtClean="0"/>
                  <a:t>1</a:t>
                </a:r>
                <a:r>
                  <a:rPr lang="en-US" dirty="0" smtClean="0"/>
                  <a:t>… r</a:t>
                </a:r>
                <a:r>
                  <a:rPr lang="en-US" baseline="-25000" dirty="0" smtClean="0"/>
                  <a:t>1</a:t>
                </a:r>
                <a:r>
                  <a:rPr lang="en-US" dirty="0" smtClean="0"/>
                  <a:t>].</a:t>
                </a:r>
              </a:p>
              <a:p>
                <a:pPr lvl="1"/>
                <a:r>
                  <a:rPr lang="en-US" dirty="0"/>
                  <a:t>We have </a:t>
                </a:r>
                <a:r>
                  <a:rPr lang="en-US" dirty="0" smtClean="0"/>
                  <a:t>n</a:t>
                </a:r>
                <a:r>
                  <a:rPr lang="en-US" baseline="-25000" dirty="0" smtClean="0"/>
                  <a:t>2</a:t>
                </a:r>
                <a:r>
                  <a:rPr lang="en-US" dirty="0"/>
                  <a:t> </a:t>
                </a:r>
                <a:r>
                  <a:rPr lang="en-US" dirty="0" smtClean="0"/>
                  <a:t>elements, i.e., all elements, from T[p</a:t>
                </a:r>
                <a:r>
                  <a:rPr lang="en-US" baseline="-25000" dirty="0" smtClean="0"/>
                  <a:t>2</a:t>
                </a:r>
                <a:r>
                  <a:rPr lang="en-US" dirty="0" smtClean="0"/>
                  <a:t>… r</a:t>
                </a:r>
                <a:r>
                  <a:rPr lang="en-US" baseline="-25000" dirty="0" smtClean="0"/>
                  <a:t>2</a:t>
                </a:r>
                <a:r>
                  <a:rPr lang="en-US" dirty="0" smtClean="0"/>
                  <a:t>].</a:t>
                </a:r>
                <a:endParaRPr lang="en-US" dirty="0"/>
              </a:p>
              <a:p>
                <a:pPr lvl="2"/>
                <a:r>
                  <a:rPr lang="en-US" dirty="0"/>
                  <a:t>└n</a:t>
                </a:r>
                <a:r>
                  <a:rPr lang="en-US" baseline="-25000" dirty="0"/>
                  <a:t>1</a:t>
                </a:r>
                <a:r>
                  <a:rPr lang="en-US" dirty="0"/>
                  <a:t>/2</a:t>
                </a:r>
                <a:r>
                  <a:rPr lang="en-US" dirty="0" smtClean="0"/>
                  <a:t>┘+</a:t>
                </a:r>
                <a:r>
                  <a:rPr lang="en-US" dirty="0"/>
                  <a:t> </a:t>
                </a:r>
                <a:r>
                  <a:rPr lang="en-US" dirty="0" smtClean="0"/>
                  <a:t>n</a:t>
                </a:r>
                <a:r>
                  <a:rPr lang="en-US" baseline="-25000" dirty="0" smtClean="0"/>
                  <a:t>2 </a:t>
                </a:r>
              </a:p>
              <a:p>
                <a:pPr lvl="2"/>
                <a14:m>
                  <m:oMath xmlns:m="http://schemas.openxmlformats.org/officeDocument/2006/math">
                    <m:r>
                      <a:rPr lang="en-US" i="1" smtClean="0">
                        <a:latin typeface="Cambria Math"/>
                        <a:ea typeface="Cambria Math"/>
                      </a:rPr>
                      <m:t>≤</m:t>
                    </m:r>
                  </m:oMath>
                </a14:m>
                <a:r>
                  <a:rPr lang="en-US" dirty="0" smtClean="0"/>
                  <a:t> n</a:t>
                </a:r>
                <a:r>
                  <a:rPr lang="en-US" baseline="-25000" dirty="0"/>
                  <a:t>1</a:t>
                </a:r>
                <a:r>
                  <a:rPr lang="en-US" dirty="0"/>
                  <a:t>/2 + n</a:t>
                </a:r>
                <a:r>
                  <a:rPr lang="en-US" baseline="-25000" dirty="0"/>
                  <a:t>2 </a:t>
                </a:r>
                <a14:m>
                  <m:oMath xmlns:m="http://schemas.openxmlformats.org/officeDocument/2006/math">
                    <m:r>
                      <a:rPr lang="en-US" i="1">
                        <a:latin typeface="Cambria Math"/>
                        <a:ea typeface="Cambria Math"/>
                      </a:rPr>
                      <m:t>=</m:t>
                    </m:r>
                  </m:oMath>
                </a14:m>
                <a:r>
                  <a:rPr lang="en-US" baseline="-25000" dirty="0" smtClean="0"/>
                  <a:t> </a:t>
                </a:r>
                <a:r>
                  <a:rPr lang="en-US" dirty="0"/>
                  <a:t>n</a:t>
                </a:r>
                <a:r>
                  <a:rPr lang="en-US" baseline="-25000" dirty="0"/>
                  <a:t>1</a:t>
                </a:r>
                <a:r>
                  <a:rPr lang="en-US" dirty="0"/>
                  <a:t>/2 + </a:t>
                </a:r>
                <a:r>
                  <a:rPr lang="en-US" dirty="0" smtClean="0"/>
                  <a:t>n</a:t>
                </a:r>
                <a:r>
                  <a:rPr lang="en-US" baseline="-25000" dirty="0" smtClean="0"/>
                  <a:t>2</a:t>
                </a:r>
                <a:r>
                  <a:rPr lang="en-US" dirty="0" smtClean="0"/>
                  <a:t>/2 </a:t>
                </a:r>
                <a:r>
                  <a:rPr lang="en-US" dirty="0"/>
                  <a:t>+ </a:t>
                </a:r>
                <a:r>
                  <a:rPr lang="en-US" dirty="0" smtClean="0"/>
                  <a:t>n</a:t>
                </a:r>
                <a:r>
                  <a:rPr lang="en-US" baseline="-25000" dirty="0" smtClean="0"/>
                  <a:t>2</a:t>
                </a:r>
                <a:r>
                  <a:rPr lang="en-US" dirty="0" smtClean="0"/>
                  <a:t>/2 </a:t>
                </a:r>
              </a:p>
              <a:p>
                <a:pPr lvl="2"/>
                <a14:m>
                  <m:oMath xmlns:m="http://schemas.openxmlformats.org/officeDocument/2006/math">
                    <m:r>
                      <a:rPr lang="en-US" b="0" i="1" smtClean="0">
                        <a:latin typeface="Cambria Math"/>
                        <a:ea typeface="Cambria Math"/>
                      </a:rPr>
                      <m:t>=</m:t>
                    </m:r>
                  </m:oMath>
                </a14:m>
                <a:r>
                  <a:rPr lang="en-US" dirty="0" smtClean="0"/>
                  <a:t> (n</a:t>
                </a:r>
                <a:r>
                  <a:rPr lang="en-US" baseline="-25000" dirty="0" smtClean="0"/>
                  <a:t>1</a:t>
                </a:r>
                <a:r>
                  <a:rPr lang="en-US" dirty="0" smtClean="0"/>
                  <a:t> </a:t>
                </a:r>
                <a:r>
                  <a:rPr lang="en-US" dirty="0"/>
                  <a:t>+ n</a:t>
                </a:r>
                <a:r>
                  <a:rPr lang="en-US" baseline="-25000" dirty="0"/>
                  <a:t>2</a:t>
                </a:r>
                <a:r>
                  <a:rPr lang="en-US" dirty="0"/>
                  <a:t> </a:t>
                </a:r>
                <a:r>
                  <a:rPr lang="en-US" dirty="0" smtClean="0"/>
                  <a:t>)/2 + n</a:t>
                </a:r>
                <a:r>
                  <a:rPr lang="en-US" baseline="-25000" dirty="0" smtClean="0"/>
                  <a:t>2</a:t>
                </a:r>
                <a:r>
                  <a:rPr lang="en-US" dirty="0" smtClean="0"/>
                  <a:t>/2</a:t>
                </a:r>
              </a:p>
              <a:p>
                <a:pPr lvl="2"/>
                <a14:m>
                  <m:oMath xmlns:m="http://schemas.openxmlformats.org/officeDocument/2006/math">
                    <m:r>
                      <a:rPr lang="en-US" b="0" i="1" smtClean="0">
                        <a:latin typeface="Cambria Math"/>
                        <a:ea typeface="Cambria Math"/>
                      </a:rPr>
                      <m:t>=</m:t>
                    </m:r>
                  </m:oMath>
                </a14:m>
                <a:r>
                  <a:rPr lang="en-US" dirty="0"/>
                  <a:t> </a:t>
                </a:r>
                <a:r>
                  <a:rPr lang="en-US" dirty="0" smtClean="0"/>
                  <a:t>n/2 </a:t>
                </a:r>
                <a:r>
                  <a:rPr lang="en-US" dirty="0"/>
                  <a:t>+ </a:t>
                </a:r>
                <a:r>
                  <a:rPr lang="en-US" dirty="0" smtClean="0"/>
                  <a:t>n</a:t>
                </a:r>
                <a:r>
                  <a:rPr lang="en-US" baseline="-25000" dirty="0" smtClean="0"/>
                  <a:t>2</a:t>
                </a:r>
                <a:r>
                  <a:rPr lang="en-US" dirty="0" smtClean="0"/>
                  <a:t>/2</a:t>
                </a:r>
              </a:p>
              <a:p>
                <a:pPr lvl="2"/>
                <a14:m>
                  <m:oMath xmlns:m="http://schemas.openxmlformats.org/officeDocument/2006/math">
                    <m:r>
                      <a:rPr lang="en-US" i="1">
                        <a:latin typeface="Cambria Math"/>
                        <a:ea typeface="Cambria Math"/>
                      </a:rPr>
                      <m:t>≤</m:t>
                    </m:r>
                  </m:oMath>
                </a14:m>
                <a:r>
                  <a:rPr lang="en-US" dirty="0"/>
                  <a:t> </a:t>
                </a:r>
                <a:r>
                  <a:rPr lang="en-US" dirty="0" smtClean="0"/>
                  <a:t>n/2 </a:t>
                </a:r>
                <a:r>
                  <a:rPr lang="en-US" dirty="0"/>
                  <a:t>+ </a:t>
                </a:r>
                <a:r>
                  <a:rPr lang="en-US" dirty="0" smtClean="0"/>
                  <a:t>n/4</a:t>
                </a:r>
                <a:r>
                  <a:rPr lang="en-US" baseline="-25000" dirty="0" smtClean="0"/>
                  <a:t> </a:t>
                </a:r>
              </a:p>
              <a:p>
                <a:pPr lvl="2"/>
                <a14:m>
                  <m:oMath xmlns:m="http://schemas.openxmlformats.org/officeDocument/2006/math">
                    <m:r>
                      <a:rPr lang="en-US" i="1">
                        <a:latin typeface="Cambria Math"/>
                        <a:ea typeface="Cambria Math"/>
                      </a:rPr>
                      <m:t>=</m:t>
                    </m:r>
                  </m:oMath>
                </a14:m>
                <a:r>
                  <a:rPr lang="en-US" dirty="0"/>
                  <a:t> </a:t>
                </a:r>
                <a:r>
                  <a:rPr lang="en-US" dirty="0" smtClean="0"/>
                  <a:t>3n/4</a:t>
                </a:r>
              </a:p>
              <a:p>
                <a:r>
                  <a:rPr lang="en-US" dirty="0" smtClean="0"/>
                  <a:t>Span: S(n)=max( S(</a:t>
                </a:r>
                <a:r>
                  <a:rPr lang="el-GR" dirty="0" smtClean="0"/>
                  <a:t>α</a:t>
                </a:r>
                <a:r>
                  <a:rPr lang="en-US" dirty="0" smtClean="0"/>
                  <a:t> n), S((1-</a:t>
                </a:r>
                <a:r>
                  <a:rPr lang="el-GR" dirty="0"/>
                  <a:t> α</a:t>
                </a:r>
                <a:r>
                  <a:rPr lang="en-US" dirty="0" smtClean="0"/>
                  <a:t>)n) ) + </a:t>
                </a:r>
                <a:r>
                  <a:rPr lang="el-GR" dirty="0" smtClean="0"/>
                  <a:t>Θ(</a:t>
                </a:r>
                <a:r>
                  <a:rPr lang="en-US" i="1" dirty="0" err="1" smtClean="0"/>
                  <a:t>lgn</a:t>
                </a:r>
                <a:r>
                  <a:rPr lang="en-US" dirty="0" smtClean="0"/>
                  <a:t>) </a:t>
                </a:r>
              </a:p>
              <a:p>
                <a:r>
                  <a:rPr lang="en-US" dirty="0"/>
                  <a:t> </a:t>
                </a:r>
                <a:r>
                  <a:rPr lang="en-US" dirty="0" smtClean="0"/>
                  <a:t>                = S(3n/4)+</a:t>
                </a:r>
                <a:r>
                  <a:rPr lang="el-GR" dirty="0" smtClean="0"/>
                  <a:t> Θ(</a:t>
                </a:r>
                <a:r>
                  <a:rPr lang="en-US" i="1" dirty="0" err="1" smtClean="0"/>
                  <a:t>lgn</a:t>
                </a:r>
                <a:r>
                  <a:rPr lang="en-US" dirty="0" smtClean="0"/>
                  <a:t>).</a:t>
                </a:r>
              </a:p>
              <a:p>
                <a:r>
                  <a:rPr lang="en-US" dirty="0" smtClean="0"/>
                  <a:t>S(n)=</a:t>
                </a:r>
                <a:r>
                  <a:rPr lang="el-GR" dirty="0"/>
                  <a:t> Θ(</a:t>
                </a:r>
                <a:r>
                  <a:rPr lang="en-US" i="1" dirty="0" smtClean="0"/>
                  <a:t>lg</a:t>
                </a:r>
                <a:r>
                  <a:rPr lang="en-US" i="1" baseline="30000" dirty="0" smtClean="0"/>
                  <a:t>2</a:t>
                </a:r>
                <a:r>
                  <a:rPr lang="en-US" i="1" dirty="0" smtClean="0"/>
                  <a:t>n</a:t>
                </a:r>
                <a:r>
                  <a:rPr lang="en-US" dirty="0"/>
                  <a:t>)</a:t>
                </a:r>
                <a:endParaRPr lang="en-US" dirty="0" smtClean="0"/>
              </a:p>
              <a:p>
                <a:pPr lvl="1"/>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827112"/>
                <a:ext cx="8458200" cy="5410200"/>
              </a:xfrm>
              <a:blipFill>
                <a:blip r:embed="rId3"/>
                <a:stretch>
                  <a:fillRect l="-937" t="-789" b="-15333"/>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44</a:t>
            </a:fld>
            <a:endParaRPr lang="en-GB"/>
          </a:p>
        </p:txBody>
      </p:sp>
      <p:sp>
        <p:nvSpPr>
          <p:cNvPr id="5" name="Rectangle 6"/>
          <p:cNvSpPr/>
          <p:nvPr/>
        </p:nvSpPr>
        <p:spPr bwMode="auto">
          <a:xfrm>
            <a:off x="5940152" y="5517233"/>
            <a:ext cx="936104" cy="61924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6" name="Rectangle 5"/>
          <p:cNvSpPr/>
          <p:nvPr/>
        </p:nvSpPr>
        <p:spPr>
          <a:xfrm>
            <a:off x="6127440" y="4816624"/>
            <a:ext cx="2260984" cy="707886"/>
          </a:xfrm>
          <a:prstGeom prst="rect">
            <a:avLst/>
          </a:prstGeom>
        </p:spPr>
        <p:txBody>
          <a:bodyPr wrap="square">
            <a:spAutoFit/>
          </a:bodyPr>
          <a:lstStyle/>
          <a:p>
            <a:r>
              <a:rPr lang="en-US" sz="2000" dirty="0" smtClean="0">
                <a:solidFill>
                  <a:srgbClr val="FF0000"/>
                </a:solidFill>
              </a:rPr>
              <a:t>Running time for binary search.</a:t>
            </a:r>
            <a:endParaRPr lang="en-US" dirty="0">
              <a:solidFill>
                <a:srgbClr val="FF0000"/>
              </a:solidFill>
            </a:endParaRPr>
          </a:p>
        </p:txBody>
      </p:sp>
      <p:sp>
        <p:nvSpPr>
          <p:cNvPr id="7" name="Rectangle 6"/>
          <p:cNvSpPr/>
          <p:nvPr/>
        </p:nvSpPr>
        <p:spPr>
          <a:xfrm>
            <a:off x="4590256" y="6006087"/>
            <a:ext cx="4572000" cy="830997"/>
          </a:xfrm>
          <a:prstGeom prst="rect">
            <a:avLst/>
          </a:prstGeom>
        </p:spPr>
        <p:txBody>
          <a:bodyPr>
            <a:spAutoFit/>
          </a:bodyPr>
          <a:lstStyle/>
          <a:p>
            <a:endParaRPr lang="en-US" sz="1200" dirty="0">
              <a:solidFill>
                <a:srgbClr val="000000"/>
              </a:solidFill>
              <a:latin typeface="Arial" panose="020B0604020202020204" pitchFamily="34" charset="0"/>
            </a:endParaRPr>
          </a:p>
          <a:p>
            <a:r>
              <a:rPr lang="en-US" sz="1800" dirty="0" smtClean="0">
                <a:solidFill>
                  <a:srgbClr val="000000"/>
                </a:solidFill>
                <a:latin typeface="Arial" panose="020B0604020202020204" pitchFamily="34" charset="0"/>
              </a:rPr>
              <a:t>See exercise 4.6-2, CLRS. </a:t>
            </a:r>
          </a:p>
          <a:p>
            <a:r>
              <a:rPr lang="en-US" sz="1800" dirty="0" smtClean="0">
                <a:solidFill>
                  <a:srgbClr val="000000"/>
                </a:solidFill>
                <a:latin typeface="Arial" panose="020B0604020202020204" pitchFamily="34" charset="0"/>
              </a:rPr>
              <a:t>Extension to Master Method.</a:t>
            </a:r>
            <a:endParaRPr lang="en-US" dirty="0">
              <a:solidFill>
                <a:srgbClr val="000000"/>
              </a:solidFill>
              <a:latin typeface="Arial" panose="020B0604020202020204" pitchFamily="34" charset="0"/>
            </a:endParaRP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b="59854"/>
          <a:stretch/>
        </p:blipFill>
        <p:spPr>
          <a:xfrm>
            <a:off x="3491880" y="1901042"/>
            <a:ext cx="5114925" cy="2053407"/>
          </a:xfrm>
          <a:prstGeom prst="rect">
            <a:avLst/>
          </a:prstGeom>
        </p:spPr>
      </p:pic>
    </p:spTree>
    <p:extLst>
      <p:ext uri="{BB962C8B-B14F-4D97-AF65-F5344CB8AC3E}">
        <p14:creationId xmlns:p14="http://schemas.microsoft.com/office/powerpoint/2010/main" val="19794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10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4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10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4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10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400"/>
                                        <p:tgtEl>
                                          <p:spTgt spid="3">
                                            <p:txEl>
                                              <p:pRg st="14" end="14"/>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3" y="38100"/>
            <a:ext cx="8229227" cy="762000"/>
          </a:xfrm>
        </p:spPr>
        <p:txBody>
          <a:bodyPr/>
          <a:lstStyle/>
          <a:p>
            <a:r>
              <a:rPr lang="en-US" dirty="0" smtClean="0"/>
              <a:t>Multithreaded Merge Sort with P-Merge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Work: W(n)=</a:t>
            </a:r>
            <a:r>
              <a:rPr lang="el-GR" dirty="0"/>
              <a:t> </a:t>
            </a:r>
            <a:r>
              <a:rPr lang="el-GR" dirty="0" smtClean="0"/>
              <a:t>Θ(</a:t>
            </a:r>
            <a:r>
              <a:rPr lang="en-US" dirty="0" err="1" smtClean="0"/>
              <a:t>n</a:t>
            </a:r>
            <a:r>
              <a:rPr lang="en-US" i="1" dirty="0" err="1" smtClean="0"/>
              <a:t>lgn</a:t>
            </a:r>
            <a:r>
              <a:rPr lang="en-US" dirty="0"/>
              <a:t>) </a:t>
            </a:r>
            <a:endParaRPr lang="en-US" dirty="0" smtClean="0"/>
          </a:p>
          <a:p>
            <a:r>
              <a:rPr lang="en-US" dirty="0" smtClean="0"/>
              <a:t>Span: S(n)=max(S(n/2)+S(n/2))+</a:t>
            </a:r>
            <a:r>
              <a:rPr lang="el-GR" dirty="0"/>
              <a:t>Θ(</a:t>
            </a:r>
            <a:r>
              <a:rPr lang="en-US" i="1" dirty="0"/>
              <a:t>lg</a:t>
            </a:r>
            <a:r>
              <a:rPr lang="en-US" i="1" baseline="30000" dirty="0"/>
              <a:t>2</a:t>
            </a:r>
            <a:r>
              <a:rPr lang="en-US" i="1" dirty="0"/>
              <a:t>n</a:t>
            </a:r>
            <a:r>
              <a:rPr lang="en-US" dirty="0" smtClean="0"/>
              <a:t>) =S(n/2)+</a:t>
            </a:r>
            <a:r>
              <a:rPr lang="el-GR" dirty="0"/>
              <a:t> Θ(</a:t>
            </a:r>
            <a:r>
              <a:rPr lang="en-US" i="1" dirty="0"/>
              <a:t>lg</a:t>
            </a:r>
            <a:r>
              <a:rPr lang="en-US" i="1" baseline="30000" dirty="0"/>
              <a:t>2</a:t>
            </a:r>
            <a:r>
              <a:rPr lang="en-US" i="1" dirty="0"/>
              <a:t>n</a:t>
            </a:r>
            <a:r>
              <a:rPr lang="en-US" dirty="0" smtClean="0"/>
              <a:t>)</a:t>
            </a:r>
          </a:p>
          <a:p>
            <a:pPr lvl="1"/>
            <a:r>
              <a:rPr lang="el-GR" dirty="0"/>
              <a:t>Θ(</a:t>
            </a:r>
            <a:r>
              <a:rPr lang="en-US" i="1" dirty="0" smtClean="0"/>
              <a:t>lg</a:t>
            </a:r>
            <a:r>
              <a:rPr lang="en-US" i="1" baseline="30000" dirty="0" smtClean="0"/>
              <a:t>3</a:t>
            </a:r>
            <a:r>
              <a:rPr lang="en-US" i="1" dirty="0" smtClean="0"/>
              <a:t>n</a:t>
            </a:r>
            <a:r>
              <a:rPr lang="en-US" dirty="0" smtClean="0"/>
              <a:t>)</a:t>
            </a:r>
          </a:p>
          <a:p>
            <a:pPr marL="342900" lvl="1" indent="-342900">
              <a:buSzTx/>
              <a:buFontTx/>
              <a:buChar char="•"/>
            </a:pPr>
            <a:r>
              <a:rPr lang="en-US" dirty="0" smtClean="0"/>
              <a:t>Parallelism: </a:t>
            </a:r>
            <a:r>
              <a:rPr lang="el-GR" dirty="0"/>
              <a:t>Θ(</a:t>
            </a:r>
            <a:r>
              <a:rPr lang="en-US" dirty="0" smtClean="0"/>
              <a:t>n </a:t>
            </a:r>
            <a:r>
              <a:rPr lang="en-US" i="1" dirty="0" err="1" smtClean="0"/>
              <a:t>lgn</a:t>
            </a:r>
            <a:r>
              <a:rPr lang="en-US" dirty="0"/>
              <a:t>) </a:t>
            </a:r>
            <a:r>
              <a:rPr lang="en-US" dirty="0" smtClean="0"/>
              <a:t>/ </a:t>
            </a:r>
            <a:r>
              <a:rPr lang="el-GR" dirty="0"/>
              <a:t>Θ(</a:t>
            </a:r>
            <a:r>
              <a:rPr lang="en-US" i="1" dirty="0"/>
              <a:t>lg</a:t>
            </a:r>
            <a:r>
              <a:rPr lang="en-US" i="1" baseline="30000" dirty="0"/>
              <a:t>3</a:t>
            </a:r>
            <a:r>
              <a:rPr lang="en-US" i="1" dirty="0"/>
              <a:t>n</a:t>
            </a:r>
            <a:r>
              <a:rPr lang="en-US" dirty="0" smtClean="0"/>
              <a:t>) = </a:t>
            </a:r>
            <a:r>
              <a:rPr lang="el-GR" dirty="0"/>
              <a:t>Θ(</a:t>
            </a:r>
            <a:r>
              <a:rPr lang="en-US" dirty="0" smtClean="0"/>
              <a:t>n / </a:t>
            </a:r>
            <a:r>
              <a:rPr lang="en-US" i="1" dirty="0" smtClean="0"/>
              <a:t>lg</a:t>
            </a:r>
            <a:r>
              <a:rPr lang="en-US" i="1" baseline="30000" dirty="0" smtClean="0"/>
              <a:t>2</a:t>
            </a:r>
            <a:r>
              <a:rPr lang="en-US" i="1" dirty="0" smtClean="0"/>
              <a:t>n</a:t>
            </a:r>
            <a:r>
              <a:rPr lang="en-US" dirty="0"/>
              <a:t>) </a:t>
            </a:r>
            <a:endParaRPr lang="en-US" dirty="0" smtClean="0"/>
          </a:p>
          <a:p>
            <a:pPr marL="742950" lvl="2" indent="-342900">
              <a:buSzTx/>
              <a:buFontTx/>
              <a:buChar char="•"/>
            </a:pPr>
            <a:r>
              <a:rPr lang="en-US" dirty="0" smtClean="0"/>
              <a:t>This is a better (higher) parallelism compared to </a:t>
            </a:r>
            <a:r>
              <a:rPr lang="el-GR" dirty="0"/>
              <a:t>Θ(</a:t>
            </a:r>
            <a:r>
              <a:rPr lang="en-US" i="1" dirty="0" err="1"/>
              <a:t>lgn</a:t>
            </a:r>
            <a:r>
              <a:rPr lang="en-US" dirty="0"/>
              <a:t>). </a:t>
            </a:r>
          </a:p>
          <a:p>
            <a:endParaRPr lang="en-US" dirty="0"/>
          </a:p>
          <a:p>
            <a:pPr lvl="1"/>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45</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897473"/>
            <a:ext cx="50101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92080" y="4269323"/>
            <a:ext cx="1721946" cy="400110"/>
          </a:xfrm>
          <a:prstGeom prst="rect">
            <a:avLst/>
          </a:prstGeom>
          <a:noFill/>
        </p:spPr>
        <p:txBody>
          <a:bodyPr wrap="none" rtlCol="0">
            <a:spAutoFit/>
          </a:bodyPr>
          <a:lstStyle/>
          <a:p>
            <a:r>
              <a:rPr lang="en-US" sz="2000" dirty="0" smtClean="0">
                <a:solidFill>
                  <a:srgbClr val="FF0000"/>
                </a:solidFill>
              </a:rPr>
              <a:t>P-Merge-Sort</a:t>
            </a:r>
            <a:endParaRPr lang="en-US" sz="2000" dirty="0">
              <a:solidFill>
                <a:srgbClr val="FF0000"/>
              </a:solidFill>
            </a:endParaRPr>
          </a:p>
        </p:txBody>
      </p:sp>
      <p:cxnSp>
        <p:nvCxnSpPr>
          <p:cNvPr id="7" name="Straight Arrow Connector 6"/>
          <p:cNvCxnSpPr/>
          <p:nvPr/>
        </p:nvCxnSpPr>
        <p:spPr bwMode="auto">
          <a:xfrm flipH="1">
            <a:off x="4644008" y="4669433"/>
            <a:ext cx="1512168" cy="271735"/>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7014026" y="4269323"/>
            <a:ext cx="1167307" cy="400110"/>
          </a:xfrm>
          <a:prstGeom prst="rect">
            <a:avLst/>
          </a:prstGeom>
          <a:noFill/>
        </p:spPr>
        <p:txBody>
          <a:bodyPr wrap="none" rtlCol="0">
            <a:spAutoFit/>
          </a:bodyPr>
          <a:lstStyle/>
          <a:p>
            <a:r>
              <a:rPr lang="en-US" sz="2000" dirty="0" smtClean="0">
                <a:solidFill>
                  <a:srgbClr val="FF0000"/>
                </a:solidFill>
              </a:rPr>
              <a:t>P-Merge</a:t>
            </a:r>
            <a:endParaRPr lang="en-US" sz="2000" dirty="0">
              <a:solidFill>
                <a:srgbClr val="FF0000"/>
              </a:solidFill>
            </a:endParaRPr>
          </a:p>
        </p:txBody>
      </p:sp>
      <p:cxnSp>
        <p:nvCxnSpPr>
          <p:cNvPr id="10" name="Straight Arrow Connector 9"/>
          <p:cNvCxnSpPr>
            <a:stCxn id="9" idx="2"/>
          </p:cNvCxnSpPr>
          <p:nvPr/>
        </p:nvCxnSpPr>
        <p:spPr bwMode="auto">
          <a:xfrm flipH="1">
            <a:off x="6012160" y="4669433"/>
            <a:ext cx="1585520" cy="271735"/>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991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summarize</a:t>
            </a:r>
            <a:endParaRPr lang="en-US" dirty="0"/>
          </a:p>
        </p:txBody>
      </p:sp>
      <p:sp>
        <p:nvSpPr>
          <p:cNvPr id="3" name="Content Placeholder 2"/>
          <p:cNvSpPr>
            <a:spLocks noGrp="1"/>
          </p:cNvSpPr>
          <p:nvPr>
            <p:ph idx="1"/>
          </p:nvPr>
        </p:nvSpPr>
        <p:spPr/>
        <p:txBody>
          <a:bodyPr/>
          <a:lstStyle/>
          <a:p>
            <a:r>
              <a:rPr lang="en-US" dirty="0" smtClean="0"/>
              <a:t>Work: </a:t>
            </a:r>
            <a:r>
              <a:rPr lang="el-GR" dirty="0"/>
              <a:t>Θ(</a:t>
            </a:r>
            <a:r>
              <a:rPr lang="en-US" i="1" dirty="0" err="1"/>
              <a:t>nlgn</a:t>
            </a:r>
            <a:r>
              <a:rPr lang="en-US" dirty="0" smtClean="0"/>
              <a:t>)</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46</a:t>
            </a:fld>
            <a:endParaRPr lang="en-GB"/>
          </a:p>
        </p:txBody>
      </p:sp>
      <p:graphicFrame>
        <p:nvGraphicFramePr>
          <p:cNvPr id="6" name="表格 5"/>
          <p:cNvGraphicFramePr>
            <a:graphicFrameLocks noGrp="1"/>
          </p:cNvGraphicFramePr>
          <p:nvPr>
            <p:extLst>
              <p:ext uri="{D42A27DB-BD31-4B8C-83A1-F6EECF244321}">
                <p14:modId xmlns:p14="http://schemas.microsoft.com/office/powerpoint/2010/main" val="1675082190"/>
              </p:ext>
            </p:extLst>
          </p:nvPr>
        </p:nvGraphicFramePr>
        <p:xfrm>
          <a:off x="539552" y="1700808"/>
          <a:ext cx="8316416" cy="1605624"/>
        </p:xfrm>
        <a:graphic>
          <a:graphicData uri="http://schemas.openxmlformats.org/drawingml/2006/table">
            <a:tbl>
              <a:tblPr firstRow="1" bandRow="1">
                <a:tableStyleId>{5C22544A-7EE6-4342-B048-85BDC9FD1C3A}</a:tableStyleId>
              </a:tblPr>
              <a:tblGrid>
                <a:gridCol w="2079104">
                  <a:extLst>
                    <a:ext uri="{9D8B030D-6E8A-4147-A177-3AD203B41FA5}">
                      <a16:colId xmlns:a16="http://schemas.microsoft.com/office/drawing/2014/main" val="20000"/>
                    </a:ext>
                  </a:extLst>
                </a:gridCol>
                <a:gridCol w="2079104">
                  <a:extLst>
                    <a:ext uri="{9D8B030D-6E8A-4147-A177-3AD203B41FA5}">
                      <a16:colId xmlns:a16="http://schemas.microsoft.com/office/drawing/2014/main" val="20001"/>
                    </a:ext>
                  </a:extLst>
                </a:gridCol>
                <a:gridCol w="2079104">
                  <a:extLst>
                    <a:ext uri="{9D8B030D-6E8A-4147-A177-3AD203B41FA5}">
                      <a16:colId xmlns:a16="http://schemas.microsoft.com/office/drawing/2014/main" val="20002"/>
                    </a:ext>
                  </a:extLst>
                </a:gridCol>
                <a:gridCol w="2079104">
                  <a:extLst>
                    <a:ext uri="{9D8B030D-6E8A-4147-A177-3AD203B41FA5}">
                      <a16:colId xmlns:a16="http://schemas.microsoft.com/office/drawing/2014/main" val="20003"/>
                    </a:ext>
                  </a:extLst>
                </a:gridCol>
              </a:tblGrid>
              <a:tr h="576064">
                <a:tc>
                  <a:txBody>
                    <a:bodyPr/>
                    <a:lstStyle/>
                    <a:p>
                      <a:endParaRPr lang="en-US" dirty="0"/>
                    </a:p>
                  </a:txBody>
                  <a:tcPr/>
                </a:tc>
                <a:tc>
                  <a:txBody>
                    <a:bodyPr/>
                    <a:lstStyle/>
                    <a:p>
                      <a:r>
                        <a:rPr lang="en-US" dirty="0" smtClean="0"/>
                        <a:t>Merge Procedure</a:t>
                      </a:r>
                      <a:endParaRPr lang="en-US" dirty="0"/>
                    </a:p>
                  </a:txBody>
                  <a:tcPr/>
                </a:tc>
                <a:tc>
                  <a:txBody>
                    <a:bodyPr/>
                    <a:lstStyle/>
                    <a:p>
                      <a:r>
                        <a:rPr lang="en-US" dirty="0" smtClean="0"/>
                        <a:t>Span</a:t>
                      </a:r>
                      <a:endParaRPr lang="en-US" dirty="0"/>
                    </a:p>
                  </a:txBody>
                  <a:tcPr/>
                </a:tc>
                <a:tc>
                  <a:txBody>
                    <a:bodyPr/>
                    <a:lstStyle/>
                    <a:p>
                      <a:r>
                        <a:rPr lang="en-US" dirty="0" smtClean="0"/>
                        <a:t>Parallelism</a:t>
                      </a:r>
                      <a:endParaRPr lang="en-US" dirty="0"/>
                    </a:p>
                  </a:txBody>
                  <a:tcPr/>
                </a:tc>
                <a:extLst>
                  <a:ext uri="{0D108BD9-81ED-4DB2-BD59-A6C34878D82A}">
                    <a16:rowId xmlns:a16="http://schemas.microsoft.com/office/drawing/2014/main" val="10000"/>
                  </a:ext>
                </a:extLst>
              </a:tr>
              <a:tr h="514780">
                <a:tc>
                  <a:txBody>
                    <a:bodyPr/>
                    <a:lstStyle/>
                    <a:p>
                      <a:r>
                        <a:rPr lang="en-US" dirty="0" smtClean="0"/>
                        <a:t>Naïve</a:t>
                      </a:r>
                      <a:r>
                        <a:rPr lang="en-US" baseline="0" dirty="0" smtClean="0"/>
                        <a:t> merge</a:t>
                      </a:r>
                      <a:endParaRPr lang="en-US" dirty="0"/>
                    </a:p>
                  </a:txBody>
                  <a:tcPr/>
                </a:tc>
                <a:tc>
                  <a:txBody>
                    <a:bodyPr/>
                    <a:lstStyle/>
                    <a:p>
                      <a:r>
                        <a:rPr lang="el-GR" dirty="0" smtClean="0"/>
                        <a:t>Θ(</a:t>
                      </a:r>
                      <a:r>
                        <a:rPr lang="en-US" i="1" dirty="0" smtClean="0"/>
                        <a:t>n</a:t>
                      </a:r>
                      <a:r>
                        <a:rPr lang="en-US" dirty="0" smtClean="0"/>
                        <a:t>)</a:t>
                      </a:r>
                      <a:endParaRPr lang="en-US" dirty="0"/>
                    </a:p>
                  </a:txBody>
                  <a:tcPr/>
                </a:tc>
                <a:tc>
                  <a:txBody>
                    <a:bodyPr/>
                    <a:lstStyle/>
                    <a:p>
                      <a:r>
                        <a:rPr lang="el-GR" dirty="0" smtClean="0"/>
                        <a:t>Θ(</a:t>
                      </a:r>
                      <a:r>
                        <a:rPr lang="en-US" i="1" dirty="0" smtClean="0"/>
                        <a:t>n</a:t>
                      </a:r>
                      <a:r>
                        <a:rPr lang="en-US" dirty="0" smtClean="0"/>
                        <a:t>)</a:t>
                      </a:r>
                      <a:endParaRPr lang="en-US" dirty="0"/>
                    </a:p>
                  </a:txBody>
                  <a:tcPr/>
                </a:tc>
                <a:tc>
                  <a:txBody>
                    <a:bodyPr/>
                    <a:lstStyle/>
                    <a:p>
                      <a:r>
                        <a:rPr lang="el-GR" dirty="0" smtClean="0"/>
                        <a:t>Θ(</a:t>
                      </a:r>
                      <a:r>
                        <a:rPr lang="en-US" i="1" dirty="0" err="1" smtClean="0"/>
                        <a:t>lgn</a:t>
                      </a:r>
                      <a:r>
                        <a:rPr lang="en-US" dirty="0" smtClean="0"/>
                        <a:t>)</a:t>
                      </a:r>
                      <a:endParaRPr lang="en-US" dirty="0"/>
                    </a:p>
                  </a:txBody>
                  <a:tcPr/>
                </a:tc>
                <a:extLst>
                  <a:ext uri="{0D108BD9-81ED-4DB2-BD59-A6C34878D82A}">
                    <a16:rowId xmlns:a16="http://schemas.microsoft.com/office/drawing/2014/main" val="10001"/>
                  </a:ext>
                </a:extLst>
              </a:tr>
              <a:tr h="514780">
                <a:tc>
                  <a:txBody>
                    <a:bodyPr/>
                    <a:lstStyle/>
                    <a:p>
                      <a:r>
                        <a:rPr lang="en-US" dirty="0" smtClean="0"/>
                        <a:t>P-Merge</a:t>
                      </a:r>
                      <a:endParaRPr lang="en-US" dirty="0"/>
                    </a:p>
                  </a:txBody>
                  <a:tcPr/>
                </a:tc>
                <a:tc>
                  <a:txBody>
                    <a:bodyPr/>
                    <a:lstStyle/>
                    <a:p>
                      <a:r>
                        <a:rPr lang="el-GR" dirty="0" smtClean="0"/>
                        <a:t>Θ(</a:t>
                      </a:r>
                      <a:r>
                        <a:rPr lang="en-US" i="1" dirty="0" smtClean="0"/>
                        <a:t>lg</a:t>
                      </a:r>
                      <a:r>
                        <a:rPr lang="en-US" i="1" baseline="30000" dirty="0" smtClean="0"/>
                        <a:t>2</a:t>
                      </a:r>
                      <a:r>
                        <a:rPr lang="en-US" i="1" dirty="0" smtClean="0"/>
                        <a:t>n</a:t>
                      </a:r>
                      <a:r>
                        <a:rPr lang="en-US" dirty="0" smtClean="0"/>
                        <a:t>)</a:t>
                      </a:r>
                      <a:endParaRPr lang="en-US" dirty="0"/>
                    </a:p>
                  </a:txBody>
                  <a:tcPr/>
                </a:tc>
                <a:tc>
                  <a:txBody>
                    <a:bodyPr/>
                    <a:lstStyle/>
                    <a:p>
                      <a:r>
                        <a:rPr lang="el-GR" dirty="0" smtClean="0"/>
                        <a:t>Θ(</a:t>
                      </a:r>
                      <a:r>
                        <a:rPr lang="en-US" i="1" dirty="0" smtClean="0"/>
                        <a:t>lg</a:t>
                      </a:r>
                      <a:r>
                        <a:rPr lang="en-US" i="1" baseline="30000" dirty="0" smtClean="0"/>
                        <a:t>3</a:t>
                      </a:r>
                      <a:r>
                        <a:rPr lang="en-US" i="1" dirty="0" smtClean="0"/>
                        <a:t>n</a:t>
                      </a:r>
                      <a:r>
                        <a:rPr lang="en-US" dirty="0" smtClean="0"/>
                        <a:t>)</a:t>
                      </a:r>
                      <a:endParaRPr lang="en-US" dirty="0"/>
                    </a:p>
                  </a:txBody>
                  <a:tcPr/>
                </a:tc>
                <a:tc>
                  <a:txBody>
                    <a:bodyPr/>
                    <a:lstStyle/>
                    <a:p>
                      <a:r>
                        <a:rPr lang="el-GR" dirty="0" smtClean="0"/>
                        <a:t>Θ(</a:t>
                      </a:r>
                      <a:r>
                        <a:rPr lang="en-US" dirty="0" smtClean="0"/>
                        <a:t>n / </a:t>
                      </a:r>
                      <a:r>
                        <a:rPr lang="en-US" i="1" dirty="0" smtClean="0"/>
                        <a:t>lg</a:t>
                      </a:r>
                      <a:r>
                        <a:rPr lang="en-US" i="1" baseline="30000" dirty="0" smtClean="0"/>
                        <a:t>2</a:t>
                      </a:r>
                      <a:r>
                        <a:rPr lang="en-US" i="1" dirty="0" smtClean="0"/>
                        <a:t>n</a:t>
                      </a:r>
                      <a:r>
                        <a:rPr lang="en-US" dirty="0" smtClean="0"/>
                        <a:t>) </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487794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8100"/>
            <a:ext cx="9237339" cy="762000"/>
          </a:xfrm>
        </p:spPr>
        <p:txBody>
          <a:bodyPr/>
          <a:lstStyle/>
          <a:p>
            <a:r>
              <a:rPr lang="en-US" dirty="0"/>
              <a:t>Goal of the multi-threaded algorithm design</a:t>
            </a:r>
          </a:p>
        </p:txBody>
      </p:sp>
      <p:sp>
        <p:nvSpPr>
          <p:cNvPr id="3" name="Content Placeholder 2"/>
          <p:cNvSpPr>
            <a:spLocks noGrp="1"/>
          </p:cNvSpPr>
          <p:nvPr>
            <p:ph idx="1"/>
          </p:nvPr>
        </p:nvSpPr>
        <p:spPr/>
        <p:txBody>
          <a:bodyPr/>
          <a:lstStyle/>
          <a:p>
            <a:r>
              <a:rPr lang="en-US" dirty="0"/>
              <a:t>Goal of the </a:t>
            </a:r>
            <a:r>
              <a:rPr lang="en-US" dirty="0" smtClean="0"/>
              <a:t>multi-threaded algorithm </a:t>
            </a:r>
            <a:r>
              <a:rPr lang="en-US" dirty="0"/>
              <a:t>design – </a:t>
            </a:r>
            <a:r>
              <a:rPr lang="en-US" i="1" dirty="0"/>
              <a:t>increase parallelism</a:t>
            </a:r>
            <a:r>
              <a:rPr lang="en-US" i="1" dirty="0" smtClean="0"/>
              <a:t>.</a:t>
            </a:r>
          </a:p>
          <a:p>
            <a:pPr lvl="1"/>
            <a:r>
              <a:rPr lang="en-US" i="1" dirty="0" smtClean="0"/>
              <a:t>Parallelism = work / span</a:t>
            </a:r>
            <a:endParaRPr lang="en-US" dirty="0"/>
          </a:p>
          <a:p>
            <a:pPr lvl="1"/>
            <a:r>
              <a:rPr lang="en-US" dirty="0"/>
              <a:t>Usually achieved by decreasing </a:t>
            </a:r>
            <a:r>
              <a:rPr lang="en-US" dirty="0" smtClean="0"/>
              <a:t>span</a:t>
            </a:r>
          </a:p>
          <a:p>
            <a:pPr lvl="2"/>
            <a:r>
              <a:rPr lang="en-US" dirty="0" err="1" smtClean="0"/>
              <a:t>MergeSort</a:t>
            </a:r>
            <a:r>
              <a:rPr lang="en-US" dirty="0" smtClean="0"/>
              <a:t> without P-Merge and with P-Merge</a:t>
            </a:r>
          </a:p>
          <a:p>
            <a:pPr lvl="2"/>
            <a:r>
              <a:rPr lang="el-GR" dirty="0"/>
              <a:t>Θ(</a:t>
            </a:r>
            <a:r>
              <a:rPr lang="en-US" i="1" dirty="0"/>
              <a:t>n</a:t>
            </a:r>
            <a:r>
              <a:rPr lang="en-US" dirty="0"/>
              <a:t>) </a:t>
            </a:r>
            <a:r>
              <a:rPr lang="en-US" dirty="0" smtClean="0"/>
              <a:t>vs. </a:t>
            </a:r>
            <a:r>
              <a:rPr lang="el-GR" dirty="0" smtClean="0"/>
              <a:t>Θ(</a:t>
            </a:r>
            <a:r>
              <a:rPr lang="en-US" i="1" dirty="0"/>
              <a:t>lg</a:t>
            </a:r>
            <a:r>
              <a:rPr lang="en-US" i="1" baseline="30000" dirty="0"/>
              <a:t>3</a:t>
            </a:r>
            <a:r>
              <a:rPr lang="en-US" i="1" dirty="0"/>
              <a:t>n</a:t>
            </a:r>
            <a:r>
              <a:rPr lang="en-US" dirty="0"/>
              <a:t>)</a:t>
            </a:r>
          </a:p>
          <a:p>
            <a:pPr lvl="1"/>
            <a:r>
              <a:rPr lang="en-US" dirty="0"/>
              <a:t>It may pay off to slightly increase work, if span can be decreased significantly (in practice, relevant for highly parallel systems, such as supercomputers, </a:t>
            </a:r>
            <a:r>
              <a:rPr lang="en-US" dirty="0" smtClean="0"/>
              <a:t>GPUs</a:t>
            </a:r>
            <a:r>
              <a:rPr lang="en-US" dirty="0"/>
              <a:t>)</a:t>
            </a:r>
          </a:p>
          <a:p>
            <a:endParaRPr lang="en-US" dirty="0"/>
          </a:p>
          <a:p>
            <a:endParaRPr lang="en-US" dirty="0"/>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47</a:t>
            </a:fld>
            <a:endParaRPr lang="en-GB"/>
          </a:p>
        </p:txBody>
      </p:sp>
    </p:spTree>
    <p:extLst>
      <p:ext uri="{BB962C8B-B14F-4D97-AF65-F5344CB8AC3E}">
        <p14:creationId xmlns:p14="http://schemas.microsoft.com/office/powerpoint/2010/main" val="3245313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ILO of Lecture 10</a:t>
            </a:r>
            <a:endParaRPr lang="en-US" dirty="0"/>
          </a:p>
        </p:txBody>
      </p:sp>
      <p:sp>
        <p:nvSpPr>
          <p:cNvPr id="3" name="内容占位符 2"/>
          <p:cNvSpPr>
            <a:spLocks noGrp="1"/>
          </p:cNvSpPr>
          <p:nvPr>
            <p:ph idx="1"/>
          </p:nvPr>
        </p:nvSpPr>
        <p:spPr/>
        <p:txBody>
          <a:bodyPr/>
          <a:lstStyle/>
          <a:p>
            <a:r>
              <a:rPr lang="en-US" dirty="0" smtClean="0"/>
              <a:t>Multithreaded algorithms</a:t>
            </a:r>
          </a:p>
          <a:p>
            <a:pPr lvl="1"/>
            <a:r>
              <a:rPr lang="en-US" dirty="0" smtClean="0"/>
              <a:t>to </a:t>
            </a:r>
            <a:r>
              <a:rPr lang="en-US" dirty="0"/>
              <a:t>understand the model of dynamic </a:t>
            </a:r>
            <a:r>
              <a:rPr lang="en-US" dirty="0" smtClean="0"/>
              <a:t>multithreading, including </a:t>
            </a:r>
            <a:r>
              <a:rPr lang="en-US" b="1" dirty="0" smtClean="0">
                <a:solidFill>
                  <a:srgbClr val="FF0000"/>
                </a:solidFill>
              </a:rPr>
              <a:t>nested parallelism </a:t>
            </a:r>
            <a:r>
              <a:rPr lang="en-US" dirty="0" smtClean="0"/>
              <a:t>and </a:t>
            </a:r>
            <a:r>
              <a:rPr lang="en-US" b="1" dirty="0" smtClean="0">
                <a:solidFill>
                  <a:srgbClr val="FF0000"/>
                </a:solidFill>
              </a:rPr>
              <a:t>parallel loops</a:t>
            </a:r>
            <a:r>
              <a:rPr lang="en-US" dirty="0" smtClean="0"/>
              <a:t>;</a:t>
            </a:r>
            <a:endParaRPr lang="en-US" dirty="0"/>
          </a:p>
          <a:p>
            <a:pPr lvl="1"/>
            <a:r>
              <a:rPr lang="en-US" dirty="0"/>
              <a:t>to understand </a:t>
            </a:r>
            <a:r>
              <a:rPr lang="en-US" b="1" dirty="0" smtClean="0">
                <a:solidFill>
                  <a:srgbClr val="FF0000"/>
                </a:solidFill>
              </a:rPr>
              <a:t>work, span, </a:t>
            </a:r>
            <a:r>
              <a:rPr lang="en-US" dirty="0" smtClean="0"/>
              <a:t>and </a:t>
            </a:r>
            <a:r>
              <a:rPr lang="en-US" b="1" dirty="0" smtClean="0">
                <a:solidFill>
                  <a:srgbClr val="FF0000"/>
                </a:solidFill>
              </a:rPr>
              <a:t>parallelism</a:t>
            </a:r>
            <a:r>
              <a:rPr lang="en-US" dirty="0" smtClean="0"/>
              <a:t> — </a:t>
            </a:r>
            <a:r>
              <a:rPr lang="en-US" dirty="0"/>
              <a:t>the concepts necessary for the analysis of multithreaded algorithms;</a:t>
            </a:r>
          </a:p>
          <a:p>
            <a:pPr lvl="1"/>
            <a:r>
              <a:rPr lang="en-US" dirty="0"/>
              <a:t>to understand and be able to analyze the multithreaded merge sort algorithm.</a:t>
            </a:r>
          </a:p>
          <a:p>
            <a:pPr lvl="1"/>
            <a:endParaRPr lang="en-US" dirty="0"/>
          </a:p>
        </p:txBody>
      </p:sp>
      <p:sp>
        <p:nvSpPr>
          <p:cNvPr id="4" name="灯片编号占位符 3"/>
          <p:cNvSpPr>
            <a:spLocks noGrp="1"/>
          </p:cNvSpPr>
          <p:nvPr>
            <p:ph type="sldNum" sz="quarter" idx="11"/>
          </p:nvPr>
        </p:nvSpPr>
        <p:spPr/>
        <p:txBody>
          <a:bodyPr/>
          <a:lstStyle/>
          <a:p>
            <a:pPr>
              <a:defRPr/>
            </a:pPr>
            <a:fld id="{90EA65E9-F84A-4144-A08A-59273FAD0F9D}" type="slidenum">
              <a:rPr lang="en-GB" smtClean="0"/>
              <a:pPr>
                <a:defRPr/>
              </a:pPr>
              <a:t>48</a:t>
            </a:fld>
            <a:endParaRPr lang="en-GB"/>
          </a:p>
        </p:txBody>
      </p:sp>
    </p:spTree>
    <p:extLst>
      <p:ext uri="{BB962C8B-B14F-4D97-AF65-F5344CB8AC3E}">
        <p14:creationId xmlns:p14="http://schemas.microsoft.com/office/powerpoint/2010/main" val="3203889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vs. dynamic threading</a:t>
            </a:r>
            <a:endParaRPr lang="en-US" dirty="0"/>
          </a:p>
        </p:txBody>
      </p:sp>
      <p:sp>
        <p:nvSpPr>
          <p:cNvPr id="3" name="Content Placeholder 2"/>
          <p:cNvSpPr>
            <a:spLocks noGrp="1"/>
          </p:cNvSpPr>
          <p:nvPr>
            <p:ph idx="1"/>
          </p:nvPr>
        </p:nvSpPr>
        <p:spPr/>
        <p:txBody>
          <a:bodyPr/>
          <a:lstStyle/>
          <a:p>
            <a:r>
              <a:rPr lang="en-US" dirty="0" smtClean="0"/>
              <a:t>Static threading</a:t>
            </a:r>
          </a:p>
          <a:p>
            <a:pPr lvl="1"/>
            <a:r>
              <a:rPr lang="en-US" dirty="0" smtClean="0"/>
              <a:t>Each thread maintains an associated program counter and executes code independently of the other threads. </a:t>
            </a:r>
          </a:p>
          <a:p>
            <a:pPr lvl="1"/>
            <a:r>
              <a:rPr lang="en-US" dirty="0" smtClean="0"/>
              <a:t>Threads persist for the duration of a computation. </a:t>
            </a:r>
          </a:p>
          <a:p>
            <a:pPr lvl="1"/>
            <a:r>
              <a:rPr lang="en-US" dirty="0" smtClean="0"/>
              <a:t>Directly using static threading is difficult and error-prone. </a:t>
            </a:r>
          </a:p>
          <a:p>
            <a:r>
              <a:rPr lang="en-US" dirty="0" smtClean="0"/>
              <a:t>Dynamic threading</a:t>
            </a:r>
          </a:p>
          <a:p>
            <a:pPr lvl="1"/>
            <a:r>
              <a:rPr lang="en-US" dirty="0" smtClean="0"/>
              <a:t>Specify parallelism in applications without worrying implementation details. </a:t>
            </a:r>
          </a:p>
          <a:p>
            <a:pPr lvl="1"/>
            <a:r>
              <a:rPr lang="en-US" dirty="0" smtClean="0"/>
              <a:t>A </a:t>
            </a:r>
            <a:r>
              <a:rPr lang="en-US" b="1" i="1" dirty="0" smtClean="0"/>
              <a:t>concurrency platform’s scheduler </a:t>
            </a:r>
            <a:r>
              <a:rPr lang="en-US" dirty="0" smtClean="0"/>
              <a:t>does communication, load balancing, etc. </a:t>
            </a:r>
          </a:p>
          <a:p>
            <a:pPr lvl="1"/>
            <a:r>
              <a:rPr lang="en-US" b="1" i="1" dirty="0" smtClean="0">
                <a:solidFill>
                  <a:srgbClr val="FF0000"/>
                </a:solidFill>
              </a:rPr>
              <a:t>Nested parallelism and parallel loops. </a:t>
            </a:r>
            <a:endParaRPr lang="en-US" b="1" i="1" dirty="0">
              <a:solidFill>
                <a:srgbClr val="FF0000"/>
              </a:solidFill>
            </a:endParaRPr>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5</a:t>
            </a:fld>
            <a:endParaRPr lang="en-GB"/>
          </a:p>
        </p:txBody>
      </p:sp>
    </p:spTree>
    <p:extLst>
      <p:ext uri="{BB962C8B-B14F-4D97-AF65-F5344CB8AC3E}">
        <p14:creationId xmlns:p14="http://schemas.microsoft.com/office/powerpoint/2010/main" val="213378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9532" y="1353796"/>
            <a:ext cx="7921625" cy="482790"/>
          </a:xfrm>
          <a:prstGeom prst="rect">
            <a:avLst/>
          </a:prstGeom>
          <a:solidFill>
            <a:srgbClr val="92D050"/>
          </a:solidFill>
          <a:ln w="9525" algn="ctr">
            <a:solidFill>
              <a:schemeClr val="tx1"/>
            </a:solidFill>
            <a:round/>
            <a:headEnd/>
            <a:tailEnd/>
          </a:ln>
        </p:spPr>
        <p:txBody>
          <a:bodyPr/>
          <a:lstStyle/>
          <a:p>
            <a:endParaRPr lang="en-US"/>
          </a:p>
        </p:txBody>
      </p:sp>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t>Nested parallelism</a:t>
            </a:r>
          </a:p>
          <a:p>
            <a:r>
              <a:rPr lang="en-US" dirty="0" smtClean="0"/>
              <a:t>Work</a:t>
            </a:r>
            <a:r>
              <a:rPr lang="en-US" dirty="0"/>
              <a:t>, span, and </a:t>
            </a:r>
            <a:r>
              <a:rPr lang="en-US" dirty="0" smtClean="0"/>
              <a:t>parallelism</a:t>
            </a:r>
          </a:p>
          <a:p>
            <a:r>
              <a:rPr lang="en-US" dirty="0"/>
              <a:t>Parallel loops </a:t>
            </a:r>
            <a:endParaRPr lang="en-US" dirty="0" smtClean="0"/>
          </a:p>
          <a:p>
            <a:r>
              <a:rPr lang="en-US" dirty="0" smtClean="0"/>
              <a:t>Multithreaded merge sort</a:t>
            </a:r>
          </a:p>
        </p:txBody>
      </p:sp>
      <p:sp>
        <p:nvSpPr>
          <p:cNvPr id="4" name="Slide Number Placeholder 3"/>
          <p:cNvSpPr>
            <a:spLocks noGrp="1"/>
          </p:cNvSpPr>
          <p:nvPr>
            <p:ph type="sldNum" sz="quarter" idx="11"/>
          </p:nvPr>
        </p:nvSpPr>
        <p:spPr/>
        <p:txBody>
          <a:bodyPr/>
          <a:lstStyle/>
          <a:p>
            <a:pPr>
              <a:defRPr/>
            </a:pPr>
            <a:fld id="{90EA65E9-F84A-4144-A08A-59273FAD0F9D}" type="slidenum">
              <a:rPr lang="en-GB" smtClean="0"/>
              <a:pPr>
                <a:defRPr/>
              </a:pPr>
              <a:t>6</a:t>
            </a:fld>
            <a:endParaRPr lang="en-GB"/>
          </a:p>
        </p:txBody>
      </p:sp>
    </p:spTree>
    <p:extLst>
      <p:ext uri="{BB962C8B-B14F-4D97-AF65-F5344CB8AC3E}">
        <p14:creationId xmlns:p14="http://schemas.microsoft.com/office/powerpoint/2010/main" val="72983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a:t>
            </a:r>
            <a:r>
              <a:rPr lang="en-US" dirty="0" smtClean="0"/>
              <a:t>Numbers</a:t>
            </a:r>
            <a:endParaRPr lang="en-US" dirty="0"/>
          </a:p>
        </p:txBody>
      </p:sp>
      <p:sp>
        <p:nvSpPr>
          <p:cNvPr id="3" name="Content Placeholder 2"/>
          <p:cNvSpPr>
            <a:spLocks noGrp="1"/>
          </p:cNvSpPr>
          <p:nvPr>
            <p:ph idx="1"/>
          </p:nvPr>
        </p:nvSpPr>
        <p:spPr/>
        <p:txBody>
          <a:bodyPr/>
          <a:lstStyle/>
          <a:p>
            <a:r>
              <a:rPr lang="en-US" i="1" dirty="0"/>
              <a:t>Leonardo Fibonacci (1202)</a:t>
            </a:r>
            <a:r>
              <a:rPr lang="en-US" dirty="0"/>
              <a:t>: </a:t>
            </a:r>
            <a:endParaRPr lang="en-US" dirty="0" smtClean="0"/>
          </a:p>
          <a:p>
            <a:pPr lvl="1"/>
            <a:r>
              <a:rPr lang="en-US" dirty="0" smtClean="0"/>
              <a:t>We have a rabbit in the beginning. </a:t>
            </a:r>
            <a:endParaRPr lang="en-US" dirty="0"/>
          </a:p>
          <a:p>
            <a:pPr lvl="1"/>
            <a:r>
              <a:rPr lang="en-US" dirty="0"/>
              <a:t>A rabbit starts producing offspring on the second generation after its birth and produces one child each </a:t>
            </a:r>
            <a:r>
              <a:rPr lang="en-US" dirty="0" smtClean="0"/>
              <a:t>generation.</a:t>
            </a:r>
            <a:endParaRPr lang="en-US" dirty="0"/>
          </a:p>
          <a:p>
            <a:pPr lvl="1"/>
            <a:r>
              <a:rPr lang="en-US" dirty="0"/>
              <a:t>How many rabbits will there be after </a:t>
            </a:r>
            <a:r>
              <a:rPr lang="en-US" i="1" dirty="0"/>
              <a:t>n </a:t>
            </a:r>
            <a:r>
              <a:rPr lang="en-US" dirty="0"/>
              <a:t>generations?</a:t>
            </a:r>
          </a:p>
          <a:p>
            <a:endParaRPr lang="en-US" dirty="0"/>
          </a:p>
        </p:txBody>
      </p:sp>
      <p:sp>
        <p:nvSpPr>
          <p:cNvPr id="4" name="Slide Number Placeholder 3"/>
          <p:cNvSpPr>
            <a:spLocks noGrp="1"/>
          </p:cNvSpPr>
          <p:nvPr>
            <p:ph type="sldNum" sz="quarter" idx="11"/>
          </p:nvPr>
        </p:nvSpPr>
        <p:spPr/>
        <p:txBody>
          <a:bodyPr/>
          <a:lstStyle/>
          <a:p>
            <a:pPr>
              <a:defRPr/>
            </a:pPr>
            <a:fld id="{A13F9D62-823F-4106-AE85-DC4DC6BFF9D1}" type="slidenum">
              <a:rPr lang="en-GB" smtClean="0"/>
              <a:pPr>
                <a:defRPr/>
              </a:pPr>
              <a:t>7</a:t>
            </a:fld>
            <a:endParaRPr lang="en-GB"/>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356992"/>
            <a:ext cx="901382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827584" y="3356992"/>
            <a:ext cx="768752" cy="2808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1596336" y="3356992"/>
            <a:ext cx="784871" cy="2808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2339752" y="3313323"/>
            <a:ext cx="1512168" cy="2808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5" name="Rectangle 14"/>
          <p:cNvSpPr/>
          <p:nvPr/>
        </p:nvSpPr>
        <p:spPr bwMode="auto">
          <a:xfrm>
            <a:off x="3851920" y="3371733"/>
            <a:ext cx="2376264" cy="2808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6228183" y="3371733"/>
            <a:ext cx="2821137" cy="2808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51058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a:t>
            </a:r>
            <a:r>
              <a:rPr lang="en-US" dirty="0" smtClean="0"/>
              <a:t>Numbers (2)</a:t>
            </a:r>
            <a:endParaRPr lang="en-US" dirty="0"/>
          </a:p>
        </p:txBody>
      </p:sp>
      <p:sp>
        <p:nvSpPr>
          <p:cNvPr id="3" name="Content Placeholder 2"/>
          <p:cNvSpPr>
            <a:spLocks noGrp="1"/>
          </p:cNvSpPr>
          <p:nvPr>
            <p:ph idx="1"/>
          </p:nvPr>
        </p:nvSpPr>
        <p:spPr/>
        <p:txBody>
          <a:bodyPr/>
          <a:lstStyle/>
          <a:p>
            <a:r>
              <a:rPr lang="en-US" i="1" dirty="0"/>
              <a:t>F(n)= F(n-1)+ F(n-2)</a:t>
            </a:r>
            <a:endParaRPr lang="en-US" dirty="0"/>
          </a:p>
          <a:p>
            <a:r>
              <a:rPr lang="en-US" i="1" dirty="0"/>
              <a:t>F(0)</a:t>
            </a:r>
            <a:r>
              <a:rPr lang="en-US" i="1" baseline="-25000" dirty="0"/>
              <a:t> </a:t>
            </a:r>
            <a:r>
              <a:rPr lang="en-US" i="1" dirty="0"/>
              <a:t>=0, F(1)</a:t>
            </a:r>
            <a:r>
              <a:rPr lang="en-US" i="1" baseline="-25000" dirty="0"/>
              <a:t> </a:t>
            </a:r>
            <a:r>
              <a:rPr lang="en-US" i="1" dirty="0"/>
              <a:t>=1</a:t>
            </a:r>
            <a:endParaRPr lang="en-US" dirty="0"/>
          </a:p>
          <a:p>
            <a:r>
              <a:rPr lang="en-US" dirty="0"/>
              <a:t>0, 1, 1, 2, 3, 5, 8, 13, 21, 34 … </a:t>
            </a:r>
          </a:p>
          <a:p>
            <a:endParaRPr lang="en-US" dirty="0"/>
          </a:p>
          <a:p>
            <a:endParaRPr lang="en-US" dirty="0"/>
          </a:p>
          <a:p>
            <a:endParaRPr lang="en-US" dirty="0"/>
          </a:p>
          <a:p>
            <a:endParaRPr lang="en-US" dirty="0" smtClean="0"/>
          </a:p>
          <a:p>
            <a:endParaRPr lang="en-US" dirty="0"/>
          </a:p>
          <a:p>
            <a:endParaRPr lang="en-US" dirty="0" smtClean="0"/>
          </a:p>
          <a:p>
            <a:endParaRPr lang="en-US" dirty="0" smtClean="0"/>
          </a:p>
          <a:p>
            <a:r>
              <a:rPr lang="en-US" dirty="0" smtClean="0"/>
              <a:t>Straightforward recursive procedure is </a:t>
            </a:r>
            <a:r>
              <a:rPr lang="en-US" dirty="0" smtClean="0">
                <a:solidFill>
                  <a:srgbClr val="FF0000"/>
                </a:solidFill>
              </a:rPr>
              <a:t>very </a:t>
            </a:r>
            <a:r>
              <a:rPr lang="en-US" dirty="0" err="1" smtClean="0">
                <a:solidFill>
                  <a:srgbClr val="FF0000"/>
                </a:solidFill>
              </a:rPr>
              <a:t>very</a:t>
            </a:r>
            <a:r>
              <a:rPr lang="en-US" dirty="0" smtClean="0">
                <a:solidFill>
                  <a:srgbClr val="FF0000"/>
                </a:solidFill>
              </a:rPr>
              <a:t> slow</a:t>
            </a:r>
            <a:r>
              <a:rPr lang="en-US" dirty="0" smtClean="0"/>
              <a:t>!</a:t>
            </a:r>
          </a:p>
          <a:p>
            <a:r>
              <a:rPr lang="en-US" dirty="0" smtClean="0"/>
              <a:t>Why</a:t>
            </a:r>
            <a:r>
              <a:rPr lang="en-US" dirty="0"/>
              <a:t>? How slow? </a:t>
            </a:r>
            <a:endParaRPr lang="en-US" dirty="0" smtClean="0"/>
          </a:p>
          <a:p>
            <a:r>
              <a:rPr lang="en-US" dirty="0" smtClean="0"/>
              <a:t>Let’s draw the recursion tree.</a:t>
            </a:r>
          </a:p>
          <a:p>
            <a:endParaRPr lang="en-US" dirty="0"/>
          </a:p>
        </p:txBody>
      </p:sp>
      <p:sp>
        <p:nvSpPr>
          <p:cNvPr id="4" name="Slide Number Placeholder 3"/>
          <p:cNvSpPr>
            <a:spLocks noGrp="1"/>
          </p:cNvSpPr>
          <p:nvPr>
            <p:ph type="sldNum" sz="quarter" idx="11"/>
          </p:nvPr>
        </p:nvSpPr>
        <p:spPr/>
        <p:txBody>
          <a:bodyPr/>
          <a:lstStyle/>
          <a:p>
            <a:pPr>
              <a:defRPr/>
            </a:pPr>
            <a:fld id="{A13F9D62-823F-4106-AE85-DC4DC6BFF9D1}" type="slidenum">
              <a:rPr lang="en-GB" smtClean="0"/>
              <a:pPr>
                <a:defRPr/>
              </a:pPr>
              <a:t>8</a:t>
            </a:fld>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926" y="2492896"/>
            <a:ext cx="34194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31840" y="5752003"/>
            <a:ext cx="914033" cy="461665"/>
          </a:xfrm>
          <a:prstGeom prst="rect">
            <a:avLst/>
          </a:prstGeom>
          <a:noFill/>
        </p:spPr>
        <p:txBody>
          <a:bodyPr wrap="none" rtlCol="0">
            <a:spAutoFit/>
          </a:bodyPr>
          <a:lstStyle/>
          <a:p>
            <a:r>
              <a:rPr lang="en-US" dirty="0" smtClean="0">
                <a:solidFill>
                  <a:srgbClr val="FF0000"/>
                </a:solidFill>
              </a:rPr>
              <a:t>O(2</a:t>
            </a:r>
            <a:r>
              <a:rPr lang="en-US" baseline="30000" dirty="0" smtClean="0">
                <a:solidFill>
                  <a:srgbClr val="FF0000"/>
                </a:solidFill>
              </a:rPr>
              <a:t>n</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94902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0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4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4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10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4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(3</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A13F9D62-823F-4106-AE85-DC4DC6BFF9D1}" type="slidenum">
              <a:rPr lang="en-GB" smtClean="0"/>
              <a:pPr>
                <a:defRPr/>
              </a:pPr>
              <a:t>9</a:t>
            </a:fld>
            <a:endParaRPr lang="en-GB"/>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96" y="1132518"/>
            <a:ext cx="8251985" cy="336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467544" y="4869160"/>
            <a:ext cx="8448882"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accent2"/>
              </a:buClr>
              <a:buSzPct val="50000"/>
              <a:buFont typeface="ZapfDingbats" pitchFamily="82" charset="2"/>
              <a:buChar char="u"/>
              <a:defRPr>
                <a:solidFill>
                  <a:schemeClr val="tx1"/>
                </a:solidFill>
                <a:latin typeface="+mn-lt"/>
              </a:defRPr>
            </a:lvl3pPr>
            <a:lvl4pPr marL="1562100" indent="-228600" algn="l" rtl="0" eaLnBrk="0" fontAlgn="base" hangingPunct="0">
              <a:spcBef>
                <a:spcPct val="20000"/>
              </a:spcBef>
              <a:spcAft>
                <a:spcPct val="0"/>
              </a:spcAft>
              <a:buClr>
                <a:schemeClr val="accent2"/>
              </a:buClr>
              <a:buSzPct val="60000"/>
              <a:buFont typeface="Monotype Sorts" pitchFamily="2" charset="2"/>
              <a:buChar char="s"/>
              <a:defRPr sz="1600">
                <a:solidFill>
                  <a:schemeClr val="tx1"/>
                </a:solidFill>
                <a:latin typeface="+mn-lt"/>
              </a:defRPr>
            </a:lvl4pPr>
            <a:lvl5pPr marL="1981200" indent="-228600" algn="l" rtl="0" eaLnBrk="0" fontAlgn="base" hangingPunct="0">
              <a:spcBef>
                <a:spcPct val="20000"/>
              </a:spcBef>
              <a:spcAft>
                <a:spcPct val="0"/>
              </a:spcAft>
              <a:buClr>
                <a:schemeClr val="accent2"/>
              </a:buClr>
              <a:buChar char="–"/>
              <a:defRPr sz="1400">
                <a:solidFill>
                  <a:schemeClr val="tx1"/>
                </a:solidFill>
                <a:latin typeface="+mn-lt"/>
              </a:defRPr>
            </a:lvl5pPr>
            <a:lvl6pPr marL="2438400" indent="-228600" algn="l" rtl="0" eaLnBrk="0" fontAlgn="base" hangingPunct="0">
              <a:spcBef>
                <a:spcPct val="20000"/>
              </a:spcBef>
              <a:spcAft>
                <a:spcPct val="0"/>
              </a:spcAft>
              <a:buClr>
                <a:schemeClr val="accent2"/>
              </a:buClr>
              <a:buChar char="–"/>
              <a:defRPr sz="1400">
                <a:solidFill>
                  <a:schemeClr val="tx1"/>
                </a:solidFill>
                <a:latin typeface="+mn-lt"/>
              </a:defRPr>
            </a:lvl6pPr>
            <a:lvl7pPr marL="2895600" indent="-228600" algn="l" rtl="0" eaLnBrk="0" fontAlgn="base" hangingPunct="0">
              <a:spcBef>
                <a:spcPct val="20000"/>
              </a:spcBef>
              <a:spcAft>
                <a:spcPct val="0"/>
              </a:spcAft>
              <a:buClr>
                <a:schemeClr val="accent2"/>
              </a:buClr>
              <a:buChar char="–"/>
              <a:defRPr sz="1400">
                <a:solidFill>
                  <a:schemeClr val="tx1"/>
                </a:solidFill>
                <a:latin typeface="+mn-lt"/>
              </a:defRPr>
            </a:lvl7pPr>
            <a:lvl8pPr marL="3352800" indent="-228600" algn="l" rtl="0" eaLnBrk="0" fontAlgn="base" hangingPunct="0">
              <a:spcBef>
                <a:spcPct val="20000"/>
              </a:spcBef>
              <a:spcAft>
                <a:spcPct val="0"/>
              </a:spcAft>
              <a:buClr>
                <a:schemeClr val="accent2"/>
              </a:buClr>
              <a:buChar char="–"/>
              <a:defRPr sz="1400">
                <a:solidFill>
                  <a:schemeClr val="tx1"/>
                </a:solidFill>
                <a:latin typeface="+mn-lt"/>
              </a:defRPr>
            </a:lvl8pPr>
            <a:lvl9pPr marL="3810000" indent="-228600" algn="l" rtl="0" eaLnBrk="0" fontAlgn="base" hangingPunct="0">
              <a:spcBef>
                <a:spcPct val="20000"/>
              </a:spcBef>
              <a:spcAft>
                <a:spcPct val="0"/>
              </a:spcAft>
              <a:buClr>
                <a:schemeClr val="accent2"/>
              </a:buClr>
              <a:buChar char="–"/>
              <a:defRPr sz="1400">
                <a:solidFill>
                  <a:schemeClr val="tx1"/>
                </a:solidFill>
                <a:latin typeface="+mn-lt"/>
              </a:defRPr>
            </a:lvl9pPr>
          </a:lstStyle>
          <a:p>
            <a:r>
              <a:rPr lang="en-US" dirty="0" smtClean="0"/>
              <a:t>We </a:t>
            </a:r>
            <a:r>
              <a:rPr lang="en-US" dirty="0"/>
              <a:t>keep calculating the same value over and over!</a:t>
            </a:r>
          </a:p>
          <a:p>
            <a:pPr lvl="1"/>
            <a:r>
              <a:rPr lang="en-US" dirty="0" smtClean="0"/>
              <a:t>Sub-problems </a:t>
            </a:r>
            <a:r>
              <a:rPr lang="en-US" dirty="0"/>
              <a:t>are overlapping – they share </a:t>
            </a:r>
            <a:r>
              <a:rPr lang="en-US" dirty="0" smtClean="0"/>
              <a:t>sub-sub-problems.</a:t>
            </a:r>
          </a:p>
          <a:p>
            <a:r>
              <a:rPr lang="en-US" kern="0" dirty="0" smtClean="0"/>
              <a:t>Do you still remember how we can avoid calculating the same </a:t>
            </a:r>
            <a:r>
              <a:rPr lang="en-US" kern="0" dirty="0" smtClean="0"/>
              <a:t>sub-problems</a:t>
            </a:r>
            <a:r>
              <a:rPr lang="en-US" kern="0" dirty="0" smtClean="0"/>
              <a:t>?</a:t>
            </a:r>
            <a:endParaRPr lang="en-US" kern="0" dirty="0"/>
          </a:p>
        </p:txBody>
      </p:sp>
      <p:grpSp>
        <p:nvGrpSpPr>
          <p:cNvPr id="9" name="Group 8"/>
          <p:cNvGrpSpPr/>
          <p:nvPr/>
        </p:nvGrpSpPr>
        <p:grpSpPr>
          <a:xfrm>
            <a:off x="4065192" y="3717032"/>
            <a:ext cx="4813541" cy="3312368"/>
            <a:chOff x="4932040" y="548680"/>
            <a:chExt cx="4813541" cy="3938736"/>
          </a:xfrm>
        </p:grpSpPr>
        <p:sp>
          <p:nvSpPr>
            <p:cNvPr id="6" name="Explosion 1 5"/>
            <p:cNvSpPr/>
            <p:nvPr/>
          </p:nvSpPr>
          <p:spPr bwMode="auto">
            <a:xfrm>
              <a:off x="4932040" y="548680"/>
              <a:ext cx="4813541" cy="3938736"/>
            </a:xfrm>
            <a:prstGeom prst="irregularSeal1">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3" name="TextBox 2"/>
            <p:cNvSpPr txBox="1"/>
            <p:nvPr/>
          </p:nvSpPr>
          <p:spPr>
            <a:xfrm>
              <a:off x="5311876" y="1700808"/>
              <a:ext cx="4053867" cy="1200329"/>
            </a:xfrm>
            <a:prstGeom prst="rect">
              <a:avLst/>
            </a:prstGeom>
            <a:noFill/>
          </p:spPr>
          <p:txBody>
            <a:bodyPr wrap="none" rtlCol="0">
              <a:spAutoFit/>
            </a:bodyPr>
            <a:lstStyle/>
            <a:p>
              <a:r>
                <a:rPr lang="en-US" dirty="0" smtClean="0">
                  <a:solidFill>
                    <a:srgbClr val="FF0000"/>
                  </a:solidFill>
                </a:rPr>
                <a:t>Dynamic Programming</a:t>
              </a:r>
            </a:p>
            <a:p>
              <a:pPr lvl="1"/>
              <a:r>
                <a:rPr lang="en-US" dirty="0" err="1" smtClean="0">
                  <a:solidFill>
                    <a:srgbClr val="FF0000"/>
                  </a:solidFill>
                </a:rPr>
                <a:t>Memoization</a:t>
              </a:r>
              <a:r>
                <a:rPr lang="en-US" dirty="0" smtClean="0">
                  <a:solidFill>
                    <a:srgbClr val="FF0000"/>
                  </a:solidFill>
                </a:rPr>
                <a:t> (Top Down)</a:t>
              </a:r>
            </a:p>
            <a:p>
              <a:pPr lvl="1"/>
              <a:r>
                <a:rPr lang="en-US" dirty="0">
                  <a:solidFill>
                    <a:srgbClr val="FF0000"/>
                  </a:solidFill>
                </a:rPr>
                <a:t>Tabulation (Bottom Up)</a:t>
              </a:r>
              <a:endParaRPr lang="en-US" dirty="0">
                <a:solidFill>
                  <a:srgbClr val="FF0000"/>
                </a:solidFill>
              </a:endParaRPr>
            </a:p>
          </p:txBody>
        </p:sp>
      </p:grpSp>
      <p:sp>
        <p:nvSpPr>
          <p:cNvPr id="5" name="Explosion 1 4"/>
          <p:cNvSpPr/>
          <p:nvPr/>
        </p:nvSpPr>
        <p:spPr bwMode="auto">
          <a:xfrm>
            <a:off x="5580112" y="1844824"/>
            <a:ext cx="72008" cy="45719"/>
          </a:xfrm>
          <a:prstGeom prst="irregularSeal1">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0" name="Isosceles Triangle 9"/>
          <p:cNvSpPr/>
          <p:nvPr/>
        </p:nvSpPr>
        <p:spPr bwMode="auto">
          <a:xfrm>
            <a:off x="4860032" y="1657917"/>
            <a:ext cx="4279705" cy="2275139"/>
          </a:xfrm>
          <a:prstGeom prst="triangl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2" name="Isosceles Triangle 11"/>
          <p:cNvSpPr/>
          <p:nvPr/>
        </p:nvSpPr>
        <p:spPr bwMode="auto">
          <a:xfrm>
            <a:off x="3059832" y="2260827"/>
            <a:ext cx="2160240" cy="1672229"/>
          </a:xfrm>
          <a:prstGeom prst="triangl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3" name="Isosceles Triangle 12"/>
          <p:cNvSpPr/>
          <p:nvPr/>
        </p:nvSpPr>
        <p:spPr bwMode="auto">
          <a:xfrm>
            <a:off x="2122250" y="2780927"/>
            <a:ext cx="1267656" cy="1152129"/>
          </a:xfrm>
          <a:prstGeom prst="triangl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4" name="Isosceles Triangle 13"/>
          <p:cNvSpPr/>
          <p:nvPr/>
        </p:nvSpPr>
        <p:spPr bwMode="auto">
          <a:xfrm>
            <a:off x="1432151" y="3428999"/>
            <a:ext cx="944359" cy="504057"/>
          </a:xfrm>
          <a:prstGeom prst="triangl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45853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0"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1_daisy-2">
  <a:themeElements>
    <a:clrScheme name="1_daisy-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aisy-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daisy-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aisy-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aisy-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aisy-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aisy-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aisy-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aisy-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67041</TotalTime>
  <Words>4517</Words>
  <Application>Microsoft Office PowerPoint</Application>
  <PresentationFormat>On-screen Show (4:3)</PresentationFormat>
  <Paragraphs>702</Paragraphs>
  <Slides>48</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SimSun</vt:lpstr>
      <vt:lpstr>Arial</vt:lpstr>
      <vt:lpstr>Cambria Math</vt:lpstr>
      <vt:lpstr>Courier New</vt:lpstr>
      <vt:lpstr>Helvetica</vt:lpstr>
      <vt:lpstr>Monotype Sorts</vt:lpstr>
      <vt:lpstr>Symbol</vt:lpstr>
      <vt:lpstr>Times New Roman</vt:lpstr>
      <vt:lpstr>Wingdings</vt:lpstr>
      <vt:lpstr>ZapfDingbats</vt:lpstr>
      <vt:lpstr>1_daisy-2</vt:lpstr>
      <vt:lpstr>Advanced Algorithms</vt:lpstr>
      <vt:lpstr>ILO of Lecture 10</vt:lpstr>
      <vt:lpstr>Agenda</vt:lpstr>
      <vt:lpstr>Parallel computers</vt:lpstr>
      <vt:lpstr>Static vs. dynamic threading</vt:lpstr>
      <vt:lpstr>Agenda</vt:lpstr>
      <vt:lpstr>Fibonacci Numbers</vt:lpstr>
      <vt:lpstr>Fibonacci Numbers (2)</vt:lpstr>
      <vt:lpstr>Fibonacci Numbers (3)</vt:lpstr>
      <vt:lpstr>Fibonacci Numbers (4)</vt:lpstr>
      <vt:lpstr>Multithreaded version</vt:lpstr>
      <vt:lpstr>Concurrency keywords</vt:lpstr>
      <vt:lpstr>Analysis</vt:lpstr>
      <vt:lpstr>Agenda</vt:lpstr>
      <vt:lpstr>Work, Span, Parallelism</vt:lpstr>
      <vt:lpstr>Computation DAG</vt:lpstr>
      <vt:lpstr>Computation DAG</vt:lpstr>
      <vt:lpstr>Work law and span law</vt:lpstr>
      <vt:lpstr>Speedup</vt:lpstr>
      <vt:lpstr>Mini quiz </vt:lpstr>
      <vt:lpstr>Mini quiz </vt:lpstr>
      <vt:lpstr>Parallelism and Slackness</vt:lpstr>
      <vt:lpstr>To Summarize </vt:lpstr>
      <vt:lpstr>Analyzing multithreaded algorithms</vt:lpstr>
      <vt:lpstr>Analyzing multithreaded Fibonacci </vt:lpstr>
      <vt:lpstr>Agenda</vt:lpstr>
      <vt:lpstr>Concurrency keywords: parallel</vt:lpstr>
      <vt:lpstr>Why not spawn n-1 times?</vt:lpstr>
      <vt:lpstr>Why not spawn n-1 times?</vt:lpstr>
      <vt:lpstr>Why not doing n copies in parallel?</vt:lpstr>
      <vt:lpstr>Why not doing n copies in parallel?</vt:lpstr>
      <vt:lpstr>Race conditions</vt:lpstr>
      <vt:lpstr>Matrix-vector multiplication</vt:lpstr>
      <vt:lpstr>The second parallel loop</vt:lpstr>
      <vt:lpstr>Analysis</vt:lpstr>
      <vt:lpstr>Analysis</vt:lpstr>
      <vt:lpstr>Analysis of parallel loops</vt:lpstr>
      <vt:lpstr>Agenda</vt:lpstr>
      <vt:lpstr>Merge sort</vt:lpstr>
      <vt:lpstr>Multithreaded merge sort</vt:lpstr>
      <vt:lpstr>Merge</vt:lpstr>
      <vt:lpstr>Multithreaded merge</vt:lpstr>
      <vt:lpstr>P-Merge</vt:lpstr>
      <vt:lpstr>P-Merge</vt:lpstr>
      <vt:lpstr>Multithreaded Merge Sort with P-Merge</vt:lpstr>
      <vt:lpstr>To summarize</vt:lpstr>
      <vt:lpstr>Goal of the multi-threaded algorithm design</vt:lpstr>
      <vt:lpstr>ILO of Lecture 10</vt:lpstr>
    </vt:vector>
  </TitlesOfParts>
  <Company>AAU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Data Structures (INF5)</dc:title>
  <dc:creator>Bin Yang</dc:creator>
  <cp:lastModifiedBy>Administrator</cp:lastModifiedBy>
  <cp:revision>2397</cp:revision>
  <cp:lastPrinted>1999-03-15T20:18:51Z</cp:lastPrinted>
  <dcterms:created xsi:type="dcterms:W3CDTF">2006-11-15T12:32:48Z</dcterms:created>
  <dcterms:modified xsi:type="dcterms:W3CDTF">2020-03-06T09:19:59Z</dcterms:modified>
</cp:coreProperties>
</file>