
<file path=[Content_Types].xml><?xml version="1.0" encoding="utf-8"?>
<Types xmlns="http://schemas.openxmlformats.org/package/2006/content-types">
  <Default Extension="gif" ContentType="image/gif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55"/>
  </p:notesMasterIdLst>
  <p:sldIdLst>
    <p:sldId id="256" r:id="rId2"/>
    <p:sldId id="273" r:id="rId3"/>
    <p:sldId id="257" r:id="rId4"/>
    <p:sldId id="274" r:id="rId5"/>
    <p:sldId id="275" r:id="rId6"/>
    <p:sldId id="276" r:id="rId7"/>
    <p:sldId id="277" r:id="rId8"/>
    <p:sldId id="283" r:id="rId9"/>
    <p:sldId id="286" r:id="rId10"/>
    <p:sldId id="287" r:id="rId11"/>
    <p:sldId id="291" r:id="rId12"/>
    <p:sldId id="292" r:id="rId13"/>
    <p:sldId id="293" r:id="rId14"/>
    <p:sldId id="294" r:id="rId15"/>
    <p:sldId id="258" r:id="rId16"/>
    <p:sldId id="278" r:id="rId17"/>
    <p:sldId id="279" r:id="rId18"/>
    <p:sldId id="280" r:id="rId19"/>
    <p:sldId id="288" r:id="rId20"/>
    <p:sldId id="289" r:id="rId21"/>
    <p:sldId id="290" r:id="rId22"/>
    <p:sldId id="298" r:id="rId23"/>
    <p:sldId id="281" r:id="rId24"/>
    <p:sldId id="296" r:id="rId25"/>
    <p:sldId id="282" r:id="rId26"/>
    <p:sldId id="297" r:id="rId27"/>
    <p:sldId id="299" r:id="rId28"/>
    <p:sldId id="300" r:id="rId29"/>
    <p:sldId id="301" r:id="rId30"/>
    <p:sldId id="303" r:id="rId31"/>
    <p:sldId id="305" r:id="rId32"/>
    <p:sldId id="304" r:id="rId33"/>
    <p:sldId id="306" r:id="rId34"/>
    <p:sldId id="307" r:id="rId35"/>
    <p:sldId id="308" r:id="rId36"/>
    <p:sldId id="309" r:id="rId37"/>
    <p:sldId id="302" r:id="rId38"/>
    <p:sldId id="310" r:id="rId39"/>
    <p:sldId id="311" r:id="rId40"/>
    <p:sldId id="312" r:id="rId41"/>
    <p:sldId id="313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5" r:id="rId50"/>
    <p:sldId id="324" r:id="rId51"/>
    <p:sldId id="314" r:id="rId52"/>
    <p:sldId id="315" r:id="rId53"/>
    <p:sldId id="316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B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2"/>
    <p:restoredTop sz="96132"/>
  </p:normalViewPr>
  <p:slideViewPr>
    <p:cSldViewPr snapToGrid="0" snapToObjects="1">
      <p:cViewPr varScale="1">
        <p:scale>
          <a:sx n="97" d="100"/>
          <a:sy n="97" d="100"/>
        </p:scale>
        <p:origin x="2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6D1CE-ECC9-4D97-BDDF-049E8902F6C3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7A537A-F7BE-40D4-A482-DC322288729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Dispositivos de entrada levam dados do meio para o computador.</a:t>
          </a:r>
          <a:endParaRPr lang="en-US"/>
        </a:p>
      </dgm:t>
    </dgm:pt>
    <dgm:pt modelId="{77B1EF08-D88A-4735-AE26-A2BD3953695A}" type="parTrans" cxnId="{1641487C-114E-4D96-90E4-9805DFF545E2}">
      <dgm:prSet/>
      <dgm:spPr/>
      <dgm:t>
        <a:bodyPr/>
        <a:lstStyle/>
        <a:p>
          <a:endParaRPr lang="en-US"/>
        </a:p>
      </dgm:t>
    </dgm:pt>
    <dgm:pt modelId="{77710F80-0074-46F5-87E3-862CAEB2D4E1}" type="sibTrans" cxnId="{1641487C-114E-4D96-90E4-9805DFF545E2}">
      <dgm:prSet/>
      <dgm:spPr/>
      <dgm:t>
        <a:bodyPr/>
        <a:lstStyle/>
        <a:p>
          <a:endParaRPr lang="en-US"/>
        </a:p>
      </dgm:t>
    </dgm:pt>
    <dgm:pt modelId="{C55BBE78-30A3-4726-899F-4AA13069A38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Em geral eles reagem a estímulos, sejam eles físicos ou lógicos.</a:t>
          </a:r>
          <a:endParaRPr lang="en-US"/>
        </a:p>
      </dgm:t>
    </dgm:pt>
    <dgm:pt modelId="{06196485-26C4-4FE5-9973-C16DD260CFCE}" type="parTrans" cxnId="{ABEA1B34-073B-42EF-A274-12C910A78E00}">
      <dgm:prSet/>
      <dgm:spPr/>
      <dgm:t>
        <a:bodyPr/>
        <a:lstStyle/>
        <a:p>
          <a:endParaRPr lang="en-US"/>
        </a:p>
      </dgm:t>
    </dgm:pt>
    <dgm:pt modelId="{38D8742C-6535-4588-B6C0-6D7FBDED42F9}" type="sibTrans" cxnId="{ABEA1B34-073B-42EF-A274-12C910A78E00}">
      <dgm:prSet/>
      <dgm:spPr/>
      <dgm:t>
        <a:bodyPr/>
        <a:lstStyle/>
        <a:p>
          <a:endParaRPr lang="en-US"/>
        </a:p>
      </dgm:t>
    </dgm:pt>
    <dgm:pt modelId="{2A445CFD-0125-4FAF-A600-5E92A491A5F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Teclado, mouse, scanners, microfones e câmeras são exemplos.</a:t>
          </a:r>
          <a:endParaRPr lang="en-US"/>
        </a:p>
      </dgm:t>
    </dgm:pt>
    <dgm:pt modelId="{C06A7E7F-61F3-4AF6-B73D-0D40F4BCCCC4}" type="parTrans" cxnId="{D463D48A-1398-4336-AB77-C5B1A5A7CF86}">
      <dgm:prSet/>
      <dgm:spPr/>
      <dgm:t>
        <a:bodyPr/>
        <a:lstStyle/>
        <a:p>
          <a:endParaRPr lang="en-US"/>
        </a:p>
      </dgm:t>
    </dgm:pt>
    <dgm:pt modelId="{4A7C500A-0C56-4394-8E99-51B5B848A25F}" type="sibTrans" cxnId="{D463D48A-1398-4336-AB77-C5B1A5A7CF86}">
      <dgm:prSet/>
      <dgm:spPr/>
      <dgm:t>
        <a:bodyPr/>
        <a:lstStyle/>
        <a:p>
          <a:endParaRPr lang="en-US"/>
        </a:p>
      </dgm:t>
    </dgm:pt>
    <dgm:pt modelId="{88C05FF6-24B0-4285-96CF-64F25CFB7B21}" type="pres">
      <dgm:prSet presAssocID="{F856D1CE-ECC9-4D97-BDDF-049E8902F6C3}" presName="root" presStyleCnt="0">
        <dgm:presLayoutVars>
          <dgm:dir/>
          <dgm:resizeHandles val="exact"/>
        </dgm:presLayoutVars>
      </dgm:prSet>
      <dgm:spPr/>
    </dgm:pt>
    <dgm:pt modelId="{83298A18-22C5-49E3-859D-1212B532332F}" type="pres">
      <dgm:prSet presAssocID="{D37A537A-F7BE-40D4-A482-DC322288729F}" presName="compNode" presStyleCnt="0"/>
      <dgm:spPr/>
    </dgm:pt>
    <dgm:pt modelId="{6130DFF3-6688-426A-A36A-CE5108243089}" type="pres">
      <dgm:prSet presAssocID="{D37A537A-F7BE-40D4-A482-DC322288729F}" presName="bgRect" presStyleLbl="bgShp" presStyleIdx="0" presStyleCnt="3"/>
      <dgm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rgbClr val="58B6C0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D9A3AC59-F452-499F-99F6-33EBBBC336E2}" type="pres">
      <dgm:prSet presAssocID="{D37A537A-F7BE-40D4-A482-DC322288729F}" presName="iconRect" presStyleLbl="node1" presStyleIdx="0" presStyleCnt="3"/>
      <dgm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13D74E3F-EDF3-48A8-B940-BDC03D1AE5B9}" type="pres">
      <dgm:prSet presAssocID="{D37A537A-F7BE-40D4-A482-DC322288729F}" presName="spaceRect" presStyleCnt="0"/>
      <dgm:spPr/>
    </dgm:pt>
    <dgm:pt modelId="{E1B14A6C-BF15-4C0C-AB99-808AFEF82F1E}" type="pres">
      <dgm:prSet presAssocID="{D37A537A-F7BE-40D4-A482-DC322288729F}" presName="parTx" presStyleLbl="revTx" presStyleIdx="0" presStyleCnt="3">
        <dgm:presLayoutVars>
          <dgm:chMax val="0"/>
          <dgm:chPref val="0"/>
        </dgm:presLayoutVars>
      </dgm:prSet>
      <dgm:spPr/>
    </dgm:pt>
    <dgm:pt modelId="{37CAD3A7-BB8B-4B63-A265-FE8A9093950C}" type="pres">
      <dgm:prSet presAssocID="{77710F80-0074-46F5-87E3-862CAEB2D4E1}" presName="sibTrans" presStyleCnt="0"/>
      <dgm:spPr/>
    </dgm:pt>
    <dgm:pt modelId="{DCC054F6-3D69-4271-B7C3-473AE05EAF91}" type="pres">
      <dgm:prSet presAssocID="{C55BBE78-30A3-4726-899F-4AA13069A38B}" presName="compNode" presStyleCnt="0"/>
      <dgm:spPr/>
    </dgm:pt>
    <dgm:pt modelId="{1810E885-051C-45BF-80C6-F6F37E915A93}" type="pres">
      <dgm:prSet presAssocID="{C55BBE78-30A3-4726-899F-4AA13069A38B}" presName="bgRect" presStyleLbl="bgShp" presStyleIdx="1" presStyleCnt="3"/>
      <dgm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rgbClr val="75BDA7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636D7CD7-0C6C-4FD3-B22C-15E6CF806B51}" type="pres">
      <dgm:prSet presAssocID="{C55BBE78-30A3-4726-899F-4AA13069A38B}" presName="iconRect" presStyleLbl="node1" presStyleIdx="1" presStyleCnt="3"/>
      <dgm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EDB8D43-752A-4B13-B73F-A34C7BE6A29E}" type="pres">
      <dgm:prSet presAssocID="{C55BBE78-30A3-4726-899F-4AA13069A38B}" presName="spaceRect" presStyleCnt="0"/>
      <dgm:spPr/>
    </dgm:pt>
    <dgm:pt modelId="{5945105F-C49D-481A-A16B-C98FBF62A933}" type="pres">
      <dgm:prSet presAssocID="{C55BBE78-30A3-4726-899F-4AA13069A38B}" presName="parTx" presStyleLbl="revTx" presStyleIdx="1" presStyleCnt="3">
        <dgm:presLayoutVars>
          <dgm:chMax val="0"/>
          <dgm:chPref val="0"/>
        </dgm:presLayoutVars>
      </dgm:prSet>
      <dgm:spPr/>
    </dgm:pt>
    <dgm:pt modelId="{69CE8194-CD77-40CA-9031-025739FB57F2}" type="pres">
      <dgm:prSet presAssocID="{38D8742C-6535-4588-B6C0-6D7FBDED42F9}" presName="sibTrans" presStyleCnt="0"/>
      <dgm:spPr/>
    </dgm:pt>
    <dgm:pt modelId="{DE602955-7D0E-48F1-953B-0C15A954BD1B}" type="pres">
      <dgm:prSet presAssocID="{2A445CFD-0125-4FAF-A600-5E92A491A5F1}" presName="compNode" presStyleCnt="0"/>
      <dgm:spPr/>
    </dgm:pt>
    <dgm:pt modelId="{691AEDB2-FD7A-4F91-A0D0-5D092E8BDE2A}" type="pres">
      <dgm:prSet presAssocID="{2A445CFD-0125-4FAF-A600-5E92A491A5F1}" presName="bgRect" presStyleLbl="bgShp" presStyleIdx="2" presStyleCnt="3"/>
      <dgm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rgbClr val="7A8C8E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F21AF0DA-5207-4C04-B224-3860A03C3482}" type="pres">
      <dgm:prSet presAssocID="{2A445CFD-0125-4FAF-A600-5E92A491A5F1}" presName="iconRect" presStyleLbl="node1" presStyleIdx="2" presStyleCnt="3"/>
      <dgm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fone de rádio"/>
        </a:ext>
      </dgm:extLst>
    </dgm:pt>
    <dgm:pt modelId="{F85867A5-63DA-433E-8064-9D71001256BE}" type="pres">
      <dgm:prSet presAssocID="{2A445CFD-0125-4FAF-A600-5E92A491A5F1}" presName="spaceRect" presStyleCnt="0"/>
      <dgm:spPr/>
    </dgm:pt>
    <dgm:pt modelId="{8542F5C9-F40D-4F4B-AA23-CF1EBBD2CAE6}" type="pres">
      <dgm:prSet presAssocID="{2A445CFD-0125-4FAF-A600-5E92A491A5F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CD0311-FF28-40E2-B8DD-A688DCABDFAA}" type="presOf" srcId="{2A445CFD-0125-4FAF-A600-5E92A491A5F1}" destId="{8542F5C9-F40D-4F4B-AA23-CF1EBBD2CAE6}" srcOrd="0" destOrd="0" presId="urn:microsoft.com/office/officeart/2018/2/layout/IconVerticalSolidList"/>
    <dgm:cxn modelId="{ABEA1B34-073B-42EF-A274-12C910A78E00}" srcId="{F856D1CE-ECC9-4D97-BDDF-049E8902F6C3}" destId="{C55BBE78-30A3-4726-899F-4AA13069A38B}" srcOrd="1" destOrd="0" parTransId="{06196485-26C4-4FE5-9973-C16DD260CFCE}" sibTransId="{38D8742C-6535-4588-B6C0-6D7FBDED42F9}"/>
    <dgm:cxn modelId="{AAEE1647-D1CE-4D9E-A0B8-424BB4999193}" type="presOf" srcId="{C55BBE78-30A3-4726-899F-4AA13069A38B}" destId="{5945105F-C49D-481A-A16B-C98FBF62A933}" srcOrd="0" destOrd="0" presId="urn:microsoft.com/office/officeart/2018/2/layout/IconVerticalSolidList"/>
    <dgm:cxn modelId="{7D652977-6655-4513-A53C-0E51A08ADA2A}" type="presOf" srcId="{D37A537A-F7BE-40D4-A482-DC322288729F}" destId="{E1B14A6C-BF15-4C0C-AB99-808AFEF82F1E}" srcOrd="0" destOrd="0" presId="urn:microsoft.com/office/officeart/2018/2/layout/IconVerticalSolidList"/>
    <dgm:cxn modelId="{1641487C-114E-4D96-90E4-9805DFF545E2}" srcId="{F856D1CE-ECC9-4D97-BDDF-049E8902F6C3}" destId="{D37A537A-F7BE-40D4-A482-DC322288729F}" srcOrd="0" destOrd="0" parTransId="{77B1EF08-D88A-4735-AE26-A2BD3953695A}" sibTransId="{77710F80-0074-46F5-87E3-862CAEB2D4E1}"/>
    <dgm:cxn modelId="{D463D48A-1398-4336-AB77-C5B1A5A7CF86}" srcId="{F856D1CE-ECC9-4D97-BDDF-049E8902F6C3}" destId="{2A445CFD-0125-4FAF-A600-5E92A491A5F1}" srcOrd="2" destOrd="0" parTransId="{C06A7E7F-61F3-4AF6-B73D-0D40F4BCCCC4}" sibTransId="{4A7C500A-0C56-4394-8E99-51B5B848A25F}"/>
    <dgm:cxn modelId="{4CF6A6D2-EE67-4E98-83FA-74161F8E6FB7}" type="presOf" srcId="{F856D1CE-ECC9-4D97-BDDF-049E8902F6C3}" destId="{88C05FF6-24B0-4285-96CF-64F25CFB7B21}" srcOrd="0" destOrd="0" presId="urn:microsoft.com/office/officeart/2018/2/layout/IconVerticalSolidList"/>
    <dgm:cxn modelId="{9E3E80F9-7B9A-482A-9DE7-F6A2997433F2}" type="presParOf" srcId="{88C05FF6-24B0-4285-96CF-64F25CFB7B21}" destId="{83298A18-22C5-49E3-859D-1212B532332F}" srcOrd="0" destOrd="0" presId="urn:microsoft.com/office/officeart/2018/2/layout/IconVerticalSolidList"/>
    <dgm:cxn modelId="{B4E7BBE6-5D6E-4A29-AF69-1DC443BF4858}" type="presParOf" srcId="{83298A18-22C5-49E3-859D-1212B532332F}" destId="{6130DFF3-6688-426A-A36A-CE5108243089}" srcOrd="0" destOrd="0" presId="urn:microsoft.com/office/officeart/2018/2/layout/IconVerticalSolidList"/>
    <dgm:cxn modelId="{D060D157-32F9-4E07-AC36-0306CB51C79A}" type="presParOf" srcId="{83298A18-22C5-49E3-859D-1212B532332F}" destId="{D9A3AC59-F452-499F-99F6-33EBBBC336E2}" srcOrd="1" destOrd="0" presId="urn:microsoft.com/office/officeart/2018/2/layout/IconVerticalSolidList"/>
    <dgm:cxn modelId="{C4F60432-56AE-416D-BCD0-EDB55E8E83F3}" type="presParOf" srcId="{83298A18-22C5-49E3-859D-1212B532332F}" destId="{13D74E3F-EDF3-48A8-B940-BDC03D1AE5B9}" srcOrd="2" destOrd="0" presId="urn:microsoft.com/office/officeart/2018/2/layout/IconVerticalSolidList"/>
    <dgm:cxn modelId="{9AF8FBEC-A7C9-47AF-A714-3B927D6FFDE1}" type="presParOf" srcId="{83298A18-22C5-49E3-859D-1212B532332F}" destId="{E1B14A6C-BF15-4C0C-AB99-808AFEF82F1E}" srcOrd="3" destOrd="0" presId="urn:microsoft.com/office/officeart/2018/2/layout/IconVerticalSolidList"/>
    <dgm:cxn modelId="{241CD6EC-1640-4DF7-B8AA-105250F2748E}" type="presParOf" srcId="{88C05FF6-24B0-4285-96CF-64F25CFB7B21}" destId="{37CAD3A7-BB8B-4B63-A265-FE8A9093950C}" srcOrd="1" destOrd="0" presId="urn:microsoft.com/office/officeart/2018/2/layout/IconVerticalSolidList"/>
    <dgm:cxn modelId="{5E5F1EF0-A903-475C-ABEA-4231F1DA60C5}" type="presParOf" srcId="{88C05FF6-24B0-4285-96CF-64F25CFB7B21}" destId="{DCC054F6-3D69-4271-B7C3-473AE05EAF91}" srcOrd="2" destOrd="0" presId="urn:microsoft.com/office/officeart/2018/2/layout/IconVerticalSolidList"/>
    <dgm:cxn modelId="{9EFCF8F8-7DD5-4959-A586-3E6C1BC13A36}" type="presParOf" srcId="{DCC054F6-3D69-4271-B7C3-473AE05EAF91}" destId="{1810E885-051C-45BF-80C6-F6F37E915A93}" srcOrd="0" destOrd="0" presId="urn:microsoft.com/office/officeart/2018/2/layout/IconVerticalSolidList"/>
    <dgm:cxn modelId="{2C8EAA43-FD95-4976-81EB-FEC57B4FF16C}" type="presParOf" srcId="{DCC054F6-3D69-4271-B7C3-473AE05EAF91}" destId="{636D7CD7-0C6C-4FD3-B22C-15E6CF806B51}" srcOrd="1" destOrd="0" presId="urn:microsoft.com/office/officeart/2018/2/layout/IconVerticalSolidList"/>
    <dgm:cxn modelId="{AFB18067-1B24-46A5-A11E-3D04991C2C3A}" type="presParOf" srcId="{DCC054F6-3D69-4271-B7C3-473AE05EAF91}" destId="{6EDB8D43-752A-4B13-B73F-A34C7BE6A29E}" srcOrd="2" destOrd="0" presId="urn:microsoft.com/office/officeart/2018/2/layout/IconVerticalSolidList"/>
    <dgm:cxn modelId="{48A1F0DE-50D3-468F-AA73-9446929210E5}" type="presParOf" srcId="{DCC054F6-3D69-4271-B7C3-473AE05EAF91}" destId="{5945105F-C49D-481A-A16B-C98FBF62A933}" srcOrd="3" destOrd="0" presId="urn:microsoft.com/office/officeart/2018/2/layout/IconVerticalSolidList"/>
    <dgm:cxn modelId="{4D39E57B-3472-4398-9B8B-A2D2D21FB2C2}" type="presParOf" srcId="{88C05FF6-24B0-4285-96CF-64F25CFB7B21}" destId="{69CE8194-CD77-40CA-9031-025739FB57F2}" srcOrd="3" destOrd="0" presId="urn:microsoft.com/office/officeart/2018/2/layout/IconVerticalSolidList"/>
    <dgm:cxn modelId="{7C9ACF13-E9E7-4E81-A081-9F169B9D7B98}" type="presParOf" srcId="{88C05FF6-24B0-4285-96CF-64F25CFB7B21}" destId="{DE602955-7D0E-48F1-953B-0C15A954BD1B}" srcOrd="4" destOrd="0" presId="urn:microsoft.com/office/officeart/2018/2/layout/IconVerticalSolidList"/>
    <dgm:cxn modelId="{C8E5EB3C-CBFE-4E2C-A2F3-4F5622A1E629}" type="presParOf" srcId="{DE602955-7D0E-48F1-953B-0C15A954BD1B}" destId="{691AEDB2-FD7A-4F91-A0D0-5D092E8BDE2A}" srcOrd="0" destOrd="0" presId="urn:microsoft.com/office/officeart/2018/2/layout/IconVerticalSolidList"/>
    <dgm:cxn modelId="{ADA0F96A-B91A-4E2E-B444-911984472FE0}" type="presParOf" srcId="{DE602955-7D0E-48F1-953B-0C15A954BD1B}" destId="{F21AF0DA-5207-4C04-B224-3860A03C3482}" srcOrd="1" destOrd="0" presId="urn:microsoft.com/office/officeart/2018/2/layout/IconVerticalSolidList"/>
    <dgm:cxn modelId="{3E2B2EC5-36EC-43B4-9132-51F8EA93A4EC}" type="presParOf" srcId="{DE602955-7D0E-48F1-953B-0C15A954BD1B}" destId="{F85867A5-63DA-433E-8064-9D71001256BE}" srcOrd="2" destOrd="0" presId="urn:microsoft.com/office/officeart/2018/2/layout/IconVerticalSolidList"/>
    <dgm:cxn modelId="{4026425A-E547-4057-B888-C7862FBC4948}" type="presParOf" srcId="{DE602955-7D0E-48F1-953B-0C15A954BD1B}" destId="{8542F5C9-F40D-4F4B-AA23-CF1EBBD2CA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BE9C3D-C7CA-425C-9EA3-E0CF95BA58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BAC5CF-5682-48D2-9921-B75DD4A0B6D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Dispositivos de saída tem a finalidade de exibir/enviar dados para um usuário ou um outro sistema.</a:t>
          </a:r>
          <a:endParaRPr lang="en-US"/>
        </a:p>
      </dgm:t>
    </dgm:pt>
    <dgm:pt modelId="{D57B8066-D1A5-49BA-9078-0B963794A649}" type="parTrans" cxnId="{845DF797-341F-4469-A401-63039FE22E37}">
      <dgm:prSet/>
      <dgm:spPr/>
      <dgm:t>
        <a:bodyPr/>
        <a:lstStyle/>
        <a:p>
          <a:endParaRPr lang="en-US"/>
        </a:p>
      </dgm:t>
    </dgm:pt>
    <dgm:pt modelId="{5EC21AD6-C9D7-4AE4-ACC7-340E7E1A123A}" type="sibTrans" cxnId="{845DF797-341F-4469-A401-63039FE22E37}">
      <dgm:prSet/>
      <dgm:spPr/>
      <dgm:t>
        <a:bodyPr/>
        <a:lstStyle/>
        <a:p>
          <a:endParaRPr lang="en-US"/>
        </a:p>
      </dgm:t>
    </dgm:pt>
    <dgm:pt modelId="{1D02FBBA-B6A8-481A-A85A-D711BC7D9EA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Eles exibem dados que foram processados pelo computador.</a:t>
          </a:r>
          <a:endParaRPr lang="en-US"/>
        </a:p>
      </dgm:t>
    </dgm:pt>
    <dgm:pt modelId="{9990412C-4781-4CC6-8773-CDD749E7373F}" type="parTrans" cxnId="{76E70BEA-AB5C-4D1A-8D06-177AC5A1FFA8}">
      <dgm:prSet/>
      <dgm:spPr/>
      <dgm:t>
        <a:bodyPr/>
        <a:lstStyle/>
        <a:p>
          <a:endParaRPr lang="en-US"/>
        </a:p>
      </dgm:t>
    </dgm:pt>
    <dgm:pt modelId="{C3FFCA8A-2531-4F11-9FD8-8451D64DEB83}" type="sibTrans" cxnId="{76E70BEA-AB5C-4D1A-8D06-177AC5A1FFA8}">
      <dgm:prSet/>
      <dgm:spPr/>
      <dgm:t>
        <a:bodyPr/>
        <a:lstStyle/>
        <a:p>
          <a:endParaRPr lang="en-US"/>
        </a:p>
      </dgm:t>
    </dgm:pt>
    <dgm:pt modelId="{34770839-8CCC-4A08-A7DF-BAE8BFAE196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Exemplos são, telas, impressoras, etc.</a:t>
          </a:r>
          <a:endParaRPr lang="en-US"/>
        </a:p>
      </dgm:t>
    </dgm:pt>
    <dgm:pt modelId="{EA59ABFA-C6FB-44D3-B6DE-F83EBCFA9232}" type="parTrans" cxnId="{2D30ADF1-CDF8-4E96-A980-A39E630634C0}">
      <dgm:prSet/>
      <dgm:spPr/>
      <dgm:t>
        <a:bodyPr/>
        <a:lstStyle/>
        <a:p>
          <a:endParaRPr lang="en-US"/>
        </a:p>
      </dgm:t>
    </dgm:pt>
    <dgm:pt modelId="{5A7CCFB6-3D15-4B6E-A2E9-678523F24846}" type="sibTrans" cxnId="{2D30ADF1-CDF8-4E96-A980-A39E630634C0}">
      <dgm:prSet/>
      <dgm:spPr/>
      <dgm:t>
        <a:bodyPr/>
        <a:lstStyle/>
        <a:p>
          <a:endParaRPr lang="en-US"/>
        </a:p>
      </dgm:t>
    </dgm:pt>
    <dgm:pt modelId="{828ED127-8404-491D-8ED5-F131D3084883}" type="pres">
      <dgm:prSet presAssocID="{95BE9C3D-C7CA-425C-9EA3-E0CF95BA5849}" presName="root" presStyleCnt="0">
        <dgm:presLayoutVars>
          <dgm:dir/>
          <dgm:resizeHandles val="exact"/>
        </dgm:presLayoutVars>
      </dgm:prSet>
      <dgm:spPr/>
    </dgm:pt>
    <dgm:pt modelId="{67FF55F5-E380-431D-8188-0EF3FDEB922B}" type="pres">
      <dgm:prSet presAssocID="{80BAC5CF-5682-48D2-9921-B75DD4A0B6DE}" presName="compNode" presStyleCnt="0"/>
      <dgm:spPr/>
    </dgm:pt>
    <dgm:pt modelId="{95367A0E-A9B1-470B-B490-55706F670909}" type="pres">
      <dgm:prSet presAssocID="{80BAC5CF-5682-48D2-9921-B75DD4A0B6DE}" presName="bgRect" presStyleLbl="bgShp" presStyleIdx="0" presStyleCnt="3"/>
      <dgm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rgbClr val="58B6C0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C0210821-4117-4674-B6D2-1F4854473FF7}" type="pres">
      <dgm:prSet presAssocID="{80BAC5CF-5682-48D2-9921-B75DD4A0B6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3DBA3B8-8D2B-45E9-BDB7-3FDEA7DB9905}" type="pres">
      <dgm:prSet presAssocID="{80BAC5CF-5682-48D2-9921-B75DD4A0B6DE}" presName="spaceRect" presStyleCnt="0"/>
      <dgm:spPr/>
    </dgm:pt>
    <dgm:pt modelId="{56359EF8-289A-4524-997F-1ED73406024D}" type="pres">
      <dgm:prSet presAssocID="{80BAC5CF-5682-48D2-9921-B75DD4A0B6DE}" presName="parTx" presStyleLbl="revTx" presStyleIdx="0" presStyleCnt="3">
        <dgm:presLayoutVars>
          <dgm:chMax val="0"/>
          <dgm:chPref val="0"/>
        </dgm:presLayoutVars>
      </dgm:prSet>
      <dgm:spPr/>
    </dgm:pt>
    <dgm:pt modelId="{8971ED33-E60A-4416-8708-78F5A608895C}" type="pres">
      <dgm:prSet presAssocID="{5EC21AD6-C9D7-4AE4-ACC7-340E7E1A123A}" presName="sibTrans" presStyleCnt="0"/>
      <dgm:spPr/>
    </dgm:pt>
    <dgm:pt modelId="{947DAF17-0420-4ECB-B8CE-65A1703A15A8}" type="pres">
      <dgm:prSet presAssocID="{1D02FBBA-B6A8-481A-A85A-D711BC7D9EA3}" presName="compNode" presStyleCnt="0"/>
      <dgm:spPr/>
    </dgm:pt>
    <dgm:pt modelId="{8DDAD5A1-63FD-4AE8-B74C-9B69858E05D6}" type="pres">
      <dgm:prSet presAssocID="{1D02FBBA-B6A8-481A-A85A-D711BC7D9EA3}" presName="bgRect" presStyleLbl="bgShp" presStyleIdx="1" presStyleCnt="3"/>
      <dgm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rgbClr val="75BDA7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95EFD978-D40E-4423-96CC-D2D70D87AD49}" type="pres">
      <dgm:prSet presAssocID="{1D02FBBA-B6A8-481A-A85A-D711BC7D9E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ar"/>
        </a:ext>
      </dgm:extLst>
    </dgm:pt>
    <dgm:pt modelId="{01B7A603-1DDE-452D-AC2E-1365FDF104FF}" type="pres">
      <dgm:prSet presAssocID="{1D02FBBA-B6A8-481A-A85A-D711BC7D9EA3}" presName="spaceRect" presStyleCnt="0"/>
      <dgm:spPr/>
    </dgm:pt>
    <dgm:pt modelId="{030419DA-4E22-41ED-B9D0-E483F1DD704A}" type="pres">
      <dgm:prSet presAssocID="{1D02FBBA-B6A8-481A-A85A-D711BC7D9EA3}" presName="parTx" presStyleLbl="revTx" presStyleIdx="1" presStyleCnt="3">
        <dgm:presLayoutVars>
          <dgm:chMax val="0"/>
          <dgm:chPref val="0"/>
        </dgm:presLayoutVars>
      </dgm:prSet>
      <dgm:spPr/>
    </dgm:pt>
    <dgm:pt modelId="{7AEEE00B-F386-4AEE-A592-87E6639BCF94}" type="pres">
      <dgm:prSet presAssocID="{C3FFCA8A-2531-4F11-9FD8-8451D64DEB83}" presName="sibTrans" presStyleCnt="0"/>
      <dgm:spPr/>
    </dgm:pt>
    <dgm:pt modelId="{CDA02879-325C-46C7-9895-8C1E0E1D9F46}" type="pres">
      <dgm:prSet presAssocID="{34770839-8CCC-4A08-A7DF-BAE8BFAE1968}" presName="compNode" presStyleCnt="0"/>
      <dgm:spPr/>
    </dgm:pt>
    <dgm:pt modelId="{1B5089E0-F104-446D-84BE-3341D16BD590}" type="pres">
      <dgm:prSet presAssocID="{34770839-8CCC-4A08-A7DF-BAE8BFAE1968}" presName="bgRect" presStyleLbl="bgShp" presStyleIdx="2" presStyleCnt="3"/>
      <dgm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rgbClr val="7A8C8E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153712C0-F82F-47B3-8086-CE23068D343B}" type="pres">
      <dgm:prSet presAssocID="{34770839-8CCC-4A08-A7DF-BAE8BFAE19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8A773D90-3F44-4CE9-ACC6-63F974402671}" type="pres">
      <dgm:prSet presAssocID="{34770839-8CCC-4A08-A7DF-BAE8BFAE1968}" presName="spaceRect" presStyleCnt="0"/>
      <dgm:spPr/>
    </dgm:pt>
    <dgm:pt modelId="{4700FABC-BA32-418F-B206-16E67362029A}" type="pres">
      <dgm:prSet presAssocID="{34770839-8CCC-4A08-A7DF-BAE8BFAE196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E87D3D-6CA9-49D9-B170-8910C2853325}" type="presOf" srcId="{95BE9C3D-C7CA-425C-9EA3-E0CF95BA5849}" destId="{828ED127-8404-491D-8ED5-F131D3084883}" srcOrd="0" destOrd="0" presId="urn:microsoft.com/office/officeart/2018/2/layout/IconVerticalSolidList"/>
    <dgm:cxn modelId="{2FC26845-B2B0-4DE9-89C9-D854617A4319}" type="presOf" srcId="{1D02FBBA-B6A8-481A-A85A-D711BC7D9EA3}" destId="{030419DA-4E22-41ED-B9D0-E483F1DD704A}" srcOrd="0" destOrd="0" presId="urn:microsoft.com/office/officeart/2018/2/layout/IconVerticalSolidList"/>
    <dgm:cxn modelId="{845DF797-341F-4469-A401-63039FE22E37}" srcId="{95BE9C3D-C7CA-425C-9EA3-E0CF95BA5849}" destId="{80BAC5CF-5682-48D2-9921-B75DD4A0B6DE}" srcOrd="0" destOrd="0" parTransId="{D57B8066-D1A5-49BA-9078-0B963794A649}" sibTransId="{5EC21AD6-C9D7-4AE4-ACC7-340E7E1A123A}"/>
    <dgm:cxn modelId="{33D038CE-CF39-4AD2-965B-0EFF3265DAD4}" type="presOf" srcId="{80BAC5CF-5682-48D2-9921-B75DD4A0B6DE}" destId="{56359EF8-289A-4524-997F-1ED73406024D}" srcOrd="0" destOrd="0" presId="urn:microsoft.com/office/officeart/2018/2/layout/IconVerticalSolidList"/>
    <dgm:cxn modelId="{76E70BEA-AB5C-4D1A-8D06-177AC5A1FFA8}" srcId="{95BE9C3D-C7CA-425C-9EA3-E0CF95BA5849}" destId="{1D02FBBA-B6A8-481A-A85A-D711BC7D9EA3}" srcOrd="1" destOrd="0" parTransId="{9990412C-4781-4CC6-8773-CDD749E7373F}" sibTransId="{C3FFCA8A-2531-4F11-9FD8-8451D64DEB83}"/>
    <dgm:cxn modelId="{AE1099EB-8405-4F0F-95BE-3A070E17130B}" type="presOf" srcId="{34770839-8CCC-4A08-A7DF-BAE8BFAE1968}" destId="{4700FABC-BA32-418F-B206-16E67362029A}" srcOrd="0" destOrd="0" presId="urn:microsoft.com/office/officeart/2018/2/layout/IconVerticalSolidList"/>
    <dgm:cxn modelId="{2D30ADF1-CDF8-4E96-A980-A39E630634C0}" srcId="{95BE9C3D-C7CA-425C-9EA3-E0CF95BA5849}" destId="{34770839-8CCC-4A08-A7DF-BAE8BFAE1968}" srcOrd="2" destOrd="0" parTransId="{EA59ABFA-C6FB-44D3-B6DE-F83EBCFA9232}" sibTransId="{5A7CCFB6-3D15-4B6E-A2E9-678523F24846}"/>
    <dgm:cxn modelId="{01277EDB-3F7C-4067-87E9-C4D0BB1A4308}" type="presParOf" srcId="{828ED127-8404-491D-8ED5-F131D3084883}" destId="{67FF55F5-E380-431D-8188-0EF3FDEB922B}" srcOrd="0" destOrd="0" presId="urn:microsoft.com/office/officeart/2018/2/layout/IconVerticalSolidList"/>
    <dgm:cxn modelId="{DF6ACD37-34C0-4801-A370-21209490AEF2}" type="presParOf" srcId="{67FF55F5-E380-431D-8188-0EF3FDEB922B}" destId="{95367A0E-A9B1-470B-B490-55706F670909}" srcOrd="0" destOrd="0" presId="urn:microsoft.com/office/officeart/2018/2/layout/IconVerticalSolidList"/>
    <dgm:cxn modelId="{FE9C6DDB-6C74-4D93-8AE4-ED7220F106A8}" type="presParOf" srcId="{67FF55F5-E380-431D-8188-0EF3FDEB922B}" destId="{C0210821-4117-4674-B6D2-1F4854473FF7}" srcOrd="1" destOrd="0" presId="urn:microsoft.com/office/officeart/2018/2/layout/IconVerticalSolidList"/>
    <dgm:cxn modelId="{1ACA0C91-14E3-441F-BD5E-6CB10CC73DD2}" type="presParOf" srcId="{67FF55F5-E380-431D-8188-0EF3FDEB922B}" destId="{A3DBA3B8-8D2B-45E9-BDB7-3FDEA7DB9905}" srcOrd="2" destOrd="0" presId="urn:microsoft.com/office/officeart/2018/2/layout/IconVerticalSolidList"/>
    <dgm:cxn modelId="{4FBFD2FD-CC68-4633-A4AE-59C2E731392B}" type="presParOf" srcId="{67FF55F5-E380-431D-8188-0EF3FDEB922B}" destId="{56359EF8-289A-4524-997F-1ED73406024D}" srcOrd="3" destOrd="0" presId="urn:microsoft.com/office/officeart/2018/2/layout/IconVerticalSolidList"/>
    <dgm:cxn modelId="{08F53807-011E-4C9C-99CC-E9B44945F87B}" type="presParOf" srcId="{828ED127-8404-491D-8ED5-F131D3084883}" destId="{8971ED33-E60A-4416-8708-78F5A608895C}" srcOrd="1" destOrd="0" presId="urn:microsoft.com/office/officeart/2018/2/layout/IconVerticalSolidList"/>
    <dgm:cxn modelId="{88EB9AAB-AC69-4F10-9699-C9023FA96637}" type="presParOf" srcId="{828ED127-8404-491D-8ED5-F131D3084883}" destId="{947DAF17-0420-4ECB-B8CE-65A1703A15A8}" srcOrd="2" destOrd="0" presId="urn:microsoft.com/office/officeart/2018/2/layout/IconVerticalSolidList"/>
    <dgm:cxn modelId="{9589850B-23A4-44A4-A082-EAD61683A829}" type="presParOf" srcId="{947DAF17-0420-4ECB-B8CE-65A1703A15A8}" destId="{8DDAD5A1-63FD-4AE8-B74C-9B69858E05D6}" srcOrd="0" destOrd="0" presId="urn:microsoft.com/office/officeart/2018/2/layout/IconVerticalSolidList"/>
    <dgm:cxn modelId="{85974661-190A-416B-B471-CCDEF99DEE6A}" type="presParOf" srcId="{947DAF17-0420-4ECB-B8CE-65A1703A15A8}" destId="{95EFD978-D40E-4423-96CC-D2D70D87AD49}" srcOrd="1" destOrd="0" presId="urn:microsoft.com/office/officeart/2018/2/layout/IconVerticalSolidList"/>
    <dgm:cxn modelId="{2B7DF98A-CF04-41A1-A30C-23A6AE1827F9}" type="presParOf" srcId="{947DAF17-0420-4ECB-B8CE-65A1703A15A8}" destId="{01B7A603-1DDE-452D-AC2E-1365FDF104FF}" srcOrd="2" destOrd="0" presId="urn:microsoft.com/office/officeart/2018/2/layout/IconVerticalSolidList"/>
    <dgm:cxn modelId="{3EE274CA-E85D-4D75-9DB9-201ACBF01FA0}" type="presParOf" srcId="{947DAF17-0420-4ECB-B8CE-65A1703A15A8}" destId="{030419DA-4E22-41ED-B9D0-E483F1DD704A}" srcOrd="3" destOrd="0" presId="urn:microsoft.com/office/officeart/2018/2/layout/IconVerticalSolidList"/>
    <dgm:cxn modelId="{D91372DD-B143-4C9B-8DDB-C71B630588AB}" type="presParOf" srcId="{828ED127-8404-491D-8ED5-F131D3084883}" destId="{7AEEE00B-F386-4AEE-A592-87E6639BCF94}" srcOrd="3" destOrd="0" presId="urn:microsoft.com/office/officeart/2018/2/layout/IconVerticalSolidList"/>
    <dgm:cxn modelId="{18EABF0F-6868-43B7-B4C5-90574C8D9829}" type="presParOf" srcId="{828ED127-8404-491D-8ED5-F131D3084883}" destId="{CDA02879-325C-46C7-9895-8C1E0E1D9F46}" srcOrd="4" destOrd="0" presId="urn:microsoft.com/office/officeart/2018/2/layout/IconVerticalSolidList"/>
    <dgm:cxn modelId="{712CC8C6-BCB3-402B-B425-FC5B9599A16E}" type="presParOf" srcId="{CDA02879-325C-46C7-9895-8C1E0E1D9F46}" destId="{1B5089E0-F104-446D-84BE-3341D16BD590}" srcOrd="0" destOrd="0" presId="urn:microsoft.com/office/officeart/2018/2/layout/IconVerticalSolidList"/>
    <dgm:cxn modelId="{AD07C9D8-DD98-4188-A50F-08E61897BB1E}" type="presParOf" srcId="{CDA02879-325C-46C7-9895-8C1E0E1D9F46}" destId="{153712C0-F82F-47B3-8086-CE23068D343B}" srcOrd="1" destOrd="0" presId="urn:microsoft.com/office/officeart/2018/2/layout/IconVerticalSolidList"/>
    <dgm:cxn modelId="{405074BD-DE91-4514-8B12-BAD3BBC61B26}" type="presParOf" srcId="{CDA02879-325C-46C7-9895-8C1E0E1D9F46}" destId="{8A773D90-3F44-4CE9-ACC6-63F974402671}" srcOrd="2" destOrd="0" presId="urn:microsoft.com/office/officeart/2018/2/layout/IconVerticalSolidList"/>
    <dgm:cxn modelId="{14191AFC-207A-4595-A544-2E121C4400D2}" type="presParOf" srcId="{CDA02879-325C-46C7-9895-8C1E0E1D9F46}" destId="{4700FABC-BA32-418F-B206-16E6736202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EFF25-1F0F-4D45-905A-BDB3422B9EDB}" type="doc">
      <dgm:prSet loTypeId="urn:microsoft.com/office/officeart/2005/8/layout/defaul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9B3D65C-30C1-F547-9737-242FC568C29E}">
      <dgm:prSet phldrT="[Texto]"/>
      <dgm:spPr/>
      <dgm:t>
        <a:bodyPr/>
        <a:lstStyle/>
        <a:p>
          <a:r>
            <a:rPr lang="pt-BR" dirty="0"/>
            <a:t>Inteiros</a:t>
          </a:r>
        </a:p>
      </dgm:t>
    </dgm:pt>
    <dgm:pt modelId="{664B714D-B64B-2247-9D4C-EE2B11EEE42A}" type="parTrans" cxnId="{D1BB1595-287C-D849-91C8-A5C1E1443F64}">
      <dgm:prSet/>
      <dgm:spPr/>
      <dgm:t>
        <a:bodyPr/>
        <a:lstStyle/>
        <a:p>
          <a:endParaRPr lang="pt-BR"/>
        </a:p>
      </dgm:t>
    </dgm:pt>
    <dgm:pt modelId="{BC7E13EA-0934-F641-9239-0B15B2DD54E1}" type="sibTrans" cxnId="{D1BB1595-287C-D849-91C8-A5C1E1443F64}">
      <dgm:prSet/>
      <dgm:spPr/>
      <dgm:t>
        <a:bodyPr/>
        <a:lstStyle/>
        <a:p>
          <a:endParaRPr lang="pt-BR"/>
        </a:p>
      </dgm:t>
    </dgm:pt>
    <dgm:pt modelId="{3974CE1C-0F3B-864F-BADC-1D778FF4AAF0}">
      <dgm:prSet phldrT="[Texto]"/>
      <dgm:spPr/>
      <dgm:t>
        <a:bodyPr/>
        <a:lstStyle/>
        <a:p>
          <a:r>
            <a:rPr lang="pt-BR" dirty="0"/>
            <a:t>Ponto Flutuante</a:t>
          </a:r>
        </a:p>
      </dgm:t>
    </dgm:pt>
    <dgm:pt modelId="{42270AE6-0CCA-6B43-BE4A-D42623299E98}" type="parTrans" cxnId="{D062DC32-9B7E-F743-A50B-D99105D02D3F}">
      <dgm:prSet/>
      <dgm:spPr/>
      <dgm:t>
        <a:bodyPr/>
        <a:lstStyle/>
        <a:p>
          <a:endParaRPr lang="pt-BR"/>
        </a:p>
      </dgm:t>
    </dgm:pt>
    <dgm:pt modelId="{FB14798E-B718-654C-8725-887FE78E985C}" type="sibTrans" cxnId="{D062DC32-9B7E-F743-A50B-D99105D02D3F}">
      <dgm:prSet/>
      <dgm:spPr/>
      <dgm:t>
        <a:bodyPr/>
        <a:lstStyle/>
        <a:p>
          <a:endParaRPr lang="pt-BR"/>
        </a:p>
      </dgm:t>
    </dgm:pt>
    <dgm:pt modelId="{A16CC77F-E6AD-A84C-BA7B-8E03580C7F1F}">
      <dgm:prSet phldrT="[Texto]"/>
      <dgm:spPr/>
      <dgm:t>
        <a:bodyPr/>
        <a:lstStyle/>
        <a:p>
          <a:r>
            <a:rPr lang="pt-BR" dirty="0"/>
            <a:t>Caractere</a:t>
          </a:r>
        </a:p>
      </dgm:t>
    </dgm:pt>
    <dgm:pt modelId="{F854BEA5-E170-2342-9958-B5DE33E4AF05}" type="parTrans" cxnId="{E587C55F-3D37-9248-AE6B-2BC3CC7A58D0}">
      <dgm:prSet/>
      <dgm:spPr/>
      <dgm:t>
        <a:bodyPr/>
        <a:lstStyle/>
        <a:p>
          <a:endParaRPr lang="pt-BR"/>
        </a:p>
      </dgm:t>
    </dgm:pt>
    <dgm:pt modelId="{E2FD2CD8-1D81-084A-B35B-99AF85F978D7}" type="sibTrans" cxnId="{E587C55F-3D37-9248-AE6B-2BC3CC7A58D0}">
      <dgm:prSet/>
      <dgm:spPr/>
      <dgm:t>
        <a:bodyPr/>
        <a:lstStyle/>
        <a:p>
          <a:endParaRPr lang="pt-BR"/>
        </a:p>
      </dgm:t>
    </dgm:pt>
    <dgm:pt modelId="{1B7B1745-EA09-D64E-9FDC-7A7077BE3EAD}">
      <dgm:prSet phldrT="[Texto]"/>
      <dgm:spPr/>
      <dgm:t>
        <a:bodyPr/>
        <a:lstStyle/>
        <a:p>
          <a:r>
            <a:rPr lang="pt-BR" dirty="0"/>
            <a:t>Cadeia de Caracteres</a:t>
          </a:r>
        </a:p>
      </dgm:t>
    </dgm:pt>
    <dgm:pt modelId="{D704293E-E72E-2348-B3A7-599F4F6F5003}" type="parTrans" cxnId="{4EEDAEA9-6FBE-DC4C-8ACE-74025AB4D35F}">
      <dgm:prSet/>
      <dgm:spPr/>
      <dgm:t>
        <a:bodyPr/>
        <a:lstStyle/>
        <a:p>
          <a:endParaRPr lang="pt-BR"/>
        </a:p>
      </dgm:t>
    </dgm:pt>
    <dgm:pt modelId="{B37A131C-FDA9-4D4D-940E-37A254F891B3}" type="sibTrans" cxnId="{4EEDAEA9-6FBE-DC4C-8ACE-74025AB4D35F}">
      <dgm:prSet/>
      <dgm:spPr/>
      <dgm:t>
        <a:bodyPr/>
        <a:lstStyle/>
        <a:p>
          <a:endParaRPr lang="pt-BR"/>
        </a:p>
      </dgm:t>
    </dgm:pt>
    <dgm:pt modelId="{59478DF3-A6B3-724E-81DA-419DAF0E2025}">
      <dgm:prSet phldrT="[Texto]"/>
      <dgm:spPr/>
      <dgm:t>
        <a:bodyPr/>
        <a:lstStyle/>
        <a:p>
          <a:r>
            <a:rPr lang="pt-BR" dirty="0"/>
            <a:t>Booleano</a:t>
          </a:r>
        </a:p>
      </dgm:t>
    </dgm:pt>
    <dgm:pt modelId="{00EA7649-676C-D54D-94D0-1356EE9950F0}" type="parTrans" cxnId="{A77A0393-5C68-614B-9431-2B823F266377}">
      <dgm:prSet/>
      <dgm:spPr/>
      <dgm:t>
        <a:bodyPr/>
        <a:lstStyle/>
        <a:p>
          <a:endParaRPr lang="pt-BR"/>
        </a:p>
      </dgm:t>
    </dgm:pt>
    <dgm:pt modelId="{18D58587-351C-D742-9F9C-FAC15D9BDD52}" type="sibTrans" cxnId="{A77A0393-5C68-614B-9431-2B823F266377}">
      <dgm:prSet/>
      <dgm:spPr/>
      <dgm:t>
        <a:bodyPr/>
        <a:lstStyle/>
        <a:p>
          <a:endParaRPr lang="pt-BR"/>
        </a:p>
      </dgm:t>
    </dgm:pt>
    <dgm:pt modelId="{82192032-A146-F840-B089-D10D52F27F41}" type="pres">
      <dgm:prSet presAssocID="{3A6EFF25-1F0F-4D45-905A-BDB3422B9EDB}" presName="diagram" presStyleCnt="0">
        <dgm:presLayoutVars>
          <dgm:dir/>
          <dgm:resizeHandles val="exact"/>
        </dgm:presLayoutVars>
      </dgm:prSet>
      <dgm:spPr/>
    </dgm:pt>
    <dgm:pt modelId="{18E62D59-79A3-864A-9A82-5B7C0DD372DA}" type="pres">
      <dgm:prSet presAssocID="{09B3D65C-30C1-F547-9737-242FC568C29E}" presName="node" presStyleLbl="node1" presStyleIdx="0" presStyleCnt="5">
        <dgm:presLayoutVars>
          <dgm:bulletEnabled val="1"/>
        </dgm:presLayoutVars>
      </dgm:prSet>
      <dgm:spPr/>
    </dgm:pt>
    <dgm:pt modelId="{82FF6963-6055-9949-97E7-AEF96BA3CEDE}" type="pres">
      <dgm:prSet presAssocID="{BC7E13EA-0934-F641-9239-0B15B2DD54E1}" presName="sibTrans" presStyleCnt="0"/>
      <dgm:spPr/>
    </dgm:pt>
    <dgm:pt modelId="{625AAA91-9D76-DB4A-8CFF-097F698D6A78}" type="pres">
      <dgm:prSet presAssocID="{3974CE1C-0F3B-864F-BADC-1D778FF4AAF0}" presName="node" presStyleLbl="node1" presStyleIdx="1" presStyleCnt="5">
        <dgm:presLayoutVars>
          <dgm:bulletEnabled val="1"/>
        </dgm:presLayoutVars>
      </dgm:prSet>
      <dgm:spPr/>
    </dgm:pt>
    <dgm:pt modelId="{4F53AF66-1418-2642-8826-9B925D7CC98D}" type="pres">
      <dgm:prSet presAssocID="{FB14798E-B718-654C-8725-887FE78E985C}" presName="sibTrans" presStyleCnt="0"/>
      <dgm:spPr/>
    </dgm:pt>
    <dgm:pt modelId="{BEF9409A-3BAA-D74E-B3D9-0FCC94176514}" type="pres">
      <dgm:prSet presAssocID="{A16CC77F-E6AD-A84C-BA7B-8E03580C7F1F}" presName="node" presStyleLbl="node1" presStyleIdx="2" presStyleCnt="5">
        <dgm:presLayoutVars>
          <dgm:bulletEnabled val="1"/>
        </dgm:presLayoutVars>
      </dgm:prSet>
      <dgm:spPr/>
    </dgm:pt>
    <dgm:pt modelId="{B6C4B99D-781D-E84A-B5CA-B2DD7D087599}" type="pres">
      <dgm:prSet presAssocID="{E2FD2CD8-1D81-084A-B35B-99AF85F978D7}" presName="sibTrans" presStyleCnt="0"/>
      <dgm:spPr/>
    </dgm:pt>
    <dgm:pt modelId="{07E06A1D-E812-D84B-9274-CC6417EF4AC8}" type="pres">
      <dgm:prSet presAssocID="{1B7B1745-EA09-D64E-9FDC-7A7077BE3EAD}" presName="node" presStyleLbl="node1" presStyleIdx="3" presStyleCnt="5">
        <dgm:presLayoutVars>
          <dgm:bulletEnabled val="1"/>
        </dgm:presLayoutVars>
      </dgm:prSet>
      <dgm:spPr/>
    </dgm:pt>
    <dgm:pt modelId="{574748EB-B4C2-A942-9CA3-247ABB9532E3}" type="pres">
      <dgm:prSet presAssocID="{B37A131C-FDA9-4D4D-940E-37A254F891B3}" presName="sibTrans" presStyleCnt="0"/>
      <dgm:spPr/>
    </dgm:pt>
    <dgm:pt modelId="{8169CF04-6EFC-FA4E-94A6-6E2940F62375}" type="pres">
      <dgm:prSet presAssocID="{59478DF3-A6B3-724E-81DA-419DAF0E2025}" presName="node" presStyleLbl="node1" presStyleIdx="4" presStyleCnt="5">
        <dgm:presLayoutVars>
          <dgm:bulletEnabled val="1"/>
        </dgm:presLayoutVars>
      </dgm:prSet>
      <dgm:spPr/>
    </dgm:pt>
  </dgm:ptLst>
  <dgm:cxnLst>
    <dgm:cxn modelId="{D062DC32-9B7E-F743-A50B-D99105D02D3F}" srcId="{3A6EFF25-1F0F-4D45-905A-BDB3422B9EDB}" destId="{3974CE1C-0F3B-864F-BADC-1D778FF4AAF0}" srcOrd="1" destOrd="0" parTransId="{42270AE6-0CCA-6B43-BE4A-D42623299E98}" sibTransId="{FB14798E-B718-654C-8725-887FE78E985C}"/>
    <dgm:cxn modelId="{F7D3B846-CDB8-5D45-AE65-720D766332AF}" type="presOf" srcId="{3A6EFF25-1F0F-4D45-905A-BDB3422B9EDB}" destId="{82192032-A146-F840-B089-D10D52F27F41}" srcOrd="0" destOrd="0" presId="urn:microsoft.com/office/officeart/2005/8/layout/default"/>
    <dgm:cxn modelId="{75CD5752-DD23-BC45-AD3C-084D8A8F01C8}" type="presOf" srcId="{09B3D65C-30C1-F547-9737-242FC568C29E}" destId="{18E62D59-79A3-864A-9A82-5B7C0DD372DA}" srcOrd="0" destOrd="0" presId="urn:microsoft.com/office/officeart/2005/8/layout/default"/>
    <dgm:cxn modelId="{E587C55F-3D37-9248-AE6B-2BC3CC7A58D0}" srcId="{3A6EFF25-1F0F-4D45-905A-BDB3422B9EDB}" destId="{A16CC77F-E6AD-A84C-BA7B-8E03580C7F1F}" srcOrd="2" destOrd="0" parTransId="{F854BEA5-E170-2342-9958-B5DE33E4AF05}" sibTransId="{E2FD2CD8-1D81-084A-B35B-99AF85F978D7}"/>
    <dgm:cxn modelId="{31052B74-4EEB-444C-B59D-7DF2E7DC2DB6}" type="presOf" srcId="{A16CC77F-E6AD-A84C-BA7B-8E03580C7F1F}" destId="{BEF9409A-3BAA-D74E-B3D9-0FCC94176514}" srcOrd="0" destOrd="0" presId="urn:microsoft.com/office/officeart/2005/8/layout/default"/>
    <dgm:cxn modelId="{758B5588-BC9F-4342-B942-86890733B508}" type="presOf" srcId="{3974CE1C-0F3B-864F-BADC-1D778FF4AAF0}" destId="{625AAA91-9D76-DB4A-8CFF-097F698D6A78}" srcOrd="0" destOrd="0" presId="urn:microsoft.com/office/officeart/2005/8/layout/default"/>
    <dgm:cxn modelId="{A77A0393-5C68-614B-9431-2B823F266377}" srcId="{3A6EFF25-1F0F-4D45-905A-BDB3422B9EDB}" destId="{59478DF3-A6B3-724E-81DA-419DAF0E2025}" srcOrd="4" destOrd="0" parTransId="{00EA7649-676C-D54D-94D0-1356EE9950F0}" sibTransId="{18D58587-351C-D742-9F9C-FAC15D9BDD52}"/>
    <dgm:cxn modelId="{D1BB1595-287C-D849-91C8-A5C1E1443F64}" srcId="{3A6EFF25-1F0F-4D45-905A-BDB3422B9EDB}" destId="{09B3D65C-30C1-F547-9737-242FC568C29E}" srcOrd="0" destOrd="0" parTransId="{664B714D-B64B-2247-9D4C-EE2B11EEE42A}" sibTransId="{BC7E13EA-0934-F641-9239-0B15B2DD54E1}"/>
    <dgm:cxn modelId="{4EEDAEA9-6FBE-DC4C-8ACE-74025AB4D35F}" srcId="{3A6EFF25-1F0F-4D45-905A-BDB3422B9EDB}" destId="{1B7B1745-EA09-D64E-9FDC-7A7077BE3EAD}" srcOrd="3" destOrd="0" parTransId="{D704293E-E72E-2348-B3A7-599F4F6F5003}" sibTransId="{B37A131C-FDA9-4D4D-940E-37A254F891B3}"/>
    <dgm:cxn modelId="{89A0A9B7-345A-634B-99AF-A810682676C8}" type="presOf" srcId="{1B7B1745-EA09-D64E-9FDC-7A7077BE3EAD}" destId="{07E06A1D-E812-D84B-9274-CC6417EF4AC8}" srcOrd="0" destOrd="0" presId="urn:microsoft.com/office/officeart/2005/8/layout/default"/>
    <dgm:cxn modelId="{B55211F7-3945-DD47-AE60-D272484C4D04}" type="presOf" srcId="{59478DF3-A6B3-724E-81DA-419DAF0E2025}" destId="{8169CF04-6EFC-FA4E-94A6-6E2940F62375}" srcOrd="0" destOrd="0" presId="urn:microsoft.com/office/officeart/2005/8/layout/default"/>
    <dgm:cxn modelId="{DC993FBD-58E9-7740-9A35-4E982D4066D9}" type="presParOf" srcId="{82192032-A146-F840-B089-D10D52F27F41}" destId="{18E62D59-79A3-864A-9A82-5B7C0DD372DA}" srcOrd="0" destOrd="0" presId="urn:microsoft.com/office/officeart/2005/8/layout/default"/>
    <dgm:cxn modelId="{9C201AE6-BD89-4D40-84EB-FCE7D0D71A95}" type="presParOf" srcId="{82192032-A146-F840-B089-D10D52F27F41}" destId="{82FF6963-6055-9949-97E7-AEF96BA3CEDE}" srcOrd="1" destOrd="0" presId="urn:microsoft.com/office/officeart/2005/8/layout/default"/>
    <dgm:cxn modelId="{8A919354-C6B8-D640-B86E-16268B1CB322}" type="presParOf" srcId="{82192032-A146-F840-B089-D10D52F27F41}" destId="{625AAA91-9D76-DB4A-8CFF-097F698D6A78}" srcOrd="2" destOrd="0" presId="urn:microsoft.com/office/officeart/2005/8/layout/default"/>
    <dgm:cxn modelId="{DCF78CD9-495B-6742-99D9-7C1A18A5B8AA}" type="presParOf" srcId="{82192032-A146-F840-B089-D10D52F27F41}" destId="{4F53AF66-1418-2642-8826-9B925D7CC98D}" srcOrd="3" destOrd="0" presId="urn:microsoft.com/office/officeart/2005/8/layout/default"/>
    <dgm:cxn modelId="{9723ACDA-6521-EC47-8C8C-7FB0954F532A}" type="presParOf" srcId="{82192032-A146-F840-B089-D10D52F27F41}" destId="{BEF9409A-3BAA-D74E-B3D9-0FCC94176514}" srcOrd="4" destOrd="0" presId="urn:microsoft.com/office/officeart/2005/8/layout/default"/>
    <dgm:cxn modelId="{C0DEA396-C3C5-AC4B-ADBE-32F0970F07BE}" type="presParOf" srcId="{82192032-A146-F840-B089-D10D52F27F41}" destId="{B6C4B99D-781D-E84A-B5CA-B2DD7D087599}" srcOrd="5" destOrd="0" presId="urn:microsoft.com/office/officeart/2005/8/layout/default"/>
    <dgm:cxn modelId="{1709DC85-16AD-3B45-BC61-14E3699C8E3C}" type="presParOf" srcId="{82192032-A146-F840-B089-D10D52F27F41}" destId="{07E06A1D-E812-D84B-9274-CC6417EF4AC8}" srcOrd="6" destOrd="0" presId="urn:microsoft.com/office/officeart/2005/8/layout/default"/>
    <dgm:cxn modelId="{76A6C331-4B4D-7E4A-B05B-4F008D2EB5E2}" type="presParOf" srcId="{82192032-A146-F840-B089-D10D52F27F41}" destId="{574748EB-B4C2-A942-9CA3-247ABB9532E3}" srcOrd="7" destOrd="0" presId="urn:microsoft.com/office/officeart/2005/8/layout/default"/>
    <dgm:cxn modelId="{0D1AF270-B251-A843-AA9A-49C2BC945F5C}" type="presParOf" srcId="{82192032-A146-F840-B089-D10D52F27F41}" destId="{8169CF04-6EFC-FA4E-94A6-6E2940F6237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6EFF25-1F0F-4D45-905A-BDB3422B9EDB}" type="doc">
      <dgm:prSet loTypeId="urn:microsoft.com/office/officeart/2005/8/layout/defaul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9B3D65C-30C1-F547-9737-242FC568C29E}">
      <dgm:prSet phldrT="[Texto]"/>
      <dgm:spPr/>
      <dgm:t>
        <a:bodyPr/>
        <a:lstStyle/>
        <a:p>
          <a:r>
            <a:rPr lang="pt-BR" dirty="0"/>
            <a:t>Inteiro com Sinal</a:t>
          </a:r>
        </a:p>
      </dgm:t>
    </dgm:pt>
    <dgm:pt modelId="{664B714D-B64B-2247-9D4C-EE2B11EEE42A}" type="parTrans" cxnId="{D1BB1595-287C-D849-91C8-A5C1E1443F64}">
      <dgm:prSet/>
      <dgm:spPr/>
      <dgm:t>
        <a:bodyPr/>
        <a:lstStyle/>
        <a:p>
          <a:endParaRPr lang="pt-BR"/>
        </a:p>
      </dgm:t>
    </dgm:pt>
    <dgm:pt modelId="{BC7E13EA-0934-F641-9239-0B15B2DD54E1}" type="sibTrans" cxnId="{D1BB1595-287C-D849-91C8-A5C1E1443F64}">
      <dgm:prSet/>
      <dgm:spPr/>
      <dgm:t>
        <a:bodyPr/>
        <a:lstStyle/>
        <a:p>
          <a:endParaRPr lang="pt-BR"/>
        </a:p>
      </dgm:t>
    </dgm:pt>
    <dgm:pt modelId="{3974CE1C-0F3B-864F-BADC-1D778FF4AAF0}">
      <dgm:prSet phldrT="[Texto]"/>
      <dgm:spPr/>
      <dgm:t>
        <a:bodyPr/>
        <a:lstStyle/>
        <a:p>
          <a:r>
            <a:rPr lang="pt-BR" dirty="0"/>
            <a:t>Inteiro sem Sinal</a:t>
          </a:r>
        </a:p>
      </dgm:t>
    </dgm:pt>
    <dgm:pt modelId="{42270AE6-0CCA-6B43-BE4A-D42623299E98}" type="parTrans" cxnId="{D062DC32-9B7E-F743-A50B-D99105D02D3F}">
      <dgm:prSet/>
      <dgm:spPr/>
      <dgm:t>
        <a:bodyPr/>
        <a:lstStyle/>
        <a:p>
          <a:endParaRPr lang="pt-BR"/>
        </a:p>
      </dgm:t>
    </dgm:pt>
    <dgm:pt modelId="{FB14798E-B718-654C-8725-887FE78E985C}" type="sibTrans" cxnId="{D062DC32-9B7E-F743-A50B-D99105D02D3F}">
      <dgm:prSet/>
      <dgm:spPr/>
      <dgm:t>
        <a:bodyPr/>
        <a:lstStyle/>
        <a:p>
          <a:endParaRPr lang="pt-BR"/>
        </a:p>
      </dgm:t>
    </dgm:pt>
    <dgm:pt modelId="{A16CC77F-E6AD-A84C-BA7B-8E03580C7F1F}">
      <dgm:prSet phldrT="[Texto]"/>
      <dgm:spPr/>
      <dgm:t>
        <a:bodyPr/>
        <a:lstStyle/>
        <a:p>
          <a:r>
            <a:rPr lang="pt-BR" dirty="0"/>
            <a:t>Inteiro</a:t>
          </a:r>
        </a:p>
      </dgm:t>
    </dgm:pt>
    <dgm:pt modelId="{F854BEA5-E170-2342-9958-B5DE33E4AF05}" type="parTrans" cxnId="{E587C55F-3D37-9248-AE6B-2BC3CC7A58D0}">
      <dgm:prSet/>
      <dgm:spPr/>
      <dgm:t>
        <a:bodyPr/>
        <a:lstStyle/>
        <a:p>
          <a:endParaRPr lang="pt-BR"/>
        </a:p>
      </dgm:t>
    </dgm:pt>
    <dgm:pt modelId="{E2FD2CD8-1D81-084A-B35B-99AF85F978D7}" type="sibTrans" cxnId="{E587C55F-3D37-9248-AE6B-2BC3CC7A58D0}">
      <dgm:prSet/>
      <dgm:spPr/>
      <dgm:t>
        <a:bodyPr/>
        <a:lstStyle/>
        <a:p>
          <a:endParaRPr lang="pt-BR"/>
        </a:p>
      </dgm:t>
    </dgm:pt>
    <dgm:pt modelId="{1B7B1745-EA09-D64E-9FDC-7A7077BE3EAD}">
      <dgm:prSet phldrT="[Texto]"/>
      <dgm:spPr/>
      <dgm:t>
        <a:bodyPr/>
        <a:lstStyle/>
        <a:p>
          <a:r>
            <a:rPr lang="pt-BR" dirty="0"/>
            <a:t>Inteiro Longo</a:t>
          </a:r>
        </a:p>
      </dgm:t>
    </dgm:pt>
    <dgm:pt modelId="{D704293E-E72E-2348-B3A7-599F4F6F5003}" type="parTrans" cxnId="{4EEDAEA9-6FBE-DC4C-8ACE-74025AB4D35F}">
      <dgm:prSet/>
      <dgm:spPr/>
      <dgm:t>
        <a:bodyPr/>
        <a:lstStyle/>
        <a:p>
          <a:endParaRPr lang="pt-BR"/>
        </a:p>
      </dgm:t>
    </dgm:pt>
    <dgm:pt modelId="{B37A131C-FDA9-4D4D-940E-37A254F891B3}" type="sibTrans" cxnId="{4EEDAEA9-6FBE-DC4C-8ACE-74025AB4D35F}">
      <dgm:prSet/>
      <dgm:spPr/>
      <dgm:t>
        <a:bodyPr/>
        <a:lstStyle/>
        <a:p>
          <a:endParaRPr lang="pt-BR"/>
        </a:p>
      </dgm:t>
    </dgm:pt>
    <dgm:pt modelId="{59478DF3-A6B3-724E-81DA-419DAF0E2025}">
      <dgm:prSet phldrT="[Texto]"/>
      <dgm:spPr/>
      <dgm:t>
        <a:bodyPr/>
        <a:lstStyle/>
        <a:p>
          <a:r>
            <a:rPr lang="pt-BR" dirty="0"/>
            <a:t>Inteiro Curto</a:t>
          </a:r>
        </a:p>
      </dgm:t>
    </dgm:pt>
    <dgm:pt modelId="{00EA7649-676C-D54D-94D0-1356EE9950F0}" type="parTrans" cxnId="{A77A0393-5C68-614B-9431-2B823F266377}">
      <dgm:prSet/>
      <dgm:spPr/>
      <dgm:t>
        <a:bodyPr/>
        <a:lstStyle/>
        <a:p>
          <a:endParaRPr lang="pt-BR"/>
        </a:p>
      </dgm:t>
    </dgm:pt>
    <dgm:pt modelId="{18D58587-351C-D742-9F9C-FAC15D9BDD52}" type="sibTrans" cxnId="{A77A0393-5C68-614B-9431-2B823F266377}">
      <dgm:prSet/>
      <dgm:spPr/>
      <dgm:t>
        <a:bodyPr/>
        <a:lstStyle/>
        <a:p>
          <a:endParaRPr lang="pt-BR"/>
        </a:p>
      </dgm:t>
    </dgm:pt>
    <dgm:pt modelId="{82192032-A146-F840-B089-D10D52F27F41}" type="pres">
      <dgm:prSet presAssocID="{3A6EFF25-1F0F-4D45-905A-BDB3422B9EDB}" presName="diagram" presStyleCnt="0">
        <dgm:presLayoutVars>
          <dgm:dir/>
          <dgm:resizeHandles val="exact"/>
        </dgm:presLayoutVars>
      </dgm:prSet>
      <dgm:spPr/>
    </dgm:pt>
    <dgm:pt modelId="{18E62D59-79A3-864A-9A82-5B7C0DD372DA}" type="pres">
      <dgm:prSet presAssocID="{09B3D65C-30C1-F547-9737-242FC568C29E}" presName="node" presStyleLbl="node1" presStyleIdx="0" presStyleCnt="5">
        <dgm:presLayoutVars>
          <dgm:bulletEnabled val="1"/>
        </dgm:presLayoutVars>
      </dgm:prSet>
      <dgm:spPr/>
    </dgm:pt>
    <dgm:pt modelId="{82FF6963-6055-9949-97E7-AEF96BA3CEDE}" type="pres">
      <dgm:prSet presAssocID="{BC7E13EA-0934-F641-9239-0B15B2DD54E1}" presName="sibTrans" presStyleCnt="0"/>
      <dgm:spPr/>
    </dgm:pt>
    <dgm:pt modelId="{625AAA91-9D76-DB4A-8CFF-097F698D6A78}" type="pres">
      <dgm:prSet presAssocID="{3974CE1C-0F3B-864F-BADC-1D778FF4AAF0}" presName="node" presStyleLbl="node1" presStyleIdx="1" presStyleCnt="5">
        <dgm:presLayoutVars>
          <dgm:bulletEnabled val="1"/>
        </dgm:presLayoutVars>
      </dgm:prSet>
      <dgm:spPr/>
    </dgm:pt>
    <dgm:pt modelId="{4F53AF66-1418-2642-8826-9B925D7CC98D}" type="pres">
      <dgm:prSet presAssocID="{FB14798E-B718-654C-8725-887FE78E985C}" presName="sibTrans" presStyleCnt="0"/>
      <dgm:spPr/>
    </dgm:pt>
    <dgm:pt modelId="{BEF9409A-3BAA-D74E-B3D9-0FCC94176514}" type="pres">
      <dgm:prSet presAssocID="{A16CC77F-E6AD-A84C-BA7B-8E03580C7F1F}" presName="node" presStyleLbl="node1" presStyleIdx="2" presStyleCnt="5">
        <dgm:presLayoutVars>
          <dgm:bulletEnabled val="1"/>
        </dgm:presLayoutVars>
      </dgm:prSet>
      <dgm:spPr/>
    </dgm:pt>
    <dgm:pt modelId="{B6C4B99D-781D-E84A-B5CA-B2DD7D087599}" type="pres">
      <dgm:prSet presAssocID="{E2FD2CD8-1D81-084A-B35B-99AF85F978D7}" presName="sibTrans" presStyleCnt="0"/>
      <dgm:spPr/>
    </dgm:pt>
    <dgm:pt modelId="{07E06A1D-E812-D84B-9274-CC6417EF4AC8}" type="pres">
      <dgm:prSet presAssocID="{1B7B1745-EA09-D64E-9FDC-7A7077BE3EAD}" presName="node" presStyleLbl="node1" presStyleIdx="3" presStyleCnt="5">
        <dgm:presLayoutVars>
          <dgm:bulletEnabled val="1"/>
        </dgm:presLayoutVars>
      </dgm:prSet>
      <dgm:spPr/>
    </dgm:pt>
    <dgm:pt modelId="{574748EB-B4C2-A942-9CA3-247ABB9532E3}" type="pres">
      <dgm:prSet presAssocID="{B37A131C-FDA9-4D4D-940E-37A254F891B3}" presName="sibTrans" presStyleCnt="0"/>
      <dgm:spPr/>
    </dgm:pt>
    <dgm:pt modelId="{8169CF04-6EFC-FA4E-94A6-6E2940F62375}" type="pres">
      <dgm:prSet presAssocID="{59478DF3-A6B3-724E-81DA-419DAF0E2025}" presName="node" presStyleLbl="node1" presStyleIdx="4" presStyleCnt="5">
        <dgm:presLayoutVars>
          <dgm:bulletEnabled val="1"/>
        </dgm:presLayoutVars>
      </dgm:prSet>
      <dgm:spPr/>
    </dgm:pt>
  </dgm:ptLst>
  <dgm:cxnLst>
    <dgm:cxn modelId="{D062DC32-9B7E-F743-A50B-D99105D02D3F}" srcId="{3A6EFF25-1F0F-4D45-905A-BDB3422B9EDB}" destId="{3974CE1C-0F3B-864F-BADC-1D778FF4AAF0}" srcOrd="1" destOrd="0" parTransId="{42270AE6-0CCA-6B43-BE4A-D42623299E98}" sibTransId="{FB14798E-B718-654C-8725-887FE78E985C}"/>
    <dgm:cxn modelId="{F7D3B846-CDB8-5D45-AE65-720D766332AF}" type="presOf" srcId="{3A6EFF25-1F0F-4D45-905A-BDB3422B9EDB}" destId="{82192032-A146-F840-B089-D10D52F27F41}" srcOrd="0" destOrd="0" presId="urn:microsoft.com/office/officeart/2005/8/layout/default"/>
    <dgm:cxn modelId="{75CD5752-DD23-BC45-AD3C-084D8A8F01C8}" type="presOf" srcId="{09B3D65C-30C1-F547-9737-242FC568C29E}" destId="{18E62D59-79A3-864A-9A82-5B7C0DD372DA}" srcOrd="0" destOrd="0" presId="urn:microsoft.com/office/officeart/2005/8/layout/default"/>
    <dgm:cxn modelId="{E587C55F-3D37-9248-AE6B-2BC3CC7A58D0}" srcId="{3A6EFF25-1F0F-4D45-905A-BDB3422B9EDB}" destId="{A16CC77F-E6AD-A84C-BA7B-8E03580C7F1F}" srcOrd="2" destOrd="0" parTransId="{F854BEA5-E170-2342-9958-B5DE33E4AF05}" sibTransId="{E2FD2CD8-1D81-084A-B35B-99AF85F978D7}"/>
    <dgm:cxn modelId="{31052B74-4EEB-444C-B59D-7DF2E7DC2DB6}" type="presOf" srcId="{A16CC77F-E6AD-A84C-BA7B-8E03580C7F1F}" destId="{BEF9409A-3BAA-D74E-B3D9-0FCC94176514}" srcOrd="0" destOrd="0" presId="urn:microsoft.com/office/officeart/2005/8/layout/default"/>
    <dgm:cxn modelId="{758B5588-BC9F-4342-B942-86890733B508}" type="presOf" srcId="{3974CE1C-0F3B-864F-BADC-1D778FF4AAF0}" destId="{625AAA91-9D76-DB4A-8CFF-097F698D6A78}" srcOrd="0" destOrd="0" presId="urn:microsoft.com/office/officeart/2005/8/layout/default"/>
    <dgm:cxn modelId="{A77A0393-5C68-614B-9431-2B823F266377}" srcId="{3A6EFF25-1F0F-4D45-905A-BDB3422B9EDB}" destId="{59478DF3-A6B3-724E-81DA-419DAF0E2025}" srcOrd="4" destOrd="0" parTransId="{00EA7649-676C-D54D-94D0-1356EE9950F0}" sibTransId="{18D58587-351C-D742-9F9C-FAC15D9BDD52}"/>
    <dgm:cxn modelId="{D1BB1595-287C-D849-91C8-A5C1E1443F64}" srcId="{3A6EFF25-1F0F-4D45-905A-BDB3422B9EDB}" destId="{09B3D65C-30C1-F547-9737-242FC568C29E}" srcOrd="0" destOrd="0" parTransId="{664B714D-B64B-2247-9D4C-EE2B11EEE42A}" sibTransId="{BC7E13EA-0934-F641-9239-0B15B2DD54E1}"/>
    <dgm:cxn modelId="{4EEDAEA9-6FBE-DC4C-8ACE-74025AB4D35F}" srcId="{3A6EFF25-1F0F-4D45-905A-BDB3422B9EDB}" destId="{1B7B1745-EA09-D64E-9FDC-7A7077BE3EAD}" srcOrd="3" destOrd="0" parTransId="{D704293E-E72E-2348-B3A7-599F4F6F5003}" sibTransId="{B37A131C-FDA9-4D4D-940E-37A254F891B3}"/>
    <dgm:cxn modelId="{89A0A9B7-345A-634B-99AF-A810682676C8}" type="presOf" srcId="{1B7B1745-EA09-D64E-9FDC-7A7077BE3EAD}" destId="{07E06A1D-E812-D84B-9274-CC6417EF4AC8}" srcOrd="0" destOrd="0" presId="urn:microsoft.com/office/officeart/2005/8/layout/default"/>
    <dgm:cxn modelId="{B55211F7-3945-DD47-AE60-D272484C4D04}" type="presOf" srcId="{59478DF3-A6B3-724E-81DA-419DAF0E2025}" destId="{8169CF04-6EFC-FA4E-94A6-6E2940F62375}" srcOrd="0" destOrd="0" presId="urn:microsoft.com/office/officeart/2005/8/layout/default"/>
    <dgm:cxn modelId="{DC993FBD-58E9-7740-9A35-4E982D4066D9}" type="presParOf" srcId="{82192032-A146-F840-B089-D10D52F27F41}" destId="{18E62D59-79A3-864A-9A82-5B7C0DD372DA}" srcOrd="0" destOrd="0" presId="urn:microsoft.com/office/officeart/2005/8/layout/default"/>
    <dgm:cxn modelId="{9C201AE6-BD89-4D40-84EB-FCE7D0D71A95}" type="presParOf" srcId="{82192032-A146-F840-B089-D10D52F27F41}" destId="{82FF6963-6055-9949-97E7-AEF96BA3CEDE}" srcOrd="1" destOrd="0" presId="urn:microsoft.com/office/officeart/2005/8/layout/default"/>
    <dgm:cxn modelId="{8A919354-C6B8-D640-B86E-16268B1CB322}" type="presParOf" srcId="{82192032-A146-F840-B089-D10D52F27F41}" destId="{625AAA91-9D76-DB4A-8CFF-097F698D6A78}" srcOrd="2" destOrd="0" presId="urn:microsoft.com/office/officeart/2005/8/layout/default"/>
    <dgm:cxn modelId="{DCF78CD9-495B-6742-99D9-7C1A18A5B8AA}" type="presParOf" srcId="{82192032-A146-F840-B089-D10D52F27F41}" destId="{4F53AF66-1418-2642-8826-9B925D7CC98D}" srcOrd="3" destOrd="0" presId="urn:microsoft.com/office/officeart/2005/8/layout/default"/>
    <dgm:cxn modelId="{9723ACDA-6521-EC47-8C8C-7FB0954F532A}" type="presParOf" srcId="{82192032-A146-F840-B089-D10D52F27F41}" destId="{BEF9409A-3BAA-D74E-B3D9-0FCC94176514}" srcOrd="4" destOrd="0" presId="urn:microsoft.com/office/officeart/2005/8/layout/default"/>
    <dgm:cxn modelId="{C0DEA396-C3C5-AC4B-ADBE-32F0970F07BE}" type="presParOf" srcId="{82192032-A146-F840-B089-D10D52F27F41}" destId="{B6C4B99D-781D-E84A-B5CA-B2DD7D087599}" srcOrd="5" destOrd="0" presId="urn:microsoft.com/office/officeart/2005/8/layout/default"/>
    <dgm:cxn modelId="{1709DC85-16AD-3B45-BC61-14E3699C8E3C}" type="presParOf" srcId="{82192032-A146-F840-B089-D10D52F27F41}" destId="{07E06A1D-E812-D84B-9274-CC6417EF4AC8}" srcOrd="6" destOrd="0" presId="urn:microsoft.com/office/officeart/2005/8/layout/default"/>
    <dgm:cxn modelId="{76A6C331-4B4D-7E4A-B05B-4F008D2EB5E2}" type="presParOf" srcId="{82192032-A146-F840-B089-D10D52F27F41}" destId="{574748EB-B4C2-A942-9CA3-247ABB9532E3}" srcOrd="7" destOrd="0" presId="urn:microsoft.com/office/officeart/2005/8/layout/default"/>
    <dgm:cxn modelId="{0D1AF270-B251-A843-AA9A-49C2BC945F5C}" type="presParOf" srcId="{82192032-A146-F840-B089-D10D52F27F41}" destId="{8169CF04-6EFC-FA4E-94A6-6E2940F6237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0DFF3-6688-426A-A36A-CE5108243089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rgbClr val="58B6C0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3AC59-F452-499F-99F6-33EBBBC336E2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B14A6C-BF15-4C0C-AB99-808AFEF82F1E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Dispositivos de entrada levam dados do meio para o computador.</a:t>
          </a:r>
          <a:endParaRPr lang="en-US" sz="2500" kern="1200"/>
        </a:p>
      </dsp:txBody>
      <dsp:txXfrm>
        <a:off x="1840447" y="680"/>
        <a:ext cx="4420652" cy="1593460"/>
      </dsp:txXfrm>
    </dsp:sp>
    <dsp:sp modelId="{1810E885-051C-45BF-80C6-F6F37E915A93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rgbClr val="75BDA7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D7CD7-0C6C-4FD3-B22C-15E6CF806B51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45105F-C49D-481A-A16B-C98FBF62A933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Em geral eles reagem a estímulos, sejam eles físicos ou lógicos.</a:t>
          </a:r>
          <a:endParaRPr lang="en-US" sz="2500" kern="1200"/>
        </a:p>
      </dsp:txBody>
      <dsp:txXfrm>
        <a:off x="1840447" y="1992507"/>
        <a:ext cx="4420652" cy="1593460"/>
      </dsp:txXfrm>
    </dsp:sp>
    <dsp:sp modelId="{691AEDB2-FD7A-4F91-A0D0-5D092E8BDE2A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rgbClr val="7A8C8E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AF0DA-5207-4C04-B224-3860A03C3482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42F5C9-F40D-4F4B-AA23-CF1EBBD2CAE6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Teclado, mouse, scanners, microfones e câmeras são exemplos.</a:t>
          </a:r>
          <a:endParaRPr lang="en-US" sz="2500" kern="1200"/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67A0E-A9B1-470B-B490-55706F670909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rgbClr val="58B6C0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10821-4117-4674-B6D2-1F4854473FF7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59EF8-289A-4524-997F-1ED73406024D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Dispositivos de saída tem a finalidade de exibir/enviar dados para um usuário ou um outro sistema.</a:t>
          </a:r>
          <a:endParaRPr lang="en-US" sz="2100" kern="1200"/>
        </a:p>
      </dsp:txBody>
      <dsp:txXfrm>
        <a:off x="1840447" y="680"/>
        <a:ext cx="4420652" cy="1593460"/>
      </dsp:txXfrm>
    </dsp:sp>
    <dsp:sp modelId="{8DDAD5A1-63FD-4AE8-B74C-9B69858E05D6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rgbClr val="75BDA7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FD978-D40E-4423-96CC-D2D70D87AD49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419DA-4E22-41ED-B9D0-E483F1DD704A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Eles exibem dados que foram processados pelo computador.</a:t>
          </a:r>
          <a:endParaRPr lang="en-US" sz="2100" kern="1200"/>
        </a:p>
      </dsp:txBody>
      <dsp:txXfrm>
        <a:off x="1840447" y="1992507"/>
        <a:ext cx="4420652" cy="1593460"/>
      </dsp:txXfrm>
    </dsp:sp>
    <dsp:sp modelId="{1B5089E0-F104-446D-84BE-3341D16BD590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rgbClr val="7A8C8E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712C0-F82F-47B3-8086-CE23068D343B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0FABC-BA32-418F-B206-16E67362029A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Exemplos são, telas, impressoras, etc.</a:t>
          </a:r>
          <a:endParaRPr lang="en-US" sz="2100" kern="1200"/>
        </a:p>
      </dsp:txBody>
      <dsp:txXfrm>
        <a:off x="1840447" y="3984333"/>
        <a:ext cx="4420652" cy="1593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62D59-79A3-864A-9A82-5B7C0DD372DA}">
      <dsp:nvSpPr>
        <dsp:cNvPr id="0" name=""/>
        <dsp:cNvSpPr/>
      </dsp:nvSpPr>
      <dsp:spPr>
        <a:xfrm>
          <a:off x="2939" y="407095"/>
          <a:ext cx="1591626" cy="954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Inteiros</a:t>
          </a:r>
        </a:p>
      </dsp:txBody>
      <dsp:txXfrm>
        <a:off x="2939" y="407095"/>
        <a:ext cx="1591626" cy="954975"/>
      </dsp:txXfrm>
    </dsp:sp>
    <dsp:sp modelId="{625AAA91-9D76-DB4A-8CFF-097F698D6A78}">
      <dsp:nvSpPr>
        <dsp:cNvPr id="0" name=""/>
        <dsp:cNvSpPr/>
      </dsp:nvSpPr>
      <dsp:spPr>
        <a:xfrm>
          <a:off x="1753728" y="407095"/>
          <a:ext cx="1591626" cy="954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Ponto Flutuante</a:t>
          </a:r>
        </a:p>
      </dsp:txBody>
      <dsp:txXfrm>
        <a:off x="1753728" y="407095"/>
        <a:ext cx="1591626" cy="954975"/>
      </dsp:txXfrm>
    </dsp:sp>
    <dsp:sp modelId="{BEF9409A-3BAA-D74E-B3D9-0FCC94176514}">
      <dsp:nvSpPr>
        <dsp:cNvPr id="0" name=""/>
        <dsp:cNvSpPr/>
      </dsp:nvSpPr>
      <dsp:spPr>
        <a:xfrm>
          <a:off x="3504516" y="407095"/>
          <a:ext cx="1591626" cy="954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Caractere</a:t>
          </a:r>
        </a:p>
      </dsp:txBody>
      <dsp:txXfrm>
        <a:off x="3504516" y="407095"/>
        <a:ext cx="1591626" cy="954975"/>
      </dsp:txXfrm>
    </dsp:sp>
    <dsp:sp modelId="{07E06A1D-E812-D84B-9274-CC6417EF4AC8}">
      <dsp:nvSpPr>
        <dsp:cNvPr id="0" name=""/>
        <dsp:cNvSpPr/>
      </dsp:nvSpPr>
      <dsp:spPr>
        <a:xfrm>
          <a:off x="5255305" y="407095"/>
          <a:ext cx="1591626" cy="954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Cadeia de Caracteres</a:t>
          </a:r>
        </a:p>
      </dsp:txBody>
      <dsp:txXfrm>
        <a:off x="5255305" y="407095"/>
        <a:ext cx="1591626" cy="954975"/>
      </dsp:txXfrm>
    </dsp:sp>
    <dsp:sp modelId="{8169CF04-6EFC-FA4E-94A6-6E2940F62375}">
      <dsp:nvSpPr>
        <dsp:cNvPr id="0" name=""/>
        <dsp:cNvSpPr/>
      </dsp:nvSpPr>
      <dsp:spPr>
        <a:xfrm>
          <a:off x="7006094" y="407095"/>
          <a:ext cx="1591626" cy="954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Booleano</a:t>
          </a:r>
        </a:p>
      </dsp:txBody>
      <dsp:txXfrm>
        <a:off x="7006094" y="407095"/>
        <a:ext cx="1591626" cy="9549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62D59-79A3-864A-9A82-5B7C0DD372DA}">
      <dsp:nvSpPr>
        <dsp:cNvPr id="0" name=""/>
        <dsp:cNvSpPr/>
      </dsp:nvSpPr>
      <dsp:spPr>
        <a:xfrm>
          <a:off x="2939" y="407095"/>
          <a:ext cx="1591626" cy="954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Inteiro com Sinal</a:t>
          </a:r>
        </a:p>
      </dsp:txBody>
      <dsp:txXfrm>
        <a:off x="2939" y="407095"/>
        <a:ext cx="1591626" cy="954975"/>
      </dsp:txXfrm>
    </dsp:sp>
    <dsp:sp modelId="{625AAA91-9D76-DB4A-8CFF-097F698D6A78}">
      <dsp:nvSpPr>
        <dsp:cNvPr id="0" name=""/>
        <dsp:cNvSpPr/>
      </dsp:nvSpPr>
      <dsp:spPr>
        <a:xfrm>
          <a:off x="1753728" y="407095"/>
          <a:ext cx="1591626" cy="954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Inteiro sem Sinal</a:t>
          </a:r>
        </a:p>
      </dsp:txBody>
      <dsp:txXfrm>
        <a:off x="1753728" y="407095"/>
        <a:ext cx="1591626" cy="954975"/>
      </dsp:txXfrm>
    </dsp:sp>
    <dsp:sp modelId="{BEF9409A-3BAA-D74E-B3D9-0FCC94176514}">
      <dsp:nvSpPr>
        <dsp:cNvPr id="0" name=""/>
        <dsp:cNvSpPr/>
      </dsp:nvSpPr>
      <dsp:spPr>
        <a:xfrm>
          <a:off x="3504516" y="407095"/>
          <a:ext cx="1591626" cy="954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Inteiro</a:t>
          </a:r>
        </a:p>
      </dsp:txBody>
      <dsp:txXfrm>
        <a:off x="3504516" y="407095"/>
        <a:ext cx="1591626" cy="954975"/>
      </dsp:txXfrm>
    </dsp:sp>
    <dsp:sp modelId="{07E06A1D-E812-D84B-9274-CC6417EF4AC8}">
      <dsp:nvSpPr>
        <dsp:cNvPr id="0" name=""/>
        <dsp:cNvSpPr/>
      </dsp:nvSpPr>
      <dsp:spPr>
        <a:xfrm>
          <a:off x="5255305" y="407095"/>
          <a:ext cx="1591626" cy="954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Inteiro Longo</a:t>
          </a:r>
        </a:p>
      </dsp:txBody>
      <dsp:txXfrm>
        <a:off x="5255305" y="407095"/>
        <a:ext cx="1591626" cy="954975"/>
      </dsp:txXfrm>
    </dsp:sp>
    <dsp:sp modelId="{8169CF04-6EFC-FA4E-94A6-6E2940F62375}">
      <dsp:nvSpPr>
        <dsp:cNvPr id="0" name=""/>
        <dsp:cNvSpPr/>
      </dsp:nvSpPr>
      <dsp:spPr>
        <a:xfrm>
          <a:off x="7006094" y="407095"/>
          <a:ext cx="1591626" cy="954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Inteiro Curto</a:t>
          </a:r>
        </a:p>
      </dsp:txBody>
      <dsp:txXfrm>
        <a:off x="7006094" y="407095"/>
        <a:ext cx="1591626" cy="954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252BC-4DF2-6243-A93D-C5C80904FE0C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2EC4C-936B-574D-990D-86BA2CCE5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1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9047-67F5-0B4A-A3DB-614606B9E638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5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D40-247D-324C-A170-BA878C34ADBA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2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99A6-6D41-EE47-B11D-52273951252C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3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312D-78A4-6741-BCB1-CE8403E25F9A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408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A13F-7FB4-4848-A91C-3F92D0C29499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81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AA1E-177C-C845-AF38-CC138C0D719A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66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295-435E-AB4B-A337-3514270AAF11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F4C1-2EE4-5044-8D0F-565D6A5904BB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7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7FBE921-6423-204B-BC8B-7F75D58E9DD9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0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59F4-3E82-D348-87FB-EE4632E4A2BC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BF96489-970F-2245-BE86-EC8B5867516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11679" y="5659670"/>
            <a:ext cx="5969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5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5D7-587D-E64E-8B28-C3C82DF8B30B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4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347A-F56D-C843-B8E1-B5C4032ECFBC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4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0867-26DB-5B4A-BC48-C0CD402B1B9A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4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756A-55DD-C34D-BFB6-A28A66B5ED47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6999-CC30-864B-BBC4-FE04D90D5349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5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7A3C-B550-5947-8493-D98CFCA32C87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2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462-4E95-0442-BA93-4601AD799303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0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7C79-61E2-FC4C-BA70-C6944F057407}" type="datetime1">
              <a:rPr lang="pt-BR" smtClean="0"/>
              <a:t>18/10/2019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06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hiasbrito/CET836" TargetMode="External"/><Relationship Id="rId2" Type="http://schemas.openxmlformats.org/officeDocument/2006/relationships/hyperlink" Target="https://github.com/mathiasbrito/CET836/wiki/2019.2---Eng.-Civi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85888-E580-5147-AE84-8451EE9DD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6752110" cy="1373070"/>
          </a:xfrm>
        </p:spPr>
        <p:txBody>
          <a:bodyPr anchor="ctr">
            <a:normAutofit/>
          </a:bodyPr>
          <a:lstStyle/>
          <a:p>
            <a:r>
              <a:rPr lang="pt-BR" sz="4600" dirty="0"/>
              <a:t>CET 836 – Programação </a:t>
            </a:r>
            <a:r>
              <a:rPr lang="pt-BR" sz="4600" dirty="0" err="1"/>
              <a:t>I</a:t>
            </a:r>
            <a:endParaRPr lang="pt-BR" sz="4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DEE55F-70C0-F741-832A-4478EAFB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09" cy="1117687"/>
          </a:xfrm>
        </p:spPr>
        <p:txBody>
          <a:bodyPr>
            <a:normAutofit/>
          </a:bodyPr>
          <a:lstStyle/>
          <a:p>
            <a:r>
              <a:rPr lang="pt-BR"/>
              <a:t>Prof. Mathias Santos de Brito</a:t>
            </a:r>
          </a:p>
          <a:p>
            <a:r>
              <a:rPr lang="pt-BR"/>
              <a:t>Universidade Estadual de Santa Cruz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16EAD2-8B48-C242-B6A7-04FB12C2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CD669A9-D34D-B64E-A504-14116B3F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091" y="1252366"/>
            <a:ext cx="3358478" cy="435326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1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DA4E4-385F-C24D-87CA-9C985C44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Von </a:t>
            </a:r>
            <a:r>
              <a:rPr lang="pt-BR" dirty="0" err="1"/>
              <a:t>Neumman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A953296-4F8B-E949-B103-0E90FF860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99" y="2115128"/>
            <a:ext cx="5845283" cy="4491745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077FD7-A5D0-4D4B-8081-BB57BF98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9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3B85D-EDE5-4A4A-8B6C-D516D9C7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t-BR" sz="4400"/>
              <a:t>Dispositivos de Entrada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D48277-F01C-CC44-BC80-16C3D7CC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400">
              <a:solidFill>
                <a:srgbClr val="FFFFFF"/>
              </a:solidFill>
            </a:endParaRP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DC0F7EC1-928B-4D27-A3AF-B2A750DABAE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803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625FB-C4F3-0649-8362-38FA14D4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t-BR" sz="4400"/>
              <a:t>Dispositivos de Saída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DA8BC0-FE24-4F48-9884-D26F87DE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400">
              <a:solidFill>
                <a:srgbClr val="FFFFFF"/>
              </a:solidFill>
            </a:endParaRP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C289294E-57CC-4165-8E8E-D6C7410AA03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4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53907-C8CF-4149-B2BD-CE4AEFD6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Aritmética e Unidade de Controle de Programa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14B1B6-DC97-8141-B2D1-12471F3D3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grosso modo:</a:t>
            </a:r>
          </a:p>
          <a:p>
            <a:endParaRPr lang="pt-BR" dirty="0"/>
          </a:p>
          <a:p>
            <a:r>
              <a:rPr lang="pt-BR" dirty="0"/>
              <a:t>A Unidade Lógica Aritmética (ALU) é responsável pela execução de cálculos.</a:t>
            </a:r>
          </a:p>
          <a:p>
            <a:endParaRPr lang="pt-BR" dirty="0"/>
          </a:p>
          <a:p>
            <a:r>
              <a:rPr lang="pt-BR" dirty="0"/>
              <a:t>Enquanto que a Unidade de Controle de Programa é responsável pela sequência de execução de instruções.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27114B-64C4-4A4B-AB91-A4FD6190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5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DA4E4-385F-C24D-87CA-9C985C44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BR" dirty="0"/>
              <a:t>Memória Principal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86251EA-0BEF-3B44-9B69-6B83A4C5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BR" sz="1900"/>
              <a:t>A memória principal e volátil, ou seja seus dados podem ser alterados/substituídos.</a:t>
            </a:r>
          </a:p>
          <a:p>
            <a:endParaRPr lang="pt-BR" sz="1900"/>
          </a:p>
          <a:p>
            <a:r>
              <a:rPr lang="pt-BR" sz="1900"/>
              <a:t>É lá que todas as instruções e dados, a serem executadas/processados, são armazenadas.</a:t>
            </a:r>
          </a:p>
          <a:p>
            <a:endParaRPr lang="pt-BR" sz="1900"/>
          </a:p>
          <a:p>
            <a:r>
              <a:rPr lang="pt-BR" sz="1900"/>
              <a:t>Pelo fato de podermos modificar o conteúdo da memória, dados e instruções, podemos mudar completamente o comportamento da máquina</a:t>
            </a:r>
          </a:p>
          <a:p>
            <a:r>
              <a:rPr lang="pt-BR" sz="1900"/>
              <a:t>Dizemos então que temos um computador de propósito geral.</a:t>
            </a:r>
          </a:p>
          <a:p>
            <a:endParaRPr lang="pt-BR" sz="19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A2530D-AF98-43D5-91AF-C4E530CD5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3287" y="2060017"/>
            <a:ext cx="2731172" cy="2731172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077FD7-A5D0-4D4B-8081-BB57BF98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050">
                <a:solidFill>
                  <a:prstClr val="white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5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2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1D6D9-C0C4-CF45-9F12-B8270674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53618A-FE3D-944C-8803-81FD29369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32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71A6B2B-14F7-DF4E-A1A1-E4C48AC7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 err="1">
                <a:solidFill>
                  <a:srgbClr val="FFFFFF"/>
                </a:solidFill>
              </a:rPr>
              <a:t>Definição</a:t>
            </a:r>
            <a:r>
              <a:rPr lang="en-US" sz="4400" dirty="0">
                <a:solidFill>
                  <a:srgbClr val="FFFFFF"/>
                </a:solidFill>
              </a:rPr>
              <a:t> de </a:t>
            </a:r>
            <a:r>
              <a:rPr lang="en-US" sz="4400" dirty="0" err="1">
                <a:solidFill>
                  <a:srgbClr val="FFFFFF"/>
                </a:solidFill>
              </a:rPr>
              <a:t>Algoritmo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BB3964A-C328-B647-A56A-313A7A90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87995" y="661106"/>
            <a:ext cx="6257362" cy="55031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2400" dirty="0">
                <a:solidFill>
                  <a:srgbClr val="FFFFFF"/>
                </a:solidFill>
              </a:rPr>
              <a:t>Em ciência da computação, um algoritmo é uma sequência finita de ações executáveis que visam obter uma solução para um determinado tipo de problema.[1][2] Segundo </a:t>
            </a:r>
            <a:r>
              <a:rPr lang="pt-BR" sz="2400" dirty="0" err="1">
                <a:solidFill>
                  <a:srgbClr val="FFFFFF"/>
                </a:solidFill>
              </a:rPr>
              <a:t>Dasgupta</a:t>
            </a:r>
            <a:r>
              <a:rPr lang="pt-BR" sz="2400" dirty="0">
                <a:solidFill>
                  <a:srgbClr val="FFFFFF"/>
                </a:solidFill>
              </a:rPr>
              <a:t>, </a:t>
            </a:r>
            <a:r>
              <a:rPr lang="pt-BR" sz="2400" dirty="0" err="1">
                <a:solidFill>
                  <a:srgbClr val="FFFFFF"/>
                </a:solidFill>
              </a:rPr>
              <a:t>Papadimitriou</a:t>
            </a:r>
            <a:r>
              <a:rPr lang="pt-BR" sz="2400" dirty="0">
                <a:solidFill>
                  <a:srgbClr val="FFFFFF"/>
                </a:solidFill>
              </a:rPr>
              <a:t> e </a:t>
            </a:r>
            <a:r>
              <a:rPr lang="pt-BR" sz="2400" dirty="0" err="1">
                <a:solidFill>
                  <a:srgbClr val="FFFFFF"/>
                </a:solidFill>
              </a:rPr>
              <a:t>Vazirani</a:t>
            </a:r>
            <a:r>
              <a:rPr lang="pt-BR" sz="2400" dirty="0">
                <a:solidFill>
                  <a:srgbClr val="FFFFFF"/>
                </a:solidFill>
              </a:rPr>
              <a:t>, "algoritmos são procedimentos precisos, não ambíguos, mecânicos, eficientes e corretos".[3]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3B4660-3832-A148-9DF2-FBBF7818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164207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05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sz="105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784E8A5-DC0A-FD44-9789-6CB052E04514}"/>
              </a:ext>
            </a:extLst>
          </p:cNvPr>
          <p:cNvSpPr/>
          <p:nvPr/>
        </p:nvSpPr>
        <p:spPr>
          <a:xfrm>
            <a:off x="5369590" y="5078379"/>
            <a:ext cx="5741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 [1] </a:t>
            </a:r>
            <a:r>
              <a:rPr lang="pt-BR" sz="1200" dirty="0" err="1"/>
              <a:t>Ziviani</a:t>
            </a:r>
            <a:r>
              <a:rPr lang="pt-BR" sz="1200" dirty="0"/>
              <a:t>, 2011, p. 1</a:t>
            </a:r>
          </a:p>
          <a:p>
            <a:r>
              <a:rPr lang="pt-BR" sz="1200" dirty="0"/>
              <a:t> [2] The </a:t>
            </a:r>
            <a:r>
              <a:rPr lang="pt-BR" sz="1200" dirty="0" err="1"/>
              <a:t>Editors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Encyclopaedia</a:t>
            </a:r>
            <a:r>
              <a:rPr lang="pt-BR" sz="1200" dirty="0"/>
              <a:t> </a:t>
            </a:r>
            <a:r>
              <a:rPr lang="pt-BR" sz="1200" dirty="0" err="1"/>
              <a:t>Britannica</a:t>
            </a:r>
            <a:r>
              <a:rPr lang="pt-BR" sz="1200" dirty="0"/>
              <a:t>. </a:t>
            </a:r>
            <a:r>
              <a:rPr lang="pt-BR" sz="1200" dirty="0" err="1"/>
              <a:t>Algorithm</a:t>
            </a:r>
            <a:r>
              <a:rPr lang="pt-BR" sz="1200" dirty="0"/>
              <a:t>. Acesso em: 02 dez. 2018</a:t>
            </a:r>
          </a:p>
          <a:p>
            <a:r>
              <a:rPr lang="pt-BR" sz="1200" dirty="0"/>
              <a:t> [3] </a:t>
            </a:r>
            <a:r>
              <a:rPr lang="pt-BR" sz="1200" dirty="0" err="1"/>
              <a:t>Dasgupta</a:t>
            </a:r>
            <a:r>
              <a:rPr lang="pt-BR" sz="1200" dirty="0"/>
              <a:t>, </a:t>
            </a:r>
            <a:r>
              <a:rPr lang="pt-BR" sz="1200" dirty="0" err="1"/>
              <a:t>Papadimitriou</a:t>
            </a:r>
            <a:r>
              <a:rPr lang="pt-BR" sz="1200" dirty="0"/>
              <a:t> e </a:t>
            </a:r>
            <a:r>
              <a:rPr lang="pt-BR" sz="1200" dirty="0" err="1"/>
              <a:t>Vazirani</a:t>
            </a:r>
            <a:r>
              <a:rPr lang="pt-BR" sz="1200" dirty="0"/>
              <a:t>, 2010, p. 2</a:t>
            </a:r>
          </a:p>
        </p:txBody>
      </p:sp>
    </p:spTree>
    <p:extLst>
      <p:ext uri="{BB962C8B-B14F-4D97-AF65-F5344CB8AC3E}">
        <p14:creationId xmlns:p14="http://schemas.microsoft.com/office/powerpoint/2010/main" val="61899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1E4C7-AFC3-564E-95E7-C7FA9B1D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B8FEEB36-E5F9-8F46-96ED-337512E3C1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Algoritmos não são necessariamente um programa de computador.</a:t>
                </a:r>
              </a:p>
              <a:p>
                <a:r>
                  <a:rPr lang="pt-BR" dirty="0"/>
                  <a:t>Não existe uma forma padrão para escrever um algoritmo.</a:t>
                </a:r>
              </a:p>
              <a:p>
                <a:r>
                  <a:rPr lang="pt-BR" dirty="0"/>
                  <a:t>Algoritmos são observados em diferentes áreas com diferentes notações. </a:t>
                </a:r>
                <a:r>
                  <a:rPr lang="pt-BR" dirty="0" err="1"/>
                  <a:t>Ex</a:t>
                </a:r>
                <a:r>
                  <a:rPr lang="pt-BR" dirty="0"/>
                  <a:t>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dirty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B8FEEB36-E5F9-8F46-96ED-337512E3C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CDBF4F-351A-6D49-8113-3612E165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ECAAF1D-34C5-8444-90E7-49428D70B077}"/>
              </a:ext>
            </a:extLst>
          </p:cNvPr>
          <p:cNvSpPr/>
          <p:nvPr/>
        </p:nvSpPr>
        <p:spPr>
          <a:xfrm>
            <a:off x="8700427" y="4136531"/>
            <a:ext cx="2606103" cy="184665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" sz="1600" dirty="0" err="1">
                <a:solidFill>
                  <a:srgbClr val="2B91AF"/>
                </a:solidFill>
                <a:latin typeface="inherit"/>
              </a:rPr>
              <a:t>int</a:t>
            </a:r>
            <a:r>
              <a:rPr lang="fr" sz="16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fr" sz="1600" dirty="0" err="1">
                <a:solidFill>
                  <a:srgbClr val="303336"/>
                </a:solidFill>
                <a:latin typeface="inherit"/>
              </a:rPr>
              <a:t>fatorial</a:t>
            </a:r>
            <a:r>
              <a:rPr lang="fr" sz="1600" dirty="0">
                <a:solidFill>
                  <a:srgbClr val="303336"/>
                </a:solidFill>
                <a:latin typeface="inherit"/>
              </a:rPr>
              <a:t>(</a:t>
            </a:r>
            <a:r>
              <a:rPr lang="fr" sz="1600" dirty="0" err="1">
                <a:solidFill>
                  <a:srgbClr val="2B91AF"/>
                </a:solidFill>
                <a:latin typeface="inherit"/>
              </a:rPr>
              <a:t>int</a:t>
            </a:r>
            <a:r>
              <a:rPr lang="fr" sz="1600" dirty="0">
                <a:solidFill>
                  <a:srgbClr val="303336"/>
                </a:solidFill>
                <a:latin typeface="inherit"/>
              </a:rPr>
              <a:t> n) {</a:t>
            </a:r>
          </a:p>
          <a:p>
            <a:r>
              <a:rPr lang="fr" sz="1600" dirty="0">
                <a:solidFill>
                  <a:srgbClr val="303336"/>
                </a:solidFill>
                <a:latin typeface="inherit"/>
              </a:rPr>
              <a:t>	</a:t>
            </a:r>
            <a:r>
              <a:rPr lang="fr" sz="1600" dirty="0" err="1">
                <a:solidFill>
                  <a:srgbClr val="2B91AF"/>
                </a:solidFill>
                <a:latin typeface="inherit"/>
              </a:rPr>
              <a:t>int</a:t>
            </a:r>
            <a:r>
              <a:rPr lang="fr" sz="1600" dirty="0">
                <a:solidFill>
                  <a:srgbClr val="303336"/>
                </a:solidFill>
                <a:latin typeface="inherit"/>
              </a:rPr>
              <a:t> aux = n - </a:t>
            </a:r>
            <a:r>
              <a:rPr lang="fr" sz="1600" dirty="0">
                <a:solidFill>
                  <a:srgbClr val="7D2727"/>
                </a:solidFill>
                <a:latin typeface="inherit"/>
              </a:rPr>
              <a:t>1</a:t>
            </a:r>
            <a:r>
              <a:rPr lang="fr" sz="1600" dirty="0">
                <a:solidFill>
                  <a:srgbClr val="303336"/>
                </a:solidFill>
                <a:latin typeface="inherit"/>
              </a:rPr>
              <a:t>; </a:t>
            </a:r>
          </a:p>
          <a:p>
            <a:r>
              <a:rPr lang="fr" sz="1600" dirty="0">
                <a:solidFill>
                  <a:srgbClr val="303336"/>
                </a:solidFill>
                <a:latin typeface="inherit"/>
              </a:rPr>
              <a:t>	</a:t>
            </a:r>
            <a:r>
              <a:rPr lang="fr" sz="1600" dirty="0" err="1">
                <a:solidFill>
                  <a:srgbClr val="101094"/>
                </a:solidFill>
                <a:latin typeface="inherit"/>
              </a:rPr>
              <a:t>while</a:t>
            </a:r>
            <a:r>
              <a:rPr lang="fr" sz="1600" dirty="0">
                <a:solidFill>
                  <a:srgbClr val="303336"/>
                </a:solidFill>
                <a:latin typeface="inherit"/>
              </a:rPr>
              <a:t>(aux &gt; </a:t>
            </a:r>
            <a:r>
              <a:rPr lang="fr" sz="1600" dirty="0">
                <a:solidFill>
                  <a:srgbClr val="7D2727"/>
                </a:solidFill>
                <a:latin typeface="inherit"/>
              </a:rPr>
              <a:t>1</a:t>
            </a:r>
            <a:r>
              <a:rPr lang="fr" sz="1600" dirty="0">
                <a:solidFill>
                  <a:srgbClr val="303336"/>
                </a:solidFill>
                <a:latin typeface="inherit"/>
              </a:rPr>
              <a:t>) { </a:t>
            </a:r>
          </a:p>
          <a:p>
            <a:r>
              <a:rPr lang="fr" sz="1600" dirty="0">
                <a:solidFill>
                  <a:srgbClr val="303336"/>
                </a:solidFill>
                <a:latin typeface="inherit"/>
              </a:rPr>
              <a:t>		n = n * aux; aux--; </a:t>
            </a:r>
          </a:p>
          <a:p>
            <a:r>
              <a:rPr lang="fr" sz="1600" dirty="0">
                <a:solidFill>
                  <a:srgbClr val="303336"/>
                </a:solidFill>
                <a:latin typeface="inherit"/>
              </a:rPr>
              <a:t> 	} </a:t>
            </a:r>
          </a:p>
          <a:p>
            <a:r>
              <a:rPr lang="fr" sz="1600" dirty="0">
                <a:solidFill>
                  <a:srgbClr val="303336"/>
                </a:solidFill>
                <a:latin typeface="inherit"/>
              </a:rPr>
              <a:t>	</a:t>
            </a:r>
            <a:r>
              <a:rPr lang="fr" sz="1600" dirty="0">
                <a:solidFill>
                  <a:srgbClr val="101094"/>
                </a:solidFill>
                <a:latin typeface="inherit"/>
              </a:rPr>
              <a:t>return</a:t>
            </a:r>
            <a:r>
              <a:rPr lang="fr" sz="1600" dirty="0">
                <a:solidFill>
                  <a:srgbClr val="303336"/>
                </a:solidFill>
                <a:latin typeface="inherit"/>
              </a:rPr>
              <a:t> n; </a:t>
            </a:r>
          </a:p>
          <a:p>
            <a:r>
              <a:rPr lang="fr" sz="1600" dirty="0">
                <a:solidFill>
                  <a:srgbClr val="303336"/>
                </a:solidFill>
                <a:latin typeface="inherit"/>
              </a:rPr>
              <a:t>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0742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7F46-4154-4D4A-99A8-5B78F344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- Ordenação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C6764-C23A-B746-B4E2-2F3B22926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pt-BR" dirty="0"/>
              <a:t>Crie uma série de passos que leve em conta somente o valor e o índice em uma célula do vetor para ordená-lo em ordem crescente.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274F28-AAAA-6C40-956D-66793E19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8E7C18E-ED94-1F4A-AC47-3103E3C1D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062244"/>
              </p:ext>
            </p:extLst>
          </p:nvPr>
        </p:nvGraphicFramePr>
        <p:xfrm>
          <a:off x="231933" y="4172117"/>
          <a:ext cx="11651673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59243">
                  <a:extLst>
                    <a:ext uri="{9D8B030D-6E8A-4147-A177-3AD203B41FA5}">
                      <a16:colId xmlns:a16="http://schemas.microsoft.com/office/drawing/2014/main" val="4096036673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3187310952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4098519827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4176840084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2430682224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379697283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2431106763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4279074119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1697508506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4210804390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171459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7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7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F18230-29D5-B747-B48A-089F4281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BR"/>
              <a:t>Uma solução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4" name="Content Placeholder 13">
            <a:extLst>
              <a:ext uri="{FF2B5EF4-FFF2-40B4-BE49-F238E27FC236}">
                <a16:creationId xmlns:a16="http://schemas.microsoft.com/office/drawing/2014/main" id="{F2C30362-1855-45C4-93DF-4203C27C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2336872"/>
            <a:ext cx="6878245" cy="3973441"/>
          </a:xfrm>
        </p:spPr>
        <p:txBody>
          <a:bodyPr>
            <a:normAutofit/>
          </a:bodyPr>
          <a:lstStyle/>
          <a:p>
            <a:r>
              <a:rPr lang="pt-PT" sz="2000" b="1" dirty="0"/>
              <a:t>Em se tendo um vetor de N elementos e sendo </a:t>
            </a:r>
            <a:r>
              <a:rPr lang="pt-PT" sz="2000" b="1" i="1" dirty="0"/>
              <a:t>i </a:t>
            </a:r>
            <a:r>
              <a:rPr lang="pt-PT" sz="2000" b="1" dirty="0"/>
              <a:t>um Contador variando de 0 a N-1.</a:t>
            </a:r>
            <a:r>
              <a:rPr lang="pt-PT" sz="2000" b="1" i="1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Compara-se os dois primeiros número nas posições </a:t>
            </a:r>
            <a:r>
              <a:rPr lang="pt-PT" i="1" dirty="0"/>
              <a:t>i</a:t>
            </a:r>
            <a:r>
              <a:rPr lang="pt-PT" dirty="0"/>
              <a:t> e</a:t>
            </a:r>
            <a:r>
              <a:rPr lang="pt-PT" i="1" dirty="0"/>
              <a:t> i+1</a:t>
            </a:r>
            <a:r>
              <a:rPr lang="pt-PT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Se o valor na posição </a:t>
            </a:r>
            <a:r>
              <a:rPr lang="pt-PT" i="1" dirty="0"/>
              <a:t>i</a:t>
            </a:r>
            <a:r>
              <a:rPr lang="pt-PT" dirty="0"/>
              <a:t> for maior que o valor na posição </a:t>
            </a:r>
            <a:r>
              <a:rPr lang="pt-PT" i="1" dirty="0"/>
              <a:t>i+1</a:t>
            </a:r>
            <a:r>
              <a:rPr lang="pt-PT" dirty="0"/>
              <a:t>, trocar.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Mudar valor de </a:t>
            </a:r>
            <a:r>
              <a:rPr lang="pt-PT" i="1" dirty="0"/>
              <a:t>N</a:t>
            </a:r>
            <a:r>
              <a:rPr lang="pt-PT" dirty="0"/>
              <a:t> para </a:t>
            </a:r>
            <a:r>
              <a:rPr lang="pt-PT" i="1" dirty="0"/>
              <a:t>i (N=i)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Repetir a partir do passo </a:t>
            </a:r>
            <a:r>
              <a:rPr lang="pt-PT" i="1" dirty="0"/>
              <a:t>1</a:t>
            </a:r>
          </a:p>
          <a:p>
            <a:pPr marL="0" indent="0">
              <a:buNone/>
            </a:pPr>
            <a:endParaRPr lang="pt-PT" sz="2000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2D46F78C-6D61-4D44-B8DD-B65805BED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333" y="1103041"/>
            <a:ext cx="3358478" cy="201508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3C0B76-80EF-9B4C-A85D-85BE53F9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050">
                <a:solidFill>
                  <a:prstClr val="white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2" name="Imagem 11" descr="Uma imagem contendo natureza, chuva, céu, preenchido&#10;&#10;Descrição gerada automaticamente">
            <a:extLst>
              <a:ext uri="{FF2B5EF4-FFF2-40B4-BE49-F238E27FC236}">
                <a16:creationId xmlns:a16="http://schemas.microsoft.com/office/drawing/2014/main" id="{CE9E6408-7F9C-124B-B4D2-141CEEEA9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333" y="3428999"/>
            <a:ext cx="3358478" cy="283071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3DA4F8-F5DF-384F-B722-154C05485A30}"/>
              </a:ext>
            </a:extLst>
          </p:cNvPr>
          <p:cNvSpPr txBox="1"/>
          <p:nvPr/>
        </p:nvSpPr>
        <p:spPr>
          <a:xfrm>
            <a:off x="1378226" y="6214824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Algoritmo conhecido como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04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981BC-46C1-CB46-A5A1-02E22876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8B451-B8B0-314C-901D-738D6D26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3107363"/>
            <a:ext cx="9613861" cy="1916472"/>
          </a:xfrm>
          <a:ln w="44450" cap="rnd"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Introdução aos computadores, conceitos básicos de algoritmos, construção de algoritmos, estrutura de um programa, tipos de dados escalares e estruturados, operadores, expressões relacionais e lógicas, estruturas de controle, utilização de uma linguagem de programação, depuração e documentação de código.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49BA12-FFD5-5340-BD63-0E61C0D3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9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7F46-4154-4D4A-99A8-5B78F344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-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C6764-C23A-B746-B4E2-2F3B22926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pt-BR" dirty="0"/>
              <a:t>Encontre o valor 91 no vetor abaixo.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274F28-AAAA-6C40-956D-66793E19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8E7C18E-ED94-1F4A-AC47-3103E3C1DB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1933" y="4172117"/>
          <a:ext cx="11651673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59243">
                  <a:extLst>
                    <a:ext uri="{9D8B030D-6E8A-4147-A177-3AD203B41FA5}">
                      <a16:colId xmlns:a16="http://schemas.microsoft.com/office/drawing/2014/main" val="4096036673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3187310952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4098519827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4176840084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2430682224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379697283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2431106763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4279074119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1697508506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4210804390"/>
                    </a:ext>
                  </a:extLst>
                </a:gridCol>
                <a:gridCol w="1059243">
                  <a:extLst>
                    <a:ext uri="{9D8B030D-6E8A-4147-A177-3AD203B41FA5}">
                      <a16:colId xmlns:a16="http://schemas.microsoft.com/office/drawing/2014/main" val="171459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7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5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9" name="Rectangle 18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67E000-D6F1-944B-BBF0-0733BC67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BR" dirty="0"/>
              <a:t>Uma Solução</a:t>
            </a:r>
          </a:p>
        </p:txBody>
      </p:sp>
      <p:pic>
        <p:nvPicPr>
          <p:cNvPr id="31" name="Picture 22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92A7AC6-9BC0-7644-AFFF-E2AB8A015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6423211" cy="3599316"/>
              </a:xfrm>
            </p:spPr>
            <p:txBody>
              <a:bodyPr>
                <a:normAutofit/>
              </a:bodyPr>
              <a:lstStyle/>
              <a:p>
                <a:r>
                  <a:rPr lang="pt-BR" sz="2000"/>
                  <a:t>Dada uma lista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2000"/>
                  <a:t> de N elementos com valores entre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000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2000"/>
                  <a:t> até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sz="2000" baseline="-25000"/>
                  <a:t> </a:t>
                </a:r>
                <a:r>
                  <a:rPr lang="pt-BR" sz="2000"/>
                  <a:t>e um valor a ser encontrado V.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Definir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/>
                  <a:t>= 0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pt-BR" dirty="0"/>
              </a:p>
              <a:p>
                <a:pPr lvl="2"/>
                <a:r>
                  <a:rPr lang="pt-BR" sz="2000"/>
                  <a:t>A busca se encerra aqui.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pt-BR"/>
                  <a:t>Senão </a:t>
                </a:r>
                <a:r>
                  <a:rPr lang="pt-BR" dirty="0"/>
                  <a:t>incremente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em 1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+ 1 )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92A7AC6-9BC0-7644-AFFF-E2AB8A015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6423211" cy="3599316"/>
              </a:xfrm>
              <a:blipFill>
                <a:blip r:embed="rId4"/>
                <a:stretch>
                  <a:fillRect l="-791" t="-1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EE1B96A7-DDE0-C348-B5E8-CD1A37568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141" y="2766487"/>
            <a:ext cx="4309709" cy="17711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939C04-770B-AB4A-A6B4-3463DE0E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050">
                <a:solidFill>
                  <a:prstClr val="white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5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87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4F083-E86D-F340-943B-E25B9C8E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BR" dirty="0"/>
              <a:t>Revisitando o Problema da Busca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210F6-7678-6B42-8554-75120ADA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BR" sz="2800" dirty="0"/>
              <a:t>Identifique:</a:t>
            </a:r>
          </a:p>
          <a:p>
            <a:pPr lvl="1"/>
            <a:r>
              <a:rPr lang="pt-BR" sz="2400" dirty="0"/>
              <a:t>Variáveis e seus tipos</a:t>
            </a:r>
          </a:p>
          <a:p>
            <a:pPr lvl="1"/>
            <a:r>
              <a:rPr lang="pt-BR" sz="2400" dirty="0"/>
              <a:t>Expressões Relacionais e Aritméticas</a:t>
            </a:r>
          </a:p>
          <a:p>
            <a:pPr lvl="1"/>
            <a:r>
              <a:rPr lang="pt-BR" sz="2400" dirty="0"/>
              <a:t>Condições</a:t>
            </a:r>
          </a:p>
          <a:p>
            <a:pPr lvl="1"/>
            <a:r>
              <a:rPr lang="pt-BR" sz="2400" dirty="0"/>
              <a:t>Repetições (e sua Condição de Parada)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878E75-3C37-7F47-97B6-460933994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713" y="2847620"/>
            <a:ext cx="4202566" cy="17270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A7E58F-DFD1-FD45-A836-864FCD75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050">
                <a:solidFill>
                  <a:prstClr val="white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44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4BCEF-7934-664C-B5FC-9DA8BE25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e Linguagens de Programação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E146D2-05B5-E246-8582-A6DAC3B3B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B918B6-983A-E941-88B5-03AE15AA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09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00F0944-78B3-B44C-84F7-89CCFD96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01E251-CE21-3346-8B69-495167E6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Vimos que um algoritmo é uma série de passos, corretos e eficientes para resolver um problema dado estímulos (dados de entrada).</a:t>
            </a:r>
          </a:p>
          <a:p>
            <a:endParaRPr lang="pt-BR" dirty="0"/>
          </a:p>
          <a:p>
            <a:r>
              <a:rPr lang="pt-BR" dirty="0"/>
              <a:t>Vimos que existem diferentes formas de expressar um algoritmo, uma delas é com linguagens de programação. </a:t>
            </a:r>
          </a:p>
          <a:p>
            <a:endParaRPr lang="pt-BR" dirty="0"/>
          </a:p>
          <a:p>
            <a:r>
              <a:rPr lang="pt-BR" dirty="0"/>
              <a:t>Quais são então os principais elementos de um programa que descreve um algoritmo?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729C1B-6E1B-864A-9E1E-35F3D174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6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42C4D2E-8AE9-1145-A590-DA3D2A92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Algoritmos e Linguagens de Programação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45A352-1B25-F945-9475-8B3365AAD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Linguagens de programação oferecem uma série de instruções/operações, seguindo uma determinada sintaxe, para definição de algoritmos.</a:t>
            </a:r>
          </a:p>
          <a:p>
            <a:endParaRPr lang="pt-BR" dirty="0"/>
          </a:p>
          <a:p>
            <a:r>
              <a:rPr lang="pt-BR" dirty="0"/>
              <a:t>Existem centenas de linguagens de programação.</a:t>
            </a:r>
          </a:p>
          <a:p>
            <a:endParaRPr lang="pt-BR" dirty="0"/>
          </a:p>
          <a:p>
            <a:r>
              <a:rPr lang="pt-BR" dirty="0"/>
              <a:t>Existem também diferentes paradigmas de programação que inspiram a criação dessas linguagens.</a:t>
            </a:r>
          </a:p>
          <a:p>
            <a:endParaRPr lang="pt-BR" dirty="0"/>
          </a:p>
          <a:p>
            <a:r>
              <a:rPr lang="pt-BR" dirty="0"/>
              <a:t>Cada linguagem segue um paradigma, algumas linguagens são consideradas híbridas por considerarem aspectos de múltiplos paradigmas.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EA59FF-48AA-DA41-98AA-D75C38BC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0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21EBF-02ED-BC49-A10C-8A605C26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de um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E13C71-C7D3-AF46-84ED-23B575DA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Variáveis e Constantes</a:t>
            </a:r>
          </a:p>
          <a:p>
            <a:r>
              <a:rPr lang="pt-BR" dirty="0"/>
              <a:t>Vetores e Matrizes</a:t>
            </a:r>
          </a:p>
          <a:p>
            <a:r>
              <a:rPr lang="pt-BR" dirty="0"/>
              <a:t>Cadeias de Números e Caracteres</a:t>
            </a:r>
          </a:p>
          <a:p>
            <a:r>
              <a:rPr lang="pt-BR" dirty="0"/>
              <a:t>Tipos de Dados Primitivos e Derivados</a:t>
            </a:r>
          </a:p>
          <a:p>
            <a:r>
              <a:rPr lang="pt-BR" dirty="0"/>
              <a:t>Expressões Aritméticas, relacionais e Lógicas</a:t>
            </a:r>
          </a:p>
          <a:p>
            <a:r>
              <a:rPr lang="pt-BR" dirty="0"/>
              <a:t>Desvios Condicionais</a:t>
            </a:r>
          </a:p>
          <a:p>
            <a:r>
              <a:rPr lang="pt-BR" dirty="0"/>
              <a:t>Estruturas de Repetição</a:t>
            </a:r>
          </a:p>
          <a:p>
            <a:r>
              <a:rPr lang="pt-BR" dirty="0"/>
              <a:t>Procedimentos e/ou Funções: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F37EE5-1B11-7B46-A534-79122E83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6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760C738-68F1-4348-B6B3-FAC763B5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 Constantes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92B1D82-C2F6-8A4B-BB87-648A0DB01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96FF9E-EB11-DF43-9311-D3C5DB76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51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EA071F1-2AA7-D441-9445-444D73EE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/>
              <a:t>Constantes e Variáveis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E73EF3-F135-4F47-B6BB-FE6685DA2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/>
          <a:lstStyle/>
          <a:p>
            <a:r>
              <a:rPr lang="pt-BR" dirty="0"/>
              <a:t>Constantes possuem carregam o mesmo valor ao longo de toda a execução de um programa.</a:t>
            </a:r>
          </a:p>
          <a:p>
            <a:r>
              <a:rPr lang="pt-BR" dirty="0"/>
              <a:t>Variáveis podem ter seu valor alterado durante a execução do programa.</a:t>
            </a:r>
          </a:p>
          <a:p>
            <a:r>
              <a:rPr lang="pt-BR" dirty="0"/>
              <a:t>Variáveis e constantes possuem sempre um tipo associado, os mais comuns são: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97B07C-38BE-4D47-A314-7F3D7940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2BA546D-E3F7-4142-B4D4-A5656BD02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595562"/>
              </p:ext>
            </p:extLst>
          </p:nvPr>
        </p:nvGraphicFramePr>
        <p:xfrm>
          <a:off x="1311966" y="4838311"/>
          <a:ext cx="8600660" cy="1769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353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3D9B-C13C-914C-9C40-6170EF1D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24537-8582-2A42-AD12-1C6869BC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tipo inteiro consiste, como o próprio nome já diz, engloba todo o conjunto dos números inteiros.</a:t>
            </a:r>
          </a:p>
          <a:p>
            <a:r>
              <a:rPr lang="pt-BR" dirty="0" err="1"/>
              <a:t>Ex</a:t>
            </a:r>
            <a:r>
              <a:rPr lang="pt-BR" dirty="0"/>
              <a:t>: -30, -2, 0, 4, 19</a:t>
            </a:r>
          </a:p>
          <a:p>
            <a:r>
              <a:rPr lang="pt-BR" dirty="0"/>
              <a:t>Algumas linguagens podem distinguir os inteiros com base em como eles são armazenados na memória do computador, e algumas variação podem aparecer, como: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75B8B0-17B7-864F-8903-360ED13D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2F2E993-3F8D-224B-83C5-3609DF968F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465427"/>
              </p:ext>
            </p:extLst>
          </p:nvPr>
        </p:nvGraphicFramePr>
        <p:xfrm>
          <a:off x="1311966" y="4838311"/>
          <a:ext cx="8600660" cy="1769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28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D49FA-E92A-314E-993A-532C82C9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7BECBB-4C93-E44E-8369-FDCBFEB1A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9612000" cy="3599316"/>
          </a:xfrm>
        </p:spPr>
        <p:txBody>
          <a:bodyPr numCol="2"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pt-BR" dirty="0"/>
              <a:t> Algoritmos  </a:t>
            </a:r>
          </a:p>
          <a:p>
            <a:pPr>
              <a:buFont typeface="Wingdings" pitchFamily="2" charset="2"/>
              <a:buChar char="q"/>
            </a:pPr>
            <a:r>
              <a:rPr lang="pt-BR" dirty="0"/>
              <a:t>Estrutura Básica e Palavras   Reservadas em C</a:t>
            </a:r>
          </a:p>
          <a:p>
            <a:pPr>
              <a:buFont typeface="Wingdings" pitchFamily="2" charset="2"/>
              <a:buChar char="q"/>
            </a:pPr>
            <a:r>
              <a:rPr lang="pt-BR" dirty="0"/>
              <a:t>  Variáveis e Constantes</a:t>
            </a:r>
          </a:p>
          <a:p>
            <a:pPr>
              <a:buFont typeface="Wingdings" pitchFamily="2" charset="2"/>
              <a:buChar char="q"/>
            </a:pPr>
            <a:r>
              <a:rPr lang="pt-BR" dirty="0"/>
              <a:t>  Expressões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  Expressões de Atribuição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  Expressões Aritméticas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  Expressões Relacionais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  Expressões Lógicas</a:t>
            </a:r>
          </a:p>
          <a:p>
            <a:pPr>
              <a:buFont typeface="Wingdings" pitchFamily="2" charset="2"/>
              <a:buChar char="q"/>
            </a:pPr>
            <a:r>
              <a:rPr lang="pt-BR" dirty="0"/>
              <a:t>  Blocos de Código</a:t>
            </a:r>
          </a:p>
          <a:p>
            <a:pPr>
              <a:buFont typeface="Wingdings" pitchFamily="2" charset="2"/>
              <a:buChar char="q"/>
            </a:pPr>
            <a:r>
              <a:rPr lang="pt-BR" dirty="0"/>
              <a:t>  Estruturas de Seleção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r>
              <a:rPr lang="pt-BR" dirty="0"/>
              <a:t>, </a:t>
            </a:r>
            <a:r>
              <a:rPr lang="pt-BR" dirty="0" err="1"/>
              <a:t>elseif</a:t>
            </a:r>
            <a:endParaRPr lang="pt-BR" dirty="0"/>
          </a:p>
          <a:p>
            <a:pPr lvl="1">
              <a:buFont typeface="Wingdings" pitchFamily="2" charset="2"/>
              <a:buChar char="q"/>
            </a:pPr>
            <a:r>
              <a:rPr lang="pt-BR" dirty="0"/>
              <a:t> switch</a:t>
            </a:r>
          </a:p>
          <a:p>
            <a:pPr>
              <a:buFont typeface="Wingdings" pitchFamily="2" charset="2"/>
              <a:buChar char="q"/>
            </a:pPr>
            <a:r>
              <a:rPr lang="pt-BR" dirty="0"/>
              <a:t>  Estruturas de Repetição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  </a:t>
            </a:r>
            <a:r>
              <a:rPr lang="pt-BR" dirty="0" err="1"/>
              <a:t>while</a:t>
            </a:r>
            <a:endParaRPr lang="pt-BR" dirty="0"/>
          </a:p>
          <a:p>
            <a:pPr lvl="1">
              <a:buFont typeface="Wingdings" pitchFamily="2" charset="2"/>
              <a:buChar char="q"/>
            </a:pPr>
            <a:r>
              <a:rPr lang="pt-BR" dirty="0"/>
              <a:t>  do ... </a:t>
            </a:r>
            <a:r>
              <a:rPr lang="pt-BR" dirty="0" err="1"/>
              <a:t>while</a:t>
            </a:r>
            <a:endParaRPr lang="pt-BR" dirty="0"/>
          </a:p>
          <a:p>
            <a:pPr lvl="1">
              <a:buFont typeface="Wingdings" pitchFamily="2" charset="2"/>
              <a:buChar char="q"/>
            </a:pPr>
            <a:r>
              <a:rPr lang="pt-BR" dirty="0"/>
              <a:t>  for</a:t>
            </a:r>
          </a:p>
          <a:p>
            <a:pPr>
              <a:buFont typeface="Wingdings" pitchFamily="2" charset="2"/>
              <a:buChar char="q"/>
            </a:pPr>
            <a:r>
              <a:rPr lang="pt-BR" dirty="0"/>
              <a:t>  Trabalhando com outras  linguagens.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64F2A1-82ED-5340-8A60-71EDC91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79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8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4180D3-F2C8-EE40-ABE5-FEAE28C8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pt-BR"/>
              <a:t>Declaração de Variáveis em C</a:t>
            </a:r>
          </a:p>
        </p:txBody>
      </p:sp>
      <p:pic>
        <p:nvPicPr>
          <p:cNvPr id="52" name="Picture 44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1B8B1-83BB-904E-BC9F-BAAE42A4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1" y="2336872"/>
            <a:ext cx="5665894" cy="4338563"/>
          </a:xfrm>
        </p:spPr>
        <p:txBody>
          <a:bodyPr>
            <a:normAutofit/>
          </a:bodyPr>
          <a:lstStyle/>
          <a:p>
            <a:r>
              <a:rPr lang="pt-BR" sz="2000" dirty="0"/>
              <a:t>Em um programa em C declaramos uma variável em uma linha de código, informando o tipo o nome e tipo da variável, </a:t>
            </a:r>
          </a:p>
          <a:p>
            <a:r>
              <a:rPr lang="pt-BR" sz="2000" dirty="0"/>
              <a:t>opcionalmente podemos iniciar a variável com um valor.</a:t>
            </a:r>
          </a:p>
          <a:p>
            <a:r>
              <a:rPr lang="pt-BR" sz="2000" dirty="0"/>
              <a:t>Nomes de variáveis devem iniciar com um caractere entre </a:t>
            </a:r>
            <a:r>
              <a:rPr lang="pt-BR" sz="2000" dirty="0" err="1"/>
              <a:t>a-z</a:t>
            </a:r>
            <a:r>
              <a:rPr lang="pt-BR" sz="2000" dirty="0"/>
              <a:t> e A-Z, seguidos ou não de uma sequência de número (0-9)  e letras e _ (</a:t>
            </a:r>
            <a:r>
              <a:rPr lang="pt-BR" sz="2000" dirty="0" err="1"/>
              <a:t>underscore</a:t>
            </a:r>
            <a:r>
              <a:rPr lang="pt-BR" sz="2000" dirty="0"/>
              <a:t>).</a:t>
            </a:r>
          </a:p>
          <a:p>
            <a:r>
              <a:rPr lang="pt-BR" sz="2000" dirty="0"/>
              <a:t>Não são permitidos acentos ou caracteres especiais.</a:t>
            </a:r>
          </a:p>
          <a:p>
            <a:r>
              <a:rPr lang="pt-BR" sz="2000" dirty="0"/>
              <a:t>Nomes inválidos impedirão seu programa de executar. </a:t>
            </a: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C4CA97-2BD7-D34B-9331-6866019C3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2140740"/>
            <a:ext cx="4178419" cy="2569726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49BE1B-58AA-DA4B-9669-3DDADB85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050" smtClean="0">
                <a:solidFill>
                  <a:prstClr val="white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5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6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1D15C-08B3-5942-B432-309029BE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DA601-78F3-974D-9714-CE91D0F0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de inteiros e seus derivados em C: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5A7C3A-E40F-B842-9C5A-59843A87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F678FCD-682E-9641-9CC1-96ED10547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3221872"/>
            <a:ext cx="85979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23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0818E-70C3-1546-9BBC-ADDEB41D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Ponto Flutuante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26CB8F4-4075-AA43-840E-ED492E96A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tipo de ponto flutuante engloba os números reais.</a:t>
                </a:r>
              </a:p>
              <a:p>
                <a:r>
                  <a:rPr lang="pt-BR" dirty="0"/>
                  <a:t>São expressados com ponto decimal e não virgula, por exemplo, 3.5 ao invés de 3,5.</a:t>
                </a:r>
              </a:p>
              <a:p>
                <a:r>
                  <a:rPr lang="pt-BR" dirty="0"/>
                  <a:t>Possui duas variantes, 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𝑓𝑙𝑜𝑎𝑡</m:t>
                    </m:r>
                  </m:oMath>
                </a14:m>
                <a:r>
                  <a:rPr lang="pt-BR" dirty="0"/>
                  <a:t> e 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𝑑𝑜𝑢𝑏𝑙𝑒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diferença entre os dois é a precisão, 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𝑑𝑜𝑢𝑏𝑙𝑒</m:t>
                    </m:r>
                  </m:oMath>
                </a14:m>
                <a:r>
                  <a:rPr lang="pt-BR" dirty="0"/>
                  <a:t> possui uma precisão maior que 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𝑓𝑙𝑜𝑎𝑡</m:t>
                    </m:r>
                  </m:oMath>
                </a14:m>
                <a:r>
                  <a:rPr lang="pt-BR" dirty="0"/>
                  <a:t> e ocupa o dobro de memória.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26CB8F4-4075-AA43-840E-ED492E96A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12CB67-F784-C440-8038-2B08E6B3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115024-0C80-5E44-867D-77F9CDFD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251" y="5313889"/>
            <a:ext cx="5080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43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4CDD0-DAC2-F342-8AEB-0137A93E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FD2B4-5A5E-5E40-9ED0-42AAA07A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 temos um tipo especial que armazena um caractere. </a:t>
            </a:r>
          </a:p>
          <a:p>
            <a:r>
              <a:rPr lang="pt-BR" dirty="0"/>
              <a:t>Na verdade o valor armazenado é um inteiro entre 0 e 127, sendo que cada número corresponde a um caractere.</a:t>
            </a:r>
          </a:p>
          <a:p>
            <a:r>
              <a:rPr lang="pt-BR" dirty="0"/>
              <a:t>O caractere após o símbolo de atribuição ( = ) deve estar entre aspas simples</a:t>
            </a:r>
          </a:p>
          <a:p>
            <a:endParaRPr lang="pt-BR" dirty="0"/>
          </a:p>
          <a:p>
            <a:r>
              <a:rPr lang="pt-BR" dirty="0"/>
              <a:t>ARMAZENA SOMENTE UM CARACTERE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92EA2F-B5C3-8945-A61A-2317E71E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A81359-277C-1E46-8573-B55D7C68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95" y="5622172"/>
            <a:ext cx="3860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4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2D2AB-D8D5-EA42-B511-4D1DE30C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Booleano em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869411-A246-604F-9A1E-A4FC24E18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C não possui um tipo especifico para variáveis booleanas, sendo assim: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é considerado Falso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é considerado Verdadeiro</a:t>
                </a:r>
              </a:p>
              <a:p>
                <a:endParaRPr lang="pt-BR" dirty="0"/>
              </a:p>
              <a:p>
                <a:r>
                  <a:rPr lang="pt-BR" dirty="0"/>
                  <a:t>Geralmente se usa variáveis inteiras para simular variáveis booleanas.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869411-A246-604F-9A1E-A4FC24E18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9AC43-D645-D543-B338-A5832FCB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24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63836-A0E5-2B4E-BD87-8D5F85EF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D3CDC-E56F-A746-925A-7F2D9AC57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Vetores são um conjunto contíguo de memória dividido em porções tendo o tamanho de um tipo por base.</a:t>
            </a:r>
          </a:p>
          <a:p>
            <a:r>
              <a:rPr lang="pt-BR" dirty="0"/>
              <a:t>Serve para armazenar múltiplos valores utilizando somente um nome identificador.</a:t>
            </a:r>
          </a:p>
          <a:p>
            <a:r>
              <a:rPr lang="pt-BR" dirty="0"/>
              <a:t>A declaração de um vetor pode ser feito com ou sem inicialização de valores.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F782DF-35A7-1A48-805D-48104260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CC2D1A-688C-8D4E-A50C-4047E31AB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70" y="4935268"/>
            <a:ext cx="8022535" cy="13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85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CEA6E-81D6-D344-9A50-6067472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 ou </a:t>
            </a:r>
            <a:r>
              <a:rPr lang="pt-BR" dirty="0" err="1"/>
              <a:t>Strings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7767C9-2523-6C42-BF37-E3BE2F68F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Cadeias de caracteres ou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𝑠𝑡𝑟𝑖𝑛𝑔𝑠</m:t>
                    </m:r>
                  </m:oMath>
                </a14:m>
                <a:r>
                  <a:rPr lang="pt-BR" dirty="0"/>
                  <a:t> servem para armazenar palavras, frases, textos.</a:t>
                </a:r>
              </a:p>
              <a:p>
                <a:r>
                  <a:rPr lang="pt-BR" dirty="0"/>
                  <a:t>Consiste de um vetor de caracteres onde cada posição é uma letra do texto.</a:t>
                </a:r>
              </a:p>
              <a:p>
                <a:r>
                  <a:rPr lang="pt-BR" dirty="0"/>
                  <a:t>A declaração é feita da mesma forma que um vetor, porém podemos iniciar com um texto entre aspas.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7767C9-2523-6C42-BF37-E3BE2F68F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13" r="-17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C64002-71C1-B94D-B35C-19E21AB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37601D-27E4-0240-A264-9677331B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76" y="5146741"/>
            <a:ext cx="8610876" cy="9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60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8B1E4-922E-594D-B281-2843187E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E2707D-743E-4940-B4B0-8A671711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Matrizes oferecem a possibilidade de representar uma matriz em um programa de computador.</a:t>
            </a:r>
          </a:p>
          <a:p>
            <a:r>
              <a:rPr lang="pt-BR" dirty="0"/>
              <a:t>Apesar de ser normal utilizar matrizes bi- e </a:t>
            </a:r>
            <a:r>
              <a:rPr lang="pt-BR" dirty="0" err="1"/>
              <a:t>tri-dimensionais</a:t>
            </a:r>
            <a:r>
              <a:rPr lang="pt-BR" dirty="0"/>
              <a:t>, C permite a criação de matrizes de qualquer ordem.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9AB921-4A83-F145-A72C-AA2AF48F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796C6F-AADA-BC4D-8552-9DD6FDEF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26" y="4568135"/>
            <a:ext cx="86106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39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A361F-EB33-7D41-8F2B-F2385B37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utilizar uma variável já declarada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4D513-D38D-9F4F-8A05-3FFDBB58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Após a declaração da variável podemos utilizá-la em nosso programa referindo-se apenas ao seu nome, sem a necessidade de informar o tipo.</a:t>
            </a:r>
          </a:p>
          <a:p>
            <a:r>
              <a:rPr lang="pt-BR" dirty="0"/>
              <a:t>Podemos mudar o seu valor também, desde que o novo valor seja do mesmo tipo da variável.</a:t>
            </a:r>
          </a:p>
          <a:p>
            <a:pPr lvl="1"/>
            <a:r>
              <a:rPr lang="pt-BR" dirty="0"/>
              <a:t>Tentar armazenar um caractere em um </a:t>
            </a:r>
            <a:r>
              <a:rPr lang="pt-BR" dirty="0" err="1"/>
              <a:t>float</a:t>
            </a:r>
            <a:r>
              <a:rPr lang="pt-BR" dirty="0"/>
              <a:t>, pode gerar erros no programa.</a:t>
            </a:r>
          </a:p>
          <a:p>
            <a:pPr lvl="1"/>
            <a:endParaRPr lang="pt-BR" dirty="0"/>
          </a:p>
          <a:p>
            <a:r>
              <a:rPr lang="pt-BR" dirty="0"/>
              <a:t>Podemos realizar operações aritméticas entre variáveis, relacionais e lógicas.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3E13A7-7C36-C44E-9FA8-4B2D17C5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66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21613-7D90-DA48-91B5-C9EE32FC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utilizar uma variável já declarada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56A574-21FA-A245-8A9B-139B9D02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29C42D-BA67-8241-A9E2-DE0EB2B95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94" y="2599831"/>
            <a:ext cx="4483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8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D2BDC-ABC1-4F44-84D9-54D77A96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Livro Texto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A3BB967-9BB0-3641-97F4-D003961E2C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4844" y="2548731"/>
            <a:ext cx="2209800" cy="3175000"/>
          </a:xfr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65EFE67-F1EF-D14D-9B63-628EE947F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4" y="2505456"/>
            <a:ext cx="4700058" cy="359931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SCHILDT, Herbert. </a:t>
            </a:r>
            <a:r>
              <a:rPr lang="pt-BR" sz="2800" dirty="0"/>
              <a:t>C completo e total</a:t>
            </a:r>
            <a:r>
              <a:rPr lang="pt-BR" dirty="0"/>
              <a:t>. 3. ed. rev. e atual. São Paulo: Makron Books, 1996. 827p ISBN 8534605955 (</a:t>
            </a:r>
            <a:r>
              <a:rPr lang="pt-BR" dirty="0" err="1"/>
              <a:t>broch</a:t>
            </a:r>
            <a:r>
              <a:rPr lang="pt-BR" dirty="0"/>
              <a:t>.) – 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Disponível na Biblioteca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45D9A0-1F01-BF43-80BC-5C925361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84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B549D-8CF1-1247-BD37-E4762C1B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utilizar um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411733-9130-BC45-8C68-5A0FD3AB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maneira mais comum de utilizar um vetor é usando a notação de índice.</a:t>
            </a:r>
          </a:p>
          <a:p>
            <a:r>
              <a:rPr lang="pt-BR" dirty="0"/>
              <a:t>Como coordenadas, especificamos a posição do elemento que queremos recuperar do vetor entre colchetes.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7846C3-BD07-AC42-97DD-09D570FC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D9DBD8-9FDC-6941-9DE9-B1E514E3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3" y="4132879"/>
            <a:ext cx="8110330" cy="24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07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BCCF3-B25C-E74D-BAA5-C2D918CB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utilizar um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339A4-2230-FB40-BD38-F9156331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utilizar uma matriz utiliza-se o mesmo princípio do uso de vetor, porém adicionamos uma coordenada a mais.</a:t>
            </a:r>
          </a:p>
          <a:p>
            <a:r>
              <a:rPr lang="pt-BR" dirty="0"/>
              <a:t>Além de especificarmos a coluna, precisamos especificar a linha.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FE8A6D-D0AC-8C4E-9AB4-7985D711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EFEB6E-C278-3C48-A9BD-4B88B8BA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705350"/>
            <a:ext cx="9931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36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5B4B9FC-882C-DD46-A431-B0592570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e Saída de dados Simples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653D7E4-9EEC-F444-B946-BE46D3A4F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A1D2EB-5D8B-0A4B-82D9-996E85FE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64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D1D76F2-34D3-F242-9037-55CDBD37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Impressão de Dados na Tela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BF66DE1D-881B-B04F-961A-2C28AB7E3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impressão de dados na tela é feita pela função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𝑝𝑟𝑖𝑛𝑡𝑓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Entre os parênteses listamos como e o que queremos imprimir na tela.</a:t>
                </a:r>
              </a:p>
              <a:p>
                <a:r>
                  <a:rPr lang="pt-BR" dirty="0"/>
                  <a:t>O primeiro parâmetro e uma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𝑠𝑡𝑟𝑖𝑛𝑔</m:t>
                    </m:r>
                  </m:oMath>
                </a14:m>
                <a:r>
                  <a:rPr lang="pt-BR" dirty="0"/>
                  <a:t>, contendo um molde do que deve ser impresso. Esse molde pode conter marcadores, que irão ser substituídos pelos dados listados após 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𝑠𝑡𝑟𝑖𝑛𝑔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BF66DE1D-881B-B04F-961A-2C28AB7E3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735E29-8A86-9247-97CD-6F9B56E3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5D8B6E-7BCF-2347-931A-AA02A4D5A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01" y="5317372"/>
            <a:ext cx="8293100" cy="787400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99A4DFB-D22D-7946-B83E-2D7FDF70FB5F}"/>
              </a:ext>
            </a:extLst>
          </p:cNvPr>
          <p:cNvCxnSpPr/>
          <p:nvPr/>
        </p:nvCxnSpPr>
        <p:spPr>
          <a:xfrm>
            <a:off x="3034748" y="5936189"/>
            <a:ext cx="39491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5C199F9-1508-4C43-AEB8-FE8AFED4BC2D}"/>
              </a:ext>
            </a:extLst>
          </p:cNvPr>
          <p:cNvCxnSpPr>
            <a:cxnSpLocks/>
          </p:cNvCxnSpPr>
          <p:nvPr/>
        </p:nvCxnSpPr>
        <p:spPr>
          <a:xfrm>
            <a:off x="7357382" y="5942031"/>
            <a:ext cx="201190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8757E9F-97DA-B347-9AB4-D64BCAB99CB7}"/>
              </a:ext>
            </a:extLst>
          </p:cNvPr>
          <p:cNvSpPr txBox="1"/>
          <p:nvPr/>
        </p:nvSpPr>
        <p:spPr>
          <a:xfrm>
            <a:off x="3024244" y="5924645"/>
            <a:ext cx="398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Como imprimir, molde da impressão!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D739BB-7674-4A4C-B1E7-950FEDDB8D5A}"/>
              </a:ext>
            </a:extLst>
          </p:cNvPr>
          <p:cNvSpPr txBox="1"/>
          <p:nvPr/>
        </p:nvSpPr>
        <p:spPr>
          <a:xfrm>
            <a:off x="7311686" y="5936189"/>
            <a:ext cx="363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Valores aplicados aos marcadores</a:t>
            </a:r>
          </a:p>
        </p:txBody>
      </p:sp>
    </p:spTree>
    <p:extLst>
      <p:ext uri="{BB962C8B-B14F-4D97-AF65-F5344CB8AC3E}">
        <p14:creationId xmlns:p14="http://schemas.microsoft.com/office/powerpoint/2010/main" val="3465795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0CCCF63-C439-E44F-AB0E-DC6A9DC3DC8A}"/>
              </a:ext>
            </a:extLst>
          </p:cNvPr>
          <p:cNvSpPr/>
          <p:nvPr/>
        </p:nvSpPr>
        <p:spPr>
          <a:xfrm>
            <a:off x="1115414" y="4121426"/>
            <a:ext cx="8293100" cy="2385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529137-82DD-A64D-80EA-26D21F9F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Impressão de Dados na Tela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B9B002-32E8-BA45-B1C7-042F81204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660" y="4305889"/>
            <a:ext cx="4872340" cy="6316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800" dirty="0"/>
              <a:t>Olá Turma 2019.2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C7DA06-5C72-FC43-A919-7418E221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95312D-BB13-614D-ADDD-FE109477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14" y="2481407"/>
            <a:ext cx="8293100" cy="787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C2BCE49-E32B-0347-AB4C-AB1741159E6C}"/>
              </a:ext>
            </a:extLst>
          </p:cNvPr>
          <p:cNvSpPr txBox="1"/>
          <p:nvPr/>
        </p:nvSpPr>
        <p:spPr>
          <a:xfrm>
            <a:off x="8770820" y="6137485"/>
            <a:ext cx="60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Tela</a:t>
            </a:r>
          </a:p>
        </p:txBody>
      </p:sp>
    </p:spTree>
    <p:extLst>
      <p:ext uri="{BB962C8B-B14F-4D97-AF65-F5344CB8AC3E}">
        <p14:creationId xmlns:p14="http://schemas.microsoft.com/office/powerpoint/2010/main" val="646004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387C8-1A14-5545-82D8-0DE8607E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Impressão de Dados na Tela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23D01DC-B821-434C-81B7-0E51FB19F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Os marcadores dependem do tipo da variável ou constante que está passando para a função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𝑝𝑟𝑖𝑛𝑡𝑓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Abaixo a tabela dos principais marcadores: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23D01DC-B821-434C-81B7-0E51FB19F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4B982-3281-0343-9D43-C08AC76C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4298C0B-F32C-174B-9B07-96C08D00C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53460"/>
              </p:ext>
            </p:extLst>
          </p:nvPr>
        </p:nvGraphicFramePr>
        <p:xfrm>
          <a:off x="1494737" y="4250572"/>
          <a:ext cx="87596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844">
                  <a:extLst>
                    <a:ext uri="{9D8B030D-6E8A-4147-A177-3AD203B41FA5}">
                      <a16:colId xmlns:a16="http://schemas.microsoft.com/office/drawing/2014/main" val="2999012250"/>
                    </a:ext>
                  </a:extLst>
                </a:gridCol>
                <a:gridCol w="4379844">
                  <a:extLst>
                    <a:ext uri="{9D8B030D-6E8A-4147-A177-3AD203B41FA5}">
                      <a16:colId xmlns:a16="http://schemas.microsoft.com/office/drawing/2014/main" val="288717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Marcador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5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%</a:t>
                      </a:r>
                      <a:r>
                        <a:rPr lang="pt-BR" dirty="0" err="1"/>
                        <a:t>d</a:t>
                      </a:r>
                      <a:r>
                        <a:rPr lang="pt-BR" dirty="0"/>
                        <a:t> ou %</a:t>
                      </a:r>
                      <a:r>
                        <a:rPr lang="pt-BR" dirty="0" err="1"/>
                        <a:t>i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9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Float</a:t>
                      </a:r>
                      <a:r>
                        <a:rPr lang="pt-BR" dirty="0"/>
                        <a:t> e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%</a:t>
                      </a:r>
                      <a:r>
                        <a:rPr lang="pt-BR" dirty="0" err="1"/>
                        <a:t>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4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Caractere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%</a:t>
                      </a:r>
                      <a:r>
                        <a:rPr lang="pt-BR" dirty="0" err="1"/>
                        <a:t>c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9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Cadeia de Caracteres (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%</a:t>
                      </a:r>
                      <a:r>
                        <a:rPr lang="pt-BR" dirty="0" err="1"/>
                        <a:t>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5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683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633B5-DE94-6B4A-ABFF-E0E43F9F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Impressão de Dados na Tela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15756A-715A-1A42-85C4-E33BD57A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05F30A7-3224-3642-B6FD-77F8A77A00A4}"/>
              </a:ext>
            </a:extLst>
          </p:cNvPr>
          <p:cNvSpPr/>
          <p:nvPr/>
        </p:nvSpPr>
        <p:spPr>
          <a:xfrm>
            <a:off x="362269" y="4333460"/>
            <a:ext cx="10944260" cy="2385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67C12E-EDAC-3A40-9ECF-D385BB4A7E48}"/>
              </a:ext>
            </a:extLst>
          </p:cNvPr>
          <p:cNvSpPr txBox="1"/>
          <p:nvPr/>
        </p:nvSpPr>
        <p:spPr>
          <a:xfrm>
            <a:off x="10700145" y="6349519"/>
            <a:ext cx="60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Tela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A45CCAC-3527-854D-A9FA-F5DA5837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8" y="4333460"/>
            <a:ext cx="10796061" cy="631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Mathias Santos de Brito tem 28 anos de idade e mede 1.8m de altura!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B5230B4-2FA7-3645-9E8B-20A0738B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8" y="2305900"/>
            <a:ext cx="10972673" cy="185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61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C9A967-A869-6947-9014-2B526D5D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pt-BR" sz="4800" dirty="0">
                <a:solidFill>
                  <a:schemeClr val="accent1"/>
                </a:solidFill>
              </a:rPr>
              <a:t>Impressão de Dados na Tela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CC00196-B248-3D49-9C23-4937117A9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965200"/>
                <a:ext cx="5410207" cy="4884209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pt-BR" sz="3600" dirty="0"/>
                  <a:t>Quantos marcadores você tiver na </a:t>
                </a:r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𝑠𝑡𝑟𝑖𝑛𝑔</m:t>
                    </m:r>
                  </m:oMath>
                </a14:m>
                <a:r>
                  <a:rPr lang="pt-BR" sz="3600" dirty="0"/>
                  <a:t> de formatação, esse será o número de variáveis ou constantes listadas separadas por vírgulas.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CC00196-B248-3D49-9C23-4937117A9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965200"/>
                <a:ext cx="5410207" cy="4884209"/>
              </a:xfrm>
              <a:blipFill>
                <a:blip r:embed="rId3"/>
                <a:stretch>
                  <a:fillRect l="-468" r="-2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56903C-2568-EA43-BE7B-325DBCE2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265" y="6170824"/>
            <a:ext cx="722655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20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98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402EB-8975-C849-BB6E-802F94D7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do Teclado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5A748C-B7BD-EB4D-AC4B-2591D0741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A leitura do teclado é feita com a função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𝑠𝑐𝑎𝑛𝑓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Segue o mesmo princípio do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𝑝𝑟𝑖𝑛𝑡𝑓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pt-BR" dirty="0"/>
                  <a:t>, onde temos uma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𝑠𝑡𝑟𝑖𝑛𝑔</m:t>
                    </m:r>
                  </m:oMath>
                </a14:m>
                <a:r>
                  <a:rPr lang="pt-BR" dirty="0"/>
                  <a:t> de formatação seguida das variáveis que receberão os valores lidos.</a:t>
                </a:r>
              </a:p>
              <a:p>
                <a:r>
                  <a:rPr lang="pt-BR" dirty="0"/>
                  <a:t>Quantos marcadores tiverem, será o tanto de variáveis a serem listadas após separadas por vírgula.</a:t>
                </a:r>
              </a:p>
              <a:p>
                <a:endParaRPr lang="pt-BR" dirty="0"/>
              </a:p>
              <a:p>
                <a:r>
                  <a:rPr lang="pt-BR" dirty="0"/>
                  <a:t>ATENÇÃO: TODAS as variáveis listadas devem ser precedidas por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&amp;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NÃO é permitido listar constantes, só variáveis!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5A748C-B7BD-EB4D-AC4B-2591D0741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2A72B1-F801-0A40-BB80-46893669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28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F8396-ADAA-BF4C-BB8B-8D039F48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do Teclado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30E223-D7D8-A74A-BB4A-D71A9EAC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5C0AA2-C4E7-A14D-A7CE-DD163A90C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2094659"/>
            <a:ext cx="9128091" cy="451817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B763AC9-2DA3-6B41-9D83-EB3F005F8D9A}"/>
              </a:ext>
            </a:extLst>
          </p:cNvPr>
          <p:cNvSpPr/>
          <p:nvPr/>
        </p:nvSpPr>
        <p:spPr>
          <a:xfrm>
            <a:off x="1033670" y="2094659"/>
            <a:ext cx="9128091" cy="1032855"/>
          </a:xfrm>
          <a:prstGeom prst="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7000F35-F03D-5C42-B479-87602DE223D8}"/>
              </a:ext>
            </a:extLst>
          </p:cNvPr>
          <p:cNvSpPr/>
          <p:nvPr/>
        </p:nvSpPr>
        <p:spPr>
          <a:xfrm>
            <a:off x="1033669" y="5588344"/>
            <a:ext cx="9128091" cy="1032855"/>
          </a:xfrm>
          <a:prstGeom prst="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33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F6FA6-8013-614D-892A-E08F37E3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E21863-22B9-A640-8C1C-262B27F9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Prova 1</a:t>
            </a:r>
          </a:p>
          <a:p>
            <a:r>
              <a:rPr lang="pt-BR" dirty="0"/>
              <a:t>Prova 2</a:t>
            </a:r>
          </a:p>
          <a:p>
            <a:r>
              <a:rPr lang="pt-BR" dirty="0"/>
              <a:t>Lista de Exercícios/Projeto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 avaliações, assuntos e datas serão definidas ao longo do semestre.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5373F2-5737-7D4C-9200-4D022E86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76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DF095-BC6F-4441-9A7B-03984EBA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do Teclado</a:t>
            </a:r>
          </a:p>
        </p:txBody>
      </p:sp>
      <p:pic>
        <p:nvPicPr>
          <p:cNvPr id="5" name="gravação">
            <a:hlinkClick r:id="" action="ppaction://media"/>
            <a:extLst>
              <a:ext uri="{FF2B5EF4-FFF2-40B4-BE49-F238E27FC236}">
                <a16:creationId xmlns:a16="http://schemas.microsoft.com/office/drawing/2014/main" id="{E83299BD-D976-FC4C-AB92-88CF069DAE7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1038" y="2393950"/>
            <a:ext cx="9613900" cy="3484563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392F64-4CA8-1D42-A363-18E5287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8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D62B197-26E3-0547-B22E-C73E2B29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Esqueleto de um Programa em C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8D60D08-F876-6F41-893B-5A8AD8839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E7AF49-991C-D844-BEB9-EF452E88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11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7220C61-40E2-B14D-BEE5-6A90B1C2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programa em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3AC13B3B-414E-2B4D-A831-DA4BF2940E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Um programa simples em C, consiste de um arquivo com extensão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contendo o código a ser executado.</a:t>
                </a:r>
              </a:p>
              <a:p>
                <a:r>
                  <a:rPr lang="pt-BR" dirty="0"/>
                  <a:t>Esse código tem uma estrutura básica que vai aparecer em todo programa.</a:t>
                </a:r>
              </a:p>
              <a:p>
                <a:r>
                  <a:rPr lang="pt-BR" dirty="0"/>
                  <a:t>Por hora não precisamos entender bem, precisamos apenas saber onde colocar o nosso código.</a:t>
                </a:r>
              </a:p>
              <a:p>
                <a:r>
                  <a:rPr lang="pt-BR" dirty="0"/>
                  <a:t>Vejamos essa estrutura...</a:t>
                </a:r>
              </a:p>
            </p:txBody>
          </p:sp>
        </mc:Choice>
        <mc:Fallback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3AC13B3B-414E-2B4D-A831-DA4BF2940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13" r="-3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196E8E-8F9F-A544-AD21-D8B3CEC9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27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064833-D51E-F34F-AF3A-04A3283F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t-BR" sz="2400"/>
              <a:t>Esqueleto de um Programa Simples em C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5DC60A-4C35-1F47-9A98-47A20A6D4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765" y="2336872"/>
                <a:ext cx="4426226" cy="43385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sz="2000" dirty="0"/>
                  <a:t>A primeira linha inclui uma série de funções que poderemos utilizar no programa, dentre elas a função de escrever na tela e ler dor teclado.</a:t>
                </a:r>
              </a:p>
              <a:p>
                <a:r>
                  <a:rPr lang="pt-BR" sz="2000" dirty="0"/>
                  <a:t>Na linha 3 declaramos a função principal, o programa começa a execução a partir deste ponto.</a:t>
                </a:r>
              </a:p>
              <a:p>
                <a:pPr lvl="1"/>
                <a:r>
                  <a:rPr lang="pt-BR" sz="2300" dirty="0"/>
                  <a:t>É aí que vai o nosso código.</a:t>
                </a:r>
              </a:p>
              <a:p>
                <a:r>
                  <a:rPr lang="pt-BR" sz="2200" dirty="0"/>
                  <a:t>O bloco de código compreendido entre o abre chaves e fecha chaves é parte do </a:t>
                </a:r>
                <a14:m>
                  <m:oMath xmlns:m="http://schemas.openxmlformats.org/officeDocument/2006/math">
                    <m:r>
                      <a:rPr lang="pt-BR" sz="2200" i="1" dirty="0" smtClean="0">
                        <a:latin typeface="Cambria Math" panose="02040503050406030204" pitchFamily="18" charset="0"/>
                      </a:rPr>
                      <m:t>𝑚𝑎𝑖𝑛</m:t>
                    </m:r>
                    <m:r>
                      <a:rPr lang="pt-BR" sz="22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pt-BR" sz="2200" dirty="0"/>
                  <a:t>, a função principal.</a:t>
                </a:r>
              </a:p>
              <a:p>
                <a:pPr lvl="1"/>
                <a:endParaRPr lang="pt-BR" sz="1800" dirty="0"/>
              </a:p>
              <a:p>
                <a:r>
                  <a:rPr lang="pt-BR" sz="2200" dirty="0"/>
                  <a:t>A linha 7 encerra a execução e termina o programa, retornando um inteiro que indica o estado do programa ao encerrar. Zero significa sucesso, qualquer outro valor erro.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5DC60A-4C35-1F47-9A98-47A20A6D4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765" y="2336872"/>
                <a:ext cx="4426226" cy="4338563"/>
              </a:xfrm>
              <a:blipFill>
                <a:blip r:embed="rId4"/>
                <a:stretch>
                  <a:fillRect l="-857" t="-2041" r="-1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C5C4C054-5857-D744-8581-F57F3F277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1822446"/>
            <a:ext cx="6269479" cy="321310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34FD41-3608-3940-A6BA-8FBC04EF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050">
                <a:solidFill>
                  <a:prstClr val="white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1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879EA-0DAA-2D4E-BF3E-CA9D214F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e 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99435-C5DA-F44B-9261-D986F0D5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Nosso Wiki</a:t>
            </a:r>
          </a:p>
          <a:p>
            <a:pPr lvl="1"/>
            <a:r>
              <a:rPr lang="pt-BR" dirty="0">
                <a:hlinkClick r:id="rId2"/>
              </a:rPr>
              <a:t>https://github.com/mathiasbrito/CET836/wiki/2019.2---Eng.-Civil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Nossos Códigos</a:t>
            </a:r>
          </a:p>
          <a:p>
            <a:pPr lvl="1"/>
            <a:r>
              <a:rPr lang="pt-BR" dirty="0">
                <a:hlinkClick r:id="rId3"/>
              </a:rPr>
              <a:t>https://github.com/mathiasbrito/CET836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73AEAA-598B-0640-8189-1CB8AFA6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2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686FA-9A14-824C-B6BB-9809968A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994789-7CB9-954C-90CF-5C299B00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Repl.it</a:t>
            </a:r>
            <a:r>
              <a:rPr lang="pt-BR" dirty="0"/>
              <a:t> - </a:t>
            </a:r>
            <a:r>
              <a:rPr lang="pt-BR" dirty="0">
                <a:hlinkClick r:id="rId2"/>
              </a:rPr>
              <a:t>https://repl.it</a:t>
            </a:r>
            <a:endParaRPr lang="pt-BR" dirty="0"/>
          </a:p>
          <a:p>
            <a:endParaRPr lang="pt-BR" dirty="0"/>
          </a:p>
          <a:p>
            <a:r>
              <a:rPr lang="pt-BR" dirty="0"/>
              <a:t>Ambiente de Desenvolvimento Integrado On-Line</a:t>
            </a:r>
          </a:p>
          <a:p>
            <a:pPr lvl="1"/>
            <a:r>
              <a:rPr lang="pt-BR" dirty="0"/>
              <a:t>Vantagens:</a:t>
            </a:r>
          </a:p>
          <a:p>
            <a:pPr lvl="2"/>
            <a:r>
              <a:rPr lang="pt-BR" dirty="0"/>
              <a:t>Roda em qualquer Browser;</a:t>
            </a:r>
          </a:p>
          <a:p>
            <a:pPr lvl="2"/>
            <a:r>
              <a:rPr lang="pt-BR" dirty="0"/>
              <a:t>Possibilita o acesso aos seus códigos em qualquer lugar;</a:t>
            </a:r>
          </a:p>
          <a:p>
            <a:pPr lvl="2"/>
            <a:r>
              <a:rPr lang="pt-BR" dirty="0"/>
              <a:t>Salvamento instantâneo dos seus códigos;</a:t>
            </a:r>
          </a:p>
          <a:p>
            <a:pPr lvl="2"/>
            <a:r>
              <a:rPr lang="pt-BR" dirty="0"/>
              <a:t>Suporte à múltiplas linguagens.</a:t>
            </a:r>
          </a:p>
          <a:p>
            <a:pPr lvl="1"/>
            <a:r>
              <a:rPr lang="pt-BR" dirty="0"/>
              <a:t>Desvantagens:</a:t>
            </a:r>
          </a:p>
          <a:p>
            <a:pPr lvl="2"/>
            <a:r>
              <a:rPr lang="pt-BR" dirty="0"/>
              <a:t>Depende da Internet;</a:t>
            </a:r>
          </a:p>
          <a:p>
            <a:pPr lvl="2"/>
            <a:r>
              <a:rPr lang="pt-BR" dirty="0"/>
              <a:t>Sem funcionalidades muito avançadas.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969FC9-1AA6-0747-9854-0FAD4318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33D5F50-A4EB-8D43-8708-5DBF7BD60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 dirty="0"/>
              <a:t>Como funciona um Computador?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867A6C74-C052-1F40-9BD6-53E4CBAAC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Como funciona um computador básico? Qual a sua arquitetura mais fundamental?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D3C878-79B1-2247-8468-6D34A8BE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5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928E0-1AE0-B749-B62C-6D0C9A97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Von </a:t>
            </a:r>
            <a:r>
              <a:rPr lang="pt-BR" dirty="0" err="1"/>
              <a:t>Neumman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0EC552-0682-8248-8139-84A6C6A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Computadores de Propósito geral são aqueles cujas instruções a serem executadas bem como os dados podem ser alterados em um computador</a:t>
            </a:r>
          </a:p>
          <a:p>
            <a:endParaRPr lang="pt-BR" dirty="0"/>
          </a:p>
          <a:p>
            <a:r>
              <a:rPr lang="pt-BR" dirty="0"/>
              <a:t>Dessa forma o computador pode executar tarefa totalmente distintas, como por exemplo, tocar um vídeo e navegar na internet.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E6F5EA-1FF7-8944-91B1-35BF0518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333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9020</TotalTime>
  <Words>2153</Words>
  <Application>Microsoft Macintosh PowerPoint</Application>
  <PresentationFormat>Widescreen</PresentationFormat>
  <Paragraphs>362</Paragraphs>
  <Slides>53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Cambria Math</vt:lpstr>
      <vt:lpstr>inherit</vt:lpstr>
      <vt:lpstr>Trebuchet MS</vt:lpstr>
      <vt:lpstr>Wingdings</vt:lpstr>
      <vt:lpstr>Berlim</vt:lpstr>
      <vt:lpstr>CET 836 – Programação I</vt:lpstr>
      <vt:lpstr>Ementa</vt:lpstr>
      <vt:lpstr>Conteúdo Programático do Curso</vt:lpstr>
      <vt:lpstr>Livro Texto</vt:lpstr>
      <vt:lpstr>Avaliações</vt:lpstr>
      <vt:lpstr>Material e Instruções</vt:lpstr>
      <vt:lpstr>Ferramentas</vt:lpstr>
      <vt:lpstr>Como funciona um Computador?</vt:lpstr>
      <vt:lpstr>Arquitetura de Von Neumman</vt:lpstr>
      <vt:lpstr>Arquitetura de Von Neumman</vt:lpstr>
      <vt:lpstr>Dispositivos de Entrada</vt:lpstr>
      <vt:lpstr>Dispositivos de Saída</vt:lpstr>
      <vt:lpstr>Unidade Lógica Aritmética e Unidade de Controle de Programa </vt:lpstr>
      <vt:lpstr>Memória Principal</vt:lpstr>
      <vt:lpstr>Algoritmos</vt:lpstr>
      <vt:lpstr>Definição de Algoritmo</vt:lpstr>
      <vt:lpstr>Algoritmos</vt:lpstr>
      <vt:lpstr>Algoritmos - Ordenação</vt:lpstr>
      <vt:lpstr>Uma solução</vt:lpstr>
      <vt:lpstr>Algoritmos - Busca</vt:lpstr>
      <vt:lpstr>Uma Solução</vt:lpstr>
      <vt:lpstr>Revisitando o Problema da Busca</vt:lpstr>
      <vt:lpstr>Algoritmos e Linguagens de Programação</vt:lpstr>
      <vt:lpstr>Algoritmos</vt:lpstr>
      <vt:lpstr>Descrevendo Algoritmos e Linguagens de Programação</vt:lpstr>
      <vt:lpstr>Elementos de um Programa</vt:lpstr>
      <vt:lpstr>Variáveis e Constantes</vt:lpstr>
      <vt:lpstr>Constantes e Variáveis</vt:lpstr>
      <vt:lpstr>Tipos Inteiros</vt:lpstr>
      <vt:lpstr>Declaração de Variáveis em C</vt:lpstr>
      <vt:lpstr>Tipos inteiros</vt:lpstr>
      <vt:lpstr>Tipos de Ponto Flutuante</vt:lpstr>
      <vt:lpstr>Caracteres</vt:lpstr>
      <vt:lpstr>Tipo Booleano em C</vt:lpstr>
      <vt:lpstr>Vetores</vt:lpstr>
      <vt:lpstr>Cadeia de Caracteres ou Strings</vt:lpstr>
      <vt:lpstr>Matrizes</vt:lpstr>
      <vt:lpstr>Como utilizar uma variável já declarada</vt:lpstr>
      <vt:lpstr>Como utilizar uma variável já declarada</vt:lpstr>
      <vt:lpstr>Como utilizar um vetor</vt:lpstr>
      <vt:lpstr>Como utilizar um matriz</vt:lpstr>
      <vt:lpstr>Entrada e Saída de dados Simples</vt:lpstr>
      <vt:lpstr>Impressão de Dados na Tela</vt:lpstr>
      <vt:lpstr>Impressão de Dados na Tela</vt:lpstr>
      <vt:lpstr>Impressão de Dados na Tela</vt:lpstr>
      <vt:lpstr>Impressão de Dados na Tela</vt:lpstr>
      <vt:lpstr>Impressão de Dados na Tela</vt:lpstr>
      <vt:lpstr>Leitura do Teclado</vt:lpstr>
      <vt:lpstr>Leitura do Teclado</vt:lpstr>
      <vt:lpstr>Leitura do Teclado</vt:lpstr>
      <vt:lpstr>Esqueleto de um Programa em C</vt:lpstr>
      <vt:lpstr>Um programa em C</vt:lpstr>
      <vt:lpstr>Esqueleto de um Programa Simples em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 836 – Programação I</dc:title>
  <dc:creator>TU-Pseudonym 1436394553627466</dc:creator>
  <cp:lastModifiedBy>TU-Pseudonym 1436394553627466</cp:lastModifiedBy>
  <cp:revision>10</cp:revision>
  <dcterms:created xsi:type="dcterms:W3CDTF">2019-10-18T19:14:13Z</dcterms:created>
  <dcterms:modified xsi:type="dcterms:W3CDTF">2019-10-25T01:34:51Z</dcterms:modified>
</cp:coreProperties>
</file>