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65" r:id="rId2"/>
    <p:sldId id="334" r:id="rId3"/>
    <p:sldId id="314" r:id="rId4"/>
    <p:sldId id="315" r:id="rId5"/>
    <p:sldId id="318" r:id="rId6"/>
    <p:sldId id="319" r:id="rId7"/>
    <p:sldId id="326" r:id="rId8"/>
    <p:sldId id="320" r:id="rId9"/>
    <p:sldId id="327" r:id="rId10"/>
    <p:sldId id="321" r:id="rId11"/>
    <p:sldId id="322" r:id="rId12"/>
    <p:sldId id="324" r:id="rId13"/>
    <p:sldId id="323" r:id="rId14"/>
    <p:sldId id="325" r:id="rId15"/>
    <p:sldId id="328" r:id="rId16"/>
    <p:sldId id="330" r:id="rId17"/>
    <p:sldId id="329" r:id="rId18"/>
    <p:sldId id="331" r:id="rId19"/>
    <p:sldId id="332" r:id="rId20"/>
    <p:sldId id="333" r:id="rId21"/>
    <p:sldId id="335" r:id="rId22"/>
    <p:sldId id="336" r:id="rId23"/>
    <p:sldId id="337" r:id="rId24"/>
    <p:sldId id="365" r:id="rId25"/>
    <p:sldId id="312" r:id="rId26"/>
    <p:sldId id="363" r:id="rId27"/>
    <p:sldId id="364" r:id="rId28"/>
    <p:sldId id="338" r:id="rId29"/>
    <p:sldId id="349" r:id="rId30"/>
    <p:sldId id="351" r:id="rId31"/>
    <p:sldId id="352" r:id="rId32"/>
    <p:sldId id="353" r:id="rId33"/>
    <p:sldId id="354" r:id="rId34"/>
    <p:sldId id="366" r:id="rId35"/>
    <p:sldId id="350" r:id="rId36"/>
    <p:sldId id="339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</p:sldIdLst>
  <p:sldSz cx="12188825" cy="6858000"/>
  <p:notesSz cx="6797675" cy="9926638"/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333FF"/>
    <a:srgbClr val="FF33CC"/>
    <a:srgbClr val="0025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06" autoAdjust="0"/>
    <p:restoredTop sz="84699" autoAdjust="0"/>
  </p:normalViewPr>
  <p:slideViewPr>
    <p:cSldViewPr snapToObjects="1" showGuides="1">
      <p:cViewPr varScale="1">
        <p:scale>
          <a:sx n="75" d="100"/>
          <a:sy n="75" d="100"/>
        </p:scale>
        <p:origin x="786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>
              <a:defRPr/>
            </a:pPr>
            <a:fld id="{72C160C3-3AB6-49C1-8001-AFDAD271EB5B}" type="slidenum">
              <a:rPr lang="da-DK" smtClean="0"/>
              <a:pPr rtl="0">
                <a:defRPr/>
              </a:pPr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4289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9" name="SecondaryLogo"/>
          <p:cNvPicPr>
            <a:picLocks noChangeAspect="1"/>
          </p:cNvPicPr>
          <p:nvPr userDrawn="1"/>
        </p:nvPicPr>
        <p:blipFill>
          <a:blip r:embed="rId5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" name="SecondaryLogo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78" y="2480957"/>
            <a:ext cx="11251388" cy="2978137"/>
          </a:xfrm>
        </p:spPr>
        <p:txBody>
          <a:bodyPr rtlCol="0"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 rt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 rtl="0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 rtl="0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 rtl="0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 rtl="0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9780" y="222251"/>
            <a:ext cx="11251385" cy="76617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7" name="Black Rectangle"/>
          <p:cNvSpPr/>
          <p:nvPr userDrawn="1"/>
        </p:nvSpPr>
        <p:spPr>
          <a:xfrm>
            <a:off x="469777" y="1226131"/>
            <a:ext cx="981878" cy="609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sz="6397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9777" y="1508787"/>
            <a:ext cx="11251388" cy="569780"/>
          </a:xfrm>
        </p:spPr>
        <p:txBody>
          <a:bodyPr rtlCol="0"/>
          <a:lstStyle>
            <a:lvl1pPr marL="0" indent="0">
              <a:spcBef>
                <a:spcPts val="0"/>
              </a:spcBef>
              <a:buFontTx/>
              <a:buNone/>
              <a:defRPr sz="3199"/>
            </a:lvl1pPr>
          </a:lstStyle>
          <a:p>
            <a:pPr lvl="0" rt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 rtlCol="0"/>
          <a:lstStyle/>
          <a:p>
            <a:pPr rtl="0">
              <a:defRPr/>
            </a:pPr>
            <a:fld id="{E90C1E0A-682D-40DC-B1EA-26C007FDC330}" type="slidenum">
              <a:rPr lang="da-DK" smtClean="0"/>
              <a:pPr rtl="0">
                <a:defRPr/>
              </a:pPr>
              <a:t>‹#›</a:t>
            </a:fld>
            <a:endParaRPr lang="da-DK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452669"/>
            <a:ext cx="1825892" cy="14358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da-DK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br>
              <a:rPr lang="da-DK" sz="1333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Bold eller Regular</a:t>
            </a:r>
          </a:p>
          <a:p>
            <a:pPr algn="r" rtl="0">
              <a:lnSpc>
                <a:spcPct val="100000"/>
              </a:lnSpc>
            </a:pPr>
            <a:endParaRPr lang="da-DK" sz="1333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0">
              <a:lnSpc>
                <a:spcPct val="100000"/>
              </a:lnSpc>
            </a:pPr>
            <a:endParaRPr lang="da-DK" sz="1333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0">
              <a:lnSpc>
                <a:spcPct val="100000"/>
              </a:lnSpc>
            </a:pPr>
            <a:endParaRPr lang="da-DK" sz="1333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 rtl="0">
              <a:lnSpc>
                <a:spcPct val="100000"/>
              </a:lnSpc>
            </a:pPr>
            <a:r>
              <a:rPr lang="da-DK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Underoverskrift </a:t>
            </a:r>
            <a:br>
              <a:rPr lang="da-DK" sz="1333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én linje </a:t>
            </a:r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-2352326" y="2085907"/>
            <a:ext cx="2244242" cy="205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rtlCol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rtl="0" eaLnBrk="1" hangingPunct="1">
              <a:lnSpc>
                <a:spcPct val="100000"/>
              </a:lnSpc>
            </a:pPr>
            <a: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punktopstilling </a:t>
            </a:r>
            <a:b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på teksten </a:t>
            </a:r>
            <a:b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(flere niveauer findes), </a:t>
            </a:r>
            <a:b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</a:br>
            <a: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brug ‘Forøg listeniveau’</a:t>
            </a:r>
          </a:p>
          <a:p>
            <a:pPr algn="r" rtl="0" eaLnBrk="1" hangingPunct="1">
              <a:lnSpc>
                <a:spcPct val="100000"/>
              </a:lnSpc>
            </a:pPr>
            <a:endParaRPr lang="da-DK" sz="1333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rtl="0" eaLnBrk="1" hangingPunct="1">
              <a:lnSpc>
                <a:spcPct val="100000"/>
              </a:lnSpc>
            </a:pPr>
            <a:endParaRPr lang="da-DK" sz="1333" noProof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Arial" charset="0"/>
            </a:endParaRPr>
          </a:p>
          <a:p>
            <a:pPr algn="r" rtl="0" eaLnBrk="1" hangingPunct="1">
              <a:lnSpc>
                <a:spcPct val="100000"/>
              </a:lnSpc>
            </a:pPr>
            <a:r>
              <a:rPr lang="da-DK" sz="1333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charset="0"/>
              </a:rPr>
              <a:t>For at få venstrestillet tekst uden punktopstilling, brug ‘Formindsk listeniveau’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7525" y="2943361"/>
            <a:ext cx="609441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Rounded Rectangle 22"/>
          <p:cNvSpPr/>
          <p:nvPr userDrawn="1"/>
        </p:nvSpPr>
        <p:spPr>
          <a:xfrm>
            <a:off x="-412804" y="2943362"/>
            <a:ext cx="285879" cy="27596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sz="3199" dirty="0">
              <a:latin typeface="+mn-lt"/>
            </a:endParaRPr>
          </a:p>
        </p:txBody>
      </p:sp>
      <p:pic>
        <p:nvPicPr>
          <p:cNvPr id="24" name="Picture 3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55438" y="3999479"/>
            <a:ext cx="584048" cy="2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Rectangle 24"/>
          <p:cNvSpPr/>
          <p:nvPr userDrawn="1"/>
        </p:nvSpPr>
        <p:spPr>
          <a:xfrm>
            <a:off x="-463413" y="3999480"/>
            <a:ext cx="292024" cy="268225"/>
          </a:xfrm>
          <a:prstGeom prst="rect">
            <a:avLst/>
          </a:prstGeom>
          <a:solidFill>
            <a:srgbClr val="FFFFFF">
              <a:alpha val="65882"/>
            </a:srgb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sz="3199" dirty="0">
              <a:latin typeface="+mn-lt"/>
            </a:endParaRPr>
          </a:p>
        </p:txBody>
      </p:sp>
      <p:sp>
        <p:nvSpPr>
          <p:cNvPr id="26" name="Rounded Rectangle 25"/>
          <p:cNvSpPr/>
          <p:nvPr userDrawn="1"/>
        </p:nvSpPr>
        <p:spPr>
          <a:xfrm>
            <a:off x="-749292" y="4002911"/>
            <a:ext cx="285879" cy="275967"/>
          </a:xfrm>
          <a:prstGeom prst="round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sz="3199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43669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69780" y="222251"/>
            <a:ext cx="11251385" cy="766176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</a:t>
            </a:r>
            <a:r>
              <a:rPr lang="da-DK" dirty="0" err="1"/>
              <a:t>style</a:t>
            </a:r>
            <a:endParaRPr lang="da-DK" dirty="0"/>
          </a:p>
        </p:txBody>
      </p:sp>
      <p:sp>
        <p:nvSpPr>
          <p:cNvPr id="17" name="Black Rectangle"/>
          <p:cNvSpPr/>
          <p:nvPr userDrawn="1"/>
        </p:nvSpPr>
        <p:spPr>
          <a:xfrm>
            <a:off x="469777" y="1226131"/>
            <a:ext cx="981878" cy="609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sz="6397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 rtlCol="0"/>
          <a:lstStyle/>
          <a:p>
            <a:pPr rtl="0">
              <a:defRPr/>
            </a:pPr>
            <a:fld id="{E90C1E0A-682D-40DC-B1EA-26C007FDC330}" type="slidenum">
              <a:rPr lang="da-DK" smtClean="0"/>
              <a:pPr rtl="0">
                <a:defRPr/>
              </a:pPr>
              <a:t>‹#›</a:t>
            </a:fld>
            <a:endParaRPr lang="da-DK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62520" y="1532466"/>
            <a:ext cx="11262198" cy="3930651"/>
          </a:xfrm>
        </p:spPr>
        <p:txBody>
          <a:bodyPr rtlCol="0"/>
          <a:lstStyle/>
          <a:p>
            <a:pPr lvl="0" rt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 rtl="0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 rtl="0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 rtl="0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 rtl="0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452670"/>
            <a:ext cx="1825892" cy="4102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>
              <a:lnSpc>
                <a:spcPct val="100000"/>
              </a:lnSpc>
            </a:pPr>
            <a:r>
              <a:rPr lang="da-DK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br>
              <a:rPr lang="da-DK" sz="1333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333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Bold eller Regular</a:t>
            </a:r>
          </a:p>
        </p:txBody>
      </p:sp>
    </p:spTree>
    <p:extLst>
      <p:ext uri="{BB962C8B-B14F-4D97-AF65-F5344CB8AC3E}">
        <p14:creationId xmlns:p14="http://schemas.microsoft.com/office/powerpoint/2010/main" val="422170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 dirty="0"/>
              <a:t>22/09/2017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 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16/12/2019</a:t>
            </a:fld>
            <a:r>
              <a:rPr lang="en-GB"/>
              <a:t>22/09/2017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18" name="SecondaryLogo_sort"/>
          <p:cNvPicPr>
            <a:picLocks noChangeAspect="1"/>
          </p:cNvPicPr>
          <p:nvPr userDrawn="1"/>
        </p:nvPicPr>
        <p:blipFill>
          <a:blip r:embed="rId26">
            <a:extLst/>
          </a:blip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  <p:sldLayoutId id="2147483679" r:id="rId21"/>
    <p:sldLayoutId id="2147483682" r:id="rId22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18341" y="1695509"/>
            <a:ext cx="9960647" cy="2659190"/>
          </a:xfrm>
        </p:spPr>
        <p:txBody>
          <a:bodyPr rtlCol="0"/>
          <a:lstStyle/>
          <a:p>
            <a:r>
              <a:rPr lang="en-GB" sz="4800" cap="none" dirty="0"/>
              <a:t>Prediction and Investigation of Cancerous Metastasis Gene Expression Data through Machine Learning Methods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F8224-0A13-4BCD-AAFD-49BF15F4D949}"/>
              </a:ext>
            </a:extLst>
          </p:cNvPr>
          <p:cNvSpPr txBox="1"/>
          <p:nvPr/>
        </p:nvSpPr>
        <p:spPr>
          <a:xfrm>
            <a:off x="7462565" y="6170322"/>
            <a:ext cx="288032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Projects in Bioinformatics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Bioinformatics Research Centre</a:t>
            </a:r>
            <a:endParaRPr lang="LID4096" sz="1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CD5920-9D03-4D07-B397-95DB4BC1D2AE}"/>
              </a:ext>
            </a:extLst>
          </p:cNvPr>
          <p:cNvSpPr txBox="1"/>
          <p:nvPr/>
        </p:nvSpPr>
        <p:spPr>
          <a:xfrm>
            <a:off x="2133972" y="6170322"/>
            <a:ext cx="2160240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Mathias </a:t>
            </a:r>
            <a:r>
              <a:rPr lang="en-US" sz="1600" b="1" dirty="0" err="1">
                <a:solidFill>
                  <a:schemeClr val="bg1"/>
                </a:solidFill>
                <a:latin typeface="+mn-lt"/>
              </a:rPr>
              <a:t>Byskov</a:t>
            </a:r>
            <a:r>
              <a:rPr lang="en-US" sz="1600" b="1" dirty="0">
                <a:solidFill>
                  <a:schemeClr val="bg1"/>
                </a:solidFill>
                <a:latin typeface="+mn-lt"/>
              </a:rPr>
              <a:t> Nielsen</a:t>
            </a:r>
          </a:p>
          <a:p>
            <a:pPr>
              <a:lnSpc>
                <a:spcPct val="95000"/>
              </a:lnSpc>
            </a:pPr>
            <a:r>
              <a:rPr lang="en-US" sz="1600" b="1" dirty="0">
                <a:solidFill>
                  <a:schemeClr val="bg1"/>
                </a:solidFill>
                <a:latin typeface="+mn-lt"/>
              </a:rPr>
              <a:t>201506038</a:t>
            </a:r>
            <a:endParaRPr lang="LID4096" sz="16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820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3036-A41B-4DD8-8CF0-77C6FE8B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cancer metastasis database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DF211-16FC-4363-8658-BFC29E108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50" y="3167102"/>
            <a:ext cx="10220325" cy="27804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D010-D4AF-4ACD-B435-7EFB6A5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721A-694A-466B-914B-2BAE3A7CDA15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DC2D0-7FA0-4A7F-AAAF-06CDF84684F9}"/>
              </a:ext>
            </a:extLst>
          </p:cNvPr>
          <p:cNvSpPr txBox="1"/>
          <p:nvPr/>
        </p:nvSpPr>
        <p:spPr>
          <a:xfrm>
            <a:off x="966862" y="1412776"/>
            <a:ext cx="872795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Primary site investigation of the 6 platforms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Highly skewed (only two platforms contain multiple primary sites)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candidate platforms (GPL96 &amp; GPL570)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LID4096" sz="2000" dirty="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F6D9E5-B1CF-48C0-AE01-DBCB23ABB3E2}"/>
              </a:ext>
            </a:extLst>
          </p:cNvPr>
          <p:cNvSpPr/>
          <p:nvPr/>
        </p:nvSpPr>
        <p:spPr bwMode="auto">
          <a:xfrm>
            <a:off x="966862" y="3933056"/>
            <a:ext cx="10193213" cy="57606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71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CBBC-0B7A-47BD-8911-2C47D712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extraction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88D83-B0A2-49CE-A02B-3CBC7666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2164" y="1412776"/>
            <a:ext cx="7706266" cy="42443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F43-84D8-46FD-8F95-73679C0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A266-F41F-493C-A960-C18D351600FD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210C1-43BE-4901-837E-1F486296BE3B}"/>
              </a:ext>
            </a:extLst>
          </p:cNvPr>
          <p:cNvSpPr/>
          <p:nvPr/>
        </p:nvSpPr>
        <p:spPr bwMode="auto">
          <a:xfrm>
            <a:off x="9478788" y="1844824"/>
            <a:ext cx="1872208" cy="5400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02DC7-EA1F-4BDE-A205-ACB71E251A18}"/>
              </a:ext>
            </a:extLst>
          </p:cNvPr>
          <p:cNvSpPr txBox="1"/>
          <p:nvPr/>
        </p:nvSpPr>
        <p:spPr>
          <a:xfrm>
            <a:off x="477788" y="1844824"/>
            <a:ext cx="3816424" cy="35086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GPL96 &amp; GPL570 were extracted using </a:t>
            </a:r>
            <a:r>
              <a:rPr lang="en-US" sz="2000" dirty="0" err="1">
                <a:solidFill>
                  <a:srgbClr val="3333FF"/>
                </a:solidFill>
                <a:latin typeface="+mn-lt"/>
              </a:rPr>
              <a:t>GEOparse</a:t>
            </a:r>
            <a:endParaRPr lang="en-US" sz="2000" dirty="0">
              <a:solidFill>
                <a:srgbClr val="3333FF"/>
              </a:solidFill>
              <a:latin typeface="+mn-lt"/>
            </a:endParaRP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(</a:t>
            </a:r>
            <a:r>
              <a:rPr lang="en-US" sz="2000" i="1" dirty="0">
                <a:latin typeface="+mn-lt"/>
              </a:rPr>
              <a:t>n x m</a:t>
            </a:r>
            <a:r>
              <a:rPr lang="en-US" sz="2000" dirty="0">
                <a:latin typeface="+mn-lt"/>
              </a:rPr>
              <a:t>) datasets:</a:t>
            </a:r>
          </a:p>
          <a:p>
            <a:pPr marL="952393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GPL96 (</a:t>
            </a:r>
            <a:r>
              <a:rPr lang="en-US" sz="2000" i="1" dirty="0">
                <a:latin typeface="+mn-lt"/>
              </a:rPr>
              <a:t>167 x 22.356</a:t>
            </a:r>
            <a:r>
              <a:rPr lang="en-US" sz="2000" dirty="0">
                <a:latin typeface="+mn-lt"/>
              </a:rPr>
              <a:t>)</a:t>
            </a: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+mn-lt"/>
              </a:rPr>
              <a:t>GPL570 (</a:t>
            </a:r>
            <a:r>
              <a:rPr lang="en-US" sz="2000" i="1" dirty="0">
                <a:latin typeface="+mn-lt"/>
              </a:rPr>
              <a:t>192 x 54.680</a:t>
            </a:r>
            <a:r>
              <a:rPr lang="en-US" sz="2000" dirty="0">
                <a:latin typeface="+mn-lt"/>
              </a:rPr>
              <a:t>)</a:t>
            </a:r>
          </a:p>
          <a:p>
            <a:pPr lvl="1">
              <a:lnSpc>
                <a:spcPct val="95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en-US" sz="20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LID4096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2754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CBBC-0B7A-47BD-8911-2C47D712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Investigation &amp; cleaning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88D83-B0A2-49CE-A02B-3CBC7666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8233" y="1484784"/>
            <a:ext cx="7803680" cy="429800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F43-84D8-46FD-8F95-73679C0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A266-F41F-493C-A960-C18D351600FD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210C1-43BE-4901-837E-1F486296BE3B}"/>
              </a:ext>
            </a:extLst>
          </p:cNvPr>
          <p:cNvSpPr/>
          <p:nvPr/>
        </p:nvSpPr>
        <p:spPr bwMode="auto">
          <a:xfrm>
            <a:off x="9262764" y="3041891"/>
            <a:ext cx="2783982" cy="41608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4991B4-886F-451F-9D0A-2633BF6586D0}"/>
              </a:ext>
            </a:extLst>
          </p:cNvPr>
          <p:cNvSpPr txBox="1"/>
          <p:nvPr/>
        </p:nvSpPr>
        <p:spPr>
          <a:xfrm>
            <a:off x="549796" y="1628800"/>
            <a:ext cx="3672408" cy="38010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GPL70 &amp; GPL570 are extremely high-dimensional (p &gt;&gt; n)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All columns with missing values are </a:t>
            </a:r>
            <a:r>
              <a:rPr lang="en-US" sz="2000" b="1" dirty="0">
                <a:latin typeface="+mn-lt"/>
              </a:rPr>
              <a:t>dropped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b="1" dirty="0">
              <a:latin typeface="+mn-lt"/>
            </a:endParaRP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New datasets:</a:t>
            </a: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GPL96: (</a:t>
            </a:r>
            <a:r>
              <a:rPr lang="en-US" sz="2000" i="1" dirty="0">
                <a:latin typeface="+mn-lt"/>
              </a:rPr>
              <a:t>167 x 18.259</a:t>
            </a:r>
            <a:r>
              <a:rPr lang="en-US" sz="2000" dirty="0">
                <a:latin typeface="+mn-lt"/>
              </a:rPr>
              <a:t>)</a:t>
            </a:r>
          </a:p>
          <a:p>
            <a:pPr marL="952393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GPL570: (</a:t>
            </a:r>
            <a:r>
              <a:rPr lang="en-US" sz="2000" i="1" dirty="0">
                <a:latin typeface="+mn-lt"/>
              </a:rPr>
              <a:t>192 x 44.142</a:t>
            </a:r>
            <a:r>
              <a:rPr lang="en-US" sz="2000" dirty="0">
                <a:latin typeface="+mn-lt"/>
              </a:rPr>
              <a:t>)</a:t>
            </a:r>
          </a:p>
          <a:p>
            <a:pPr marL="952393" lvl="1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Merging?</a:t>
            </a:r>
          </a:p>
        </p:txBody>
      </p:sp>
    </p:spTree>
    <p:extLst>
      <p:ext uri="{BB962C8B-B14F-4D97-AF65-F5344CB8AC3E}">
        <p14:creationId xmlns:p14="http://schemas.microsoft.com/office/powerpoint/2010/main" val="139180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1C5D-72E2-4BFF-A83D-748E3954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investigation &amp; Cleaning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D4582-3AF6-4953-8C56-B11CB9E9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4244477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Great interest in increasing the sample-size (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6 original platforms was extracted in order to identify merge-able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GPL96 + GPL570 were the only to merge-able datasets</a:t>
            </a:r>
          </a:p>
          <a:p>
            <a:pPr marL="774900" lvl="1" indent="-342900">
              <a:buFont typeface="Wingdings" panose="05000000000000000000" pitchFamily="2" charset="2"/>
              <a:buChar char="Ø"/>
            </a:pPr>
            <a:r>
              <a:rPr lang="en-US" i="1" dirty="0"/>
              <a:t>359 x 16.662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merge valid/trustworthy?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7A4C3-347B-43E5-B5FF-0EBC6E80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EC53-21C5-457E-9F36-D07F7B84CE0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516E0-187D-4EE4-9892-CE169BFF4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332" y="1822184"/>
            <a:ext cx="6965272" cy="362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D93A-602F-4B5B-BC2C-44B4BCCA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investigation and cleaning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19D7-3F0A-468F-951A-50EA5C00C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04" y="1540554"/>
            <a:ext cx="10220325" cy="615819"/>
          </a:xfrm>
        </p:spPr>
        <p:txBody>
          <a:bodyPr/>
          <a:lstStyle/>
          <a:p>
            <a:r>
              <a:rPr lang="en-US" b="1" dirty="0"/>
              <a:t>PCA plot over merged dataset for only ‘breast’ and ‘colorectum’ samples:</a:t>
            </a:r>
            <a:endParaRPr lang="LID4096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84851-2F6E-47FF-949D-EA18094AA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59C48-51D3-4268-8268-042669A42A9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2E318-0358-4AE7-B244-85897D9A2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60" y="2624732"/>
            <a:ext cx="11614907" cy="32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2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22C-7522-4B9D-B822-F21E891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dimensionality reduction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5329-83B8-4BE8-87CB-A056F9BD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9BD-A4AA-4EAB-867F-D68B9E1A64B9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85A38-FFB1-4ED1-86FF-696CA626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13892" y="1102272"/>
            <a:ext cx="9192694" cy="506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4DAEDC-539B-48FD-B7B8-F005BDC88551}"/>
              </a:ext>
            </a:extLst>
          </p:cNvPr>
          <p:cNvSpPr/>
          <p:nvPr/>
        </p:nvSpPr>
        <p:spPr bwMode="auto">
          <a:xfrm>
            <a:off x="7750596" y="4077072"/>
            <a:ext cx="2855990" cy="50405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90BD1-C090-47D4-98B5-E83BE3CF6F40}"/>
              </a:ext>
            </a:extLst>
          </p:cNvPr>
          <p:cNvSpPr/>
          <p:nvPr/>
        </p:nvSpPr>
        <p:spPr bwMode="auto">
          <a:xfrm>
            <a:off x="4582244" y="3284984"/>
            <a:ext cx="2088232" cy="93610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8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22C-7522-4B9D-B822-F21E891C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dimensionality reduction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5329-83B8-4BE8-87CB-A056F9BD9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09BD-A4AA-4EAB-867F-D68B9E1A64B9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285A38-FFB1-4ED1-86FF-696CA626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62364" y="1844824"/>
            <a:ext cx="6363470" cy="3504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1C1495-2AA5-47D6-B485-F636FA0A53CD}"/>
              </a:ext>
            </a:extLst>
          </p:cNvPr>
          <p:cNvSpPr txBox="1"/>
          <p:nvPr/>
        </p:nvSpPr>
        <p:spPr>
          <a:xfrm>
            <a:off x="681784" y="1307916"/>
            <a:ext cx="4968552" cy="53214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n-lt"/>
              </a:rPr>
              <a:t>Dimensionality Reduction:</a:t>
            </a:r>
            <a:br>
              <a:rPr lang="en-US" sz="2000" u="sng" dirty="0">
                <a:latin typeface="+mn-lt"/>
              </a:rPr>
            </a:br>
            <a:r>
              <a:rPr lang="en-US" sz="2000" dirty="0">
                <a:latin typeface="+mn-lt"/>
              </a:rPr>
              <a:t>GPL570 was reduced to </a:t>
            </a:r>
            <a:r>
              <a:rPr lang="en-US" sz="2000" i="1" dirty="0">
                <a:latin typeface="+mn-lt"/>
              </a:rPr>
              <a:t>192 x 100 </a:t>
            </a:r>
            <a:r>
              <a:rPr lang="en-US" sz="2000" dirty="0">
                <a:latin typeface="+mn-lt"/>
              </a:rPr>
              <a:t>using different methods</a:t>
            </a:r>
            <a:endParaRPr lang="en-US" sz="2000" i="1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n-lt"/>
              </a:rPr>
              <a:t>Feature Selection:</a:t>
            </a:r>
          </a:p>
          <a:p>
            <a:pPr marL="895243" lvl="1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895243" lvl="1" indent="-28575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CV-EXT: Taking the 100 features with highest </a:t>
            </a:r>
            <a:r>
              <a:rPr lang="en-US" sz="1600" dirty="0" err="1">
                <a:latin typeface="+mn-lt"/>
              </a:rPr>
              <a:t>CoV</a:t>
            </a:r>
            <a:r>
              <a:rPr lang="en-US" sz="1600" dirty="0">
                <a:latin typeface="+mn-lt"/>
              </a:rPr>
              <a:t>-scores.</a:t>
            </a:r>
          </a:p>
          <a:p>
            <a:pPr marL="895243" lvl="1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latin typeface="+mn-lt"/>
              </a:rPr>
              <a:t>Feature Extraction:</a:t>
            </a:r>
            <a:endParaRPr lang="en-US" sz="20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PCA: Principal Component Analysis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MDS: Multidimensional Scaling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t-SNE: t-distributed stochastic neighbor embedding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LLE: Locally Linear Embedding</a:t>
            </a:r>
            <a:br>
              <a:rPr lang="en-US" sz="1600" dirty="0">
                <a:latin typeface="+mn-lt"/>
              </a:rPr>
            </a:b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ISO: Isometric Feature Mapping</a:t>
            </a:r>
          </a:p>
        </p:txBody>
      </p:sp>
    </p:spTree>
    <p:extLst>
      <p:ext uri="{BB962C8B-B14F-4D97-AF65-F5344CB8AC3E}">
        <p14:creationId xmlns:p14="http://schemas.microsoft.com/office/powerpoint/2010/main" val="2697343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5ADD-8561-4194-8CDC-BA4C5BFD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Dimensionality reduction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22FBC-BDA8-436A-B398-0425D49C9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99E47-4D28-4F5E-B032-4F0C0DD53E10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C1E6E5-8597-4D23-ADF6-1F3D39DC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327F95-B67A-4749-B711-5D3CF92D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7" y="1222244"/>
            <a:ext cx="10368336" cy="51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5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A80A3-C0EC-4505-9409-28893AD4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Dimensionality reduction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36576-CB7B-4D83-A5BD-C2739B0C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4385297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methods seeks to capture as much of the total variance in lower embedded dimensions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PCA: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97.1% </a:t>
            </a:r>
            <a:r>
              <a:rPr lang="en-US" dirty="0"/>
              <a:t>of the total variance was captured in the lower 100 principal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A1A1-07B5-4ABA-930C-EAC116F4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92A5B-900B-4378-A4A7-447BD765F542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E145D-CB71-41A3-A09F-862E8C96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35" y="1887459"/>
            <a:ext cx="6809296" cy="3492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017E4-51AB-41EE-84E2-0A95459C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3345671"/>
            <a:ext cx="3390110" cy="57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7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1AFBB-17D2-46B5-86D0-7A378BF9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prediction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8A04-88FB-425F-A116-AD4E868AB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B87A-19E8-4921-80A1-C7D791066ED4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27F0F2-C190-4B1B-A18D-D797354CC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4780" y="1134441"/>
            <a:ext cx="9075576" cy="4998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533BB3-D467-4439-B898-FBCDF1058CA6}"/>
              </a:ext>
            </a:extLst>
          </p:cNvPr>
          <p:cNvSpPr/>
          <p:nvPr/>
        </p:nvSpPr>
        <p:spPr bwMode="auto">
          <a:xfrm>
            <a:off x="8542684" y="5220601"/>
            <a:ext cx="1512168" cy="25577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0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738F-1EBD-47B1-8AE2-4940DADF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Learning goals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0DA5-C377-4A89-88E8-41133FE61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The student should be able to describe the investigated topic “Cancer of unknown primary” and the following dataset which relates to the topic from a biological and a statistical point of view.</a:t>
            </a:r>
          </a:p>
          <a:p>
            <a:pPr marL="457200" lvl="0" indent="-457200">
              <a:buFont typeface="+mj-lt"/>
              <a:buAutoNum type="arabicPeriod"/>
            </a:pP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The student should be able to analyze and implement appropriate statistical models that helps and support the overall goal of the project. Here both basic and more advanced statistical tests/models can be explored (</a:t>
            </a:r>
            <a:r>
              <a:rPr lang="en-US" sz="1800" dirty="0" err="1"/>
              <a:t>eg.</a:t>
            </a:r>
            <a:r>
              <a:rPr lang="en-US" sz="1800" dirty="0"/>
              <a:t> hypothesis tests, machine learning approaches).</a:t>
            </a:r>
          </a:p>
          <a:p>
            <a:pPr marL="457200" lvl="0" indent="-457200">
              <a:buFont typeface="+mj-lt"/>
              <a:buAutoNum type="arabicPeriod"/>
            </a:pP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The student should be able to discuss the obtained results and hereby the reasoning behind the chosen approaches for dealing with the topic.  </a:t>
            </a:r>
          </a:p>
          <a:p>
            <a:pPr marL="457200" lvl="0" indent="-457200">
              <a:buFont typeface="+mj-lt"/>
              <a:buAutoNum type="arabicPeriod"/>
            </a:pPr>
            <a:endParaRPr lang="en-US" sz="1800" dirty="0"/>
          </a:p>
          <a:p>
            <a:pPr marL="457200" lvl="0" indent="-457200">
              <a:buFont typeface="+mj-lt"/>
              <a:buAutoNum type="arabicPeriod"/>
            </a:pPr>
            <a:r>
              <a:rPr lang="en-US" sz="1800" dirty="0"/>
              <a:t>The student should be able to evaluate whether or not the project has yielded satisfying results. Also, future aspects or different approaches for dealing the issue can be discussed.</a:t>
            </a:r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8E29-9DB5-4B6B-9304-4AF45127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2CDD-BF9F-4B3F-BA24-013F93FB8434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235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D5DB-A9A6-4D88-B120-E7B995B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Prediction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5E3A5-5E04-4806-9260-360A0CF2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Training- and Validation-set:</a:t>
            </a:r>
          </a:p>
          <a:p>
            <a:pPr marL="774900" lvl="1" indent="-342900"/>
            <a:r>
              <a:rPr lang="en-US" sz="1600" dirty="0"/>
              <a:t>80/20 split</a:t>
            </a:r>
          </a:p>
          <a:p>
            <a:pPr marL="774900" lvl="1" indent="-342900"/>
            <a:r>
              <a:rPr lang="en-US" sz="1600" dirty="0"/>
              <a:t>Stratified (due to skewed distribution of samples)</a:t>
            </a:r>
          </a:p>
          <a:p>
            <a:pPr marL="774900" lvl="1" indent="-342900"/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Classification:</a:t>
            </a:r>
          </a:p>
          <a:p>
            <a:pPr marL="7749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Logistic Regression</a:t>
            </a:r>
          </a:p>
          <a:p>
            <a:pPr marL="7749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Random Forest</a:t>
            </a:r>
          </a:p>
          <a:p>
            <a:pPr marL="774900" lvl="1" indent="-342900">
              <a:buFont typeface="Wingdings" panose="05000000000000000000" pitchFamily="2" charset="2"/>
              <a:buChar char="Ø"/>
            </a:pPr>
            <a:r>
              <a:rPr lang="en-US" sz="1600" dirty="0" err="1"/>
              <a:t>XGBoost</a:t>
            </a:r>
            <a:endParaRPr lang="en-US" sz="1600" dirty="0"/>
          </a:p>
          <a:p>
            <a:pPr marL="7749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Support Vector Machine</a:t>
            </a:r>
            <a:endParaRPr lang="LID4096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66F66-DE1A-4777-8FDA-22E83ECF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1448B-B2F4-441C-857C-F6C0B963B9A4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41375-2886-4B58-829E-CDD158D9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32" y="2348880"/>
            <a:ext cx="368217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38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8FCA-C2E2-4216-9C70-204B167A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Accuracies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21A8-2A03-47A9-B41B-7A2AC0200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56" y="1484784"/>
            <a:ext cx="3744416" cy="4521366"/>
          </a:xfrm>
        </p:spPr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Methods were optimized using k-fold cross-validation (K = 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Tree-based methods performs best on average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Best score was </a:t>
            </a:r>
            <a:r>
              <a:rPr lang="en-US" dirty="0" err="1"/>
              <a:t>XGBoost</a:t>
            </a:r>
            <a:r>
              <a:rPr lang="en-US" dirty="0"/>
              <a:t> on PCA dataset (</a:t>
            </a:r>
            <a:r>
              <a:rPr lang="en-US" b="1" dirty="0"/>
              <a:t>94.1%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644DF-F3BC-4ECA-88CA-E89ECC60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87139-F00B-40E1-B783-83E02DDA04EE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13672-FDED-4EB0-9342-533CB658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79" y="1683420"/>
            <a:ext cx="8156376" cy="38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2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4DAB-737A-4C0B-BF4E-A44B5699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Accuracies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AC3C22-5BC8-4842-A1B4-1140A61A1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127" y="1902676"/>
            <a:ext cx="8673744" cy="394602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27CF-5B01-4FA6-9622-485A0050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27BAD-3F91-4208-A633-C71BBB0A8276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3B504-7555-495C-9CA9-BCF0A1280A32}"/>
              </a:ext>
            </a:extLst>
          </p:cNvPr>
          <p:cNvSpPr txBox="1"/>
          <p:nvPr/>
        </p:nvSpPr>
        <p:spPr>
          <a:xfrm>
            <a:off x="315913" y="1700808"/>
            <a:ext cx="3187214" cy="365484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Each best-performing method on each dataset was used to predict on the validation-set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95243" lvl="1" indent="-285750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+mn-lt"/>
              </a:rPr>
              <a:t>24 points/predictions</a:t>
            </a:r>
          </a:p>
          <a:p>
            <a:pPr marL="895243" lvl="1" indent="-285750">
              <a:lnSpc>
                <a:spcPct val="95000"/>
              </a:lnSpc>
              <a:buFont typeface="Wingdings" panose="05000000000000000000" pitchFamily="2" charset="2"/>
              <a:buChar char="Ø"/>
            </a:pPr>
            <a:endParaRPr lang="en-US" sz="1600" dirty="0">
              <a:latin typeface="+mn-lt"/>
            </a:endParaRPr>
          </a:p>
          <a:p>
            <a:pPr lvl="1">
              <a:lnSpc>
                <a:spcPct val="95000"/>
              </a:lnSpc>
            </a:pPr>
            <a:endParaRPr lang="en-US" sz="16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3 main-objectives: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PCA &amp; LLE</a:t>
            </a:r>
          </a:p>
          <a:p>
            <a:pPr marL="952393" lvl="1" indent="-342900">
              <a:lnSpc>
                <a:spcPct val="95000"/>
              </a:lnSpc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100% validation accuracy</a:t>
            </a:r>
          </a:p>
          <a:p>
            <a:pPr marL="952393" lvl="1" indent="-342900">
              <a:lnSpc>
                <a:spcPct val="95000"/>
              </a:lnSpc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 marL="952393" lvl="1" indent="-342900">
              <a:lnSpc>
                <a:spcPct val="95000"/>
              </a:lnSpc>
              <a:buFont typeface="+mj-lt"/>
              <a:buAutoNum type="arabicPeriod"/>
            </a:pPr>
            <a:r>
              <a:rPr lang="en-US" sz="1600" dirty="0">
                <a:latin typeface="+mn-lt"/>
              </a:rPr>
              <a:t>CV-EXT dataset performs decent</a:t>
            </a:r>
          </a:p>
        </p:txBody>
      </p:sp>
    </p:spTree>
    <p:extLst>
      <p:ext uri="{BB962C8B-B14F-4D97-AF65-F5344CB8AC3E}">
        <p14:creationId xmlns:p14="http://schemas.microsoft.com/office/powerpoint/2010/main" val="2184411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680A-FFB7-4EB2-A055-DA0022F3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of important genes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B40B-B7F2-41AC-8025-988EC5049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A66B-23DC-4044-8155-279C74677FA8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C0D5C-BE33-4A16-9C67-DF8D3787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61" y="1146415"/>
            <a:ext cx="10223504" cy="548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72F4-9AA8-47AF-AFDF-66EFA47B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aspects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AFBC-BDB3-4DE8-AD06-4E15D0449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964558" cy="4521366"/>
          </a:xfrm>
        </p:spPr>
        <p:txBody>
          <a:bodyPr/>
          <a:lstStyle/>
          <a:p>
            <a:r>
              <a:rPr lang="en-US" sz="2400" b="1" dirty="0"/>
              <a:t>Conclusion:</a:t>
            </a:r>
            <a:br>
              <a:rPr lang="en-US" b="1" dirty="0"/>
            </a:b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Project is concluded to have worked out </a:t>
            </a:r>
            <a:r>
              <a:rPr lang="en-US" b="1" dirty="0"/>
              <a:t>successfully</a:t>
            </a:r>
            <a:r>
              <a:rPr lang="en-US" dirty="0"/>
              <a:t>; the accuracies obtained here are very similar to literature (82-97%)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accuracies around </a:t>
            </a:r>
            <a:r>
              <a:rPr lang="en-US" b="1" dirty="0"/>
              <a:t>91-94%</a:t>
            </a:r>
            <a:r>
              <a:rPr lang="en-US" dirty="0"/>
              <a:t> on the most trustworthy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decision tree</a:t>
            </a:r>
            <a:r>
              <a:rPr lang="en-US" dirty="0"/>
              <a:t> confirmed, that some of the genes/probes used to differentiate the primary sites previously have been mentioned in literature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0F15C-82CC-4DFE-B0FD-121DE6D0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24916-8732-4BE4-993E-1ECA9E2ED602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731B7F-2B7B-431E-BE64-0974642C86B1}"/>
              </a:ext>
            </a:extLst>
          </p:cNvPr>
          <p:cNvSpPr txBox="1">
            <a:spLocks/>
          </p:cNvSpPr>
          <p:nvPr/>
        </p:nvSpPr>
        <p:spPr bwMode="auto">
          <a:xfrm>
            <a:off x="6310436" y="1389682"/>
            <a:ext cx="4964558" cy="4521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b="1" kern="0" dirty="0"/>
              <a:t>Future aspects/different approaches:</a:t>
            </a:r>
            <a:br>
              <a:rPr lang="en-US" b="1" kern="0" dirty="0"/>
            </a:br>
            <a:endParaRPr lang="en-US" b="1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kern="0" dirty="0"/>
              <a:t>Uncertainty</a:t>
            </a:r>
            <a:r>
              <a:rPr lang="en-US" kern="0" dirty="0"/>
              <a:t> regarding validation accuracies: Stochasticity involved in choosing training- and validation-set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Decision tree on </a:t>
            </a:r>
            <a:r>
              <a:rPr lang="en-US" b="1" kern="0" dirty="0"/>
              <a:t>original dataset</a:t>
            </a:r>
            <a:r>
              <a:rPr lang="en-US" kern="0" dirty="0"/>
              <a:t> (not on the lower dimensional CV-EXT) could yield even more interesting 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kern="0" dirty="0"/>
              <a:t>Investigation of primary vs. metastasis sites (</a:t>
            </a:r>
            <a:r>
              <a:rPr lang="en-US" b="1" kern="0" dirty="0"/>
              <a:t>What am I predicting on?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>
                <a:sym typeface="Wingdings" panose="05000000000000000000" pitchFamily="2" charset="2"/>
              </a:rPr>
              <a:t> Due to skewed distributions</a:t>
            </a:r>
            <a:endParaRPr lang="en-US" kern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948FEF-6BB0-4CBF-89A8-41B949D1F927}"/>
              </a:ext>
            </a:extLst>
          </p:cNvPr>
          <p:cNvCxnSpPr/>
          <p:nvPr/>
        </p:nvCxnSpPr>
        <p:spPr bwMode="auto">
          <a:xfrm>
            <a:off x="5995701" y="1124744"/>
            <a:ext cx="0" cy="49685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80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3007C-5032-4DFE-B6CA-88389217ECEC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79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1F68-8C96-405E-905B-4F8EA72C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5180" y="2598003"/>
            <a:ext cx="4138463" cy="1661993"/>
          </a:xfrm>
        </p:spPr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34D1E-A74C-4FD2-A2E9-B3EDD51D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9A6E-BC5D-4021-9B89-4836A7DB410E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108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FE4B-240F-4FCB-9517-729ACDF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27394-F69E-46EB-89C7-A9E6E7B6B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[1] </a:t>
            </a:r>
            <a:r>
              <a:rPr lang="en-US" sz="1800" dirty="0" err="1"/>
              <a:t>Losa</a:t>
            </a:r>
            <a:r>
              <a:rPr lang="en-US" sz="1800" dirty="0"/>
              <a:t>, F et. al. (2017), "SEOM Clinical Guideline on Unknown Primary Cancer", Clinical Guides in Oncology.</a:t>
            </a:r>
          </a:p>
          <a:p>
            <a:endParaRPr lang="en-US" sz="1800" dirty="0"/>
          </a:p>
          <a:p>
            <a:r>
              <a:rPr lang="en-US" sz="1800" dirty="0"/>
              <a:t>[2] Gauri R. </a:t>
            </a:r>
            <a:r>
              <a:rPr lang="en-US" sz="1800" dirty="0" err="1"/>
              <a:t>Varadhachary</a:t>
            </a:r>
            <a:r>
              <a:rPr lang="en-US" sz="1800" dirty="0"/>
              <a:t> &amp; Martin N. </a:t>
            </a:r>
            <a:r>
              <a:rPr lang="en-US" sz="1800" dirty="0" err="1"/>
              <a:t>Raber</a:t>
            </a:r>
            <a:r>
              <a:rPr lang="en-US" sz="1800" dirty="0"/>
              <a:t>. (2014), "Cancer of Unknown Primary Site", New England Journal of Medicine.</a:t>
            </a:r>
          </a:p>
          <a:p>
            <a:endParaRPr lang="en-US" sz="1800" dirty="0"/>
          </a:p>
          <a:p>
            <a:r>
              <a:rPr lang="en-US" sz="1800" dirty="0"/>
              <a:t>[3] </a:t>
            </a:r>
            <a:r>
              <a:rPr lang="en-US" sz="1800" dirty="0" err="1"/>
              <a:t>Economopoulou</a:t>
            </a:r>
            <a:r>
              <a:rPr lang="en-US" sz="1800" dirty="0"/>
              <a:t> P &amp; </a:t>
            </a:r>
            <a:r>
              <a:rPr lang="en-US" sz="1800" dirty="0" err="1"/>
              <a:t>Mountzios</a:t>
            </a:r>
            <a:r>
              <a:rPr lang="en-US" sz="1800" dirty="0"/>
              <a:t> G et. al. (2015), "Cancer of Unknown Primary origin in the genomic era: elucidating the dark box of cancer", Cancer Treat Rev.</a:t>
            </a:r>
          </a:p>
          <a:p>
            <a:endParaRPr lang="en-US" sz="1800" dirty="0"/>
          </a:p>
          <a:p>
            <a:r>
              <a:rPr lang="en-US" sz="1800" dirty="0"/>
              <a:t>[4] Hainsworth JD, Greco FA. (2014), "Gene Expression </a:t>
            </a:r>
            <a:r>
              <a:rPr lang="en-US" sz="1800" dirty="0" err="1"/>
              <a:t>Proling</a:t>
            </a:r>
            <a:r>
              <a:rPr lang="en-US" sz="1800" dirty="0"/>
              <a:t> in patients with carcinoma of unknown primary site: from translational research standard of care.", </a:t>
            </a:r>
            <a:r>
              <a:rPr lang="en-US" sz="1800" dirty="0" err="1"/>
              <a:t>Virchows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[5] </a:t>
            </a:r>
            <a:r>
              <a:rPr lang="en-US" sz="1800" dirty="0" err="1"/>
              <a:t>Guantao</a:t>
            </a:r>
            <a:r>
              <a:rPr lang="en-US" sz="1800" dirty="0"/>
              <a:t>, Zheng et. al. (2018), "HCMDB: The Human Cancer </a:t>
            </a:r>
            <a:r>
              <a:rPr lang="en-US" sz="1800" dirty="0" err="1"/>
              <a:t>Metastatis</a:t>
            </a:r>
            <a:r>
              <a:rPr lang="en-US" sz="1800" dirty="0"/>
              <a:t> Database", Nucleic Acids Research.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5607-1CE9-4E15-A723-4E25FA16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3107-DB0F-4AD1-8868-6B139D5024AF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82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1F68-8C96-405E-905B-4F8EA72C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221" y="3013501"/>
            <a:ext cx="3380382" cy="830997"/>
          </a:xfrm>
        </p:spPr>
        <p:txBody>
          <a:bodyPr/>
          <a:lstStyle/>
          <a:p>
            <a:r>
              <a:rPr lang="en-US" dirty="0"/>
              <a:t>Appendix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34D1E-A74C-4FD2-A2E9-B3EDD51D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9A6E-BC5D-4021-9B89-4836A7DB410E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5661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D68B-D7DA-4240-A906-E710F4C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§1 beforehand normalized </a:t>
            </a:r>
            <a:r>
              <a:rPr lang="en-US" dirty="0" err="1"/>
              <a:t>dataframe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F65-88B6-4ADB-B59D-43799AE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DC3-5F13-49B3-99C1-B73C7F9F4CEA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C5520-1DB6-4146-B4A5-9BE2ED61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10" y="1373021"/>
            <a:ext cx="9073006" cy="47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2E84-1475-4BD0-8814-7319B69A3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of Unknown Primary (CUP)</a:t>
            </a:r>
            <a:br>
              <a:rPr lang="en-US" dirty="0"/>
            </a:br>
            <a:r>
              <a:rPr lang="en-US" dirty="0"/>
              <a:t>	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E247-3D49-4FD0-9824-0EC33DC2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6980782" cy="452136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situation where a cancerous tumor is confirmed histologically, but regular tools fails to identify the primary origin of the site</a:t>
            </a:r>
            <a:r>
              <a:rPr lang="en-US" baseline="30000" dirty="0"/>
              <a:t>1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Identification</a:t>
            </a:r>
            <a:r>
              <a:rPr lang="en-US" baseline="30000" dirty="0"/>
              <a:t>1</a:t>
            </a:r>
            <a:endParaRPr lang="en-US" dirty="0"/>
          </a:p>
          <a:p>
            <a:pPr marL="889200" lvl="1" indent="-457200">
              <a:buFont typeface="+mj-lt"/>
              <a:buAutoNum type="arabicParenR"/>
            </a:pPr>
            <a:r>
              <a:rPr lang="en-US" sz="1800" dirty="0"/>
              <a:t>Histologically confirmation, that the tumor is distinct from surrounding tissue</a:t>
            </a:r>
          </a:p>
          <a:p>
            <a:pPr marL="889200" lvl="1" indent="-457200">
              <a:buFont typeface="+mj-lt"/>
              <a:buAutoNum type="arabicParenR"/>
            </a:pPr>
            <a:r>
              <a:rPr lang="en-US" sz="1800" dirty="0"/>
              <a:t>The tissue where it originated remains unknown. 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Accounts for </a:t>
            </a:r>
            <a:r>
              <a:rPr lang="en-US" b="1" dirty="0"/>
              <a:t>3-5%</a:t>
            </a:r>
            <a:r>
              <a:rPr lang="en-US" dirty="0"/>
              <a:t> of all tumors with a median survival rate of </a:t>
            </a:r>
            <a:r>
              <a:rPr lang="en-US" b="1" dirty="0"/>
              <a:t>6 months</a:t>
            </a:r>
            <a:r>
              <a:rPr lang="en-US" baseline="30000" dirty="0"/>
              <a:t>2</a:t>
            </a:r>
            <a:endParaRPr lang="en-US" dirty="0"/>
          </a:p>
          <a:p>
            <a:pPr>
              <a:buNone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91B0-6E30-4FE1-AAA9-E282B65D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6573B-4523-46A3-8C55-E6CB83C0AB57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8EDF96-8AED-455F-B1B1-EDDA646C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1574944"/>
            <a:ext cx="3168354" cy="41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93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D68B-D7DA-4240-A906-E710F4C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§2 </a:t>
            </a:r>
            <a:r>
              <a:rPr lang="en-US" dirty="0" err="1"/>
              <a:t>isomap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F65-88B6-4ADB-B59D-43799AE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DC3-5F13-49B3-99C1-B73C7F9F4CEA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ABF04-B8A5-4A5C-ADEE-425D2A47B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176" y="980728"/>
            <a:ext cx="4752528" cy="56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49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D68B-D7DA-4240-A906-E710F4C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§3 locally linear embedding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F65-88B6-4ADB-B59D-43799AE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DC3-5F13-49B3-99C1-B73C7F9F4CEA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201A1-CC18-4C71-B6DE-E8923070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1208111"/>
            <a:ext cx="4685746" cy="542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524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D68B-D7DA-4240-A906-E710F4C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§4 t-SNE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F65-88B6-4ADB-B59D-43799AE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DC3-5F13-49B3-99C1-B73C7F9F4CEA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5318A-B364-4917-9D37-0E04B066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156" y="636352"/>
            <a:ext cx="5073479" cy="5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2423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D68B-D7DA-4240-A906-E710F4C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§5 results for merged </a:t>
            </a:r>
            <a:r>
              <a:rPr lang="en-US" dirty="0" err="1"/>
              <a:t>dataframe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F65-88B6-4ADB-B59D-43799AE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DC3-5F13-49B3-99C1-B73C7F9F4CEA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E24A2-887F-454A-B75D-0F6150862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08" y="769640"/>
            <a:ext cx="6810375" cy="3171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87694E-2EA0-462B-B20E-571D3A693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775" y="3705225"/>
            <a:ext cx="677227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92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D68B-D7DA-4240-A906-E710F4CA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§6 primary vs metastasis (new)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FDF65-88B6-4ADB-B59D-43799AEC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ADC3-5F13-49B3-99C1-B73C7F9F4CEA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CC56F-1C17-4079-BDBD-7A3910EF2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67" y="2060847"/>
            <a:ext cx="10047890" cy="273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6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1F68-8C96-405E-905B-4F8EA72C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3112" y="2598003"/>
            <a:ext cx="5362600" cy="1661993"/>
          </a:xfrm>
        </p:spPr>
        <p:txBody>
          <a:bodyPr/>
          <a:lstStyle/>
          <a:p>
            <a:r>
              <a:rPr lang="en-US" dirty="0"/>
              <a:t>methodology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34D1E-A74C-4FD2-A2E9-B3EDD51D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49A6E-BC5D-4021-9B89-4836A7DB410E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586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108574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dimensionality reduction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Embedded features are principal components that are uncorrelated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Solved via an eigen-decomposition, that results in a loading-vector and variance of principal component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PVE (proportion of variance explained)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B512D-6929-4336-AD7F-37ABAD4FB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3" y="1737396"/>
            <a:ext cx="6101528" cy="11875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E04700-EEED-4299-BE48-98FBE1A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47" y="4469837"/>
            <a:ext cx="3770660" cy="62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714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108574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dimensionality reduction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key idea is to create a lower dimensional space, such that distances are preserved.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formula to the right is minimized through the SMACOF-algorithm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CB040-8AC9-440B-B909-4B90D4BD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750" y="2980950"/>
            <a:ext cx="4028802" cy="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20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isomap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5108574" cy="4521366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dimensionality reduction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Extension of MDS, that maintains geodesic distances between the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Computes the distances differently, by calculating the shortest path between them via a KNN-graph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Classic MDS is performed on the obtained distances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4CB040-8AC9-440B-B909-4B90D4BD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0" y="4998287"/>
            <a:ext cx="4028802" cy="896100"/>
          </a:xfrm>
          <a:prstGeom prst="rect">
            <a:avLst/>
          </a:prstGeom>
        </p:spPr>
      </p:pic>
      <p:pic>
        <p:nvPicPr>
          <p:cNvPr id="1026" name="Picture 2" descr="https://www.deeplearningitalia.com/wp-content/uploads/2017/11/i1-4.png">
            <a:extLst>
              <a:ext uri="{FF2B5EF4-FFF2-40B4-BE49-F238E27FC236}">
                <a16:creationId xmlns:a16="http://schemas.microsoft.com/office/drawing/2014/main" id="{FEBD3E26-FE00-4176-9550-60433994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63" y="1859713"/>
            <a:ext cx="34956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12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linear embedding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007837" cy="4521366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dimensionality reduction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Seeks to identify weights, such that each data point is approximated by a linear combination of neighboring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Conceptually similar to “local regression”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C9E32-9BDA-4A71-BD37-7A7B1F4AD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676" y="4729840"/>
            <a:ext cx="6925872" cy="752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D7103-5414-4AB5-B127-6EC89A5AB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260" y="5521184"/>
            <a:ext cx="2427656" cy="926646"/>
          </a:xfrm>
          <a:prstGeom prst="rect">
            <a:avLst/>
          </a:prstGeom>
        </p:spPr>
      </p:pic>
      <p:pic>
        <p:nvPicPr>
          <p:cNvPr id="1028" name="Picture 4" descr="https://www.researchgate.net/publication/282773146/figure/fig2/AS:317438165045261@1452694564973/Steps-of-locally-linear-embedding-algorithm.png">
            <a:extLst>
              <a:ext uri="{FF2B5EF4-FFF2-40B4-BE49-F238E27FC236}">
                <a16:creationId xmlns:a16="http://schemas.microsoft.com/office/drawing/2014/main" id="{A238D67E-8B9B-4C58-90DB-C597D7137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57" y="802612"/>
            <a:ext cx="4176464" cy="372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71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B1F0-EC02-4AC3-BCA3-2A35749F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CUP: Treatment &amp; Future research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34C8-FC71-4D9D-9BEE-FE7CE76D6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Standard approach for treatment: </a:t>
            </a:r>
            <a:br>
              <a:rPr lang="en-US" u="sng" dirty="0"/>
            </a:br>
            <a:r>
              <a:rPr lang="en-US" dirty="0"/>
              <a:t>Classify the CUP into 5 distinct morphological subtypes, based on light microscopy and IHC staining</a:t>
            </a:r>
            <a:r>
              <a:rPr lang="en-US" baseline="30000" dirty="0"/>
              <a:t>3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u="sng" dirty="0"/>
              <a:t>New era: </a:t>
            </a:r>
            <a:br>
              <a:rPr lang="en-US" u="sng" dirty="0"/>
            </a:br>
            <a:r>
              <a:rPr lang="en-US" dirty="0"/>
              <a:t>Using molecular profiling: DNA-sequencing, gene-expression and epigenetics.</a:t>
            </a:r>
            <a:br>
              <a:rPr lang="en-US" dirty="0"/>
            </a:br>
            <a:r>
              <a:rPr lang="en-US" dirty="0"/>
              <a:t>Previous studies have yielded results with an accuracy of </a:t>
            </a:r>
            <a:r>
              <a:rPr lang="en-US" b="1" dirty="0"/>
              <a:t>82-97%</a:t>
            </a:r>
            <a:r>
              <a:rPr lang="en-US" baseline="30000" dirty="0"/>
              <a:t>4</a:t>
            </a:r>
            <a:r>
              <a:rPr lang="en-US" dirty="0"/>
              <a:t>.</a:t>
            </a:r>
            <a:endParaRPr lang="en-US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2CE6-48D9-4AAB-B6A9-A67A5179D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FD7FD-868E-4504-8EC3-3F1422CD2079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466EE9-BDB4-426E-B41E-1FAB16679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932" y="2924944"/>
            <a:ext cx="8352926" cy="189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78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</a:t>
            </a:r>
            <a:r>
              <a:rPr lang="en-US" dirty="0" err="1"/>
              <a:t>sne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007837" cy="4521366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Unsupervised dimensionality reduction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Converts distances to probabilities for datapoint </a:t>
            </a:r>
            <a:r>
              <a:rPr lang="en-US" dirty="0" err="1"/>
              <a:t>i</a:t>
            </a:r>
            <a:r>
              <a:rPr lang="en-US" dirty="0"/>
              <a:t> to choose j as its neighbor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Crowding problem is overcome by choosing t-distribution instead of Gaussian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E1907B-EF83-4809-8915-B6AA3B9FD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36" y="1092023"/>
            <a:ext cx="5267532" cy="730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0F19C5-22CA-445D-9B7B-F25D372D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206" y="1948710"/>
            <a:ext cx="1898934" cy="689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ACB80C-19DE-4B0B-981C-8B94E542C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626" y="3439371"/>
            <a:ext cx="3034893" cy="7292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4F6A49-EA4B-433B-89AC-A538A82BF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436" y="5096842"/>
            <a:ext cx="3001278" cy="744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29C32B-E97E-4A54-845F-BD78CFB51599}"/>
              </a:ext>
            </a:extLst>
          </p:cNvPr>
          <p:cNvSpPr txBox="1"/>
          <p:nvPr/>
        </p:nvSpPr>
        <p:spPr>
          <a:xfrm>
            <a:off x="6481074" y="735526"/>
            <a:ext cx="31683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High-dimensional space:</a:t>
            </a:r>
            <a:endParaRPr lang="LID4096" sz="1600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59D4F-62E7-46E1-8B06-9FBBB0F8416D}"/>
              </a:ext>
            </a:extLst>
          </p:cNvPr>
          <p:cNvSpPr txBox="1"/>
          <p:nvPr/>
        </p:nvSpPr>
        <p:spPr>
          <a:xfrm>
            <a:off x="6481074" y="3073938"/>
            <a:ext cx="316835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Low-dimensional space:</a:t>
            </a:r>
            <a:endParaRPr lang="LID4096" sz="16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4D112-1B8F-48F7-8BAF-5EB4B3A16A96}"/>
              </a:ext>
            </a:extLst>
          </p:cNvPr>
          <p:cNvSpPr txBox="1"/>
          <p:nvPr/>
        </p:nvSpPr>
        <p:spPr>
          <a:xfrm>
            <a:off x="6414626" y="4653136"/>
            <a:ext cx="4144282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600" dirty="0">
                <a:latin typeface="+mn-lt"/>
              </a:rPr>
              <a:t>Minimizes distance between distributions:</a:t>
            </a:r>
            <a:endParaRPr lang="LID4096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2607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0"/>
            <a:ext cx="4505498" cy="5008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Supervised parametric classification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p(X) is the probability of the observation to be equal to the class set to 1 given the set of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Maximum-likelihood function is used to estimate the beta-coefficients.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Regularization is done to overcome the bias-variance tradeoff (lower 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one-versus-rest (OVR)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098BC-812A-4131-92D8-1B7D8123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488" y="1478582"/>
            <a:ext cx="3990975" cy="1000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AFCC67-E8FF-4FEF-9700-F6518796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388" y="3131517"/>
            <a:ext cx="6105525" cy="771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3B395D-A465-42FA-8656-68053A6FE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437" y="4365104"/>
            <a:ext cx="55530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03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0"/>
            <a:ext cx="4505498" cy="5008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Supervised non-parametric classification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Decision-tree based: top-down greedy approach (recursive binary splitting) that uses Gini-index as cost-function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creates an ensemble of B decision trees made from bootstrapped samples (lowers variance)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Only uses a subset of features, m, in each split (lowers variance even further)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47EA5-30EA-4DFB-9524-3D337471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1871662"/>
            <a:ext cx="303847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EEBE7-0CD5-47DD-82C6-EDCD8D30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556" y="3964166"/>
            <a:ext cx="31527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3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0"/>
            <a:ext cx="4505498" cy="5008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Supervised non-parametric classification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tree sequentially (not on bootstrapped datasets, but on modified versions of the dataset)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λ-parameter is the learning rate, which is the quantity each newly constructed tree learns from the previous model. 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47EA5-30EA-4DFB-9524-3D337471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556" y="1871662"/>
            <a:ext cx="3038475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487F68-B025-4480-9255-8DC91D66A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1980" y="4797152"/>
            <a:ext cx="3095625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CBF83-2FED-4911-87F3-EDBDCD9F1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338" y="3826552"/>
            <a:ext cx="284797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3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A1BD-D2C2-4881-98B0-9D362A38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vector machines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3096C-F9B9-4687-98FE-00702EAF0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0"/>
            <a:ext cx="4505498" cy="5008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Supervised non-parametric classification method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Idea is to separate the training observations into different groups using hyperplanes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 is the margin, and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ε indicates where the training observation is located relative to the margin and hyperplane.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 controls the amount for which the margin can be violated (high means many observations are allowed to violate the margin/hyperplane)</a:t>
            </a:r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0730-A1D3-42CA-8C9E-8AA582A8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0A25E-0BE2-4A38-977C-8B349D146ECB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75DBB-D2C9-47D8-8804-9BEBC293A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17" y="3228903"/>
            <a:ext cx="5289302" cy="6621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406B3-FB71-4909-840A-355E5E7D7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12" y="3891041"/>
            <a:ext cx="2352180" cy="82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CBBC-0B7A-47BD-8911-2C47D712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88D83-B0A2-49CE-A02B-3CBC7666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102272"/>
            <a:ext cx="9192694" cy="50630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F43-84D8-46FD-8F95-73679C0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A266-F41F-493C-A960-C18D351600FD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1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CBBC-0B7A-47BD-8911-2C47D712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88D83-B0A2-49CE-A02B-3CBC76660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92" y="1102272"/>
            <a:ext cx="9192694" cy="50630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AF43-84D8-46FD-8F95-73679C0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6A266-F41F-493C-A960-C18D351600FD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210C1-43BE-4901-837E-1F486296BE3B}"/>
              </a:ext>
            </a:extLst>
          </p:cNvPr>
          <p:cNvSpPr/>
          <p:nvPr/>
        </p:nvSpPr>
        <p:spPr bwMode="auto">
          <a:xfrm>
            <a:off x="4726260" y="980728"/>
            <a:ext cx="1872208" cy="10801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2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6417-8453-4E18-987D-264A8516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Cancer metastasis database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30DB-B813-4655-BD10-F0FDCA78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532510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HCMDB is the first public database providing published cancer metastasis expression profiles</a:t>
            </a:r>
            <a:r>
              <a:rPr lang="en-US" baseline="30000" dirty="0"/>
              <a:t>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Collection of RNA sequencing &amp; microarray 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Derived from; </a:t>
            </a:r>
          </a:p>
          <a:p>
            <a:pPr marL="774900" lvl="1" indent="-342900"/>
            <a:r>
              <a:rPr lang="en-US" sz="1600" dirty="0"/>
              <a:t>NCBI Gene Expression Omnibus (</a:t>
            </a:r>
            <a:r>
              <a:rPr lang="en-US" sz="1600" b="1" dirty="0"/>
              <a:t>GEO</a:t>
            </a:r>
            <a:r>
              <a:rPr lang="en-US" sz="1600" dirty="0"/>
              <a:t>)</a:t>
            </a:r>
          </a:p>
          <a:p>
            <a:pPr marL="774900" lvl="1" indent="-342900"/>
            <a:r>
              <a:rPr lang="en-US" sz="1600" dirty="0"/>
              <a:t>Sequences Read Archive (</a:t>
            </a:r>
            <a:r>
              <a:rPr lang="en-US" sz="1600" b="1" dirty="0"/>
              <a:t>SRA</a:t>
            </a:r>
            <a:r>
              <a:rPr lang="en-US" sz="1600" dirty="0"/>
              <a:t>) </a:t>
            </a:r>
          </a:p>
          <a:p>
            <a:pPr marL="774900" lvl="1" indent="-342900"/>
            <a:r>
              <a:rPr lang="en-US" sz="1600" dirty="0"/>
              <a:t>The Cancer Genome </a:t>
            </a:r>
            <a:r>
              <a:rPr lang="en-US" sz="1600" dirty="0" err="1"/>
              <a:t>Atalas</a:t>
            </a:r>
            <a:r>
              <a:rPr lang="en-US" sz="1600" dirty="0"/>
              <a:t> (</a:t>
            </a:r>
            <a:r>
              <a:rPr lang="en-US" sz="1600" b="1" dirty="0"/>
              <a:t>TCGA</a:t>
            </a:r>
            <a:r>
              <a:rPr lang="en-US" sz="1600" dirty="0"/>
              <a:t>)</a:t>
            </a:r>
            <a:endParaRPr lang="LID4096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11.425 samples from 60 platforms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344A-E8E0-4192-B2C9-25FAB68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23A-1FF8-483F-8AB9-5AEC5EDD7FBD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C0C96-6CA0-4C17-B85D-28081B9B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248" y="2295155"/>
            <a:ext cx="5550919" cy="34563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63EBB6-4FBF-46C7-96B8-1C33CC939DB6}"/>
              </a:ext>
            </a:extLst>
          </p:cNvPr>
          <p:cNvSpPr txBox="1"/>
          <p:nvPr/>
        </p:nvSpPr>
        <p:spPr>
          <a:xfrm>
            <a:off x="7246540" y="1869707"/>
            <a:ext cx="3816424" cy="2631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b="1" dirty="0">
                <a:latin typeface="+mn-lt"/>
              </a:rPr>
              <a:t>Samples with &gt;100 samples</a:t>
            </a:r>
            <a:endParaRPr lang="LID4096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60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6417-8453-4E18-987D-264A8516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Cancer metastasis database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30DB-B813-4655-BD10-F0FDCA787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9" y="1373021"/>
            <a:ext cx="4532510" cy="45213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HCMDB is the first public database providing published cancer metastasis expression profiles</a:t>
            </a:r>
            <a:r>
              <a:rPr lang="en-US" baseline="30000" dirty="0"/>
              <a:t>5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Collection of RNA sequencing &amp; microarray 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Derived from; </a:t>
            </a:r>
          </a:p>
          <a:p>
            <a:pPr marL="774900" lvl="1" indent="-342900"/>
            <a:r>
              <a:rPr lang="en-US" sz="1600" dirty="0"/>
              <a:t>NCBI Gene Expression Omnibus (</a:t>
            </a:r>
            <a:r>
              <a:rPr lang="en-US" sz="1600" b="1" dirty="0"/>
              <a:t>GEO</a:t>
            </a:r>
            <a:r>
              <a:rPr lang="en-US" sz="1600" dirty="0"/>
              <a:t>)</a:t>
            </a:r>
          </a:p>
          <a:p>
            <a:pPr marL="774900" lvl="1" indent="-342900"/>
            <a:r>
              <a:rPr lang="en-US" sz="1600" dirty="0"/>
              <a:t>Sequences Read Archive (</a:t>
            </a:r>
            <a:r>
              <a:rPr lang="en-US" sz="1600" b="1" dirty="0"/>
              <a:t>SRA</a:t>
            </a:r>
            <a:r>
              <a:rPr lang="en-US" sz="1600" dirty="0"/>
              <a:t>) </a:t>
            </a:r>
          </a:p>
          <a:p>
            <a:pPr marL="774900" lvl="1" indent="-342900"/>
            <a:r>
              <a:rPr lang="en-US" sz="1600" dirty="0"/>
              <a:t>The Cancer Genome </a:t>
            </a:r>
            <a:r>
              <a:rPr lang="en-US" sz="1600" dirty="0" err="1"/>
              <a:t>Atalas</a:t>
            </a:r>
            <a:r>
              <a:rPr lang="en-US" sz="1600" dirty="0"/>
              <a:t> (</a:t>
            </a:r>
            <a:r>
              <a:rPr lang="en-US" sz="1600" b="1" dirty="0"/>
              <a:t>TCGA</a:t>
            </a:r>
            <a:r>
              <a:rPr lang="en-US" sz="1600" dirty="0"/>
              <a:t>)</a:t>
            </a:r>
            <a:endParaRPr lang="LID4096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11.425 samples from 60 platforms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B344A-E8E0-4192-B2C9-25FAB689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23A-1FF8-483F-8AB9-5AEC5EDD7FBD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C0C96-6CA0-4C17-B85D-28081B9BC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248" y="2295155"/>
            <a:ext cx="5550919" cy="34563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2F447D-9B76-40E4-9B8F-58043CD3901F}"/>
              </a:ext>
            </a:extLst>
          </p:cNvPr>
          <p:cNvSpPr/>
          <p:nvPr/>
        </p:nvSpPr>
        <p:spPr bwMode="auto">
          <a:xfrm>
            <a:off x="8267548" y="3021835"/>
            <a:ext cx="720080" cy="256026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LID4096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3EBB6-4FBF-46C7-96B8-1C33CC939DB6}"/>
              </a:ext>
            </a:extLst>
          </p:cNvPr>
          <p:cNvSpPr txBox="1"/>
          <p:nvPr/>
        </p:nvSpPr>
        <p:spPr>
          <a:xfrm>
            <a:off x="7246540" y="1869707"/>
            <a:ext cx="3816424" cy="2631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1800" b="1" dirty="0">
                <a:latin typeface="+mn-lt"/>
              </a:rPr>
              <a:t>Samples with &gt;100 samples</a:t>
            </a:r>
            <a:endParaRPr lang="LID4096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0940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13036-A41B-4DD8-8CF0-77C6FE8B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cancer metastasis database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3DF211-16FC-4363-8658-BFC29E108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750" y="3167102"/>
            <a:ext cx="10220325" cy="278041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6D010-D4AF-4ACD-B435-7EFB6A5A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3721A-694A-466B-914B-2BAE3A7CDA15}" type="datetime1">
              <a:rPr lang="en-GB" smtClean="0"/>
              <a:t>16/12/2019</a:t>
            </a:fld>
            <a:r>
              <a:rPr lang="en-GB"/>
              <a:t>22/09/2017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DC2D0-7FA0-4A7F-AAAF-06CDF84684F9}"/>
              </a:ext>
            </a:extLst>
          </p:cNvPr>
          <p:cNvSpPr txBox="1"/>
          <p:nvPr/>
        </p:nvSpPr>
        <p:spPr>
          <a:xfrm>
            <a:off x="966862" y="1412776"/>
            <a:ext cx="8727950" cy="17543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Primary site investigation of the 6 platforms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Highly skewed (only two platforms contain multiple primary sites)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Two candidate platforms (GPL96 &amp; GPL570)</a:t>
            </a:r>
          </a:p>
          <a:p>
            <a:pPr marL="285750" indent="-285750">
              <a:lnSpc>
                <a:spcPct val="95000"/>
              </a:lnSpc>
              <a:buFont typeface="Arial" panose="020B0604020202020204" pitchFamily="34" charset="0"/>
              <a:buChar char="•"/>
            </a:pPr>
            <a:endParaRPr lang="LID4096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070038"/>
      </p:ext>
    </p:extLst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1298</Words>
  <Application>Microsoft Office PowerPoint</Application>
  <PresentationFormat>Custom</PresentationFormat>
  <Paragraphs>325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AU Passata</vt:lpstr>
      <vt:lpstr>AU Passata Light</vt:lpstr>
      <vt:lpstr>AU Peto</vt:lpstr>
      <vt:lpstr>Calibri</vt:lpstr>
      <vt:lpstr>Georgia</vt:lpstr>
      <vt:lpstr>Wingdings</vt:lpstr>
      <vt:lpstr>Wingdings 3</vt:lpstr>
      <vt:lpstr>AU 16:9</vt:lpstr>
      <vt:lpstr>Prediction and Investigation of Cancerous Metastasis Gene Expression Data through Machine Learning Methods</vt:lpstr>
      <vt:lpstr>Project: Learning goals</vt:lpstr>
      <vt:lpstr>Cancer of Unknown Primary (CUP)  </vt:lpstr>
      <vt:lpstr>CUP: Treatment &amp; Future research</vt:lpstr>
      <vt:lpstr>Project workflow</vt:lpstr>
      <vt:lpstr>Project workflow</vt:lpstr>
      <vt:lpstr>Human Cancer metastasis database </vt:lpstr>
      <vt:lpstr>Human Cancer metastasis database </vt:lpstr>
      <vt:lpstr>Human cancer metastasis database</vt:lpstr>
      <vt:lpstr>Human cancer metastasis database</vt:lpstr>
      <vt:lpstr>Step 1: extraction</vt:lpstr>
      <vt:lpstr>Step 2: Investigation &amp; cleaning</vt:lpstr>
      <vt:lpstr>Step 2: investigation &amp; Cleaning </vt:lpstr>
      <vt:lpstr>Step 2: investigation and cleaning</vt:lpstr>
      <vt:lpstr>Step 3: dimensionality reduction</vt:lpstr>
      <vt:lpstr>Step 3: dimensionality reduction</vt:lpstr>
      <vt:lpstr>Step 3: Dimensionality reduction</vt:lpstr>
      <vt:lpstr>Step 3: Dimensionality reduction</vt:lpstr>
      <vt:lpstr>Step 4: prediction</vt:lpstr>
      <vt:lpstr>Step 4: Prediction</vt:lpstr>
      <vt:lpstr>Training Accuracies</vt:lpstr>
      <vt:lpstr>Validation Accuracies</vt:lpstr>
      <vt:lpstr>Inference of important genes</vt:lpstr>
      <vt:lpstr>Conclusion &amp; future aspects</vt:lpstr>
      <vt:lpstr>PowerPoint Presentation</vt:lpstr>
      <vt:lpstr>References</vt:lpstr>
      <vt:lpstr>references</vt:lpstr>
      <vt:lpstr>Appendix</vt:lpstr>
      <vt:lpstr>     §1 beforehand normalized dataframe</vt:lpstr>
      <vt:lpstr>     §2 isomap</vt:lpstr>
      <vt:lpstr>     §3 locally linear embedding</vt:lpstr>
      <vt:lpstr>     §4 t-SNE</vt:lpstr>
      <vt:lpstr>     §5 results for merged dataframe</vt:lpstr>
      <vt:lpstr>     §6 primary vs metastasis (new)</vt:lpstr>
      <vt:lpstr>methodology</vt:lpstr>
      <vt:lpstr>Principal component analysis</vt:lpstr>
      <vt:lpstr>Multidimensional scaling</vt:lpstr>
      <vt:lpstr>isomap</vt:lpstr>
      <vt:lpstr>Locally linear embedding</vt:lpstr>
      <vt:lpstr>T-sne</vt:lpstr>
      <vt:lpstr>Logistic regression</vt:lpstr>
      <vt:lpstr>Random forest</vt:lpstr>
      <vt:lpstr>boosting</vt:lpstr>
      <vt:lpstr>Support vector machines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2019-12-16T13:54:09Z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636271544797127406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