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1" r:id="rId5"/>
    <p:sldId id="284" r:id="rId6"/>
    <p:sldId id="293" r:id="rId7"/>
    <p:sldId id="294" r:id="rId8"/>
    <p:sldId id="292" r:id="rId9"/>
    <p:sldId id="295" r:id="rId10"/>
    <p:sldId id="296" r:id="rId11"/>
  </p:sldIdLst>
  <p:sldSz cx="12192000" cy="6858000"/>
  <p:notesSz cx="6858000" cy="9144000"/>
  <p:defaultTextStyle>
    <a:defPPr rtl="0"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7B08D-2487-4D86-B500-0AB642B9DBDB}" type="datetime1">
              <a:rPr lang="da-DK" smtClean="0"/>
              <a:t>12-01-2021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0E0C28A-8301-4D09-BF6F-17D11FC68C4F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6882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014B-011E-47E8-B399-338BB8F7B8A2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127234-4CCC-4D44-8574-686ADA7EE3A8}" type="slidenum">
              <a:rPr lang="da-DK" noProof="0" smtClean="0"/>
              <a:t>‹nr.›</a:t>
            </a:fld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4704787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Billed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ktangel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Billed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Billed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a-DK" noProof="0"/>
              <a:t>Klik for at redigere undertiteltypografien i masteren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>
            <a:lvl1pPr>
              <a:defRPr/>
            </a:lvl1pPr>
          </a:lstStyle>
          <a:p>
            <a:fld id="{CE9CAD03-4E12-469F-9273-8A57C976C3A4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8F0FA1E-FE24-4B9A-8289-C1AD03F1962A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02EF962-8E35-4580-8D21-32903B8C0BB0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0" name="Pladsholder til tekst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2D8918-2B29-404B-89D3-6ACEBA05454D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4" name="Tekstfelt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5" name="Tekstfelt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19" name="Lige forbindelse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9855E5-37B0-4049-AA48-9CCD2B32DAF7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3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B0CA8C-2AFF-4BCD-9DCC-6FD1BF1F00D0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sp>
        <p:nvSpPr>
          <p:cNvPr id="12" name="Tekstfelt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 rtl="0"/>
            <a:r>
              <a:rPr lang="da-DK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cxnSp>
        <p:nvCxnSpPr>
          <p:cNvPr id="26" name="Lige forbindelse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20" name="Pladsholder til tekst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rtlCol="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C3B155-EF09-4D55-BD0D-0836D976C20E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5" name="Lige forbindelse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2FE45A-E51C-44AA-AFA5-AFBC81DC7DDE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lodret tekst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rtlCol="0" anchor="t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A65D54-2FAA-4A76-8AC1-D0A6D079CD29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ge forbindelse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1657619-C3D5-429C-B08B-DD35C33230BA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97799C9-84D9-46D2-A11E-BCF8A720529D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tion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3A4874-7C65-45C9-B88D-0C9229A96866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ge forbindelse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40CFD84-990C-4902-8B5F-C5562C4CF409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84065D-F351-4B03-BD91-D8A6B8D4B362}" type="slidenum">
              <a:rPr lang="da-DK" noProof="0" smtClean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rtlCol="0"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rtlCol="0" anchor="t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C0ECCB-5637-47DE-A091-361EF855819D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8" name="Lige forbindelse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25DA3C-0806-4435-86DD-1D5C9936D65B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4" name="Lige forbindelse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E401879-41F1-41D8-9792-BDD6A2C85707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rtlCol="0" anchor="ctr">
            <a:norm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CABFCD-3DF8-4DB8-9264-FEEC74F79A0C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  <p:cxnSp>
        <p:nvCxnSpPr>
          <p:cNvPr id="16" name="Lige forbindelse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17" name="Pladsholder til billede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a-DK" noProof="0"/>
              <a:t>Klik på ikonet for at tilføje et billede</a:t>
            </a:r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876CA1C-756F-47DD-A55C-94B954E6F08E}" type="datetime1">
              <a:rPr lang="da-DK" smtClean="0"/>
              <a:pPr/>
              <a:t>12-01-2021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Billed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ktangel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Billed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Billed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a-DK" noProof="0" dirty="0"/>
              <a:t>Klik for at redigere titeltypografier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a-DK" noProof="0" dirty="0"/>
              <a:t>Klik for at redigere i master</a:t>
            </a:r>
          </a:p>
          <a:p>
            <a:pPr lvl="1" rtl="0"/>
            <a:r>
              <a:rPr lang="da-DK" noProof="0" dirty="0"/>
              <a:t>Andet niveau</a:t>
            </a:r>
          </a:p>
          <a:p>
            <a:pPr lvl="2" rtl="0"/>
            <a:r>
              <a:rPr lang="da-DK" noProof="0" dirty="0"/>
              <a:t>Tredje niveau</a:t>
            </a:r>
          </a:p>
          <a:p>
            <a:pPr lvl="3" rtl="0"/>
            <a:r>
              <a:rPr lang="da-DK" noProof="0" dirty="0"/>
              <a:t>Fjerde niveau</a:t>
            </a:r>
          </a:p>
          <a:p>
            <a:pPr lvl="4" rtl="0"/>
            <a:r>
              <a:rPr lang="da-DK" noProof="0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912368-A7F2-4802-9144-D4C71A394022}" type="datetime1">
              <a:rPr lang="da-DK" smtClean="0"/>
              <a:t>12-01-2021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a-DK" noProof="0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da-DK" noProof="0" smtClean="0"/>
              <a:pPr rtl="0"/>
              <a:t>‹nr.›</a:t>
            </a:fld>
            <a:endParaRPr lang="da-DK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el 2">
            <a:extLst>
              <a:ext uri="{FF2B5EF4-FFF2-40B4-BE49-F238E27FC236}">
                <a16:creationId xmlns:a16="http://schemas.microsoft.com/office/drawing/2014/main" id="{C199BB9A-0734-46DE-98D0-F0C261683B38}"/>
              </a:ext>
            </a:extLst>
          </p:cNvPr>
          <p:cNvSpPr txBox="1">
            <a:spLocks/>
          </p:cNvSpPr>
          <p:nvPr/>
        </p:nvSpPr>
        <p:spPr>
          <a:xfrm>
            <a:off x="1749592" y="2755231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rgbClr val="262626"/>
                </a:solidFill>
              </a:rPr>
              <a:t>Forklar formålet og principperne i </a:t>
            </a:r>
            <a:r>
              <a:rPr lang="da-DK" dirty="0" err="1">
                <a:solidFill>
                  <a:srgbClr val="262626"/>
                </a:solidFill>
              </a:rPr>
              <a:t>secure</a:t>
            </a:r>
            <a:r>
              <a:rPr lang="da-DK" dirty="0">
                <a:solidFill>
                  <a:srgbClr val="262626"/>
                </a:solidFill>
              </a:rPr>
              <a:t> boot</a:t>
            </a:r>
          </a:p>
          <a:p>
            <a:r>
              <a:rPr lang="da-DK" dirty="0">
                <a:solidFill>
                  <a:srgbClr val="262626"/>
                </a:solidFill>
              </a:rPr>
              <a:t>Hvordan bruges kryptografi i </a:t>
            </a:r>
            <a:r>
              <a:rPr lang="da-DK" dirty="0" err="1">
                <a:solidFill>
                  <a:srgbClr val="262626"/>
                </a:solidFill>
              </a:rPr>
              <a:t>secure</a:t>
            </a:r>
            <a:r>
              <a:rPr lang="da-DK" dirty="0">
                <a:solidFill>
                  <a:srgbClr val="262626"/>
                </a:solidFill>
              </a:rPr>
              <a:t> boot</a:t>
            </a:r>
          </a:p>
          <a:p>
            <a:r>
              <a:rPr lang="da-DK" dirty="0">
                <a:solidFill>
                  <a:srgbClr val="262626"/>
                </a:solidFill>
              </a:rPr>
              <a:t>Redegør for nogle af udfordringerne i implementering a </a:t>
            </a:r>
            <a:r>
              <a:rPr lang="da-DK" dirty="0" err="1">
                <a:solidFill>
                  <a:srgbClr val="262626"/>
                </a:solidFill>
              </a:rPr>
              <a:t>secure</a:t>
            </a:r>
            <a:r>
              <a:rPr lang="da-DK" dirty="0">
                <a:solidFill>
                  <a:srgbClr val="262626"/>
                </a:solidFill>
              </a:rPr>
              <a:t> boot</a:t>
            </a:r>
          </a:p>
          <a:p>
            <a:r>
              <a:rPr lang="da-DK" dirty="0">
                <a:solidFill>
                  <a:srgbClr val="262626"/>
                </a:solidFill>
              </a:rPr>
              <a:t>Eksemplificer for eksempel med hvordan Secure Boot bruges på en iPhone</a:t>
            </a:r>
          </a:p>
          <a:p>
            <a:r>
              <a:rPr lang="da-DK" dirty="0">
                <a:solidFill>
                  <a:srgbClr val="262626"/>
                </a:solidFill>
              </a:rPr>
              <a:t>Perspektiver til Chain of Trust mere generelt i IT Sikkerhed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1CF9022-8897-40A4-B111-0CF83873E88F}"/>
              </a:ext>
            </a:extLst>
          </p:cNvPr>
          <p:cNvSpPr txBox="1">
            <a:spLocks/>
          </p:cNvSpPr>
          <p:nvPr/>
        </p:nvSpPr>
        <p:spPr>
          <a:xfrm>
            <a:off x="1460981" y="1379208"/>
            <a:ext cx="9270038" cy="1271396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a-DK" sz="3600" dirty="0">
                <a:solidFill>
                  <a:srgbClr val="262626"/>
                </a:solidFill>
              </a:rPr>
              <a:t>7</a:t>
            </a:r>
            <a:r>
              <a:rPr lang="da-DK" sz="3600">
                <a:solidFill>
                  <a:srgbClr val="262626"/>
                </a:solidFill>
              </a:rPr>
              <a:t>. </a:t>
            </a:r>
            <a:r>
              <a:rPr lang="da-DK" sz="3600" dirty="0">
                <a:solidFill>
                  <a:srgbClr val="262626"/>
                </a:solidFill>
              </a:rPr>
              <a:t>Fysisk (U)Sikkerhed og (U)Sikre OS – Secure Boot</a:t>
            </a:r>
          </a:p>
        </p:txBody>
      </p:sp>
    </p:spTree>
    <p:extLst>
      <p:ext uri="{BB962C8B-B14F-4D97-AF65-F5344CB8AC3E}">
        <p14:creationId xmlns:p14="http://schemas.microsoft.com/office/powerpoint/2010/main" val="137926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Secure Boot - formål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FB8A9962-953E-41CE-95E8-6E89062C89F3}"/>
              </a:ext>
            </a:extLst>
          </p:cNvPr>
          <p:cNvSpPr txBox="1">
            <a:spLocks/>
          </p:cNvSpPr>
          <p:nvPr/>
        </p:nvSpPr>
        <p:spPr>
          <a:xfrm>
            <a:off x="1447801" y="2699232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rgbClr val="262626"/>
                </a:solidFill>
              </a:rPr>
              <a:t>Sikker firmware</a:t>
            </a:r>
          </a:p>
          <a:p>
            <a:r>
              <a:rPr lang="da-DK" dirty="0">
                <a:solidFill>
                  <a:srgbClr val="262626"/>
                </a:solidFill>
              </a:rPr>
              <a:t>Består af en </a:t>
            </a:r>
            <a:r>
              <a:rPr lang="da-DK" dirty="0" err="1">
                <a:solidFill>
                  <a:srgbClr val="262626"/>
                </a:solidFill>
              </a:rPr>
              <a:t>chain</a:t>
            </a:r>
            <a:r>
              <a:rPr lang="da-DK" dirty="0">
                <a:solidFill>
                  <a:srgbClr val="262626"/>
                </a:solidFill>
              </a:rPr>
              <a:t> of trust - Flere lag af </a:t>
            </a:r>
            <a:r>
              <a:rPr lang="da-DK" dirty="0" err="1">
                <a:solidFill>
                  <a:srgbClr val="262626"/>
                </a:solidFill>
              </a:rPr>
              <a:t>keys</a:t>
            </a:r>
            <a:endParaRPr lang="da-DK" dirty="0">
              <a:solidFill>
                <a:srgbClr val="262626"/>
              </a:solidFill>
            </a:endParaRPr>
          </a:p>
          <a:p>
            <a:r>
              <a:rPr lang="da-DK" dirty="0">
                <a:solidFill>
                  <a:srgbClr val="262626"/>
                </a:solidFill>
              </a:rPr>
              <a:t>Public </a:t>
            </a:r>
            <a:r>
              <a:rPr lang="da-DK" dirty="0" err="1">
                <a:solidFill>
                  <a:srgbClr val="262626"/>
                </a:solidFill>
              </a:rPr>
              <a:t>key</a:t>
            </a:r>
            <a:r>
              <a:rPr lang="da-DK" dirty="0">
                <a:solidFill>
                  <a:srgbClr val="262626"/>
                </a:solidFill>
              </a:rPr>
              <a:t> gemmes i OTP (One time </a:t>
            </a:r>
            <a:r>
              <a:rPr lang="da-DK" dirty="0" err="1">
                <a:solidFill>
                  <a:srgbClr val="262626"/>
                </a:solidFill>
              </a:rPr>
              <a:t>programmable</a:t>
            </a:r>
            <a:r>
              <a:rPr lang="da-DK" dirty="0">
                <a:solidFill>
                  <a:srgbClr val="262626"/>
                </a:solidFill>
              </a:rPr>
              <a:t>) fuse</a:t>
            </a:r>
          </a:p>
        </p:txBody>
      </p:sp>
    </p:spTree>
    <p:extLst>
      <p:ext uri="{BB962C8B-B14F-4D97-AF65-F5344CB8AC3E}">
        <p14:creationId xmlns:p14="http://schemas.microsoft.com/office/powerpoint/2010/main" val="143405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Secure Boot – Hvordan bruges kryptografi?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FB8A9962-953E-41CE-95E8-6E89062C89F3}"/>
              </a:ext>
            </a:extLst>
          </p:cNvPr>
          <p:cNvSpPr txBox="1">
            <a:spLocks/>
          </p:cNvSpPr>
          <p:nvPr/>
        </p:nvSpPr>
        <p:spPr>
          <a:xfrm>
            <a:off x="1447801" y="2699232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262626"/>
                </a:solidFill>
              </a:rPr>
              <a:t>Assymetrisk</a:t>
            </a:r>
            <a:r>
              <a:rPr lang="da-DK" dirty="0">
                <a:solidFill>
                  <a:srgbClr val="262626"/>
                </a:solidFill>
              </a:rPr>
              <a:t> nøglekryptering</a:t>
            </a:r>
          </a:p>
          <a:p>
            <a:r>
              <a:rPr lang="da-DK" dirty="0">
                <a:solidFill>
                  <a:srgbClr val="262626"/>
                </a:solidFill>
              </a:rPr>
              <a:t>Public </a:t>
            </a:r>
            <a:r>
              <a:rPr lang="da-DK" dirty="0" err="1">
                <a:solidFill>
                  <a:srgbClr val="262626"/>
                </a:solidFill>
              </a:rPr>
              <a:t>key</a:t>
            </a:r>
            <a:r>
              <a:rPr lang="da-DK" dirty="0">
                <a:solidFill>
                  <a:srgbClr val="262626"/>
                </a:solidFill>
              </a:rPr>
              <a:t>/Privat nøgle signering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FE22AF9-00FC-4FA3-9226-5004C60FD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20" y="3726191"/>
            <a:ext cx="4098771" cy="20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Secure Boot – Udfordringer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FB8A9962-953E-41CE-95E8-6E89062C89F3}"/>
              </a:ext>
            </a:extLst>
          </p:cNvPr>
          <p:cNvSpPr txBox="1">
            <a:spLocks/>
          </p:cNvSpPr>
          <p:nvPr/>
        </p:nvSpPr>
        <p:spPr>
          <a:xfrm>
            <a:off x="1447801" y="2699232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rgbClr val="262626"/>
                </a:solidFill>
              </a:rPr>
              <a:t>Hvad hvis public </a:t>
            </a:r>
            <a:r>
              <a:rPr lang="da-DK" dirty="0" err="1">
                <a:solidFill>
                  <a:srgbClr val="262626"/>
                </a:solidFill>
              </a:rPr>
              <a:t>key</a:t>
            </a:r>
            <a:r>
              <a:rPr lang="da-DK" dirty="0">
                <a:solidFill>
                  <a:srgbClr val="262626"/>
                </a:solidFill>
              </a:rPr>
              <a:t> kan overskrives?</a:t>
            </a:r>
          </a:p>
          <a:p>
            <a:r>
              <a:rPr lang="da-DK" dirty="0">
                <a:solidFill>
                  <a:srgbClr val="262626"/>
                </a:solidFill>
              </a:rPr>
              <a:t>Forskellige leverandører – Hardware som fuser private – deling af nøgle</a:t>
            </a:r>
          </a:p>
          <a:p>
            <a:r>
              <a:rPr lang="da-DK" dirty="0">
                <a:solidFill>
                  <a:srgbClr val="262626"/>
                </a:solidFill>
              </a:rPr>
              <a:t>Fysisk fjernelse af ROM – henter hemmelige nøgler</a:t>
            </a:r>
          </a:p>
          <a:p>
            <a:r>
              <a:rPr lang="da-DK" dirty="0">
                <a:solidFill>
                  <a:srgbClr val="262626"/>
                </a:solidFill>
              </a:rPr>
              <a:t>Bus mellem Secure ROM og RAM bruges til at hente nøgler</a:t>
            </a:r>
          </a:p>
        </p:txBody>
      </p:sp>
    </p:spTree>
    <p:extLst>
      <p:ext uri="{BB962C8B-B14F-4D97-AF65-F5344CB8AC3E}">
        <p14:creationId xmlns:p14="http://schemas.microsoft.com/office/powerpoint/2010/main" val="216628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Secure Boot iOS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59382C4B-BC61-44FE-AF76-C699336A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1" y="2474565"/>
            <a:ext cx="6125119" cy="15598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808CF08-1AE5-4BA0-9240-2D78EB6E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45" y="4421809"/>
            <a:ext cx="4519888" cy="1340087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6D16F287-78D9-44BC-A7CE-BBC990ECEC4E}"/>
              </a:ext>
            </a:extLst>
          </p:cNvPr>
          <p:cNvSpPr txBox="1">
            <a:spLocks/>
          </p:cNvSpPr>
          <p:nvPr/>
        </p:nvSpPr>
        <p:spPr>
          <a:xfrm>
            <a:off x="7607966" y="2572173"/>
            <a:ext cx="3441032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262626"/>
                </a:solidFill>
              </a:rPr>
              <a:t>Jailbreaking</a:t>
            </a:r>
            <a:endParaRPr lang="da-DK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47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Chain of trust generelt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679A063A-F474-4338-979A-9395F0A5D47A}"/>
              </a:ext>
            </a:extLst>
          </p:cNvPr>
          <p:cNvSpPr txBox="1">
            <a:spLocks/>
          </p:cNvSpPr>
          <p:nvPr/>
        </p:nvSpPr>
        <p:spPr>
          <a:xfrm>
            <a:off x="1447801" y="2699232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rgbClr val="262626"/>
                </a:solidFill>
              </a:rPr>
              <a:t>HTTPS</a:t>
            </a:r>
          </a:p>
          <a:p>
            <a:r>
              <a:rPr lang="da-DK" dirty="0">
                <a:solidFill>
                  <a:srgbClr val="262626"/>
                </a:solidFill>
              </a:rPr>
              <a:t>Digital certifikater</a:t>
            </a:r>
          </a:p>
          <a:p>
            <a:r>
              <a:rPr lang="da-DK" dirty="0">
                <a:solidFill>
                  <a:srgbClr val="262626"/>
                </a:solidFill>
              </a:rPr>
              <a:t>CA</a:t>
            </a:r>
          </a:p>
          <a:p>
            <a:r>
              <a:rPr lang="da-DK" dirty="0">
                <a:solidFill>
                  <a:srgbClr val="262626"/>
                </a:solidFill>
              </a:rPr>
              <a:t>Blockchain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18702D8-7817-4FE6-9833-0781BBB2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93" y="3692073"/>
            <a:ext cx="3943971" cy="2227693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064A0A7E-9D8C-4917-8FEB-DD5A55060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38" y="2411083"/>
            <a:ext cx="3849979" cy="2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1735-162E-450E-927E-ACCA4E16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Perspektivering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C9A4C84D-4AA6-4712-9D52-B44C20F06F6A}"/>
              </a:ext>
            </a:extLst>
          </p:cNvPr>
          <p:cNvSpPr txBox="1">
            <a:spLocks/>
          </p:cNvSpPr>
          <p:nvPr/>
        </p:nvSpPr>
        <p:spPr>
          <a:xfrm>
            <a:off x="1447801" y="2762341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da-DK" dirty="0"/>
          </a:p>
        </p:txBody>
      </p:sp>
      <p:sp>
        <p:nvSpPr>
          <p:cNvPr id="4" name="Undertitel 2">
            <a:extLst>
              <a:ext uri="{FF2B5EF4-FFF2-40B4-BE49-F238E27FC236}">
                <a16:creationId xmlns:a16="http://schemas.microsoft.com/office/drawing/2014/main" id="{0432B943-0280-41DD-B05D-7FD37146CA44}"/>
              </a:ext>
            </a:extLst>
          </p:cNvPr>
          <p:cNvSpPr txBox="1">
            <a:spLocks/>
          </p:cNvSpPr>
          <p:nvPr/>
        </p:nvSpPr>
        <p:spPr>
          <a:xfrm>
            <a:off x="1447801" y="2635703"/>
            <a:ext cx="9339804" cy="31574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679A063A-F474-4338-979A-9395F0A5D47A}"/>
              </a:ext>
            </a:extLst>
          </p:cNvPr>
          <p:cNvSpPr txBox="1">
            <a:spLocks/>
          </p:cNvSpPr>
          <p:nvPr/>
        </p:nvSpPr>
        <p:spPr>
          <a:xfrm>
            <a:off x="1447801" y="2699232"/>
            <a:ext cx="8692816" cy="3030366"/>
          </a:xfrm>
          <a:prstGeom prst="rect">
            <a:avLst/>
          </a:prstGeom>
        </p:spPr>
        <p:txBody>
          <a:bodyPr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da-DK" dirty="0">
              <a:solidFill>
                <a:srgbClr val="262626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CEC2D16-8010-4724-8FBB-F646FFFB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70" y="2661463"/>
            <a:ext cx="3750650" cy="332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02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491_TF44606487.potx" id="{74485E8A-C496-4073-9560-328CDC302995}" vid="{39304DA7-5C46-4BA3-8C85-ADF69FBBE37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027939-E3B8-41D6-8A67-A640CA8A50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C0881-EA88-432B-86BB-4EB78D0EA8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1E945A-F8B2-4917-A3C0-E5FD0C7053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Organisk design</Template>
  <TotalTime>1719</TotalTime>
  <Words>158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Organisk</vt:lpstr>
      <vt:lpstr>PowerPoint-præsentation</vt:lpstr>
      <vt:lpstr>Secure Boot - formål</vt:lpstr>
      <vt:lpstr>Secure Boot – Hvordan bruges kryptografi?</vt:lpstr>
      <vt:lpstr>Secure Boot – Udfordringer</vt:lpstr>
      <vt:lpstr>Secure Boot iOS</vt:lpstr>
      <vt:lpstr>Chain of trust generelt</vt:lpstr>
      <vt:lpstr>Perspektivering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Grundbegreberne indenfor IT-sikkerhed</dc:title>
  <dc:creator>Mathias Nielsen</dc:creator>
  <cp:lastModifiedBy>Mathias Nielsen</cp:lastModifiedBy>
  <cp:revision>57</cp:revision>
  <dcterms:created xsi:type="dcterms:W3CDTF">2021-01-03T14:11:21Z</dcterms:created>
  <dcterms:modified xsi:type="dcterms:W3CDTF">2021-01-11T23:12:03Z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