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1" r:id="rId5"/>
    <p:sldId id="284" r:id="rId6"/>
    <p:sldId id="292" r:id="rId7"/>
    <p:sldId id="297" r:id="rId8"/>
    <p:sldId id="295" r:id="rId9"/>
    <p:sldId id="293" r:id="rId10"/>
    <p:sldId id="294" r:id="rId11"/>
    <p:sldId id="296" r:id="rId12"/>
  </p:sldIdLst>
  <p:sldSz cx="12192000" cy="6858000"/>
  <p:notesSz cx="6858000" cy="9144000"/>
  <p:defaultTextStyle>
    <a:defPPr rtl="0"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77B08D-2487-4D86-B500-0AB642B9DBDB}" type="datetime1">
              <a:rPr lang="da-DK" smtClean="0"/>
              <a:t>11-01-2021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0E0C28A-8301-4D09-BF6F-17D11FC68C4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6882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6014B-011E-47E8-B399-338BB8F7B8A2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noProof="0" dirty="0"/>
              <a:t>Klik for at redigere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127234-4CCC-4D44-8574-686ADA7EE3A8}" type="slidenum">
              <a:rPr lang="da-DK" noProof="0" smtClean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470478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Billed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ktangel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Billed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Billed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a-DK" noProof="0"/>
              <a:t>Klik for at redigere undertiteltypografien i masteren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 rtlCol="0"/>
          <a:lstStyle>
            <a:lvl1pPr>
              <a:defRPr/>
            </a:lvl1pPr>
          </a:lstStyle>
          <a:p>
            <a:fld id="{CE9CAD03-4E12-469F-9273-8A57C976C3A4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5" name="Lige forbindelse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billede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a-DK" noProof="0"/>
              <a:t>Klik på ikonet for at tilføje et billede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F0FA1E-FE24-4B9A-8289-C1AD03F1962A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2EF962-8E35-4580-8D21-32903B8C0BB0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5" name="Lige forbindelse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10" name="Pladsholder til tekst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2D8918-2B29-404B-89D3-6ACEBA05454D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sp>
        <p:nvSpPr>
          <p:cNvPr id="14" name="Tekstfelt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Tekstfelt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cxnSp>
        <p:nvCxnSpPr>
          <p:cNvPr id="19" name="Lige forbindelse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9855E5-37B0-4049-AA48-9CCD2B32DAF7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23" name="Pladsholder til tekst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B0CA8C-2AFF-4BCD-9DCC-6FD1BF1F00D0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sp>
        <p:nvSpPr>
          <p:cNvPr id="12" name="Tekstfelt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cxnSp>
        <p:nvCxnSpPr>
          <p:cNvPr id="26" name="Lige forbindelse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20" name="Pladsholder til tekst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C3B155-EF09-4D55-BD0D-0836D976C20E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5" name="Lige forbindelse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2FE45A-E51C-44AA-AFA5-AFBC81DC7DDE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4" name="Lige forbindelse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rtlCol="0" anchor="t"/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A65D54-2FAA-4A76-8AC1-D0A6D079CD29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4" name="Lige forbindelse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Lige forbindelse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1657619-C3D5-429C-B08B-DD35C33230BA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97799C9-84D9-46D2-A11E-BCF8A720529D}" type="slidenum">
              <a:rPr lang="da-DK" noProof="0" smtClean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rtlCol="0" anchor="b">
            <a:normAutofit/>
          </a:bodyPr>
          <a:lstStyle>
            <a:lvl1pPr algn="ctr">
              <a:defRPr sz="4400" b="0" cap="none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3A4874-7C65-45C9-B88D-0C9229A96866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6" name="Lige forbindelse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Lige forbindelse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0CFD84-990C-4902-8B5F-C5562C4CF409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84065D-F351-4B03-BD91-D8A6B8D4B362}" type="slidenum">
              <a:rPr lang="da-DK" noProof="0" smtClean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C0ECCB-5637-47DE-A091-361EF855819D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8" name="Lige forbindelse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25DA3C-0806-4435-86DD-1D5C9936D65B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4" name="Lige forbindelse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E401879-41F1-41D8-9792-BDD6A2C85707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rtlCol="0" anchor="ctr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CABFCD-3DF8-4DB8-9264-FEEC74F79A0C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6" name="Lige forbindelse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17" name="Pladsholder til billede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a-DK" noProof="0"/>
              <a:t>Klik på ikonet for at tilføje et billede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76CA1C-756F-47DD-A55C-94B954E6F08E}" type="datetime1">
              <a:rPr lang="da-DK" smtClean="0"/>
              <a:pPr/>
              <a:t>11-01-2021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Billed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ktangel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Billed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Billed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a-DK" noProof="0" dirty="0"/>
              <a:t>Klik for at redigere titeltypografier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a-DK" noProof="0" dirty="0"/>
              <a:t>Klik for at redigere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912368-A7F2-4802-9144-D4C71A394022}" type="datetime1">
              <a:rPr lang="da-DK" smtClean="0"/>
              <a:t>11-01-2021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el 2">
            <a:extLst>
              <a:ext uri="{FF2B5EF4-FFF2-40B4-BE49-F238E27FC236}">
                <a16:creationId xmlns:a16="http://schemas.microsoft.com/office/drawing/2014/main" id="{C199BB9A-0734-46DE-98D0-F0C261683B38}"/>
              </a:ext>
            </a:extLst>
          </p:cNvPr>
          <p:cNvSpPr txBox="1">
            <a:spLocks/>
          </p:cNvSpPr>
          <p:nvPr/>
        </p:nvSpPr>
        <p:spPr>
          <a:xfrm>
            <a:off x="1919037" y="2650604"/>
            <a:ext cx="8728910" cy="269818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>
                <a:solidFill>
                  <a:srgbClr val="262626"/>
                </a:solidFill>
              </a:rPr>
              <a:t>Forklar hvordan en blockchain virker. Tegn gerne et diagram.</a:t>
            </a:r>
          </a:p>
          <a:p>
            <a:pPr marL="0" indent="0">
              <a:buNone/>
            </a:pPr>
            <a:r>
              <a:rPr lang="da-DK" dirty="0">
                <a:solidFill>
                  <a:srgbClr val="262626"/>
                </a:solidFill>
              </a:rPr>
              <a:t>Hvad er det for et (generelt) problem blockchain kan løse, og under hvilke forudsætninger?</a:t>
            </a:r>
          </a:p>
          <a:p>
            <a:pPr marL="0" indent="0">
              <a:buNone/>
            </a:pPr>
            <a:r>
              <a:rPr lang="da-DK" dirty="0">
                <a:solidFill>
                  <a:srgbClr val="262626"/>
                </a:solidFill>
              </a:rPr>
              <a:t>Beskriv </a:t>
            </a:r>
            <a:r>
              <a:rPr lang="da-DK" dirty="0" err="1">
                <a:solidFill>
                  <a:srgbClr val="262626"/>
                </a:solidFill>
              </a:rPr>
              <a:t>proof</a:t>
            </a:r>
            <a:r>
              <a:rPr lang="da-DK" dirty="0">
                <a:solidFill>
                  <a:srgbClr val="262626"/>
                </a:solidFill>
              </a:rPr>
              <a:t>-of-</a:t>
            </a:r>
            <a:r>
              <a:rPr lang="da-DK" dirty="0" err="1">
                <a:solidFill>
                  <a:srgbClr val="262626"/>
                </a:solidFill>
              </a:rPr>
              <a:t>work</a:t>
            </a:r>
            <a:r>
              <a:rPr lang="da-DK" dirty="0">
                <a:solidFill>
                  <a:srgbClr val="262626"/>
                </a:solidFill>
              </a:rPr>
              <a:t>, og hvilke problemer, der er forbundet dermed.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1CF9022-8897-40A4-B111-0CF83873E88F}"/>
              </a:ext>
            </a:extLst>
          </p:cNvPr>
          <p:cNvSpPr txBox="1">
            <a:spLocks/>
          </p:cNvSpPr>
          <p:nvPr/>
        </p:nvSpPr>
        <p:spPr>
          <a:xfrm>
            <a:off x="1460981" y="1379208"/>
            <a:ext cx="9270038" cy="1271396"/>
          </a:xfrm>
          <a:prstGeom prst="rect">
            <a:avLst/>
          </a:prstGeom>
        </p:spPr>
        <p:txBody>
          <a:bodyPr rtlCol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a-DK" sz="3600" dirty="0">
                <a:solidFill>
                  <a:srgbClr val="262626"/>
                </a:solidFill>
              </a:rPr>
              <a:t>9. (U)Sikre mennesker, netværk og systemer: Blockchain</a:t>
            </a:r>
          </a:p>
        </p:txBody>
      </p:sp>
    </p:spTree>
    <p:extLst>
      <p:ext uri="{BB962C8B-B14F-4D97-AF65-F5344CB8AC3E}">
        <p14:creationId xmlns:p14="http://schemas.microsoft.com/office/powerpoint/2010/main" val="137926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Forklar hvordan en blockchain virker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5441617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Hvorfor skal vi bruge det, og hvad er det?</a:t>
            </a:r>
          </a:p>
          <a:p>
            <a:r>
              <a:rPr lang="da-DK" dirty="0" err="1"/>
              <a:t>Merkle</a:t>
            </a:r>
            <a:r>
              <a:rPr lang="da-DK" dirty="0"/>
              <a:t> </a:t>
            </a:r>
            <a:r>
              <a:rPr lang="da-DK" dirty="0" err="1"/>
              <a:t>Root</a:t>
            </a:r>
            <a:endParaRPr lang="da-DK" dirty="0"/>
          </a:p>
          <a:p>
            <a:r>
              <a:rPr lang="da-DK" dirty="0"/>
              <a:t>P2P </a:t>
            </a:r>
          </a:p>
        </p:txBody>
      </p:sp>
      <p:pic>
        <p:nvPicPr>
          <p:cNvPr id="5" name="Picture 2" descr="Image result for blockchain figure">
            <a:extLst>
              <a:ext uri="{FF2B5EF4-FFF2-40B4-BE49-F238E27FC236}">
                <a16:creationId xmlns:a16="http://schemas.microsoft.com/office/drawing/2014/main" id="{1070139C-A7F0-48DC-99B2-4E0B365B6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418" y="2075963"/>
            <a:ext cx="4290275" cy="361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05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det for et (generelt) problem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Sikkerhed</a:t>
            </a:r>
          </a:p>
          <a:p>
            <a:r>
              <a:rPr lang="da-DK" dirty="0"/>
              <a:t>Tamper-</a:t>
            </a:r>
            <a:r>
              <a:rPr lang="da-DK" dirty="0" err="1"/>
              <a:t>proof</a:t>
            </a:r>
            <a:r>
              <a:rPr lang="da-DK" dirty="0"/>
              <a:t> Records</a:t>
            </a:r>
          </a:p>
          <a:p>
            <a:r>
              <a:rPr lang="da-DK" dirty="0"/>
              <a:t>Under forudsætninger</a:t>
            </a:r>
          </a:p>
          <a:p>
            <a:pPr lvl="1"/>
            <a:r>
              <a:rPr lang="da-DK" dirty="0" err="1"/>
              <a:t>Proof</a:t>
            </a:r>
            <a:r>
              <a:rPr lang="da-DK" dirty="0"/>
              <a:t>-of-Work</a:t>
            </a:r>
          </a:p>
          <a:p>
            <a:pPr lvl="1"/>
            <a:r>
              <a:rPr lang="da-DK" dirty="0"/>
              <a:t>51% </a:t>
            </a:r>
            <a:r>
              <a:rPr lang="da-DK" dirty="0" err="1"/>
              <a:t>ownership</a:t>
            </a:r>
            <a:endParaRPr lang="da-DK" dirty="0"/>
          </a:p>
          <a:p>
            <a:pPr lvl="1"/>
            <a:r>
              <a:rPr lang="da-DK" dirty="0"/>
              <a:t>At der findes miners</a:t>
            </a:r>
          </a:p>
          <a:p>
            <a:pPr lvl="2"/>
            <a:endParaRPr lang="da-DK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CE80E1C8-2229-4125-9B8A-CCF9BF56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879" y="4214415"/>
            <a:ext cx="5005493" cy="130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0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anchor="ctr">
            <a:normAutofit/>
          </a:bodyPr>
          <a:lstStyle/>
          <a:p>
            <a:r>
              <a:rPr lang="da-DK" dirty="0"/>
              <a:t>Transactions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7122294-650C-48BF-81E6-8A2CDBEB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910" y="2556932"/>
            <a:ext cx="6146178" cy="3318936"/>
          </a:xfrm>
          <a:prstGeom prst="rect">
            <a:avLst/>
          </a:prstGeom>
          <a:noFill/>
        </p:spPr>
      </p:pic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4828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Fake </a:t>
            </a:r>
            <a:r>
              <a:rPr lang="da-DK" dirty="0" err="1"/>
              <a:t>trades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FA464469-1822-45FC-8E02-6DBBC068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909" y="3386889"/>
            <a:ext cx="6782719" cy="92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3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Proof</a:t>
            </a:r>
            <a:r>
              <a:rPr lang="da-DK" dirty="0"/>
              <a:t>-of-</a:t>
            </a:r>
            <a:r>
              <a:rPr lang="da-DK" dirty="0" err="1"/>
              <a:t>work</a:t>
            </a:r>
            <a:endParaRPr lang="da-DK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92652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Bevis af at der er udført </a:t>
            </a:r>
            <a:r>
              <a:rPr lang="da-DK" dirty="0" err="1"/>
              <a:t>computationelt</a:t>
            </a:r>
            <a:r>
              <a:rPr lang="da-DK" dirty="0"/>
              <a:t> arbejde</a:t>
            </a:r>
          </a:p>
          <a:p>
            <a:r>
              <a:rPr lang="da-DK" dirty="0" err="1"/>
              <a:t>Nonce</a:t>
            </a:r>
            <a:endParaRPr lang="da-DK" dirty="0"/>
          </a:p>
          <a:p>
            <a:r>
              <a:rPr lang="da-DK" dirty="0"/>
              <a:t>Strømforbrug </a:t>
            </a:r>
          </a:p>
          <a:p>
            <a:r>
              <a:rPr lang="da-DK" dirty="0"/>
              <a:t>Det tager tid at overføre </a:t>
            </a:r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4250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Proof</a:t>
            </a:r>
            <a:r>
              <a:rPr lang="da-DK" dirty="0"/>
              <a:t>-of-X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92652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da-DK" dirty="0"/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D0DC7A9A-B9C5-48CA-8F79-85275BFBBEFC}"/>
              </a:ext>
            </a:extLst>
          </p:cNvPr>
          <p:cNvSpPr txBox="1">
            <a:spLocks/>
          </p:cNvSpPr>
          <p:nvPr/>
        </p:nvSpPr>
        <p:spPr>
          <a:xfrm>
            <a:off x="1351547" y="2571356"/>
            <a:ext cx="9392652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Proof</a:t>
            </a:r>
            <a:r>
              <a:rPr lang="da-DK" dirty="0"/>
              <a:t>-of-</a:t>
            </a:r>
            <a:r>
              <a:rPr lang="da-DK" dirty="0" err="1"/>
              <a:t>stake</a:t>
            </a:r>
            <a:endParaRPr lang="da-DK" dirty="0"/>
          </a:p>
          <a:p>
            <a:r>
              <a:rPr lang="da-DK" dirty="0" err="1"/>
              <a:t>Proof</a:t>
            </a:r>
            <a:r>
              <a:rPr lang="da-DK" dirty="0"/>
              <a:t>-of-reputation</a:t>
            </a:r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051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Perspektivering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D0DC7A9A-B9C5-48CA-8F79-85275BFBBEFC}"/>
              </a:ext>
            </a:extLst>
          </p:cNvPr>
          <p:cNvSpPr txBox="1">
            <a:spLocks/>
          </p:cNvSpPr>
          <p:nvPr/>
        </p:nvSpPr>
        <p:spPr>
          <a:xfrm>
            <a:off x="1351547" y="2571356"/>
            <a:ext cx="9392652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Chain of trust</a:t>
            </a:r>
          </a:p>
        </p:txBody>
      </p:sp>
    </p:spTree>
    <p:extLst>
      <p:ext uri="{BB962C8B-B14F-4D97-AF65-F5344CB8AC3E}">
        <p14:creationId xmlns:p14="http://schemas.microsoft.com/office/powerpoint/2010/main" val="2087693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k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491_TF44606487.potx" id="{74485E8A-C496-4073-9560-328CDC302995}" vid="{39304DA7-5C46-4BA3-8C85-ADF69FBBE37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1E945A-F8B2-4917-A3C0-E5FD0C7053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027939-E3B8-41D6-8A67-A640CA8A50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AC0881-EA88-432B-86BB-4EB78D0EA8C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Organisk</vt:lpstr>
      <vt:lpstr>PowerPoint-præsentation</vt:lpstr>
      <vt:lpstr>Forklar hvordan en blockchain virker</vt:lpstr>
      <vt:lpstr>Hvad er det for et (generelt) problem</vt:lpstr>
      <vt:lpstr>Transactions</vt:lpstr>
      <vt:lpstr>Fake trades</vt:lpstr>
      <vt:lpstr>Proof-of-work</vt:lpstr>
      <vt:lpstr>Proof-of-X</vt:lpstr>
      <vt:lpstr>Perspektivering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Mathias Nielsen</dc:creator>
  <cp:lastModifiedBy>Mathias Nielsen</cp:lastModifiedBy>
  <cp:revision>4</cp:revision>
  <dcterms:created xsi:type="dcterms:W3CDTF">2021-01-11T14:00:26Z</dcterms:created>
  <dcterms:modified xsi:type="dcterms:W3CDTF">2021-01-11T22:42:26Z</dcterms:modified>
</cp:coreProperties>
</file>