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1" r:id="rId5"/>
    <p:sldId id="284" r:id="rId6"/>
    <p:sldId id="294" r:id="rId7"/>
    <p:sldId id="292" r:id="rId8"/>
    <p:sldId id="295" r:id="rId9"/>
    <p:sldId id="293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 rtl="0"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77B08D-2487-4D86-B500-0AB642B9DBDB}" type="datetime1">
              <a:rPr lang="da-DK" smtClean="0"/>
              <a:t>09-01-2021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0E0C28A-8301-4D09-BF6F-17D11FC68C4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6882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6014B-011E-47E8-B399-338BB8F7B8A2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127234-4CCC-4D44-8574-686ADA7EE3A8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7047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Billed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ktangel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Billed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Billed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a-DK" noProof="0"/>
              <a:t>Klik for at redigere undertiteltypografien i masteren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>
            <a:lvl1pPr>
              <a:defRPr/>
            </a:lvl1pPr>
          </a:lstStyle>
          <a:p>
            <a:fld id="{CE9CAD03-4E12-469F-9273-8A57C976C3A4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F0FA1E-FE24-4B9A-8289-C1AD03F1962A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2EF962-8E35-4580-8D21-32903B8C0BB0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D8918-2B29-404B-89D3-6ACEBA05454D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4" name="Tekstfelt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19" name="Lige forbindelse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9855E5-37B0-4049-AA48-9CCD2B32DAF7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3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B0CA8C-2AFF-4BCD-9DCC-6FD1BF1F00D0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2" name="Tekstfelt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26" name="Lige forbindelse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0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C3B155-EF09-4D55-BD0D-0836D976C20E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2FE45A-E51C-44AA-AFA5-AFBC81DC7DDE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A65D54-2FAA-4A76-8AC1-D0A6D079CD29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ge forbindelse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1657619-C3D5-429C-B08B-DD35C33230BA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97799C9-84D9-46D2-A11E-BCF8A720529D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3A4874-7C65-45C9-B88D-0C9229A96866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ge forbindelse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0CFD84-990C-4902-8B5F-C5562C4CF409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C0ECCB-5637-47DE-A091-361EF855819D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8" name="Lige forbindelse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25DA3C-0806-4435-86DD-1D5C9936D65B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01879-41F1-41D8-9792-BDD6A2C85707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CABFCD-3DF8-4DB8-9264-FEEC74F79A0C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7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76CA1C-756F-47DD-A55C-94B954E6F08E}" type="datetime1">
              <a:rPr lang="da-DK" smtClean="0"/>
              <a:pPr/>
              <a:t>09-01-2021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Billed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ktangel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Billed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Billed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912368-A7F2-4802-9144-D4C71A394022}" type="datetime1">
              <a:rPr lang="da-DK" smtClean="0"/>
              <a:t>09-01-2021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2">
            <a:extLst>
              <a:ext uri="{FF2B5EF4-FFF2-40B4-BE49-F238E27FC236}">
                <a16:creationId xmlns:a16="http://schemas.microsoft.com/office/drawing/2014/main" id="{C199BB9A-0734-46DE-98D0-F0C261683B38}"/>
              </a:ext>
            </a:extLst>
          </p:cNvPr>
          <p:cNvSpPr txBox="1">
            <a:spLocks/>
          </p:cNvSpPr>
          <p:nvPr/>
        </p:nvSpPr>
        <p:spPr>
          <a:xfrm>
            <a:off x="2067366" y="2467871"/>
            <a:ext cx="8280402" cy="2698186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Redegør for og vis eksempler på sårbarheder i følgende kategorier i OWASP Web Top 10 2017, samt forklar hvordan man kan sikre sig mod disse</a:t>
            </a:r>
          </a:p>
          <a:p>
            <a:r>
              <a:rPr lang="da-DK" dirty="0">
                <a:solidFill>
                  <a:srgbClr val="262626"/>
                </a:solidFill>
              </a:rPr>
              <a:t>A5 </a:t>
            </a:r>
            <a:r>
              <a:rPr lang="da-DK" dirty="0" err="1">
                <a:solidFill>
                  <a:srgbClr val="262626"/>
                </a:solidFill>
              </a:rPr>
              <a:t>Broken</a:t>
            </a:r>
            <a:r>
              <a:rPr lang="da-DK" dirty="0">
                <a:solidFill>
                  <a:srgbClr val="262626"/>
                </a:solidFill>
              </a:rPr>
              <a:t> Access Control</a:t>
            </a:r>
          </a:p>
          <a:p>
            <a:r>
              <a:rPr lang="da-DK" dirty="0">
                <a:solidFill>
                  <a:srgbClr val="262626"/>
                </a:solidFill>
              </a:rPr>
              <a:t>A6 Security </a:t>
            </a:r>
            <a:r>
              <a:rPr lang="da-DK" dirty="0" err="1">
                <a:solidFill>
                  <a:srgbClr val="262626"/>
                </a:solidFill>
              </a:rPr>
              <a:t>Misconfiguration</a:t>
            </a:r>
            <a:r>
              <a:rPr lang="da-DK" dirty="0">
                <a:solidFill>
                  <a:srgbClr val="262626"/>
                </a:solidFill>
              </a:rPr>
              <a:t> (inkl. CSRF)</a:t>
            </a:r>
          </a:p>
          <a:p>
            <a:r>
              <a:rPr lang="da-DK" dirty="0">
                <a:solidFill>
                  <a:srgbClr val="262626"/>
                </a:solidFill>
              </a:rPr>
              <a:t>A7 Cross-Site Scripting</a:t>
            </a:r>
          </a:p>
          <a:p>
            <a:r>
              <a:rPr lang="da-DK" dirty="0">
                <a:solidFill>
                  <a:srgbClr val="262626"/>
                </a:solidFill>
              </a:rPr>
              <a:t>Samt forklar fordele og ulemper ved automatiske sårbarhedsscanner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1CF9022-8897-40A4-B111-0CF83873E88F}"/>
              </a:ext>
            </a:extLst>
          </p:cNvPr>
          <p:cNvSpPr txBox="1">
            <a:spLocks/>
          </p:cNvSpPr>
          <p:nvPr/>
        </p:nvSpPr>
        <p:spPr>
          <a:xfrm>
            <a:off x="1460981" y="1379208"/>
            <a:ext cx="9270038" cy="1271396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a-DK" sz="3600" dirty="0">
                <a:solidFill>
                  <a:srgbClr val="262626"/>
                </a:solidFill>
              </a:rPr>
              <a:t>5</a:t>
            </a:r>
            <a:r>
              <a:rPr lang="da-DK" sz="3600">
                <a:solidFill>
                  <a:srgbClr val="262626"/>
                </a:solidFill>
              </a:rPr>
              <a:t>. </a:t>
            </a:r>
            <a:r>
              <a:rPr lang="da-DK" sz="3600" dirty="0">
                <a:solidFill>
                  <a:srgbClr val="262626"/>
                </a:solidFill>
              </a:rPr>
              <a:t>OWASP Web Top 10</a:t>
            </a:r>
          </a:p>
        </p:txBody>
      </p:sp>
    </p:spTree>
    <p:extLst>
      <p:ext uri="{BB962C8B-B14F-4D97-AF65-F5344CB8AC3E}">
        <p14:creationId xmlns:p14="http://schemas.microsoft.com/office/powerpoint/2010/main" val="137926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rgbClr val="262626"/>
                </a:solidFill>
              </a:rPr>
              <a:t>Automatiske sårbarhedsscannere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9E913ACF-A598-4804-B86E-F91E14A39DEC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Eks. </a:t>
            </a:r>
          </a:p>
          <a:p>
            <a:r>
              <a:rPr lang="da-DK" dirty="0"/>
              <a:t>OWASP ZAP </a:t>
            </a:r>
          </a:p>
          <a:p>
            <a:pPr lvl="1"/>
            <a:r>
              <a:rPr lang="da-DK" dirty="0" err="1"/>
              <a:t>Traditional</a:t>
            </a:r>
            <a:r>
              <a:rPr lang="da-DK" dirty="0"/>
              <a:t> </a:t>
            </a:r>
            <a:r>
              <a:rPr lang="da-DK" dirty="0" err="1"/>
              <a:t>spider</a:t>
            </a:r>
            <a:endParaRPr lang="da-DK" dirty="0"/>
          </a:p>
          <a:p>
            <a:pPr lvl="1"/>
            <a:r>
              <a:rPr lang="da-DK" dirty="0"/>
              <a:t>Ajax </a:t>
            </a:r>
            <a:r>
              <a:rPr lang="da-DK" dirty="0" err="1"/>
              <a:t>Spider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997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A5: </a:t>
            </a:r>
            <a:r>
              <a:rPr lang="da-DK" dirty="0" err="1"/>
              <a:t>Broken</a:t>
            </a:r>
            <a:r>
              <a:rPr lang="da-DK" dirty="0"/>
              <a:t> Access Control: </a:t>
            </a:r>
            <a:r>
              <a:rPr lang="da-DK" dirty="0" err="1"/>
              <a:t>Vulnerabilities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URL-</a:t>
            </a:r>
            <a:r>
              <a:rPr lang="da-DK" dirty="0" err="1"/>
              <a:t>Tampering</a:t>
            </a:r>
            <a:r>
              <a:rPr lang="da-DK" dirty="0"/>
              <a:t>: Database PK – API Attack </a:t>
            </a:r>
            <a:r>
              <a:rPr lang="da-DK" dirty="0" err="1"/>
              <a:t>tools</a:t>
            </a:r>
            <a:endParaRPr lang="da-DK" dirty="0"/>
          </a:p>
          <a:p>
            <a:r>
              <a:rPr lang="da-DK" dirty="0"/>
              <a:t>HTML-</a:t>
            </a:r>
            <a:r>
              <a:rPr lang="da-DK" dirty="0" err="1"/>
              <a:t>Tampering</a:t>
            </a:r>
            <a:r>
              <a:rPr lang="da-DK" dirty="0"/>
              <a:t>: </a:t>
            </a:r>
            <a:r>
              <a:rPr lang="da-DK" dirty="0" err="1"/>
              <a:t>maxlength</a:t>
            </a:r>
            <a:r>
              <a:rPr lang="da-DK" dirty="0"/>
              <a:t>, </a:t>
            </a:r>
            <a:r>
              <a:rPr lang="da-DK" dirty="0" err="1"/>
              <a:t>readonly</a:t>
            </a:r>
            <a:r>
              <a:rPr lang="da-DK" dirty="0"/>
              <a:t>, min/max </a:t>
            </a:r>
            <a:r>
              <a:rPr lang="da-DK" dirty="0" err="1"/>
              <a:t>values</a:t>
            </a:r>
            <a:r>
              <a:rPr lang="da-DK" dirty="0"/>
              <a:t>.</a:t>
            </a:r>
          </a:p>
          <a:p>
            <a:r>
              <a:rPr lang="da-DK" dirty="0"/>
              <a:t>Elevation of </a:t>
            </a:r>
            <a:r>
              <a:rPr lang="da-DK" dirty="0" err="1"/>
              <a:t>privilige</a:t>
            </a:r>
            <a:endParaRPr lang="da-DK" dirty="0"/>
          </a:p>
          <a:p>
            <a:r>
              <a:rPr lang="da-DK" dirty="0"/>
              <a:t>CORS-policy</a:t>
            </a:r>
          </a:p>
        </p:txBody>
      </p:sp>
    </p:spTree>
    <p:extLst>
      <p:ext uri="{BB962C8B-B14F-4D97-AF65-F5344CB8AC3E}">
        <p14:creationId xmlns:p14="http://schemas.microsoft.com/office/powerpoint/2010/main" val="143405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A5: </a:t>
            </a:r>
            <a:r>
              <a:rPr lang="da-DK" dirty="0" err="1"/>
              <a:t>Broken</a:t>
            </a:r>
            <a:r>
              <a:rPr lang="da-DK" dirty="0"/>
              <a:t> Access Control: Fixes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Indfør samme policy og genbrug</a:t>
            </a:r>
          </a:p>
          <a:p>
            <a:r>
              <a:rPr lang="da-DK" dirty="0"/>
              <a:t>URL </a:t>
            </a:r>
            <a:r>
              <a:rPr lang="da-DK" dirty="0" err="1"/>
              <a:t>Tampering</a:t>
            </a:r>
            <a:r>
              <a:rPr lang="da-DK" dirty="0"/>
              <a:t> - </a:t>
            </a:r>
            <a:r>
              <a:rPr lang="da-DK" dirty="0" err="1"/>
              <a:t>Record</a:t>
            </a:r>
            <a:r>
              <a:rPr lang="da-DK" dirty="0"/>
              <a:t> </a:t>
            </a:r>
            <a:r>
              <a:rPr lang="da-DK" dirty="0" err="1"/>
              <a:t>ownership</a:t>
            </a:r>
            <a:r>
              <a:rPr lang="da-DK" dirty="0"/>
              <a:t> </a:t>
            </a:r>
          </a:p>
          <a:p>
            <a:r>
              <a:rPr lang="da-DK" dirty="0"/>
              <a:t>API-</a:t>
            </a:r>
            <a:r>
              <a:rPr lang="da-DK" dirty="0" err="1"/>
              <a:t>attack</a:t>
            </a:r>
            <a:r>
              <a:rPr lang="da-DK" dirty="0"/>
              <a:t>-</a:t>
            </a:r>
            <a:r>
              <a:rPr lang="da-DK" dirty="0" err="1"/>
              <a:t>tools</a:t>
            </a:r>
            <a:r>
              <a:rPr lang="da-DK" dirty="0"/>
              <a:t> : Rate-</a:t>
            </a:r>
            <a:r>
              <a:rPr lang="da-DK" dirty="0" err="1"/>
              <a:t>limiting</a:t>
            </a:r>
            <a:endParaRPr lang="da-DK" dirty="0"/>
          </a:p>
          <a:p>
            <a:r>
              <a:rPr lang="da-DK" dirty="0" err="1"/>
              <a:t>Logging</a:t>
            </a:r>
            <a:r>
              <a:rPr lang="da-DK" dirty="0"/>
              <a:t> </a:t>
            </a:r>
            <a:r>
              <a:rPr lang="da-DK" dirty="0" err="1"/>
              <a:t>failed</a:t>
            </a:r>
            <a:r>
              <a:rPr lang="da-DK" dirty="0"/>
              <a:t> </a:t>
            </a:r>
            <a:r>
              <a:rPr lang="da-DK" dirty="0" err="1"/>
              <a:t>attempts</a:t>
            </a:r>
            <a:endParaRPr lang="da-DK" dirty="0"/>
          </a:p>
          <a:p>
            <a:r>
              <a:rPr lang="da-DK" dirty="0"/>
              <a:t>CORS-policy </a:t>
            </a:r>
            <a:r>
              <a:rPr lang="da-DK" dirty="0" err="1"/>
              <a:t>stricter</a:t>
            </a:r>
            <a:r>
              <a:rPr lang="da-DK" dirty="0"/>
              <a:t> (same-</a:t>
            </a:r>
            <a:r>
              <a:rPr lang="da-DK" dirty="0" err="1"/>
              <a:t>origin</a:t>
            </a:r>
            <a:r>
              <a:rPr lang="da-DK" dirty="0"/>
              <a:t>/whitelist)</a:t>
            </a:r>
          </a:p>
          <a:p>
            <a:r>
              <a:rPr lang="da-DK" dirty="0"/>
              <a:t>Automatiserede tests</a:t>
            </a:r>
          </a:p>
        </p:txBody>
      </p:sp>
    </p:spTree>
    <p:extLst>
      <p:ext uri="{BB962C8B-B14F-4D97-AF65-F5344CB8AC3E}">
        <p14:creationId xmlns:p14="http://schemas.microsoft.com/office/powerpoint/2010/main" val="385394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09" y="104368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da-DK" dirty="0">
                <a:solidFill>
                  <a:srgbClr val="262626"/>
                </a:solidFill>
              </a:rPr>
              <a:t>A6 Security </a:t>
            </a:r>
            <a:r>
              <a:rPr lang="da-DK" dirty="0" err="1">
                <a:solidFill>
                  <a:srgbClr val="262626"/>
                </a:solidFill>
              </a:rPr>
              <a:t>Misconfiguration</a:t>
            </a:r>
            <a:r>
              <a:rPr lang="da-DK" dirty="0">
                <a:solidFill>
                  <a:srgbClr val="262626"/>
                </a:solidFill>
              </a:rPr>
              <a:t> (inkl. CSRF)</a:t>
            </a:r>
            <a:br>
              <a:rPr lang="da-DK" dirty="0">
                <a:solidFill>
                  <a:srgbClr val="262626"/>
                </a:solidFill>
              </a:rPr>
            </a:br>
            <a:r>
              <a:rPr lang="da-DK" dirty="0" err="1">
                <a:solidFill>
                  <a:srgbClr val="262626"/>
                </a:solidFill>
              </a:rPr>
              <a:t>Vulnerabilities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A6C99B36-1209-4533-AAE7-B76CF86B39CB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Error</a:t>
            </a:r>
            <a:r>
              <a:rPr lang="da-DK" dirty="0"/>
              <a:t> handling – viser </a:t>
            </a:r>
            <a:r>
              <a:rPr lang="da-DK" dirty="0" err="1"/>
              <a:t>Stacktrace</a:t>
            </a:r>
            <a:endParaRPr lang="da-DK" dirty="0"/>
          </a:p>
          <a:p>
            <a:r>
              <a:rPr lang="da-DK" dirty="0"/>
              <a:t>Default </a:t>
            </a:r>
            <a:r>
              <a:rPr lang="da-DK" dirty="0" err="1"/>
              <a:t>accounts</a:t>
            </a:r>
            <a:r>
              <a:rPr lang="da-DK" dirty="0"/>
              <a:t> </a:t>
            </a:r>
            <a:r>
              <a:rPr lang="da-DK" dirty="0" err="1"/>
              <a:t>enabled</a:t>
            </a:r>
            <a:endParaRPr lang="da-DK" dirty="0"/>
          </a:p>
          <a:p>
            <a:r>
              <a:rPr lang="da-DK" dirty="0"/>
              <a:t>Cross Site </a:t>
            </a:r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 err="1"/>
              <a:t>Forgery</a:t>
            </a:r>
            <a:r>
              <a:rPr lang="da-DK" dirty="0"/>
              <a:t> (CORS)-policy</a:t>
            </a:r>
          </a:p>
        </p:txBody>
      </p:sp>
    </p:spTree>
    <p:extLst>
      <p:ext uri="{BB962C8B-B14F-4D97-AF65-F5344CB8AC3E}">
        <p14:creationId xmlns:p14="http://schemas.microsoft.com/office/powerpoint/2010/main" val="33029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09" y="104368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da-DK" dirty="0">
                <a:solidFill>
                  <a:srgbClr val="262626"/>
                </a:solidFill>
              </a:rPr>
              <a:t>A6 Security </a:t>
            </a:r>
            <a:r>
              <a:rPr lang="da-DK" dirty="0" err="1">
                <a:solidFill>
                  <a:srgbClr val="262626"/>
                </a:solidFill>
              </a:rPr>
              <a:t>Misconfiguration</a:t>
            </a:r>
            <a:r>
              <a:rPr lang="da-DK" dirty="0">
                <a:solidFill>
                  <a:srgbClr val="262626"/>
                </a:solidFill>
              </a:rPr>
              <a:t> (inkl. CSRF)</a:t>
            </a:r>
            <a:br>
              <a:rPr lang="da-DK" dirty="0">
                <a:solidFill>
                  <a:srgbClr val="262626"/>
                </a:solidFill>
              </a:rPr>
            </a:br>
            <a:r>
              <a:rPr lang="da-DK" dirty="0">
                <a:solidFill>
                  <a:srgbClr val="262626"/>
                </a:solidFill>
              </a:rPr>
              <a:t>Fixes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A6C99B36-1209-4533-AAE7-B76CF86B39CB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Error</a:t>
            </a:r>
            <a:r>
              <a:rPr lang="da-DK" dirty="0"/>
              <a:t> handling – viser </a:t>
            </a:r>
            <a:r>
              <a:rPr lang="da-DK" dirty="0" err="1"/>
              <a:t>Stacktrace</a:t>
            </a:r>
            <a:r>
              <a:rPr lang="da-DK" dirty="0"/>
              <a:t> : Indfør developer/User </a:t>
            </a:r>
            <a:r>
              <a:rPr lang="da-DK" dirty="0" err="1"/>
              <a:t>error</a:t>
            </a:r>
            <a:r>
              <a:rPr lang="da-DK" dirty="0"/>
              <a:t> handling</a:t>
            </a:r>
          </a:p>
          <a:p>
            <a:r>
              <a:rPr lang="da-DK" dirty="0"/>
              <a:t>Automatiser/Skab template projekt</a:t>
            </a:r>
          </a:p>
          <a:p>
            <a:r>
              <a:rPr lang="da-DK" dirty="0"/>
              <a:t> HTTP-Secure </a:t>
            </a:r>
            <a:r>
              <a:rPr lang="da-DK" dirty="0" err="1"/>
              <a:t>headers</a:t>
            </a:r>
            <a:endParaRPr lang="da-DK" dirty="0"/>
          </a:p>
          <a:p>
            <a:pPr lvl="1"/>
            <a:r>
              <a:rPr lang="da-DK" dirty="0"/>
              <a:t>X-Frame-Options (Clickjacking)</a:t>
            </a:r>
          </a:p>
          <a:p>
            <a:pPr lvl="1"/>
            <a:r>
              <a:rPr lang="da-DK" dirty="0"/>
              <a:t>Content-Security-Policy</a:t>
            </a:r>
          </a:p>
        </p:txBody>
      </p:sp>
    </p:spTree>
    <p:extLst>
      <p:ext uri="{BB962C8B-B14F-4D97-AF65-F5344CB8AC3E}">
        <p14:creationId xmlns:p14="http://schemas.microsoft.com/office/powerpoint/2010/main" val="107765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solidFill>
                  <a:srgbClr val="262626"/>
                </a:solidFill>
              </a:rPr>
              <a:t>A7 Cross Site Scripting (XSS)</a:t>
            </a:r>
            <a:br>
              <a:rPr lang="da-DK" dirty="0">
                <a:solidFill>
                  <a:srgbClr val="262626"/>
                </a:solidFill>
              </a:rPr>
            </a:br>
            <a:r>
              <a:rPr lang="da-DK" dirty="0" err="1">
                <a:solidFill>
                  <a:srgbClr val="262626"/>
                </a:solidFill>
              </a:rPr>
              <a:t>Vulnerabilities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9E913ACF-A598-4804-B86E-F91E14A39DEC}"/>
              </a:ext>
            </a:extLst>
          </p:cNvPr>
          <p:cNvSpPr txBox="1">
            <a:spLocks/>
          </p:cNvSpPr>
          <p:nvPr/>
        </p:nvSpPr>
        <p:spPr>
          <a:xfrm>
            <a:off x="1447801" y="2498336"/>
            <a:ext cx="9339804" cy="2636941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Hvad er det? (Alle sider med brugerinput)</a:t>
            </a:r>
          </a:p>
          <a:p>
            <a:r>
              <a:rPr lang="da-DK" dirty="0"/>
              <a:t>Typer: </a:t>
            </a:r>
            <a:r>
              <a:rPr lang="da-DK" dirty="0" err="1"/>
              <a:t>Reflected</a:t>
            </a:r>
            <a:r>
              <a:rPr lang="da-DK" dirty="0"/>
              <a:t> XSS, </a:t>
            </a:r>
            <a:r>
              <a:rPr lang="da-DK" dirty="0" err="1"/>
              <a:t>Stored</a:t>
            </a:r>
            <a:r>
              <a:rPr lang="da-DK" dirty="0"/>
              <a:t> XSS (Myspace eksempel), DOM XSS</a:t>
            </a:r>
          </a:p>
          <a:p>
            <a:pPr lvl="1"/>
            <a:r>
              <a:rPr lang="da-DK" dirty="0" err="1"/>
              <a:t>Reflected</a:t>
            </a:r>
            <a:r>
              <a:rPr lang="da-DK" dirty="0"/>
              <a:t> XSS</a:t>
            </a:r>
          </a:p>
          <a:p>
            <a:pPr lvl="2"/>
            <a:endParaRPr lang="da-DK" dirty="0"/>
          </a:p>
          <a:p>
            <a:pPr lvl="1"/>
            <a:r>
              <a:rPr lang="da-DK" dirty="0" err="1"/>
              <a:t>Stored</a:t>
            </a:r>
            <a:r>
              <a:rPr lang="da-DK" dirty="0"/>
              <a:t>/Persistent XSS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DOM XSS – Ingen backend </a:t>
            </a:r>
            <a:r>
              <a:rPr lang="da-DK" dirty="0" err="1"/>
              <a:t>roundtrips</a:t>
            </a:r>
            <a:endParaRPr lang="da-DK" dirty="0"/>
          </a:p>
          <a:p>
            <a:pPr lvl="2"/>
            <a:endParaRPr lang="da-DK" dirty="0"/>
          </a:p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3099730-01D7-4B89-982D-709396C7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17" y="4328103"/>
            <a:ext cx="8752982" cy="297851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59640686-7680-441A-AF06-6E48277B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17" y="3607071"/>
            <a:ext cx="7557839" cy="396343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E7B95D27-BC6F-4687-A906-9FEE913D6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217" y="4999770"/>
            <a:ext cx="6269750" cy="297851"/>
          </a:xfrm>
          <a:prstGeom prst="rect">
            <a:avLst/>
          </a:prstGeom>
        </p:spPr>
      </p:pic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3308C65D-5DD6-45BF-9046-B267C5512BD5}"/>
              </a:ext>
            </a:extLst>
          </p:cNvPr>
          <p:cNvCxnSpPr/>
          <p:nvPr/>
        </p:nvCxnSpPr>
        <p:spPr>
          <a:xfrm flipV="1">
            <a:off x="4013860" y="5304883"/>
            <a:ext cx="320634" cy="30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3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solidFill>
                  <a:srgbClr val="262626"/>
                </a:solidFill>
              </a:rPr>
              <a:t>A7 Cross Site Scripting (XSS)</a:t>
            </a:r>
            <a:br>
              <a:rPr lang="da-DK" dirty="0">
                <a:solidFill>
                  <a:srgbClr val="262626"/>
                </a:solidFill>
              </a:rPr>
            </a:br>
            <a:r>
              <a:rPr lang="da-DK" dirty="0">
                <a:solidFill>
                  <a:srgbClr val="262626"/>
                </a:solidFill>
              </a:rPr>
              <a:t>Fixes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9E913ACF-A598-4804-B86E-F91E14A39DEC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Hvad er det? (Alle sider med brugerinput)</a:t>
            </a:r>
          </a:p>
          <a:p>
            <a:r>
              <a:rPr lang="da-DK" dirty="0"/>
              <a:t>Automatiserede tests</a:t>
            </a:r>
          </a:p>
          <a:p>
            <a:r>
              <a:rPr lang="da-DK" dirty="0"/>
              <a:t>Content-Security-Policy (whitelist)</a:t>
            </a:r>
          </a:p>
        </p:txBody>
      </p:sp>
    </p:spTree>
    <p:extLst>
      <p:ext uri="{BB962C8B-B14F-4D97-AF65-F5344CB8AC3E}">
        <p14:creationId xmlns:p14="http://schemas.microsoft.com/office/powerpoint/2010/main" val="353391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rgbClr val="262626"/>
                </a:solidFill>
              </a:rPr>
              <a:t>Automatiske sårbarhedsscannere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9E913ACF-A598-4804-B86E-F91E14A39DEC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Fordele:</a:t>
            </a:r>
          </a:p>
          <a:p>
            <a:pPr lvl="1"/>
            <a:r>
              <a:rPr lang="da-DK" dirty="0"/>
              <a:t>Systematisk og grundig gennemgang af parametre</a:t>
            </a:r>
          </a:p>
          <a:p>
            <a:pPr lvl="1"/>
            <a:r>
              <a:rPr lang="da-DK" dirty="0"/>
              <a:t>Continuos Integration</a:t>
            </a:r>
          </a:p>
          <a:p>
            <a:r>
              <a:rPr lang="da-DK" dirty="0"/>
              <a:t>Ulemper</a:t>
            </a:r>
          </a:p>
          <a:p>
            <a:pPr lvl="1"/>
            <a:r>
              <a:rPr lang="da-DK" dirty="0" err="1"/>
              <a:t>Multi</a:t>
            </a:r>
            <a:r>
              <a:rPr lang="da-DK" dirty="0"/>
              <a:t>-step flows</a:t>
            </a:r>
          </a:p>
          <a:p>
            <a:pPr lvl="1"/>
            <a:r>
              <a:rPr lang="da-DK" dirty="0" err="1"/>
              <a:t>Captcha’s</a:t>
            </a:r>
            <a:endParaRPr lang="da-DK" dirty="0"/>
          </a:p>
          <a:p>
            <a:pPr lvl="1"/>
            <a:r>
              <a:rPr lang="da-DK" dirty="0"/>
              <a:t>Input </a:t>
            </a:r>
            <a:r>
              <a:rPr lang="da-DK" dirty="0" err="1"/>
              <a:t>Requirements</a:t>
            </a:r>
            <a:r>
              <a:rPr lang="da-DK" dirty="0"/>
              <a:t> (Login </a:t>
            </a:r>
            <a:r>
              <a:rPr lang="da-DK" dirty="0" err="1"/>
              <a:t>f.eks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486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rgbClr val="262626"/>
                </a:solidFill>
              </a:rPr>
              <a:t>Automatiske sårbarhedsscannere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9E913ACF-A598-4804-B86E-F91E14A39DEC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Typer: SaaS / </a:t>
            </a:r>
            <a:r>
              <a:rPr lang="da-DK" dirty="0" err="1"/>
              <a:t>SaaP</a:t>
            </a:r>
            <a:endParaRPr lang="da-DK" dirty="0"/>
          </a:p>
          <a:p>
            <a:r>
              <a:rPr lang="da-DK" dirty="0"/>
              <a:t>SaaS</a:t>
            </a:r>
          </a:p>
          <a:p>
            <a:pPr lvl="1"/>
            <a:r>
              <a:rPr lang="da-DK" dirty="0"/>
              <a:t>Nem og billig</a:t>
            </a:r>
          </a:p>
          <a:p>
            <a:pPr lvl="1"/>
            <a:r>
              <a:rPr lang="da-DK" dirty="0"/>
              <a:t>Data deles</a:t>
            </a:r>
          </a:p>
          <a:p>
            <a:pPr lvl="1"/>
            <a:r>
              <a:rPr lang="da-DK" dirty="0"/>
              <a:t>Ikke altid muligt at teste interne miljøer</a:t>
            </a:r>
          </a:p>
          <a:p>
            <a:r>
              <a:rPr lang="da-DK" dirty="0" err="1"/>
              <a:t>SaaP</a:t>
            </a:r>
            <a:endParaRPr lang="da-DK" dirty="0"/>
          </a:p>
          <a:p>
            <a:pPr lvl="1"/>
            <a:r>
              <a:rPr lang="da-DK" dirty="0"/>
              <a:t>Ingen datadeling</a:t>
            </a:r>
          </a:p>
          <a:p>
            <a:pPr lvl="1"/>
            <a:r>
              <a:rPr lang="da-DK" dirty="0"/>
              <a:t>Test af interne miljøer</a:t>
            </a:r>
          </a:p>
        </p:txBody>
      </p:sp>
    </p:spTree>
    <p:extLst>
      <p:ext uri="{BB962C8B-B14F-4D97-AF65-F5344CB8AC3E}">
        <p14:creationId xmlns:p14="http://schemas.microsoft.com/office/powerpoint/2010/main" val="1005032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491_TF44606487.potx" id="{74485E8A-C496-4073-9560-328CDC302995}" vid="{39304DA7-5C46-4BA3-8C85-ADF69FBBE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027939-E3B8-41D6-8A67-A640CA8A50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AC0881-EA88-432B-86BB-4EB78D0EA8C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E945A-F8B2-4917-A3C0-E5FD0C7053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Organisk design</Template>
  <TotalTime>766</TotalTime>
  <Words>308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Organisk</vt:lpstr>
      <vt:lpstr>PowerPoint-præsentation</vt:lpstr>
      <vt:lpstr>A5: Broken Access Control: Vulnerabilities</vt:lpstr>
      <vt:lpstr>A5: Broken Access Control: Fixes</vt:lpstr>
      <vt:lpstr>A6 Security Misconfiguration (inkl. CSRF) Vulnerabilities</vt:lpstr>
      <vt:lpstr>A6 Security Misconfiguration (inkl. CSRF) Fixes</vt:lpstr>
      <vt:lpstr>A7 Cross Site Scripting (XSS) Vulnerabilities</vt:lpstr>
      <vt:lpstr>A7 Cross Site Scripting (XSS) Fixes</vt:lpstr>
      <vt:lpstr>Automatiske sårbarhedsscannere</vt:lpstr>
      <vt:lpstr>Automatiske sårbarhedsscannere</vt:lpstr>
      <vt:lpstr>Automatiske sårbarhedsscannere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Grundbegreberne indenfor IT-sikkerhed</dc:title>
  <dc:creator>Mathias Nielsen</dc:creator>
  <cp:lastModifiedBy>Mathias Nielsen</cp:lastModifiedBy>
  <cp:revision>39</cp:revision>
  <dcterms:created xsi:type="dcterms:W3CDTF">2021-01-03T14:11:21Z</dcterms:created>
  <dcterms:modified xsi:type="dcterms:W3CDTF">2021-01-09T14:15:06Z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