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1" r:id="rId5"/>
    <p:sldId id="284" r:id="rId6"/>
    <p:sldId id="292" r:id="rId7"/>
    <p:sldId id="293" r:id="rId8"/>
    <p:sldId id="295" r:id="rId9"/>
    <p:sldId id="294" r:id="rId10"/>
  </p:sldIdLst>
  <p:sldSz cx="12192000" cy="6858000"/>
  <p:notesSz cx="6858000" cy="9144000"/>
  <p:defaultTextStyle>
    <a:defPPr rtl="0"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1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77B08D-2487-4D86-B500-0AB642B9DBDB}" type="datetime1">
              <a:rPr lang="da-DK" smtClean="0"/>
              <a:t>10-01-2021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0E0C28A-8301-4D09-BF6F-17D11FC68C4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6882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014B-011E-47E8-B399-338BB8F7B8A2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127234-4CCC-4D44-8574-686ADA7EE3A8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7047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Billed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ktangel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Billed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Billed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a-DK" noProof="0"/>
              <a:t>Klik for at redigere undertiteltypografien i masteren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>
            <a:lvl1pPr>
              <a:defRPr/>
            </a:lvl1pPr>
          </a:lstStyle>
          <a:p>
            <a:fld id="{CE9CAD03-4E12-469F-9273-8A57C976C3A4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F0FA1E-FE24-4B9A-8289-C1AD03F1962A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2EF962-8E35-4580-8D21-32903B8C0BB0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D8918-2B29-404B-89D3-6ACEBA05454D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4" name="Tekstfelt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19" name="Lige forbindelse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9855E5-37B0-4049-AA48-9CCD2B32DAF7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3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B0CA8C-2AFF-4BCD-9DCC-6FD1BF1F00D0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2" name="Tekstfelt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26" name="Lige forbindelse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0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C3B155-EF09-4D55-BD0D-0836D976C20E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2FE45A-E51C-44AA-AFA5-AFBC81DC7DDE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A65D54-2FAA-4A76-8AC1-D0A6D079CD29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ge forbindelse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657619-C3D5-429C-B08B-DD35C33230BA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97799C9-84D9-46D2-A11E-BCF8A720529D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3A4874-7C65-45C9-B88D-0C9229A96866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ge forbindelse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0CFD84-990C-4902-8B5F-C5562C4CF409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C0ECCB-5637-47DE-A091-361EF855819D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8" name="Lige forbindelse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25DA3C-0806-4435-86DD-1D5C9936D65B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01879-41F1-41D8-9792-BDD6A2C85707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CABFCD-3DF8-4DB8-9264-FEEC74F79A0C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7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76CA1C-756F-47DD-A55C-94B954E6F08E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Billed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ktangel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Billed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Billed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912368-A7F2-4802-9144-D4C71A394022}" type="datetime1">
              <a:rPr lang="da-DK" smtClean="0"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2">
            <a:extLst>
              <a:ext uri="{FF2B5EF4-FFF2-40B4-BE49-F238E27FC236}">
                <a16:creationId xmlns:a16="http://schemas.microsoft.com/office/drawing/2014/main" id="{C199BB9A-0734-46DE-98D0-F0C261683B38}"/>
              </a:ext>
            </a:extLst>
          </p:cNvPr>
          <p:cNvSpPr txBox="1">
            <a:spLocks/>
          </p:cNvSpPr>
          <p:nvPr/>
        </p:nvSpPr>
        <p:spPr>
          <a:xfrm>
            <a:off x="2061578" y="2650604"/>
            <a:ext cx="8280402" cy="269818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Forklar principperne i buffer </a:t>
            </a:r>
            <a:r>
              <a:rPr lang="da-DK" dirty="0" err="1"/>
              <a:t>overflow</a:t>
            </a:r>
            <a:r>
              <a:rPr lang="da-DK" dirty="0"/>
              <a:t> og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 dirty="0"/>
              <a:t> – tegn gerne en </a:t>
            </a:r>
            <a:r>
              <a:rPr lang="da-DK" dirty="0" err="1"/>
              <a:t>stack</a:t>
            </a:r>
            <a:r>
              <a:rPr lang="da-DK" dirty="0"/>
              <a:t> til at underbygge forklaringen-</a:t>
            </a:r>
          </a:p>
          <a:p>
            <a:r>
              <a:rPr lang="da-DK" dirty="0">
                <a:solidFill>
                  <a:srgbClr val="262626"/>
                </a:solidFill>
              </a:rPr>
              <a:t>Beskriv to metoder, der bliver brugt til at forhindre </a:t>
            </a:r>
            <a:r>
              <a:rPr lang="da-DK" dirty="0" err="1">
                <a:solidFill>
                  <a:srgbClr val="262626"/>
                </a:solidFill>
              </a:rPr>
              <a:t>code</a:t>
            </a:r>
            <a:r>
              <a:rPr lang="da-DK" dirty="0">
                <a:solidFill>
                  <a:srgbClr val="262626"/>
                </a:solidFill>
              </a:rPr>
              <a:t> </a:t>
            </a:r>
            <a:r>
              <a:rPr lang="da-DK" dirty="0" err="1">
                <a:solidFill>
                  <a:srgbClr val="262626"/>
                </a:solidFill>
              </a:rPr>
              <a:t>injection</a:t>
            </a:r>
            <a:r>
              <a:rPr lang="da-DK" dirty="0">
                <a:solidFill>
                  <a:srgbClr val="262626"/>
                </a:solidFill>
              </a:rPr>
              <a:t> på </a:t>
            </a:r>
            <a:r>
              <a:rPr lang="da-DK" dirty="0" err="1">
                <a:solidFill>
                  <a:srgbClr val="262626"/>
                </a:solidFill>
              </a:rPr>
              <a:t>stacken</a:t>
            </a:r>
            <a:r>
              <a:rPr lang="da-DK" dirty="0">
                <a:solidFill>
                  <a:srgbClr val="262626"/>
                </a:solidFill>
              </a:rPr>
              <a:t>.</a:t>
            </a:r>
          </a:p>
          <a:p>
            <a:r>
              <a:rPr lang="da-DK" dirty="0">
                <a:solidFill>
                  <a:srgbClr val="262626"/>
                </a:solidFill>
              </a:rPr>
              <a:t>Oprids hvordan ROP kan omgå disse metoder</a:t>
            </a:r>
          </a:p>
          <a:p>
            <a:r>
              <a:rPr lang="da-DK" dirty="0">
                <a:solidFill>
                  <a:srgbClr val="262626"/>
                </a:solidFill>
              </a:rPr>
              <a:t>Perspektiver til </a:t>
            </a:r>
            <a:r>
              <a:rPr lang="da-DK" dirty="0" err="1">
                <a:solidFill>
                  <a:srgbClr val="262626"/>
                </a:solidFill>
              </a:rPr>
              <a:t>adversarial</a:t>
            </a:r>
            <a:r>
              <a:rPr lang="da-DK" dirty="0">
                <a:solidFill>
                  <a:srgbClr val="262626"/>
                </a:solidFill>
              </a:rPr>
              <a:t> </a:t>
            </a:r>
            <a:r>
              <a:rPr lang="da-DK" dirty="0" err="1">
                <a:solidFill>
                  <a:srgbClr val="262626"/>
                </a:solidFill>
              </a:rPr>
              <a:t>examples</a:t>
            </a:r>
            <a:r>
              <a:rPr lang="da-DK" dirty="0">
                <a:solidFill>
                  <a:srgbClr val="262626"/>
                </a:solidFill>
              </a:rPr>
              <a:t> eller andet relevant.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1CF9022-8897-40A4-B111-0CF83873E88F}"/>
              </a:ext>
            </a:extLst>
          </p:cNvPr>
          <p:cNvSpPr txBox="1">
            <a:spLocks/>
          </p:cNvSpPr>
          <p:nvPr/>
        </p:nvSpPr>
        <p:spPr>
          <a:xfrm>
            <a:off x="1460981" y="1379208"/>
            <a:ext cx="9270038" cy="1271396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a-DK" sz="3600" dirty="0">
                <a:solidFill>
                  <a:srgbClr val="262626"/>
                </a:solidFill>
              </a:rPr>
              <a:t>6. (U)Sikker kode #1/2 – Buffer </a:t>
            </a:r>
            <a:r>
              <a:rPr lang="da-DK" sz="3600" dirty="0" err="1">
                <a:solidFill>
                  <a:srgbClr val="262626"/>
                </a:solidFill>
              </a:rPr>
              <a:t>overflow</a:t>
            </a:r>
            <a:r>
              <a:rPr lang="da-DK" sz="3600" dirty="0">
                <a:solidFill>
                  <a:srgbClr val="262626"/>
                </a:solidFill>
              </a:rPr>
              <a:t> og Code </a:t>
            </a:r>
            <a:r>
              <a:rPr lang="da-DK" sz="3600" dirty="0" err="1">
                <a:solidFill>
                  <a:srgbClr val="262626"/>
                </a:solidFill>
              </a:rPr>
              <a:t>Injection</a:t>
            </a:r>
            <a:endParaRPr lang="da-DK" sz="3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Buffer </a:t>
            </a:r>
            <a:r>
              <a:rPr lang="da-DK" dirty="0" err="1"/>
              <a:t>overflow</a:t>
            </a:r>
            <a:r>
              <a:rPr lang="da-DK" dirty="0"/>
              <a:t> og Code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URL-</a:t>
            </a:r>
            <a:r>
              <a:rPr lang="da-DK" dirty="0" err="1"/>
              <a:t>Tampering</a:t>
            </a:r>
            <a:r>
              <a:rPr lang="da-DK" dirty="0"/>
              <a:t>: Database PK – API Attack </a:t>
            </a:r>
            <a:r>
              <a:rPr lang="da-DK" dirty="0" err="1"/>
              <a:t>tools</a:t>
            </a:r>
            <a:endParaRPr lang="da-DK" dirty="0"/>
          </a:p>
          <a:p>
            <a:r>
              <a:rPr lang="da-DK" dirty="0"/>
              <a:t>HTML-</a:t>
            </a:r>
            <a:r>
              <a:rPr lang="da-DK" dirty="0" err="1"/>
              <a:t>Tampering</a:t>
            </a:r>
            <a:r>
              <a:rPr lang="da-DK" dirty="0"/>
              <a:t>: </a:t>
            </a:r>
            <a:r>
              <a:rPr lang="da-DK" dirty="0" err="1"/>
              <a:t>maxlength</a:t>
            </a:r>
            <a:r>
              <a:rPr lang="da-DK" dirty="0"/>
              <a:t>, </a:t>
            </a:r>
            <a:r>
              <a:rPr lang="da-DK" dirty="0" err="1"/>
              <a:t>readonly</a:t>
            </a:r>
            <a:r>
              <a:rPr lang="da-DK" dirty="0"/>
              <a:t>, min/max </a:t>
            </a:r>
            <a:r>
              <a:rPr lang="da-DK" dirty="0" err="1"/>
              <a:t>values</a:t>
            </a:r>
            <a:r>
              <a:rPr lang="da-DK" dirty="0"/>
              <a:t>.</a:t>
            </a:r>
          </a:p>
          <a:p>
            <a:r>
              <a:rPr lang="da-DK" dirty="0"/>
              <a:t>Elevation of </a:t>
            </a:r>
            <a:r>
              <a:rPr lang="da-DK" dirty="0" err="1"/>
              <a:t>privilige</a:t>
            </a:r>
            <a:endParaRPr lang="da-DK" dirty="0"/>
          </a:p>
          <a:p>
            <a:r>
              <a:rPr lang="da-DK" dirty="0"/>
              <a:t>CORS-policy</a:t>
            </a:r>
          </a:p>
        </p:txBody>
      </p:sp>
    </p:spTree>
    <p:extLst>
      <p:ext uri="{BB962C8B-B14F-4D97-AF65-F5344CB8AC3E}">
        <p14:creationId xmlns:p14="http://schemas.microsoft.com/office/powerpoint/2010/main" val="143405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Buffer </a:t>
            </a:r>
            <a:r>
              <a:rPr lang="da-DK" dirty="0" err="1"/>
              <a:t>overflow</a:t>
            </a:r>
            <a:r>
              <a:rPr lang="da-DK" dirty="0"/>
              <a:t> og Code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a-DK" sz="5400" dirty="0">
              <a:latin typeface="+mj-lt"/>
            </a:endParaRPr>
          </a:p>
          <a:p>
            <a:pPr marL="0" indent="0" algn="ctr">
              <a:buNone/>
            </a:pPr>
            <a:r>
              <a:rPr lang="da-DK" sz="5400" dirty="0">
                <a:latin typeface="+mj-lt"/>
              </a:rPr>
              <a:t>TEGNING</a:t>
            </a:r>
          </a:p>
        </p:txBody>
      </p:sp>
    </p:spTree>
    <p:extLst>
      <p:ext uri="{BB962C8B-B14F-4D97-AF65-F5344CB8AC3E}">
        <p14:creationId xmlns:p14="http://schemas.microsoft.com/office/powerpoint/2010/main" val="320633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 til at forhindre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GS Cookie (Kanarie cookie)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Performance </a:t>
            </a:r>
            <a:r>
              <a:rPr lang="da-DK" dirty="0" err="1"/>
              <a:t>cost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CC17AEA-8C09-4567-A683-1F34C3EF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42" y="2762341"/>
            <a:ext cx="4179515" cy="290034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8278362-23A2-46BD-8041-222BE2A4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37" y="3284148"/>
            <a:ext cx="3499689" cy="9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0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 til at forhindre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Validering af brugerinput</a:t>
            </a:r>
          </a:p>
        </p:txBody>
      </p:sp>
    </p:spTree>
    <p:extLst>
      <p:ext uri="{BB962C8B-B14F-4D97-AF65-F5344CB8AC3E}">
        <p14:creationId xmlns:p14="http://schemas.microsoft.com/office/powerpoint/2010/main" val="272243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Andet relevant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OllyDbg</a:t>
            </a:r>
            <a:r>
              <a:rPr lang="da-DK" dirty="0"/>
              <a:t> (Debugger </a:t>
            </a:r>
            <a:r>
              <a:rPr lang="da-DK" dirty="0" err="1"/>
              <a:t>stackniveau</a:t>
            </a:r>
            <a:r>
              <a:rPr lang="da-DK" dirty="0"/>
              <a:t>)</a:t>
            </a:r>
          </a:p>
          <a:p>
            <a:r>
              <a:rPr lang="da-DK" dirty="0"/>
              <a:t>Cracking</a:t>
            </a:r>
          </a:p>
        </p:txBody>
      </p:sp>
    </p:spTree>
    <p:extLst>
      <p:ext uri="{BB962C8B-B14F-4D97-AF65-F5344CB8AC3E}">
        <p14:creationId xmlns:p14="http://schemas.microsoft.com/office/powerpoint/2010/main" val="415780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491_TF44606487.potx" id="{74485E8A-C496-4073-9560-328CDC302995}" vid="{39304DA7-5C46-4BA3-8C85-ADF69FBBE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027939-E3B8-41D6-8A67-A640CA8A50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AC0881-EA88-432B-86BB-4EB78D0EA8C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E945A-F8B2-4917-A3C0-E5FD0C7053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Organisk design</Template>
  <TotalTime>1335</TotalTime>
  <Words>127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Organisk</vt:lpstr>
      <vt:lpstr>PowerPoint-præsentation</vt:lpstr>
      <vt:lpstr>Buffer overflow og Code injection</vt:lpstr>
      <vt:lpstr>Buffer overflow og Code injection</vt:lpstr>
      <vt:lpstr>Metoder til at forhindre code injection</vt:lpstr>
      <vt:lpstr>Metoder til at forhindre code injection</vt:lpstr>
      <vt:lpstr>Andet relevant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Grundbegreberne indenfor IT-sikkerhed</dc:title>
  <dc:creator>Mathias Nielsen</dc:creator>
  <cp:lastModifiedBy>Mathias Nielsen</cp:lastModifiedBy>
  <cp:revision>43</cp:revision>
  <dcterms:created xsi:type="dcterms:W3CDTF">2021-01-03T14:11:21Z</dcterms:created>
  <dcterms:modified xsi:type="dcterms:W3CDTF">2021-01-10T11:08:55Z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